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4630400" cy="8229600"/>
  <p:notesSz cx="6858000" cy="9144000"/>
  <p:defaultTextStyle>
    <a:defPPr>
      <a:defRPr lang="nb-NO"/>
    </a:defPPr>
    <a:lvl1pPr marL="0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A09B"/>
    <a:srgbClr val="DBD6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1967" autoAdjust="0"/>
  </p:normalViewPr>
  <p:slideViewPr>
    <p:cSldViewPr snapToGrid="0">
      <p:cViewPr varScale="1">
        <p:scale>
          <a:sx n="100" d="100"/>
          <a:sy n="100" d="100"/>
        </p:scale>
        <p:origin x="108" y="90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marull\AppData\Local\Temp\D_462230-P-1\&#197;rsrapport%20Samhandlingsavvik%20for%202023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file:///C:\Users\marull\AppData\Local\Temp\D_462230-P-1\&#197;rsrapport%20Samhandlingsavvik%20for%202023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file:///C:\Users\marull\AppData\Local\Temp\D_462230-P-1\&#197;rsrapport%20Samhandlingsavvik%20for%202023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marull\AppData\Local\Temp\D_462230-P-1\&#197;rsrapport%20Samhandlingsavvik%20for%202023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marull\AppData\Local\Temp\D_462230-P-1\&#197;rsrapport%20Samhandlingsavvik%20for%202023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marull\AppData\Local\Temp\D_462230-P-1\&#197;rsrapport%20Samhandlingsavvik%20for%202023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C:\Users\marull\AppData\Local\Temp\D_462230-P-1\&#197;rsrapport%20Samhandlingsavvik%20for%202023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C:\Users\marull\AppData\Local\Temp\D_462230-P-1\&#197;rsrapport%20Samhandlingsavvik%20for%202023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C:\Users\marull\AppData\Local\Temp\D_462230-P-1\&#197;rsrapport%20Samhandlingsavvik%20for%202023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C:\Users\marull\AppData\Local\Temp\D_462230-P-1\&#197;rsrapport%20Samhandlingsavvik%20for%202023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file:///C:\Users\marull\AppData\Local\Temp\D_462230-P-1\&#197;rsrapport%20Samhandlingsavvik%20for%20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'2023'!$A$210</c:f>
              <c:strCache>
                <c:ptCount val="1"/>
                <c:pt idx="0">
                  <c:v>Totalt saker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'2023'!$B$209:$C$209</c:f>
              <c:strCache>
                <c:ptCount val="2"/>
                <c:pt idx="0">
                  <c:v>Saker frå kommune</c:v>
                </c:pt>
                <c:pt idx="1">
                  <c:v>Saker frå HFD</c:v>
                </c:pt>
              </c:strCache>
            </c:strRef>
          </c:cat>
          <c:val>
            <c:numRef>
              <c:f>'2023'!$B$210:$C$210</c:f>
              <c:numCache>
                <c:formatCode>General</c:formatCode>
                <c:ptCount val="2"/>
                <c:pt idx="0">
                  <c:v>120</c:v>
                </c:pt>
                <c:pt idx="1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9D-45A9-A44B-F04B1F42D835}"/>
            </c:ext>
          </c:extLst>
        </c:ser>
        <c:ser>
          <c:idx val="1"/>
          <c:order val="1"/>
          <c:tx>
            <c:strRef>
              <c:f>'2023'!$A$211</c:f>
              <c:strCache>
                <c:ptCount val="1"/>
                <c:pt idx="0">
                  <c:v>Saker utan svar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'2023'!$B$209:$C$209</c:f>
              <c:strCache>
                <c:ptCount val="2"/>
                <c:pt idx="0">
                  <c:v>Saker frå kommune</c:v>
                </c:pt>
                <c:pt idx="1">
                  <c:v>Saker frå HFD</c:v>
                </c:pt>
              </c:strCache>
            </c:strRef>
          </c:cat>
          <c:val>
            <c:numRef>
              <c:f>'2023'!$B$211:$C$211</c:f>
              <c:numCache>
                <c:formatCode>General</c:formatCode>
                <c:ptCount val="2"/>
                <c:pt idx="0">
                  <c:v>29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9D-45A9-A44B-F04B1F42D83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82055711"/>
        <c:axId val="663663135"/>
      </c:barChart>
      <c:catAx>
        <c:axId val="9820557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63663135"/>
        <c:crosses val="autoZero"/>
        <c:auto val="1"/>
        <c:lblAlgn val="ctr"/>
        <c:lblOffset val="100"/>
        <c:noMultiLvlLbl val="0"/>
      </c:catAx>
      <c:valAx>
        <c:axId val="6636631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9820557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'2023'!$B$167:$B$169</c:f>
              <c:strCache>
                <c:ptCount val="3"/>
                <c:pt idx="0">
                  <c:v>AVDELINGAR SOM IKKJE HAR SVART UT SAKER</c:v>
                </c:pt>
                <c:pt idx="2">
                  <c:v>Tal saker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'2023'!$A$170:$A$173</c:f>
              <c:strCache>
                <c:ptCount val="4"/>
                <c:pt idx="0">
                  <c:v>Kirurgisk poliklinikk</c:v>
                </c:pt>
                <c:pt idx="1">
                  <c:v>Føde sengepost</c:v>
                </c:pt>
                <c:pt idx="2">
                  <c:v>God start Nordfjord</c:v>
                </c:pt>
                <c:pt idx="3">
                  <c:v>Kirurgisk legar</c:v>
                </c:pt>
              </c:strCache>
            </c:strRef>
          </c:cat>
          <c:val>
            <c:numRef>
              <c:f>'2023'!$B$170:$B$173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FA-48A2-B21E-F6F88D266D4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12860591"/>
        <c:axId val="23554799"/>
      </c:barChart>
      <c:catAx>
        <c:axId val="5128605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23554799"/>
        <c:crosses val="autoZero"/>
        <c:auto val="1"/>
        <c:lblAlgn val="ctr"/>
        <c:lblOffset val="100"/>
        <c:noMultiLvlLbl val="0"/>
      </c:catAx>
      <c:valAx>
        <c:axId val="235547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128605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'2023'!$B$152:$B$154</c:f>
              <c:strCache>
                <c:ptCount val="3"/>
                <c:pt idx="0">
                  <c:v> KOMMUNAR SOM IKKJE HAR SVART UT SAKER</c:v>
                </c:pt>
                <c:pt idx="2">
                  <c:v>TAL SAKER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'2023'!$A$155:$A$163</c:f>
              <c:strCache>
                <c:ptCount val="9"/>
                <c:pt idx="0">
                  <c:v>Bremanger</c:v>
                </c:pt>
                <c:pt idx="1">
                  <c:v>Høyanger</c:v>
                </c:pt>
                <c:pt idx="2">
                  <c:v>Kinn</c:v>
                </c:pt>
                <c:pt idx="3">
                  <c:v>Sogndal</c:v>
                </c:pt>
                <c:pt idx="4">
                  <c:v>Sunnfjord</c:v>
                </c:pt>
                <c:pt idx="5">
                  <c:v>Årdal</c:v>
                </c:pt>
                <c:pt idx="6">
                  <c:v>SYS-IKL</c:v>
                </c:pt>
                <c:pt idx="7">
                  <c:v>NLV</c:v>
                </c:pt>
                <c:pt idx="8">
                  <c:v>Sogn LMS</c:v>
                </c:pt>
              </c:strCache>
            </c:strRef>
          </c:cat>
          <c:val>
            <c:numRef>
              <c:f>'2023'!$B$155:$B$163</c:f>
              <c:numCache>
                <c:formatCode>General</c:formatCode>
                <c:ptCount val="9"/>
                <c:pt idx="0">
                  <c:v>2</c:v>
                </c:pt>
                <c:pt idx="1">
                  <c:v>1</c:v>
                </c:pt>
                <c:pt idx="2">
                  <c:v>6</c:v>
                </c:pt>
                <c:pt idx="3">
                  <c:v>1</c:v>
                </c:pt>
                <c:pt idx="4">
                  <c:v>5</c:v>
                </c:pt>
                <c:pt idx="5">
                  <c:v>4</c:v>
                </c:pt>
                <c:pt idx="6">
                  <c:v>6</c:v>
                </c:pt>
                <c:pt idx="7">
                  <c:v>1</c:v>
                </c:pt>
                <c:pt idx="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40-41D9-AD85-39B73343372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12861983"/>
        <c:axId val="23554319"/>
      </c:barChart>
      <c:catAx>
        <c:axId val="5128619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23554319"/>
        <c:crosses val="autoZero"/>
        <c:auto val="1"/>
        <c:lblAlgn val="ctr"/>
        <c:lblOffset val="100"/>
        <c:noMultiLvlLbl val="0"/>
      </c:catAx>
      <c:valAx>
        <c:axId val="235543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128619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nb-NO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'2023'!$B$185</c:f>
              <c:strCache>
                <c:ptCount val="1"/>
                <c:pt idx="0">
                  <c:v>Melde av Helse Førde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'2023'!$A$186:$A$193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'2023'!$B$186:$B$193</c:f>
              <c:numCache>
                <c:formatCode>General</c:formatCode>
                <c:ptCount val="8"/>
                <c:pt idx="0">
                  <c:v>81</c:v>
                </c:pt>
                <c:pt idx="1">
                  <c:v>60</c:v>
                </c:pt>
                <c:pt idx="2">
                  <c:v>68</c:v>
                </c:pt>
                <c:pt idx="3">
                  <c:v>45</c:v>
                </c:pt>
                <c:pt idx="4">
                  <c:v>79</c:v>
                </c:pt>
                <c:pt idx="5">
                  <c:v>38</c:v>
                </c:pt>
                <c:pt idx="6">
                  <c:v>54</c:v>
                </c:pt>
                <c:pt idx="7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3C-41B8-A935-5D2EA00856BD}"/>
            </c:ext>
          </c:extLst>
        </c:ser>
        <c:ser>
          <c:idx val="1"/>
          <c:order val="1"/>
          <c:tx>
            <c:strRef>
              <c:f>'2023'!$C$185</c:f>
              <c:strCache>
                <c:ptCount val="1"/>
                <c:pt idx="0">
                  <c:v>Melde av kommunane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'2023'!$A$186:$A$193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'2023'!$C$186:$C$193</c:f>
              <c:numCache>
                <c:formatCode>General</c:formatCode>
                <c:ptCount val="8"/>
                <c:pt idx="0">
                  <c:v>84</c:v>
                </c:pt>
                <c:pt idx="1">
                  <c:v>115</c:v>
                </c:pt>
                <c:pt idx="2">
                  <c:v>115</c:v>
                </c:pt>
                <c:pt idx="3">
                  <c:v>90</c:v>
                </c:pt>
                <c:pt idx="4">
                  <c:v>71</c:v>
                </c:pt>
                <c:pt idx="5">
                  <c:v>72</c:v>
                </c:pt>
                <c:pt idx="6">
                  <c:v>94</c:v>
                </c:pt>
                <c:pt idx="7">
                  <c:v>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3C-41B8-A935-5D2EA00856B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80815311"/>
        <c:axId val="1523122191"/>
      </c:barChart>
      <c:catAx>
        <c:axId val="20808153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523122191"/>
        <c:crosses val="autoZero"/>
        <c:auto val="1"/>
        <c:lblAlgn val="ctr"/>
        <c:lblOffset val="100"/>
        <c:noMultiLvlLbl val="0"/>
      </c:catAx>
      <c:valAx>
        <c:axId val="15231221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20808153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289022503889993"/>
          <c:y val="0.94233887352310131"/>
          <c:w val="0.45297216266641993"/>
          <c:h val="5.76611264768986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5974509698388537E-2"/>
          <c:y val="3.6219581211092249E-2"/>
          <c:w val="0.91640644202958421"/>
          <c:h val="0.506397515251170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'2023'!$B$112:$B$114</c:f>
              <c:strCache>
                <c:ptCount val="3"/>
                <c:pt idx="0">
                  <c:v>TYPE HENDING FRÅ SJUKEHUS</c:v>
                </c:pt>
                <c:pt idx="2">
                  <c:v>Tal saker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'2023'!$A$115:$A$127</c:f>
              <c:strCache>
                <c:ptCount val="13"/>
                <c:pt idx="0">
                  <c:v>Behandling og omsorg</c:v>
                </c:pt>
                <c:pt idx="1">
                  <c:v>Kommunikasjon/henvisning frå lege/epikrise</c:v>
                </c:pt>
                <c:pt idx="2">
                  <c:v>Plo melding</c:v>
                </c:pt>
                <c:pt idx="3">
                  <c:v>Legemidler</c:v>
                </c:pt>
                <c:pt idx="4">
                  <c:v>Hjelpemidler</c:v>
                </c:pt>
                <c:pt idx="5">
                  <c:v>Smitte</c:v>
                </c:pt>
                <c:pt idx="6">
                  <c:v>Laboratorieprøvar</c:v>
                </c:pt>
                <c:pt idx="7">
                  <c:v>Ip</c:v>
                </c:pt>
                <c:pt idx="8">
                  <c:v>Samarbeidsmøte/nettverksmøte</c:v>
                </c:pt>
                <c:pt idx="9">
                  <c:v>Transport</c:v>
                </c:pt>
                <c:pt idx="10">
                  <c:v>Pasientflyt/logistikk</c:v>
                </c:pt>
                <c:pt idx="11">
                  <c:v>Pasientsensitiv informasjon</c:v>
                </c:pt>
                <c:pt idx="12">
                  <c:v>Anna</c:v>
                </c:pt>
              </c:strCache>
            </c:strRef>
          </c:cat>
          <c:val>
            <c:numRef>
              <c:f>'2023'!$B$115:$B$127</c:f>
              <c:numCache>
                <c:formatCode>General</c:formatCode>
                <c:ptCount val="13"/>
                <c:pt idx="0">
                  <c:v>16</c:v>
                </c:pt>
                <c:pt idx="1">
                  <c:v>31</c:v>
                </c:pt>
                <c:pt idx="2">
                  <c:v>5</c:v>
                </c:pt>
                <c:pt idx="3">
                  <c:v>5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0</c:v>
                </c:pt>
                <c:pt idx="8">
                  <c:v>0</c:v>
                </c:pt>
                <c:pt idx="9">
                  <c:v>4</c:v>
                </c:pt>
                <c:pt idx="10">
                  <c:v>10</c:v>
                </c:pt>
                <c:pt idx="11">
                  <c:v>2</c:v>
                </c:pt>
                <c:pt idx="1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E7-40DD-9824-BDD5B023C63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12958495"/>
        <c:axId val="502738447"/>
      </c:barChart>
      <c:catAx>
        <c:axId val="5129584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02738447"/>
        <c:crosses val="autoZero"/>
        <c:auto val="1"/>
        <c:lblAlgn val="ctr"/>
        <c:lblOffset val="100"/>
        <c:noMultiLvlLbl val="0"/>
      </c:catAx>
      <c:valAx>
        <c:axId val="5027384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129584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'2023'!$B$132:$B$134</c:f>
              <c:strCache>
                <c:ptCount val="3"/>
                <c:pt idx="0">
                  <c:v>TYPE HENDING FRÅ KOMMUNANE</c:v>
                </c:pt>
                <c:pt idx="2">
                  <c:v>Tal saker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'2023'!$A$135:$A$147</c:f>
              <c:strCache>
                <c:ptCount val="13"/>
                <c:pt idx="0">
                  <c:v>Behandling og omsorg</c:v>
                </c:pt>
                <c:pt idx="1">
                  <c:v>Kommunikasjon/henvisning frå lege/epikrise</c:v>
                </c:pt>
                <c:pt idx="2">
                  <c:v>PLO melding</c:v>
                </c:pt>
                <c:pt idx="3">
                  <c:v>Legemidler</c:v>
                </c:pt>
                <c:pt idx="4">
                  <c:v>Hjelpemidler</c:v>
                </c:pt>
                <c:pt idx="5">
                  <c:v>Smitte</c:v>
                </c:pt>
                <c:pt idx="6">
                  <c:v>Laboratorieprøvar</c:v>
                </c:pt>
                <c:pt idx="7">
                  <c:v>IP</c:v>
                </c:pt>
                <c:pt idx="8">
                  <c:v>Samarbeidsmøte/nettverksmøte</c:v>
                </c:pt>
                <c:pt idx="9">
                  <c:v>Transport</c:v>
                </c:pt>
                <c:pt idx="10">
                  <c:v>Pasientflyt/logistikk</c:v>
                </c:pt>
                <c:pt idx="11">
                  <c:v>Pasientsensitiv informasjon</c:v>
                </c:pt>
                <c:pt idx="12">
                  <c:v>Anna</c:v>
                </c:pt>
              </c:strCache>
            </c:strRef>
          </c:cat>
          <c:val>
            <c:numRef>
              <c:f>'2023'!$B$135:$B$147</c:f>
              <c:numCache>
                <c:formatCode>General</c:formatCode>
                <c:ptCount val="13"/>
                <c:pt idx="0">
                  <c:v>18</c:v>
                </c:pt>
                <c:pt idx="1">
                  <c:v>34</c:v>
                </c:pt>
                <c:pt idx="2">
                  <c:v>6</c:v>
                </c:pt>
                <c:pt idx="3">
                  <c:v>25</c:v>
                </c:pt>
                <c:pt idx="4">
                  <c:v>1</c:v>
                </c:pt>
                <c:pt idx="5">
                  <c:v>2</c:v>
                </c:pt>
                <c:pt idx="6">
                  <c:v>4</c:v>
                </c:pt>
                <c:pt idx="7">
                  <c:v>0</c:v>
                </c:pt>
                <c:pt idx="8">
                  <c:v>0</c:v>
                </c:pt>
                <c:pt idx="9">
                  <c:v>11</c:v>
                </c:pt>
                <c:pt idx="10">
                  <c:v>12</c:v>
                </c:pt>
                <c:pt idx="11">
                  <c:v>3</c:v>
                </c:pt>
                <c:pt idx="1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A7-41BF-939F-8D52AB0982D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12981695"/>
        <c:axId val="502749487"/>
      </c:barChart>
      <c:catAx>
        <c:axId val="5129816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02749487"/>
        <c:crosses val="autoZero"/>
        <c:auto val="1"/>
        <c:lblAlgn val="ctr"/>
        <c:lblOffset val="100"/>
        <c:noMultiLvlLbl val="0"/>
      </c:catAx>
      <c:valAx>
        <c:axId val="5027494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129816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2981695"/>
        <c:axId val="502749487"/>
      </c:barChart>
      <c:catAx>
        <c:axId val="512981695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02749487"/>
        <c:crosses val="autoZero"/>
        <c:auto val="1"/>
        <c:lblAlgn val="ctr"/>
        <c:lblOffset val="100"/>
        <c:noMultiLvlLbl val="0"/>
      </c:catAx>
      <c:valAx>
        <c:axId val="5027494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129816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'2023'!$B$1:$B$3</c:f>
              <c:strCache>
                <c:ptCount val="3"/>
                <c:pt idx="0">
                  <c:v>TOTALT TAL SAKER FRÅ KOMMUNAR</c:v>
                </c:pt>
                <c:pt idx="2">
                  <c:v>Tal saker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'2023'!$A$4:$A$23</c:f>
              <c:strCache>
                <c:ptCount val="20"/>
                <c:pt idx="0">
                  <c:v>Askvoll</c:v>
                </c:pt>
                <c:pt idx="1">
                  <c:v>Aurland</c:v>
                </c:pt>
                <c:pt idx="2">
                  <c:v>Bremanger</c:v>
                </c:pt>
                <c:pt idx="3">
                  <c:v>Fjaler</c:v>
                </c:pt>
                <c:pt idx="4">
                  <c:v>Gloppen</c:v>
                </c:pt>
                <c:pt idx="5">
                  <c:v>Høyanger</c:v>
                </c:pt>
                <c:pt idx="6">
                  <c:v>Hyllestad</c:v>
                </c:pt>
                <c:pt idx="7">
                  <c:v>Kinn</c:v>
                </c:pt>
                <c:pt idx="8">
                  <c:v>Luster</c:v>
                </c:pt>
                <c:pt idx="9">
                  <c:v>Lærdal</c:v>
                </c:pt>
                <c:pt idx="10">
                  <c:v>Sogndal</c:v>
                </c:pt>
                <c:pt idx="11">
                  <c:v>Solund</c:v>
                </c:pt>
                <c:pt idx="12">
                  <c:v>Stad</c:v>
                </c:pt>
                <c:pt idx="13">
                  <c:v>Stryn</c:v>
                </c:pt>
                <c:pt idx="14">
                  <c:v>Sunnfjord</c:v>
                </c:pt>
                <c:pt idx="15">
                  <c:v>Vik</c:v>
                </c:pt>
                <c:pt idx="16">
                  <c:v>Årdal</c:v>
                </c:pt>
                <c:pt idx="17">
                  <c:v>SYS-IKL</c:v>
                </c:pt>
                <c:pt idx="18">
                  <c:v>NLV</c:v>
                </c:pt>
                <c:pt idx="19">
                  <c:v>Sogn LMS</c:v>
                </c:pt>
              </c:strCache>
            </c:strRef>
          </c:cat>
          <c:val>
            <c:numRef>
              <c:f>'2023'!$B$4:$B$23</c:f>
              <c:numCache>
                <c:formatCode>General</c:formatCode>
                <c:ptCount val="20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9</c:v>
                </c:pt>
                <c:pt idx="4">
                  <c:v>14</c:v>
                </c:pt>
                <c:pt idx="5">
                  <c:v>1</c:v>
                </c:pt>
                <c:pt idx="6">
                  <c:v>6</c:v>
                </c:pt>
                <c:pt idx="7">
                  <c:v>27</c:v>
                </c:pt>
                <c:pt idx="8">
                  <c:v>5</c:v>
                </c:pt>
                <c:pt idx="9">
                  <c:v>4</c:v>
                </c:pt>
                <c:pt idx="10">
                  <c:v>14</c:v>
                </c:pt>
                <c:pt idx="11">
                  <c:v>0</c:v>
                </c:pt>
                <c:pt idx="12">
                  <c:v>8</c:v>
                </c:pt>
                <c:pt idx="13">
                  <c:v>2</c:v>
                </c:pt>
                <c:pt idx="14">
                  <c:v>8</c:v>
                </c:pt>
                <c:pt idx="15">
                  <c:v>0</c:v>
                </c:pt>
                <c:pt idx="16">
                  <c:v>5</c:v>
                </c:pt>
                <c:pt idx="17">
                  <c:v>8</c:v>
                </c:pt>
                <c:pt idx="18">
                  <c:v>2</c:v>
                </c:pt>
                <c:pt idx="1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9C-4038-9D86-492646F1155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40253327"/>
        <c:axId val="155912383"/>
      </c:barChart>
      <c:catAx>
        <c:axId val="2402533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55912383"/>
        <c:crosses val="autoZero"/>
        <c:auto val="1"/>
        <c:lblAlgn val="ctr"/>
        <c:lblOffset val="100"/>
        <c:noMultiLvlLbl val="0"/>
      </c:catAx>
      <c:valAx>
        <c:axId val="1559123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2402533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3051763266433803E-2"/>
          <c:y val="3.8438445709667909E-2"/>
          <c:w val="0.96494322420223788"/>
          <c:h val="0.800317192843336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'2023'!$B$47:$B$49</c:f>
              <c:strCache>
                <c:ptCount val="3"/>
                <c:pt idx="0">
                  <c:v>TAL SAKER FRÅ HELSE FØRDE TIL KOMMUNANE</c:v>
                </c:pt>
                <c:pt idx="2">
                  <c:v>Tal saker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'2023'!$A$50:$A$68</c:f>
              <c:strCache>
                <c:ptCount val="19"/>
                <c:pt idx="0">
                  <c:v>Askvoll</c:v>
                </c:pt>
                <c:pt idx="1">
                  <c:v>Aurland</c:v>
                </c:pt>
                <c:pt idx="2">
                  <c:v>Bremanger</c:v>
                </c:pt>
                <c:pt idx="3">
                  <c:v>Fjaler</c:v>
                </c:pt>
                <c:pt idx="4">
                  <c:v>Gloppen</c:v>
                </c:pt>
                <c:pt idx="5">
                  <c:v>Høyanger</c:v>
                </c:pt>
                <c:pt idx="6">
                  <c:v>Hyllestad</c:v>
                </c:pt>
                <c:pt idx="7">
                  <c:v>Kinn</c:v>
                </c:pt>
                <c:pt idx="8">
                  <c:v>Luster</c:v>
                </c:pt>
                <c:pt idx="9">
                  <c:v>Lærdal</c:v>
                </c:pt>
                <c:pt idx="10">
                  <c:v>Sogndal</c:v>
                </c:pt>
                <c:pt idx="11">
                  <c:v>Stad</c:v>
                </c:pt>
                <c:pt idx="12">
                  <c:v>Stryn</c:v>
                </c:pt>
                <c:pt idx="13">
                  <c:v>Sunnfjord</c:v>
                </c:pt>
                <c:pt idx="14">
                  <c:v>Vik</c:v>
                </c:pt>
                <c:pt idx="15">
                  <c:v>Årdal</c:v>
                </c:pt>
                <c:pt idx="16">
                  <c:v>Sys-ikl</c:v>
                </c:pt>
                <c:pt idx="17">
                  <c:v>Nlv</c:v>
                </c:pt>
                <c:pt idx="18">
                  <c:v>Sogn lms</c:v>
                </c:pt>
              </c:strCache>
            </c:strRef>
          </c:cat>
          <c:val>
            <c:numRef>
              <c:f>'2023'!$B$50:$B$68</c:f>
              <c:numCache>
                <c:formatCode>General</c:formatCode>
                <c:ptCount val="19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0</c:v>
                </c:pt>
                <c:pt idx="4">
                  <c:v>1</c:v>
                </c:pt>
                <c:pt idx="5">
                  <c:v>3</c:v>
                </c:pt>
                <c:pt idx="6">
                  <c:v>2</c:v>
                </c:pt>
                <c:pt idx="7">
                  <c:v>11</c:v>
                </c:pt>
                <c:pt idx="8">
                  <c:v>1</c:v>
                </c:pt>
                <c:pt idx="9">
                  <c:v>1</c:v>
                </c:pt>
                <c:pt idx="10">
                  <c:v>4</c:v>
                </c:pt>
                <c:pt idx="11">
                  <c:v>1</c:v>
                </c:pt>
                <c:pt idx="12">
                  <c:v>1</c:v>
                </c:pt>
                <c:pt idx="13">
                  <c:v>6</c:v>
                </c:pt>
                <c:pt idx="14">
                  <c:v>4</c:v>
                </c:pt>
                <c:pt idx="15">
                  <c:v>5</c:v>
                </c:pt>
                <c:pt idx="16">
                  <c:v>10</c:v>
                </c:pt>
                <c:pt idx="17">
                  <c:v>14</c:v>
                </c:pt>
                <c:pt idx="18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DF-455D-8A37-E3E00624AB6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00880943"/>
        <c:axId val="502749967"/>
      </c:barChart>
      <c:catAx>
        <c:axId val="5008809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02749967"/>
        <c:crosses val="autoZero"/>
        <c:auto val="1"/>
        <c:lblAlgn val="ctr"/>
        <c:lblOffset val="100"/>
        <c:noMultiLvlLbl val="0"/>
      </c:catAx>
      <c:valAx>
        <c:axId val="5027499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008809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'2023'!$B$26:$B$28</c:f>
              <c:strCache>
                <c:ptCount val="3"/>
                <c:pt idx="0">
                  <c:v> TOTALT TAL SAKER FRÅ ULIKE AVDELINGAR I HELSE FØRDE</c:v>
                </c:pt>
                <c:pt idx="2">
                  <c:v>Tal saker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'2023'!$A$29:$A$44</c:f>
              <c:strCache>
                <c:ptCount val="16"/>
                <c:pt idx="0">
                  <c:v>Akuttmottak</c:v>
                </c:pt>
                <c:pt idx="1">
                  <c:v>Ambulanse</c:v>
                </c:pt>
                <c:pt idx="2">
                  <c:v>AMK</c:v>
                </c:pt>
                <c:pt idx="3">
                  <c:v>Kirurgisk sengepost</c:v>
                </c:pt>
                <c:pt idx="4">
                  <c:v>Kreftavdeling</c:v>
                </c:pt>
                <c:pt idx="5">
                  <c:v>LMBB</c:v>
                </c:pt>
                <c:pt idx="6">
                  <c:v>Medisin legar</c:v>
                </c:pt>
                <c:pt idx="7">
                  <c:v>Medisin Lærdal</c:v>
                </c:pt>
                <c:pt idx="8">
                  <c:v>Medisin Nordfjord</c:v>
                </c:pt>
                <c:pt idx="9">
                  <c:v>Medisin 2 Førde</c:v>
                </c:pt>
                <c:pt idx="10">
                  <c:v>Ortopedisk Lærdal</c:v>
                </c:pt>
                <c:pt idx="11">
                  <c:v>Ortopedisk Nordfjord</c:v>
                </c:pt>
                <c:pt idx="12">
                  <c:v>Ortopedisk Førde</c:v>
                </c:pt>
                <c:pt idx="13">
                  <c:v>Ortopedisk legar</c:v>
                </c:pt>
                <c:pt idx="14">
                  <c:v>Patologisk lab</c:v>
                </c:pt>
                <c:pt idx="15">
                  <c:v>Radiologisk Lærdal</c:v>
                </c:pt>
              </c:strCache>
            </c:strRef>
          </c:cat>
          <c:val>
            <c:numRef>
              <c:f>'2023'!$B$29:$B$44</c:f>
              <c:numCache>
                <c:formatCode>General</c:formatCode>
                <c:ptCount val="16"/>
                <c:pt idx="0">
                  <c:v>2</c:v>
                </c:pt>
                <c:pt idx="1">
                  <c:v>21</c:v>
                </c:pt>
                <c:pt idx="2">
                  <c:v>15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10</c:v>
                </c:pt>
                <c:pt idx="8">
                  <c:v>8</c:v>
                </c:pt>
                <c:pt idx="9">
                  <c:v>3</c:v>
                </c:pt>
                <c:pt idx="10">
                  <c:v>1</c:v>
                </c:pt>
                <c:pt idx="11">
                  <c:v>7</c:v>
                </c:pt>
                <c:pt idx="12">
                  <c:v>3</c:v>
                </c:pt>
                <c:pt idx="13">
                  <c:v>5</c:v>
                </c:pt>
                <c:pt idx="14">
                  <c:v>2</c:v>
                </c:pt>
                <c:pt idx="1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1C-4CE6-B1E1-4476751883E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00967711"/>
        <c:axId val="502748527"/>
      </c:barChart>
      <c:catAx>
        <c:axId val="5009677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02748527"/>
        <c:crosses val="autoZero"/>
        <c:auto val="1"/>
        <c:lblAlgn val="ctr"/>
        <c:lblOffset val="100"/>
        <c:noMultiLvlLbl val="0"/>
      </c:catAx>
      <c:valAx>
        <c:axId val="5027485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009677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'2023'!$B$72:$B$74</c:f>
              <c:strCache>
                <c:ptCount val="3"/>
                <c:pt idx="0">
                  <c:v> TAL SAKER FRÅ KOMMUNANE TIL ULIKE AVDELINGAR</c:v>
                </c:pt>
                <c:pt idx="2">
                  <c:v>Tal saker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'2023'!$A$75:$A$108</c:f>
              <c:strCache>
                <c:ptCount val="34"/>
                <c:pt idx="0">
                  <c:v>Akuttmottak</c:v>
                </c:pt>
                <c:pt idx="1">
                  <c:v>Ambulanse</c:v>
                </c:pt>
                <c:pt idx="2">
                  <c:v>Amk</c:v>
                </c:pt>
                <c:pt idx="3">
                  <c:v>Kirurgisk sengepost</c:v>
                </c:pt>
                <c:pt idx="4">
                  <c:v>Kreftavdeling</c:v>
                </c:pt>
                <c:pt idx="5">
                  <c:v>Lmbb</c:v>
                </c:pt>
                <c:pt idx="6">
                  <c:v>Medisin legar</c:v>
                </c:pt>
                <c:pt idx="7">
                  <c:v>Medisin lærdal</c:v>
                </c:pt>
                <c:pt idx="8">
                  <c:v>Medisin nordfjord</c:v>
                </c:pt>
                <c:pt idx="9">
                  <c:v>Medisin fss</c:v>
                </c:pt>
                <c:pt idx="10">
                  <c:v>Ortopedisk lærdal</c:v>
                </c:pt>
                <c:pt idx="11">
                  <c:v>Ortopedisk nordfjord</c:v>
                </c:pt>
                <c:pt idx="12">
                  <c:v>Ortopedisk førde</c:v>
                </c:pt>
                <c:pt idx="13">
                  <c:v>Ortopedisk legar</c:v>
                </c:pt>
                <c:pt idx="14">
                  <c:v>Uph</c:v>
                </c:pt>
                <c:pt idx="15">
                  <c:v>Akutt døgn</c:v>
                </c:pt>
                <c:pt idx="16">
                  <c:v>Behandlarar psk</c:v>
                </c:pt>
                <c:pt idx="17">
                  <c:v>Barn og ungdom</c:v>
                </c:pt>
                <c:pt idx="18">
                  <c:v>Medisin sengepost fss</c:v>
                </c:pt>
                <c:pt idx="19">
                  <c:v>Anrr</c:v>
                </c:pt>
                <c:pt idx="20">
                  <c:v>Føde førde</c:v>
                </c:pt>
                <c:pt idx="21">
                  <c:v>Kir pol.kl</c:v>
                </c:pt>
                <c:pt idx="22">
                  <c:v>Kir legar</c:v>
                </c:pt>
                <c:pt idx="23">
                  <c:v>Teknisk derift</c:v>
                </c:pt>
                <c:pt idx="24">
                  <c:v>Radiologisk  førde</c:v>
                </c:pt>
                <c:pt idx="25">
                  <c:v>Pasientreiser</c:v>
                </c:pt>
                <c:pt idx="26">
                  <c:v>Førde bup</c:v>
                </c:pt>
                <c:pt idx="27">
                  <c:v>Dps dag</c:v>
                </c:pt>
                <c:pt idx="28">
                  <c:v>Nps døgn</c:v>
                </c:pt>
                <c:pt idx="29">
                  <c:v>Kk nordfjord</c:v>
                </c:pt>
                <c:pt idx="30">
                  <c:v>Ønh pol.kl</c:v>
                </c:pt>
                <c:pt idx="31">
                  <c:v>Service phv</c:v>
                </c:pt>
                <c:pt idx="32">
                  <c:v>Kirurgisk serviceseksjon</c:v>
                </c:pt>
                <c:pt idx="33">
                  <c:v>Medisinsk serviceseksjon</c:v>
                </c:pt>
              </c:strCache>
            </c:strRef>
          </c:cat>
          <c:val>
            <c:numRef>
              <c:f>'2023'!$B$75:$B$108</c:f>
              <c:numCache>
                <c:formatCode>General</c:formatCode>
                <c:ptCount val="34"/>
                <c:pt idx="0">
                  <c:v>3</c:v>
                </c:pt>
                <c:pt idx="1">
                  <c:v>5</c:v>
                </c:pt>
                <c:pt idx="2">
                  <c:v>7</c:v>
                </c:pt>
                <c:pt idx="3">
                  <c:v>12</c:v>
                </c:pt>
                <c:pt idx="4">
                  <c:v>6</c:v>
                </c:pt>
                <c:pt idx="5">
                  <c:v>5</c:v>
                </c:pt>
                <c:pt idx="6">
                  <c:v>6</c:v>
                </c:pt>
                <c:pt idx="7">
                  <c:v>9</c:v>
                </c:pt>
                <c:pt idx="8">
                  <c:v>19</c:v>
                </c:pt>
                <c:pt idx="9">
                  <c:v>2</c:v>
                </c:pt>
                <c:pt idx="10">
                  <c:v>1</c:v>
                </c:pt>
                <c:pt idx="11">
                  <c:v>2</c:v>
                </c:pt>
                <c:pt idx="12">
                  <c:v>4</c:v>
                </c:pt>
                <c:pt idx="13">
                  <c:v>4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4</c:v>
                </c:pt>
                <c:pt idx="19">
                  <c:v>3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2</c:v>
                </c:pt>
                <c:pt idx="24">
                  <c:v>2</c:v>
                </c:pt>
                <c:pt idx="25">
                  <c:v>4</c:v>
                </c:pt>
                <c:pt idx="26">
                  <c:v>3</c:v>
                </c:pt>
                <c:pt idx="27">
                  <c:v>1</c:v>
                </c:pt>
                <c:pt idx="28">
                  <c:v>2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08-4699-9702-F85A57F624F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7905247"/>
        <c:axId val="502762927"/>
      </c:barChart>
      <c:catAx>
        <c:axId val="1279052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02762927"/>
        <c:crosses val="autoZero"/>
        <c:auto val="1"/>
        <c:lblAlgn val="ctr"/>
        <c:lblOffset val="100"/>
        <c:noMultiLvlLbl val="0"/>
      </c:catAx>
      <c:valAx>
        <c:axId val="5027629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279052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029308-A14F-43FA-A3C5-58A53CCC2EBF}" type="datetimeFigureOut">
              <a:rPr lang="nb-NO" smtClean="0"/>
              <a:t>13.05.2024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42DEB9-A34F-4D3C-9735-5DD337EAC3A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7502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42DEB9-A34F-4D3C-9735-5DD337EAC3A4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0894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42DEB9-A34F-4D3C-9735-5DD337EAC3A4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3876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42DEB9-A34F-4D3C-9735-5DD337EAC3A4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9250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42DEB9-A34F-4D3C-9735-5DD337EAC3A4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8102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42DEB9-A34F-4D3C-9735-5DD337EAC3A4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02472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42DEB9-A34F-4D3C-9735-5DD337EAC3A4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95658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42DEB9-A34F-4D3C-9735-5DD337EAC3A4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60220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42DEB9-A34F-4D3C-9735-5DD337EAC3A4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56018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42DEB9-A34F-4D3C-9735-5DD337EAC3A4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490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20090" y="1080136"/>
            <a:ext cx="13159645" cy="6480810"/>
          </a:xfrm>
          <a:solidFill>
            <a:schemeClr val="accent1"/>
          </a:solidFill>
        </p:spPr>
        <p:txBody>
          <a:bodyPr lIns="540000" tIns="540000" rIns="5040000" bIns="2448000" anchor="t"/>
          <a:lstStyle>
            <a:lvl1pPr algn="l">
              <a:lnSpc>
                <a:spcPct val="9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296162" y="6660833"/>
            <a:ext cx="1008126" cy="324040"/>
          </a:xfrm>
        </p:spPr>
        <p:txBody>
          <a:bodyPr/>
          <a:lstStyle>
            <a:lvl1pPr algn="l">
              <a:defRPr sz="1600" b="0">
                <a:solidFill>
                  <a:schemeClr val="bg1"/>
                </a:solidFill>
              </a:defRPr>
            </a:lvl1pPr>
          </a:lstStyle>
          <a:p>
            <a:fld id="{6C700F2C-AB72-49CC-91E4-A0E76C9A2240}" type="datetime1">
              <a:rPr lang="nb-NO" smtClean="0"/>
              <a:t>13.05.2024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2520315" y="6660833"/>
            <a:ext cx="5040630" cy="324040"/>
          </a:xfrm>
        </p:spPr>
        <p:txBody>
          <a:bodyPr>
            <a:noAutofit/>
          </a:bodyPr>
          <a:lstStyle>
            <a:lvl1pPr algn="l">
              <a:defRPr sz="16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Marte Ulltang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0035" y="455558"/>
            <a:ext cx="191414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406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x bilder /m tekstbo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bilde 6"/>
          <p:cNvSpPr>
            <a:spLocks noGrp="1"/>
          </p:cNvSpPr>
          <p:nvPr>
            <p:ph type="pic" sz="quarter" idx="10"/>
          </p:nvPr>
        </p:nvSpPr>
        <p:spPr>
          <a:xfrm>
            <a:off x="720090" y="1080136"/>
            <a:ext cx="4320540" cy="2160270"/>
          </a:xfrm>
          <a:prstGeom prst="rect">
            <a:avLst/>
          </a:prstGeom>
          <a:solidFill>
            <a:schemeClr val="lt2"/>
          </a:solidFill>
        </p:spPr>
        <p:txBody>
          <a:bodyPr lIns="0" tIns="360000" rIns="0" bIns="0" anchor="t" anchorCtr="1"/>
          <a:lstStyle>
            <a:lvl1pPr marL="0" indent="0">
              <a:buNone/>
              <a:defRPr sz="1800"/>
            </a:lvl1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9" name="Plassholder for bilde 6"/>
          <p:cNvSpPr>
            <a:spLocks noGrp="1"/>
          </p:cNvSpPr>
          <p:nvPr>
            <p:ph type="pic" sz="quarter" idx="11"/>
          </p:nvPr>
        </p:nvSpPr>
        <p:spPr>
          <a:xfrm>
            <a:off x="5238656" y="1080137"/>
            <a:ext cx="4140517" cy="3240405"/>
          </a:xfrm>
          <a:prstGeom prst="rect">
            <a:avLst/>
          </a:prstGeom>
          <a:solidFill>
            <a:schemeClr val="lt2"/>
          </a:solidFill>
        </p:spPr>
        <p:txBody>
          <a:bodyPr lIns="0" tIns="360000" rIns="0" bIns="0" anchor="t" anchorCtr="1"/>
          <a:lstStyle>
            <a:lvl1pPr marL="0" indent="0">
              <a:buNone/>
              <a:defRPr sz="1800"/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10" name="Plassholder for bilde 6"/>
          <p:cNvSpPr>
            <a:spLocks noGrp="1"/>
          </p:cNvSpPr>
          <p:nvPr>
            <p:ph type="pic" sz="quarter" idx="12"/>
          </p:nvPr>
        </p:nvSpPr>
        <p:spPr>
          <a:xfrm>
            <a:off x="5238656" y="4500563"/>
            <a:ext cx="4140517" cy="3060383"/>
          </a:xfrm>
          <a:prstGeom prst="rect">
            <a:avLst/>
          </a:prstGeom>
          <a:solidFill>
            <a:schemeClr val="lt2"/>
          </a:solidFill>
        </p:spPr>
        <p:txBody>
          <a:bodyPr lIns="0" tIns="360000" rIns="0" bIns="0" anchor="t" anchorCtr="1"/>
          <a:lstStyle>
            <a:lvl1pPr marL="0" indent="0">
              <a:buNone/>
              <a:defRPr sz="1800"/>
            </a:lvl1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13" name="Plassholder for innhold 12"/>
          <p:cNvSpPr>
            <a:spLocks noGrp="1"/>
          </p:cNvSpPr>
          <p:nvPr>
            <p:ph sz="quarter" idx="15"/>
          </p:nvPr>
        </p:nvSpPr>
        <p:spPr>
          <a:xfrm>
            <a:off x="720090" y="3420428"/>
            <a:ext cx="4320540" cy="414051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lIns="360000" tIns="360000" rIns="360000" bIns="360000">
            <a:normAutofit/>
          </a:bodyPr>
          <a:lstStyle>
            <a:lvl1pPr marL="0" indent="0">
              <a:lnSpc>
                <a:spcPts val="3600"/>
              </a:lnSpc>
              <a:spcBef>
                <a:spcPts val="0"/>
              </a:spcBef>
              <a:buNone/>
              <a:defRPr sz="3000" b="1">
                <a:solidFill>
                  <a:schemeClr val="lt1"/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2" name="Plassholder for bilde 6"/>
          <p:cNvSpPr>
            <a:spLocks noGrp="1"/>
          </p:cNvSpPr>
          <p:nvPr>
            <p:ph type="pic" sz="quarter" idx="16"/>
          </p:nvPr>
        </p:nvSpPr>
        <p:spPr>
          <a:xfrm>
            <a:off x="9559195" y="1080135"/>
            <a:ext cx="4320540" cy="6480809"/>
          </a:xfrm>
          <a:prstGeom prst="rect">
            <a:avLst/>
          </a:prstGeom>
          <a:solidFill>
            <a:schemeClr val="lt2"/>
          </a:solidFill>
        </p:spPr>
        <p:txBody>
          <a:bodyPr lIns="0" tIns="360000" rIns="0" bIns="0" anchor="t" anchorCtr="1"/>
          <a:lstStyle>
            <a:lvl1pPr marL="0" indent="0">
              <a:buNone/>
              <a:defRPr sz="1800"/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0035" y="455558"/>
            <a:ext cx="191414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52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720090" y="2160270"/>
            <a:ext cx="6300788" cy="5400675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7560945" y="2160270"/>
            <a:ext cx="6300788" cy="5400675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F7D1B-6980-46D3-9CD7-B39178CE31AF}" type="datetime1">
              <a:rPr lang="nb-NO" smtClean="0"/>
              <a:t>13.05.2024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Marte Ulltang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9" name="Tittel 8"/>
          <p:cNvSpPr>
            <a:spLocks noGrp="1"/>
          </p:cNvSpPr>
          <p:nvPr>
            <p:ph type="title"/>
          </p:nvPr>
        </p:nvSpPr>
        <p:spPr>
          <a:xfrm>
            <a:off x="720090" y="1080135"/>
            <a:ext cx="13141643" cy="864108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213274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0090" y="2160270"/>
            <a:ext cx="6300788" cy="72009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720090" y="3060383"/>
            <a:ext cx="6300788" cy="4500563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7560945" y="2160270"/>
            <a:ext cx="6300788" cy="72009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7560945" y="3060383"/>
            <a:ext cx="6300788" cy="4500563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F985F-A67E-4BA4-BB97-1A8C3CF2786C}" type="datetime1">
              <a:rPr lang="nb-NO" smtClean="0"/>
              <a:t>13.05.2024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Marte Ulltang</a:t>
            </a: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Tit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0846632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7096-6DEC-4BB3-8F04-4A9D8F1BA932}" type="datetime1">
              <a:rPr lang="nb-NO" smtClean="0"/>
              <a:t>13.05.2024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Marte Ulltang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8047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EADF-120C-4780-ADB1-ED8EF03EB587}" type="datetime1">
              <a:rPr lang="nb-NO" smtClean="0"/>
              <a:t>13.05.2024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Irene Barmen Hoel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3840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bilde 6"/>
          <p:cNvSpPr>
            <a:spLocks noGrp="1"/>
          </p:cNvSpPr>
          <p:nvPr>
            <p:ph type="pic" sz="quarter" idx="10"/>
          </p:nvPr>
        </p:nvSpPr>
        <p:spPr>
          <a:xfrm>
            <a:off x="720090" y="1080137"/>
            <a:ext cx="13159645" cy="6480810"/>
          </a:xfrm>
          <a:prstGeom prst="rect">
            <a:avLst/>
          </a:prstGeom>
          <a:solidFill>
            <a:srgbClr val="AAA09B"/>
          </a:solidFill>
        </p:spPr>
        <p:txBody>
          <a:bodyPr lIns="0" tIns="1980000" rIns="0" bIns="0" anchor="t" anchorCtr="1"/>
          <a:lstStyle>
            <a:lvl1pPr marL="0" indent="0">
              <a:buNone/>
              <a:defRPr sz="1800">
                <a:solidFill>
                  <a:schemeClr val="lt1"/>
                </a:solidFill>
              </a:defRPr>
            </a:lvl1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1620203"/>
            <a:ext cx="7380922" cy="830997"/>
          </a:xfrm>
          <a:noFill/>
        </p:spPr>
        <p:txBody>
          <a:bodyPr lIns="0" tIns="0" rIns="0" bIns="0" anchor="t">
            <a:spAutoFit/>
          </a:bodyPr>
          <a:lstStyle>
            <a:lvl1pPr algn="l">
              <a:lnSpc>
                <a:spcPct val="9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Legg til tittel</a:t>
            </a:r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0035" y="455558"/>
            <a:ext cx="191414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560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06502" y="1080136"/>
            <a:ext cx="13019227" cy="6480810"/>
          </a:xfrm>
          <a:solidFill>
            <a:srgbClr val="AAA09B"/>
          </a:solidFill>
        </p:spPr>
        <p:txBody>
          <a:bodyPr lIns="540000" tIns="540000" rIns="5040000" bIns="2448000" anchor="t">
            <a:normAutofit/>
          </a:bodyPr>
          <a:lstStyle>
            <a:lvl1pPr>
              <a:lnSpc>
                <a:spcPct val="90000"/>
              </a:lnSpc>
              <a:defRPr sz="5000">
                <a:solidFill>
                  <a:schemeClr val="l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8" name="Plassholder for dato 7"/>
          <p:cNvSpPr>
            <a:spLocks noGrp="1"/>
          </p:cNvSpPr>
          <p:nvPr>
            <p:ph type="dt" sz="half" idx="10"/>
          </p:nvPr>
        </p:nvSpPr>
        <p:spPr>
          <a:xfrm>
            <a:off x="1296162" y="6660833"/>
            <a:ext cx="1008126" cy="324040"/>
          </a:xfr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fld id="{9C40B92B-C3FB-40B1-9C45-50E1EE637A21}" type="datetime1">
              <a:rPr lang="nb-NO" smtClean="0"/>
              <a:t>13.05.2024</a:t>
            </a:fld>
            <a:endParaRPr lang="nb-NO" dirty="0"/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>
          <a:xfrm>
            <a:off x="2520315" y="6660833"/>
            <a:ext cx="5040630" cy="32404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Marte Ulltang</a:t>
            </a:r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12"/>
          </p:nvPr>
        </p:nvSpPr>
        <p:spPr>
          <a:xfrm>
            <a:off x="13480086" y="7681260"/>
            <a:ext cx="345643" cy="221599"/>
          </a:xfrm>
        </p:spPr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0035" y="455558"/>
            <a:ext cx="191414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11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20090" y="2340293"/>
            <a:ext cx="10441305" cy="5220653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381E8-FF45-4BB9-B4D5-4BE12592B944}" type="datetime1">
              <a:rPr lang="nb-NO" smtClean="0"/>
              <a:t>13.05.2024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Marte Ulltang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Tit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212558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tekst &amp; innhold /m undertitte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0090" y="2160270"/>
            <a:ext cx="6300788" cy="72009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720090" y="3060383"/>
            <a:ext cx="6300788" cy="4500563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 hasCustomPrompt="1"/>
          </p:nvPr>
        </p:nvSpPr>
        <p:spPr>
          <a:xfrm>
            <a:off x="7560945" y="1080135"/>
            <a:ext cx="6300788" cy="648081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Sett inn innhold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DD196-4AC6-4B80-AA28-98B2DF1BFBC3}" type="datetime1">
              <a:rPr lang="nb-NO" smtClean="0"/>
              <a:t>13.05.2024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Marte Ulltang</a:t>
            </a: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0091" y="1080135"/>
            <a:ext cx="6300788" cy="864108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58001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&amp;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720090" y="2160270"/>
            <a:ext cx="6300788" cy="5400675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 hasCustomPrompt="1"/>
          </p:nvPr>
        </p:nvSpPr>
        <p:spPr>
          <a:xfrm>
            <a:off x="7560945" y="1080135"/>
            <a:ext cx="6300788" cy="648081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Sett inn innhold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F3EB8-8D41-42CB-B962-1290CE5A5A8F}" type="datetime1">
              <a:rPr lang="nb-NO" smtClean="0"/>
              <a:t>13.05.2024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Marte Ulltang</a:t>
            </a: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0090" y="1080135"/>
            <a:ext cx="6300788" cy="864108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564857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, tekst og teksbo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0090" y="2160270"/>
            <a:ext cx="6300788" cy="72009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720090" y="3060383"/>
            <a:ext cx="6300788" cy="4500563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CF207-AABD-46D5-8FCA-43202C279ACD}" type="datetime1">
              <a:rPr lang="nb-NO" smtClean="0"/>
              <a:t>13.05.2024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Marte Ulltang</a:t>
            </a: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0090" y="1080135"/>
            <a:ext cx="6300788" cy="864108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841426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bilde 6"/>
          <p:cNvSpPr>
            <a:spLocks noGrp="1"/>
          </p:cNvSpPr>
          <p:nvPr>
            <p:ph type="pic" sz="quarter" idx="10"/>
          </p:nvPr>
        </p:nvSpPr>
        <p:spPr>
          <a:xfrm>
            <a:off x="720090" y="1080137"/>
            <a:ext cx="13159645" cy="6480810"/>
          </a:xfrm>
          <a:prstGeom prst="rect">
            <a:avLst/>
          </a:prstGeom>
          <a:solidFill>
            <a:schemeClr val="lt2"/>
          </a:solidFill>
        </p:spPr>
        <p:txBody>
          <a:bodyPr lIns="0" tIns="1440000" rIns="0" bIns="0" anchor="t" anchorCtr="1"/>
          <a:lstStyle>
            <a:lvl1pPr marL="0" indent="0">
              <a:buNone/>
              <a:defRPr sz="1800"/>
            </a:lvl1pPr>
          </a:lstStyle>
          <a:p>
            <a:r>
              <a:rPr lang="nb-NO"/>
              <a:t>Klikk ikonet for å legge til et bilde</a:t>
            </a:r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0035" y="455558"/>
            <a:ext cx="191414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582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kon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2" hasCustomPrompt="1"/>
          </p:nvPr>
        </p:nvSpPr>
        <p:spPr>
          <a:xfrm>
            <a:off x="720090" y="1080137"/>
            <a:ext cx="13159645" cy="6480810"/>
          </a:xfrm>
          <a:prstGeom prst="rect">
            <a:avLst/>
          </a:prstGeom>
          <a:solidFill>
            <a:srgbClr val="DBD6D4"/>
          </a:solidFill>
        </p:spPr>
        <p:txBody>
          <a:bodyPr lIns="0" tIns="1440000" rIns="0" bIns="0" anchor="ctr"/>
          <a:lstStyle>
            <a:lvl1pPr marL="0" indent="0" algn="ctr">
              <a:buNone/>
              <a:defRPr sz="100" baseline="0"/>
            </a:lvl1pPr>
          </a:lstStyle>
          <a:p>
            <a:pPr lvl="0"/>
            <a:r>
              <a:rPr lang="nb-NO" sz="100" dirty="0"/>
              <a:t> </a:t>
            </a:r>
            <a:endParaRPr lang="nb-NO" dirty="0"/>
          </a:p>
        </p:txBody>
      </p:sp>
      <p:sp>
        <p:nvSpPr>
          <p:cNvPr id="4" name="Plassholder for bilde 6"/>
          <p:cNvSpPr>
            <a:spLocks noGrp="1"/>
          </p:cNvSpPr>
          <p:nvPr>
            <p:ph type="pic" sz="quarter" idx="11" hasCustomPrompt="1"/>
          </p:nvPr>
        </p:nvSpPr>
        <p:spPr>
          <a:xfrm>
            <a:off x="4995624" y="2160271"/>
            <a:ext cx="4608576" cy="4320540"/>
          </a:xfrm>
          <a:prstGeom prst="rect">
            <a:avLst/>
          </a:prstGeom>
          <a:noFill/>
        </p:spPr>
        <p:txBody>
          <a:bodyPr lIns="0" tIns="1080000" rIns="0" bIns="0" anchor="t" anchorCtr="1"/>
          <a:lstStyle>
            <a:lvl1pPr marL="0" indent="0">
              <a:buNone/>
              <a:defRPr sz="1800"/>
            </a:lvl1pPr>
          </a:lstStyle>
          <a:p>
            <a:r>
              <a:rPr lang="nb-NO" dirty="0"/>
              <a:t>Ikon</a:t>
            </a:r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0035" y="455558"/>
            <a:ext cx="191414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387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720090" y="1080135"/>
            <a:ext cx="10441305" cy="86410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0090" y="2340293"/>
            <a:ext cx="10441305" cy="52206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0090" y="7812977"/>
            <a:ext cx="1152144" cy="22159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85DD6-B482-4D03-A60F-415C1AF04FFA}" type="datetime1">
              <a:rPr lang="nb-NO" smtClean="0"/>
              <a:t>13.05.2024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229150" y="7812977"/>
            <a:ext cx="8932245" cy="22159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 dirty="0"/>
              <a:t>Marte Ulltang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3541235" y="7812977"/>
            <a:ext cx="345643" cy="22159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1DFAA-887F-4071-8EAD-E8CA316FCF06}" type="slidenum">
              <a:rPr lang="nb-NO" smtClean="0"/>
              <a:t>‹#›</a:t>
            </a:fld>
            <a:endParaRPr lang="nb-NO" dirty="0"/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0521" y="332467"/>
            <a:ext cx="1914144" cy="390144"/>
          </a:xfrm>
          <a:prstGeom prst="rect">
            <a:avLst/>
          </a:prstGeom>
        </p:spPr>
      </p:pic>
      <p:sp>
        <p:nvSpPr>
          <p:cNvPr id="9" name="TekstSylinder 8">
            <a:extLst>
              <a:ext uri="{FF2B5EF4-FFF2-40B4-BE49-F238E27FC236}">
                <a16:creationId xmlns:a16="http://schemas.microsoft.com/office/drawing/2014/main" id="{AA714134-D738-2A23-82A0-2851AF56A093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0" y="8077200"/>
            <a:ext cx="1177925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nb-NO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Følsomhet Intern (gul)</a:t>
            </a:r>
          </a:p>
        </p:txBody>
      </p:sp>
    </p:spTree>
    <p:extLst>
      <p:ext uri="{BB962C8B-B14F-4D97-AF65-F5344CB8AC3E}">
        <p14:creationId xmlns:p14="http://schemas.microsoft.com/office/powerpoint/2010/main" val="1643857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1" r:id="rId3"/>
    <p:sldLayoutId id="2147483650" r:id="rId4"/>
    <p:sldLayoutId id="2147483656" r:id="rId5"/>
    <p:sldLayoutId id="2147483658" r:id="rId6"/>
    <p:sldLayoutId id="2147483664" r:id="rId7"/>
    <p:sldLayoutId id="2147483660" r:id="rId8"/>
    <p:sldLayoutId id="2147483662" r:id="rId9"/>
    <p:sldLayoutId id="2147483659" r:id="rId10"/>
    <p:sldLayoutId id="2147483652" r:id="rId11"/>
    <p:sldLayoutId id="2147483653" r:id="rId12"/>
    <p:sldLayoutId id="2147483654" r:id="rId13"/>
    <p:sldLayoutId id="2147483655" r:id="rId14"/>
  </p:sldLayoutIdLst>
  <p:hf sldNum="0" hdr="0"/>
  <p:txStyles>
    <p:titleStyle>
      <a:lvl1pPr algn="l" defTabSz="914400" rtl="0" eaLnBrk="1" latinLnBrk="0" hangingPunct="1">
        <a:lnSpc>
          <a:spcPts val="3200"/>
        </a:lnSpc>
        <a:spcBef>
          <a:spcPct val="0"/>
        </a:spcBef>
        <a:buNone/>
        <a:defRPr sz="3000" b="1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ts val="2600"/>
        </a:lnSpc>
        <a:spcBef>
          <a:spcPts val="4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32000" indent="-216000" algn="l" defTabSz="914400" rtl="0" eaLnBrk="1" latinLnBrk="0" hangingPunct="1">
        <a:lnSpc>
          <a:spcPts val="2600"/>
        </a:lnSpc>
        <a:spcBef>
          <a:spcPts val="4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648000" indent="-216000" algn="l" defTabSz="914400" rtl="0" eaLnBrk="1" latinLnBrk="0" hangingPunct="1">
        <a:lnSpc>
          <a:spcPts val="2200"/>
        </a:lnSpc>
        <a:spcBef>
          <a:spcPts val="4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864000" indent="-216000" algn="l" defTabSz="914400" rtl="0" eaLnBrk="1" latinLnBrk="0" hangingPunct="1">
        <a:lnSpc>
          <a:spcPts val="2000"/>
        </a:lnSpc>
        <a:spcBef>
          <a:spcPts val="4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080000" indent="-216000" algn="l" defTabSz="914400" rtl="0" eaLnBrk="1" latinLnBrk="0" hangingPunct="1">
        <a:lnSpc>
          <a:spcPts val="18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ctrTitle"/>
          </p:nvPr>
        </p:nvSpPr>
        <p:spPr>
          <a:xfrm>
            <a:off x="753543" y="1068985"/>
            <a:ext cx="13159645" cy="6480810"/>
          </a:xfrm>
        </p:spPr>
        <p:txBody>
          <a:bodyPr/>
          <a:lstStyle/>
          <a:p>
            <a:r>
              <a:rPr lang="nb-NO" dirty="0"/>
              <a:t>Samhandlingsavvik</a:t>
            </a:r>
            <a:br>
              <a:rPr lang="nb-NO" dirty="0"/>
            </a:br>
            <a:br>
              <a:rPr lang="nb-NO" sz="3600" dirty="0"/>
            </a:br>
            <a:r>
              <a:rPr lang="nb-NO" sz="3600" dirty="0"/>
              <a:t>Statistikk frå samhandlingsavvik 2023</a:t>
            </a:r>
            <a:endParaRPr lang="nb-NO" sz="4000" b="0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r>
              <a:rPr lang="nb-NO" dirty="0"/>
              <a:t>16.05.23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Marte Ulltang, </a:t>
            </a:r>
            <a:r>
              <a:rPr lang="nn-NO" dirty="0"/>
              <a:t>seniorrådgjevar</a:t>
            </a:r>
            <a:endParaRPr lang="nb-NO" dirty="0"/>
          </a:p>
          <a:p>
            <a:r>
              <a:rPr lang="nb-NO" dirty="0"/>
              <a:t>Seksjon for kvalitet og pasienttryggleik, Helse Førde</a:t>
            </a:r>
          </a:p>
        </p:txBody>
      </p:sp>
    </p:spTree>
    <p:extLst>
      <p:ext uri="{BB962C8B-B14F-4D97-AF65-F5344CB8AC3E}">
        <p14:creationId xmlns:p14="http://schemas.microsoft.com/office/powerpoint/2010/main" val="1546377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Marte Ulltang</a:t>
            </a:r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720090" y="531779"/>
            <a:ext cx="11919382" cy="577174"/>
          </a:xfrm>
        </p:spPr>
        <p:txBody>
          <a:bodyPr/>
          <a:lstStyle/>
          <a:p>
            <a:pPr algn="ctr"/>
            <a:r>
              <a:rPr lang="nb-NO" dirty="0"/>
              <a:t>Avdelingar i Helse Førde som ikkje har svart ut samhandlingssaker</a:t>
            </a:r>
          </a:p>
        </p:txBody>
      </p:sp>
      <p:sp>
        <p:nvSpPr>
          <p:cNvPr id="2" name="Plassholder for dato 2">
            <a:extLst>
              <a:ext uri="{FF2B5EF4-FFF2-40B4-BE49-F238E27FC236}">
                <a16:creationId xmlns:a16="http://schemas.microsoft.com/office/drawing/2014/main" id="{6A9B0774-B074-F279-D658-A778B04344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0090" y="7812977"/>
            <a:ext cx="1152144" cy="221599"/>
          </a:xfrm>
        </p:spPr>
        <p:txBody>
          <a:bodyPr/>
          <a:lstStyle/>
          <a:p>
            <a:r>
              <a:rPr lang="nb-NO" dirty="0"/>
              <a:t>16.05.23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E8565B5B-E220-AB95-ED86-1DF7BB23ED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9299155"/>
              </p:ext>
            </p:extLst>
          </p:nvPr>
        </p:nvGraphicFramePr>
        <p:xfrm>
          <a:off x="942975" y="1657351"/>
          <a:ext cx="12534900" cy="5781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7261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Marte Ulltang</a:t>
            </a:r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720090" y="680937"/>
            <a:ext cx="11491365" cy="505838"/>
          </a:xfrm>
        </p:spPr>
        <p:txBody>
          <a:bodyPr/>
          <a:lstStyle/>
          <a:p>
            <a:pPr algn="ctr"/>
            <a:r>
              <a:rPr lang="nb-NO" dirty="0"/>
              <a:t>Kommunar som ikkje har svart ut samhandlingssaker</a:t>
            </a:r>
          </a:p>
        </p:txBody>
      </p:sp>
      <p:sp>
        <p:nvSpPr>
          <p:cNvPr id="2" name="Plassholder for dato 2">
            <a:extLst>
              <a:ext uri="{FF2B5EF4-FFF2-40B4-BE49-F238E27FC236}">
                <a16:creationId xmlns:a16="http://schemas.microsoft.com/office/drawing/2014/main" id="{062AD2B9-18A6-C25A-79D5-DDACF9B2B3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0090" y="7812977"/>
            <a:ext cx="1152144" cy="221599"/>
          </a:xfrm>
        </p:spPr>
        <p:txBody>
          <a:bodyPr/>
          <a:lstStyle/>
          <a:p>
            <a:r>
              <a:rPr lang="nb-NO" dirty="0"/>
              <a:t>16.05.23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AE16E9FF-23A9-F687-1150-21844A7C2F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7026408"/>
              </p:ext>
            </p:extLst>
          </p:nvPr>
        </p:nvGraphicFramePr>
        <p:xfrm>
          <a:off x="1162050" y="2085975"/>
          <a:ext cx="12344400" cy="5029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4137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/>
              <a:t>16.05.23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Marte Ulltang</a:t>
            </a:r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720090" y="644282"/>
            <a:ext cx="11919382" cy="490612"/>
          </a:xfrm>
        </p:spPr>
        <p:txBody>
          <a:bodyPr/>
          <a:lstStyle/>
          <a:p>
            <a:pPr algn="ctr"/>
            <a:r>
              <a:rPr lang="nb-NO" dirty="0"/>
              <a:t>Oversikt over tal samhandlingssaker i 2023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B7BE85FB-66B0-2CC5-25FF-5579D6C290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0044783"/>
              </p:ext>
            </p:extLst>
          </p:nvPr>
        </p:nvGraphicFramePr>
        <p:xfrm>
          <a:off x="1695449" y="1219909"/>
          <a:ext cx="11553826" cy="6508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05101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Marte Ulltang</a:t>
            </a:r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720090" y="596631"/>
            <a:ext cx="12879178" cy="590144"/>
          </a:xfrm>
        </p:spPr>
        <p:txBody>
          <a:bodyPr/>
          <a:lstStyle/>
          <a:p>
            <a:pPr algn="ctr"/>
            <a:r>
              <a:rPr lang="nb-NO" dirty="0"/>
              <a:t>Utvikling av tal samhandlingssaker 2016-2023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270D7EAB-2F6A-67F0-6963-89B6E037CF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747098"/>
              </p:ext>
            </p:extLst>
          </p:nvPr>
        </p:nvGraphicFramePr>
        <p:xfrm>
          <a:off x="1207911" y="1298222"/>
          <a:ext cx="12190248" cy="6113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Plassholder for dato 2">
            <a:extLst>
              <a:ext uri="{FF2B5EF4-FFF2-40B4-BE49-F238E27FC236}">
                <a16:creationId xmlns:a16="http://schemas.microsoft.com/office/drawing/2014/main" id="{632A1943-660C-EF29-B9C3-3A0C76306D2E}"/>
              </a:ext>
            </a:extLst>
          </p:cNvPr>
          <p:cNvSpPr txBox="1">
            <a:spLocks/>
          </p:cNvSpPr>
          <p:nvPr/>
        </p:nvSpPr>
        <p:spPr>
          <a:xfrm>
            <a:off x="775476" y="7812976"/>
            <a:ext cx="1152144" cy="22159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defPPr>
              <a:defRPr lang="nb-NO"/>
            </a:defPPr>
            <a:lvl1pPr marL="0" algn="l" defTabSz="130622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3110" algn="l" defTabSz="1306220" rtl="0" eaLnBrk="1" latinLnBrk="0" hangingPunct="1">
              <a:defRPr sz="25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6220" algn="l" defTabSz="1306220" rtl="0" eaLnBrk="1" latinLnBrk="0" hangingPunct="1">
              <a:defRPr sz="25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59331" algn="l" defTabSz="1306220" rtl="0" eaLnBrk="1" latinLnBrk="0" hangingPunct="1">
              <a:defRPr sz="25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12441" algn="l" defTabSz="1306220" rtl="0" eaLnBrk="1" latinLnBrk="0" hangingPunct="1">
              <a:defRPr sz="25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65551" algn="l" defTabSz="1306220" rtl="0" eaLnBrk="1" latinLnBrk="0" hangingPunct="1">
              <a:defRPr sz="25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18661" algn="l" defTabSz="1306220" rtl="0" eaLnBrk="1" latinLnBrk="0" hangingPunct="1">
              <a:defRPr sz="25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771" algn="l" defTabSz="1306220" rtl="0" eaLnBrk="1" latinLnBrk="0" hangingPunct="1">
              <a:defRPr sz="25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224882" algn="l" defTabSz="1306220" rtl="0" eaLnBrk="1" latinLnBrk="0" hangingPunct="1">
              <a:defRPr sz="25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dirty="0"/>
              <a:t>16.05.23</a:t>
            </a:r>
          </a:p>
        </p:txBody>
      </p:sp>
    </p:spTree>
    <p:extLst>
      <p:ext uri="{BB962C8B-B14F-4D97-AF65-F5344CB8AC3E}">
        <p14:creationId xmlns:p14="http://schemas.microsoft.com/office/powerpoint/2010/main" val="1145827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Marte Ulltang</a:t>
            </a:r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720090" y="473413"/>
            <a:ext cx="12678140" cy="466927"/>
          </a:xfrm>
        </p:spPr>
        <p:txBody>
          <a:bodyPr/>
          <a:lstStyle/>
          <a:p>
            <a:pPr algn="ctr"/>
            <a:r>
              <a:rPr lang="nb-NO" dirty="0"/>
              <a:t>Type hending som er melde av sjukehusa</a:t>
            </a: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EFDD0558-7C06-59D7-FB64-780B88130B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054104"/>
              </p:ext>
            </p:extLst>
          </p:nvPr>
        </p:nvGraphicFramePr>
        <p:xfrm>
          <a:off x="720089" y="1511952"/>
          <a:ext cx="13043535" cy="6022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Plassholder for dato 2">
            <a:extLst>
              <a:ext uri="{FF2B5EF4-FFF2-40B4-BE49-F238E27FC236}">
                <a16:creationId xmlns:a16="http://schemas.microsoft.com/office/drawing/2014/main" id="{F4C79A8C-B770-3F0E-B379-088FEA411512}"/>
              </a:ext>
            </a:extLst>
          </p:cNvPr>
          <p:cNvSpPr txBox="1">
            <a:spLocks/>
          </p:cNvSpPr>
          <p:nvPr/>
        </p:nvSpPr>
        <p:spPr>
          <a:xfrm>
            <a:off x="920115" y="7805929"/>
            <a:ext cx="1152144" cy="22159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defPPr>
              <a:defRPr lang="nb-NO"/>
            </a:defPPr>
            <a:lvl1pPr marL="0" algn="l" defTabSz="130622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3110" algn="l" defTabSz="1306220" rtl="0" eaLnBrk="1" latinLnBrk="0" hangingPunct="1">
              <a:defRPr sz="25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6220" algn="l" defTabSz="1306220" rtl="0" eaLnBrk="1" latinLnBrk="0" hangingPunct="1">
              <a:defRPr sz="25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59331" algn="l" defTabSz="1306220" rtl="0" eaLnBrk="1" latinLnBrk="0" hangingPunct="1">
              <a:defRPr sz="25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12441" algn="l" defTabSz="1306220" rtl="0" eaLnBrk="1" latinLnBrk="0" hangingPunct="1">
              <a:defRPr sz="25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65551" algn="l" defTabSz="1306220" rtl="0" eaLnBrk="1" latinLnBrk="0" hangingPunct="1">
              <a:defRPr sz="25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18661" algn="l" defTabSz="1306220" rtl="0" eaLnBrk="1" latinLnBrk="0" hangingPunct="1">
              <a:defRPr sz="25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771" algn="l" defTabSz="1306220" rtl="0" eaLnBrk="1" latinLnBrk="0" hangingPunct="1">
              <a:defRPr sz="25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224882" algn="l" defTabSz="1306220" rtl="0" eaLnBrk="1" latinLnBrk="0" hangingPunct="1">
              <a:defRPr sz="25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/>
              <a:t>16.05.23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99579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Marte Ulltang</a:t>
            </a:r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720090" y="499352"/>
            <a:ext cx="12289033" cy="525294"/>
          </a:xfrm>
        </p:spPr>
        <p:txBody>
          <a:bodyPr/>
          <a:lstStyle/>
          <a:p>
            <a:pPr algn="ctr"/>
            <a:r>
              <a:rPr lang="nb-NO" dirty="0"/>
              <a:t>Type hending som er melde av kommunane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8E70560D-E33F-B3C3-FF28-DB0085B420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9429719"/>
              </p:ext>
            </p:extLst>
          </p:nvPr>
        </p:nvGraphicFramePr>
        <p:xfrm>
          <a:off x="857250" y="1752600"/>
          <a:ext cx="12954000" cy="4848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Plassholder for dato 2">
            <a:extLst>
              <a:ext uri="{FF2B5EF4-FFF2-40B4-BE49-F238E27FC236}">
                <a16:creationId xmlns:a16="http://schemas.microsoft.com/office/drawing/2014/main" id="{DAF3F4E6-9DFA-9E29-CD77-EFBB6A8EFD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0090" y="7812977"/>
            <a:ext cx="1152144" cy="221599"/>
          </a:xfrm>
        </p:spPr>
        <p:txBody>
          <a:bodyPr/>
          <a:lstStyle/>
          <a:p>
            <a:r>
              <a:rPr lang="nb-NO" dirty="0"/>
              <a:t>16.05.23</a:t>
            </a:r>
          </a:p>
        </p:txBody>
      </p:sp>
    </p:spTree>
    <p:extLst>
      <p:ext uri="{BB962C8B-B14F-4D97-AF65-F5344CB8AC3E}">
        <p14:creationId xmlns:p14="http://schemas.microsoft.com/office/powerpoint/2010/main" val="2386352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Marte Ulltang</a:t>
            </a:r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720090" y="389106"/>
            <a:ext cx="12276063" cy="603115"/>
          </a:xfrm>
        </p:spPr>
        <p:txBody>
          <a:bodyPr/>
          <a:lstStyle/>
          <a:p>
            <a:pPr algn="ctr"/>
            <a:r>
              <a:rPr lang="nb-NO" dirty="0"/>
              <a:t>Tal saker melde frå dei ulike kommunane til Helse Førde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8E70560D-E33F-B3C3-FF28-DB0085B420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5301003"/>
              </p:ext>
            </p:extLst>
          </p:nvPr>
        </p:nvGraphicFramePr>
        <p:xfrm>
          <a:off x="1209675" y="1276349"/>
          <a:ext cx="12506325" cy="580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8019A0A9-25F9-B53B-E9AF-11DF277955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7687181"/>
              </p:ext>
            </p:extLst>
          </p:nvPr>
        </p:nvGraphicFramePr>
        <p:xfrm>
          <a:off x="720090" y="2743199"/>
          <a:ext cx="12995910" cy="4210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Plassholder for dato 2">
            <a:extLst>
              <a:ext uri="{FF2B5EF4-FFF2-40B4-BE49-F238E27FC236}">
                <a16:creationId xmlns:a16="http://schemas.microsoft.com/office/drawing/2014/main" id="{C69336AF-A33D-CE99-4B5D-6E17308CC2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0090" y="7812977"/>
            <a:ext cx="1152144" cy="221599"/>
          </a:xfrm>
        </p:spPr>
        <p:txBody>
          <a:bodyPr/>
          <a:lstStyle/>
          <a:p>
            <a:r>
              <a:rPr lang="nb-NO" dirty="0"/>
              <a:t>16.05.23</a:t>
            </a:r>
          </a:p>
        </p:txBody>
      </p:sp>
    </p:spTree>
    <p:extLst>
      <p:ext uri="{BB962C8B-B14F-4D97-AF65-F5344CB8AC3E}">
        <p14:creationId xmlns:p14="http://schemas.microsoft.com/office/powerpoint/2010/main" val="1769032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Marte Ulltang</a:t>
            </a:r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720090" y="700391"/>
            <a:ext cx="11692404" cy="479898"/>
          </a:xfrm>
        </p:spPr>
        <p:txBody>
          <a:bodyPr/>
          <a:lstStyle/>
          <a:p>
            <a:pPr algn="ctr"/>
            <a:r>
              <a:rPr lang="nb-NO" dirty="0"/>
              <a:t>Tal saker melde frå Helse Førde til dei ulike kommunane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E5F0A4E8-2C30-A8C2-583F-8E1AD8FEEC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4421262"/>
              </p:ext>
            </p:extLst>
          </p:nvPr>
        </p:nvGraphicFramePr>
        <p:xfrm>
          <a:off x="876300" y="1790701"/>
          <a:ext cx="12668250" cy="5286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Plassholder for dato 2">
            <a:extLst>
              <a:ext uri="{FF2B5EF4-FFF2-40B4-BE49-F238E27FC236}">
                <a16:creationId xmlns:a16="http://schemas.microsoft.com/office/drawing/2014/main" id="{353A7CA0-6B04-F1B4-2897-39E97829BA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0090" y="7812977"/>
            <a:ext cx="1152144" cy="221599"/>
          </a:xfrm>
        </p:spPr>
        <p:txBody>
          <a:bodyPr/>
          <a:lstStyle/>
          <a:p>
            <a:r>
              <a:rPr lang="nb-NO" dirty="0"/>
              <a:t>16.05.23</a:t>
            </a:r>
          </a:p>
        </p:txBody>
      </p:sp>
    </p:spTree>
    <p:extLst>
      <p:ext uri="{BB962C8B-B14F-4D97-AF65-F5344CB8AC3E}">
        <p14:creationId xmlns:p14="http://schemas.microsoft.com/office/powerpoint/2010/main" val="3037865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Marte Ulltang</a:t>
            </a:r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720090" y="512323"/>
            <a:ext cx="11867501" cy="518809"/>
          </a:xfrm>
        </p:spPr>
        <p:txBody>
          <a:bodyPr/>
          <a:lstStyle/>
          <a:p>
            <a:pPr algn="ctr"/>
            <a:r>
              <a:rPr lang="nb-NO" dirty="0"/>
              <a:t>Tal saker frå ulike avdelingar i Helse Førde til kommunane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0D39E47D-FBEF-5FAD-77D1-4D52EF831B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3843894"/>
              </p:ext>
            </p:extLst>
          </p:nvPr>
        </p:nvGraphicFramePr>
        <p:xfrm>
          <a:off x="838200" y="2076450"/>
          <a:ext cx="1293495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Plassholder for dato 2">
            <a:extLst>
              <a:ext uri="{FF2B5EF4-FFF2-40B4-BE49-F238E27FC236}">
                <a16:creationId xmlns:a16="http://schemas.microsoft.com/office/drawing/2014/main" id="{0FADDFDE-3CF4-4D9B-1517-93EFBB6540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0090" y="7812977"/>
            <a:ext cx="1152144" cy="221599"/>
          </a:xfrm>
        </p:spPr>
        <p:txBody>
          <a:bodyPr/>
          <a:lstStyle/>
          <a:p>
            <a:r>
              <a:rPr lang="nb-NO" dirty="0"/>
              <a:t>16.05.23</a:t>
            </a:r>
          </a:p>
        </p:txBody>
      </p:sp>
    </p:spTree>
    <p:extLst>
      <p:ext uri="{BB962C8B-B14F-4D97-AF65-F5344CB8AC3E}">
        <p14:creationId xmlns:p14="http://schemas.microsoft.com/office/powerpoint/2010/main" val="605659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Marte Ulltang</a:t>
            </a:r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720090" y="596631"/>
            <a:ext cx="12412250" cy="479898"/>
          </a:xfrm>
        </p:spPr>
        <p:txBody>
          <a:bodyPr/>
          <a:lstStyle/>
          <a:p>
            <a:pPr algn="ctr"/>
            <a:r>
              <a:rPr lang="nb-NO" dirty="0"/>
              <a:t>Tal saker frå kommunane til dei ulike avdelingane i Helse Førde</a:t>
            </a:r>
          </a:p>
        </p:txBody>
      </p:sp>
      <p:sp>
        <p:nvSpPr>
          <p:cNvPr id="2" name="Plassholder for dato 2">
            <a:extLst>
              <a:ext uri="{FF2B5EF4-FFF2-40B4-BE49-F238E27FC236}">
                <a16:creationId xmlns:a16="http://schemas.microsoft.com/office/drawing/2014/main" id="{542D53D5-B234-6220-DA1E-A0523FBE64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0090" y="7812977"/>
            <a:ext cx="1152144" cy="221599"/>
          </a:xfrm>
        </p:spPr>
        <p:txBody>
          <a:bodyPr/>
          <a:lstStyle/>
          <a:p>
            <a:r>
              <a:rPr lang="nb-NO" dirty="0"/>
              <a:t>16.05.23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3B6FE962-8865-F8DD-51E7-D62732CFFD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6775420"/>
              </p:ext>
            </p:extLst>
          </p:nvPr>
        </p:nvGraphicFramePr>
        <p:xfrm>
          <a:off x="720090" y="2286000"/>
          <a:ext cx="1299591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00094710"/>
      </p:ext>
    </p:extLst>
  </p:cSld>
  <p:clrMapOvr>
    <a:masterClrMapping/>
  </p:clrMapOvr>
</p:sld>
</file>

<file path=ppt/theme/theme1.xml><?xml version="1.0" encoding="utf-8"?>
<a:theme xmlns:a="http://schemas.openxmlformats.org/drawingml/2006/main" name="Mal01_Format_16-9">
  <a:themeElements>
    <a:clrScheme name="Helse Vest">
      <a:dk1>
        <a:sysClr val="windowText" lastClr="000000"/>
      </a:dk1>
      <a:lt1>
        <a:sysClr val="window" lastClr="FFFFFF"/>
      </a:lt1>
      <a:dk2>
        <a:srgbClr val="323232"/>
      </a:dk2>
      <a:lt2>
        <a:srgbClr val="E7E6E6"/>
      </a:lt2>
      <a:accent1>
        <a:srgbClr val="00338D"/>
      </a:accent1>
      <a:accent2>
        <a:srgbClr val="86786F"/>
      </a:accent2>
      <a:accent3>
        <a:srgbClr val="7AB2DC"/>
      </a:accent3>
      <a:accent4>
        <a:srgbClr val="F7D93E"/>
      </a:accent4>
      <a:accent5>
        <a:srgbClr val="FA7369"/>
      </a:accent5>
      <a:accent6>
        <a:srgbClr val="7DDBD4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mal_HelseVest_16_9.potx" id="{3327F725-F5AB-4F23-8515-419A6D40C242}" vid="{9E4DF230-4A50-432A-B0B1-1FB5168D8C8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D4447312DA7BD4A96285F47EEAC4356" ma:contentTypeVersion="1" ma:contentTypeDescription="Opprett et nytt dokument." ma:contentTypeScope="" ma:versionID="aab1c2ebc5b43c28c378db7c7f7c009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38fcb2e5a7bd60766267fa170e0d6aa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9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762356B-17A7-4063-8489-06B76D99A70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D644394-5557-45F6-A40D-9CDDEAB65F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BC838CB-AC11-4873-915B-2EA06E4271B3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PowerPointmal HFD 16-9</Template>
  <TotalTime>530</TotalTime>
  <Words>142</Words>
  <Application>Microsoft Office PowerPoint</Application>
  <PresentationFormat>Egendefinert</PresentationFormat>
  <Paragraphs>43</Paragraphs>
  <Slides>11</Slides>
  <Notes>9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</vt:lpstr>
      <vt:lpstr>Mal01_Format_16-9</vt:lpstr>
      <vt:lpstr>Samhandlingsavvik  Statistikk frå samhandlingsavvik 2023</vt:lpstr>
      <vt:lpstr>Oversikt over tal samhandlingssaker i 2023</vt:lpstr>
      <vt:lpstr>Utvikling av tal samhandlingssaker 2016-2023</vt:lpstr>
      <vt:lpstr>Type hending som er melde av sjukehusa</vt:lpstr>
      <vt:lpstr>Type hending som er melde av kommunane</vt:lpstr>
      <vt:lpstr>Tal saker melde frå dei ulike kommunane til Helse Førde</vt:lpstr>
      <vt:lpstr>Tal saker melde frå Helse Førde til dei ulike kommunane</vt:lpstr>
      <vt:lpstr>Tal saker frå ulike avdelingar i Helse Førde til kommunane</vt:lpstr>
      <vt:lpstr>Tal saker frå kommunane til dei ulike avdelingane i Helse Førde</vt:lpstr>
      <vt:lpstr>Avdelingar i Helse Førde som ikkje har svart ut samhandlingssaker</vt:lpstr>
      <vt:lpstr>Kommunar som ikkje har svart ut samhandlingssaker</vt:lpstr>
    </vt:vector>
  </TitlesOfParts>
  <Company>Helse Vest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Lindseth, Thomas Christopher Manzini</dc:creator>
  <cp:lastModifiedBy>Ulltang, Marte</cp:lastModifiedBy>
  <cp:revision>56</cp:revision>
  <dcterms:created xsi:type="dcterms:W3CDTF">2018-07-02T08:59:43Z</dcterms:created>
  <dcterms:modified xsi:type="dcterms:W3CDTF">2024-05-13T11:15:41Z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0x0101009D4447312DA7BD4A96285F47EEAC4356</vt:lpwstr>
  </property>
  <property fmtid="{D5CDD505-2E9C-101B-9397-08002B2CF9AE}" pid="3" name="MSIP_Label_0c3ffc1c-ef00-4620-9c2f-7d9c1597774b_Enabled">
    <vt:lpwstr>true</vt:lpwstr>
  </property>
  <property fmtid="{D5CDD505-2E9C-101B-9397-08002B2CF9AE}" pid="4" name="MSIP_Label_0c3ffc1c-ef00-4620-9c2f-7d9c1597774b_SetDate">
    <vt:lpwstr>2023-11-28T13:04:05Z</vt:lpwstr>
  </property>
  <property fmtid="{D5CDD505-2E9C-101B-9397-08002B2CF9AE}" pid="5" name="MSIP_Label_0c3ffc1c-ef00-4620-9c2f-7d9c1597774b_Method">
    <vt:lpwstr>Standard</vt:lpwstr>
  </property>
  <property fmtid="{D5CDD505-2E9C-101B-9397-08002B2CF9AE}" pid="6" name="MSIP_Label_0c3ffc1c-ef00-4620-9c2f-7d9c1597774b_Name">
    <vt:lpwstr>Intern</vt:lpwstr>
  </property>
  <property fmtid="{D5CDD505-2E9C-101B-9397-08002B2CF9AE}" pid="7" name="MSIP_Label_0c3ffc1c-ef00-4620-9c2f-7d9c1597774b_SiteId">
    <vt:lpwstr>bdcbe535-f3cf-49f5-8a6a-fb6d98dc7837</vt:lpwstr>
  </property>
  <property fmtid="{D5CDD505-2E9C-101B-9397-08002B2CF9AE}" pid="8" name="MSIP_Label_0c3ffc1c-ef00-4620-9c2f-7d9c1597774b_ActionId">
    <vt:lpwstr>fa3ccf86-582e-49c0-ba6a-b435396c59a8</vt:lpwstr>
  </property>
  <property fmtid="{D5CDD505-2E9C-101B-9397-08002B2CF9AE}" pid="9" name="MSIP_Label_0c3ffc1c-ef00-4620-9c2f-7d9c1597774b_ContentBits">
    <vt:lpwstr>2</vt:lpwstr>
  </property>
  <property fmtid="{D5CDD505-2E9C-101B-9397-08002B2CF9AE}" pid="10" name="ClassificationContentMarkingFooterLocations">
    <vt:lpwstr>Mal01_Format_16-9:9</vt:lpwstr>
  </property>
  <property fmtid="{D5CDD505-2E9C-101B-9397-08002B2CF9AE}" pid="11" name="ClassificationContentMarkingFooterText">
    <vt:lpwstr>Følsomhet Intern (gul)</vt:lpwstr>
  </property>
</Properties>
</file>