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81" r:id="rId5"/>
    <p:sldId id="260" r:id="rId6"/>
    <p:sldId id="280" r:id="rId7"/>
    <p:sldId id="277" r:id="rId8"/>
    <p:sldId id="282" r:id="rId9"/>
    <p:sldId id="283" r:id="rId10"/>
    <p:sldId id="279" r:id="rId11"/>
    <p:sldId id="284" r:id="rId12"/>
  </p:sldIdLst>
  <p:sldSz cx="12192000" cy="6858000"/>
  <p:notesSz cx="6858000" cy="9144000"/>
  <p:custDataLst>
    <p:tags r:id="rId1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07" autoAdjust="0"/>
  </p:normalViewPr>
  <p:slideViewPr>
    <p:cSldViewPr snapToGrid="0">
      <p:cViewPr varScale="1">
        <p:scale>
          <a:sx n="114" d="100"/>
          <a:sy n="114" d="100"/>
        </p:scale>
        <p:origin x="54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099FD-F0DF-424A-9059-83F9EC789C92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1669-6762-4088-A811-8E27E2F982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57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BC59-30E9-A5C5-B904-6337C9013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4DD61-FCBD-6062-FF34-38B75F82A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73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585-EF28-0D31-E636-6BEEB977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333E0-52B4-0788-F033-D9C20043B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14AD-BA8C-92A1-1397-EA7756E2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2B1A-8A9A-CF87-29B6-AF91CDFF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2DDB7-55A1-872B-6251-85F70D1D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31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83722E-7281-4A1D-8136-15CED9B0E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C3465-F27D-2CFC-1980-1CC966B94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40A49-8C9D-AC5E-5952-FE8E539E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0C492-B540-81E5-4939-DFE97E7A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51A2-DFA0-8958-4AE2-ABA3AC78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3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5CF181D-5086-388A-1190-1F2DF8E5D4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55049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1" imgH="341" progId="TCLayout.ActiveDocument.1">
                  <p:embed/>
                </p:oleObj>
              </mc:Choice>
              <mc:Fallback>
                <p:oleObj name="think-cell Slide" r:id="rId3" imgW="341" imgH="341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5CF181D-5086-388A-1190-1F2DF8E5D4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80D0DE2C-8608-025B-319C-2678CED03F8A}"/>
              </a:ext>
            </a:extLst>
          </p:cNvPr>
          <p:cNvSpPr/>
          <p:nvPr userDrawn="1"/>
        </p:nvSpPr>
        <p:spPr>
          <a:xfrm>
            <a:off x="0" y="6439701"/>
            <a:ext cx="12192000" cy="431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D22C8-95F6-47D1-5C3A-ECDDDCFFBD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548" y="258944"/>
            <a:ext cx="11655287" cy="589196"/>
          </a:xfrm>
        </p:spPr>
        <p:txBody>
          <a:bodyPr vert="horz">
            <a:normAutofit/>
          </a:bodyPr>
          <a:lstStyle>
            <a:lvl1pPr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</a:t>
            </a:r>
            <a:r>
              <a:rPr lang="en-US" err="1"/>
              <a:t>Mgggaster</a:t>
            </a:r>
            <a:r>
              <a:rPr lang="en-US"/>
              <a:t>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5206-73B4-0C2E-C94E-B2DA21547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219199"/>
            <a:ext cx="11655287" cy="49563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44B7C6-B5F6-CC3F-2820-2C8DCB3A785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266150" y="6426612"/>
            <a:ext cx="1925850" cy="44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EEEC-8E8C-C5C1-E6AE-8107275F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AB7D0-1A91-D3F0-AA67-0183D50D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4F746-B387-693A-72CA-EDCE0E2C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AD343-05CE-E459-B8AA-C5D96F066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D878-A825-0882-F13E-7D91D9B5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52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ECA3-5B16-B561-71C9-3E094D84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1242B-FCFE-D2D2-5ACB-974A5FD35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B1ED0-5034-B7F8-67D8-DCFD54E1C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51CE4-DF48-7036-A2FD-E2319337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662A3-1A48-D65B-ADA4-3C553A92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0317D-22FE-9140-1794-D3B8D933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000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C7FA-C283-D132-7931-BF5A75E7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00698-6101-772C-20B4-2F6DD0E77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919C3-0DD9-8179-6EF9-CC0456E57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B6B5D-8050-8899-F714-6F8023D94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3E2278-C37D-563D-5630-D2F283A23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C05A8-5298-D4BB-11A2-FADD6F0B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2AB73-6D2E-7990-363C-35A3B6D5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CE897F-8167-D958-3717-800FEC7E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449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A2DB-750F-156C-0287-83174F00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D45A8-0931-3CF8-703F-FFE8C7A1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F8BA0-D2C6-E774-5995-2EEB123E1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65197-A7D0-E87F-900F-FBAFF853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000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B275F-1357-E8CC-F759-00FB4E79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4918A-00EF-1D31-F919-E65C1807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39A5-ABE9-FBAE-FA7F-4618F798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861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E922-3B61-E5DD-E9B7-F3417ACB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77D37-040C-6A7E-D1AA-65696FBC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B0A0C-47B5-015E-4916-E7CEA9C81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D888B-2780-9493-D3B5-2EC1B966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083CB-890B-F0A5-0DAE-5A19973D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3FB8E-373C-942C-D06A-12901599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103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B685-5E05-86A4-F10F-4DDAF8DD9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18568-4DD7-6E02-B246-14E2B9A2F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F562A-F7FF-2AE9-641A-17433A273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1A969-57AC-E0CC-22A9-AC72A3AD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9AAE2-5111-A193-9C60-B48A1D84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50104-2A03-73A3-7006-A957A464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4B4AB64-3F83-6D45-8C24-8FF629A9F4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2127447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41" imgH="341" progId="TCLayout.ActiveDocument.1">
                  <p:embed/>
                </p:oleObj>
              </mc:Choice>
              <mc:Fallback>
                <p:oleObj name="think-cell Slide" r:id="rId14" imgW="341" imgH="341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4B4AB64-3F83-6D45-8C24-8FF629A9F4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AD5F9-E21D-54E7-B426-767EAB86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94639-0962-7101-2D3F-90A445067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22E8-C3BF-67B1-E2C4-35C49FEA7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555E-4B86-4E8B-99CA-F734E1721C1C}" type="datetimeFigureOut">
              <a:rPr lang="nb-NO" smtClean="0"/>
              <a:t>23.05.2024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65C9-B664-DF0D-770F-98D573D5E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5369-5646-D8C0-3943-9E2A08F7E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9C31-A65C-40DE-A562-9BDFAEE398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496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7D7C94-41C0-4614-8A18-941174D4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6BED953-88EA-8416-C68D-D02611ED8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238032"/>
            <a:ext cx="9611581" cy="2558305"/>
          </a:xfrm>
        </p:spPr>
        <p:txBody>
          <a:bodyPr anchor="b">
            <a:normAutofit/>
          </a:bodyPr>
          <a:lstStyle/>
          <a:p>
            <a:pPr algn="l"/>
            <a:r>
              <a:rPr lang="nb-NO" sz="5400" dirty="0">
                <a:solidFill>
                  <a:schemeClr val="tx2"/>
                </a:solidFill>
              </a:rPr>
              <a:t>Status utviklingsarbeid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82DE1C-577A-0ABF-18CA-778185986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5769131" cy="2244609"/>
          </a:xfrm>
        </p:spPr>
        <p:txBody>
          <a:bodyPr anchor="t">
            <a:normAutofit/>
          </a:bodyPr>
          <a:lstStyle/>
          <a:p>
            <a:pPr algn="l"/>
            <a:r>
              <a:rPr lang="nb-NO" sz="2200" dirty="0">
                <a:solidFill>
                  <a:schemeClr val="tx2"/>
                </a:solidFill>
              </a:rPr>
              <a:t>SSU 30.05.24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F6FBC1-6409-4059-B87B-1BE513242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A98E26-C7DC-48E3-8F50-FBF7F3C50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B3D45F-509E-43F3-B685-A5E78AD0D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C53B0F8-0414-437D-87C2-23F48DF9C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B56551-40C7-4552-A11A-6D86B7EB0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945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E197150C-EBC7-ED6F-B94C-6F3BDE2D755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90384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197150C-EBC7-ED6F-B94C-6F3BDE2D75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2149A6A-D6F6-2EF6-0045-BEC0ED898F54}"/>
              </a:ext>
            </a:extLst>
          </p:cNvPr>
          <p:cNvCxnSpPr>
            <a:stCxn id="11" idx="2"/>
            <a:endCxn id="21" idx="0"/>
          </p:cNvCxnSpPr>
          <p:nvPr/>
        </p:nvCxnSpPr>
        <p:spPr>
          <a:xfrm rot="16200000" flipH="1">
            <a:off x="7236592" y="1459361"/>
            <a:ext cx="996085" cy="41943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8941EA5-C139-AB69-A819-2BD3FE4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algn="ctr"/>
            <a:r>
              <a:rPr lang="nb-NO" dirty="0"/>
              <a:t>Organisering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0B5FF-2A85-51B2-27C2-70080A504701}"/>
              </a:ext>
            </a:extLst>
          </p:cNvPr>
          <p:cNvSpPr/>
          <p:nvPr/>
        </p:nvSpPr>
        <p:spPr>
          <a:xfrm>
            <a:off x="4508392" y="914397"/>
            <a:ext cx="2258170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Prosjekteigar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7BF771-99FA-CC8E-0792-052700C559BF}"/>
              </a:ext>
            </a:extLst>
          </p:cNvPr>
          <p:cNvSpPr/>
          <p:nvPr/>
        </p:nvSpPr>
        <p:spPr>
          <a:xfrm>
            <a:off x="6416704" y="1065472"/>
            <a:ext cx="3252083" cy="46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/>
              <a:t>Kommunedirektørar i Sogn og Fjordane</a:t>
            </a:r>
          </a:p>
          <a:p>
            <a:r>
              <a:rPr lang="nb-NO" sz="1400"/>
              <a:t>Adm dir i Helse Førde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BB7969-962E-11B8-92B0-E039F4613168}"/>
              </a:ext>
            </a:extLst>
          </p:cNvPr>
          <p:cNvSpPr/>
          <p:nvPr/>
        </p:nvSpPr>
        <p:spPr>
          <a:xfrm>
            <a:off x="4508392" y="1765185"/>
            <a:ext cx="2258170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Styringsgruppe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02F985-F334-6B95-F8FE-3349EFA9DC95}"/>
              </a:ext>
            </a:extLst>
          </p:cNvPr>
          <p:cNvSpPr/>
          <p:nvPr/>
        </p:nvSpPr>
        <p:spPr>
          <a:xfrm>
            <a:off x="6416704" y="1918913"/>
            <a:ext cx="3252083" cy="440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/>
              <a:t>Strategisk samarbeidsutval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B8AF10-6000-2A32-F2C4-3A33CE639BF4}"/>
              </a:ext>
            </a:extLst>
          </p:cNvPr>
          <p:cNvSpPr/>
          <p:nvPr/>
        </p:nvSpPr>
        <p:spPr>
          <a:xfrm>
            <a:off x="4508392" y="2543082"/>
            <a:ext cx="2258170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Prosjektgruppe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874F8DB-3313-02B0-697C-0591BB18F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7957"/>
              </p:ext>
            </p:extLst>
          </p:nvPr>
        </p:nvGraphicFramePr>
        <p:xfrm>
          <a:off x="6753230" y="2505139"/>
          <a:ext cx="3167932" cy="1543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932">
                  <a:extLst>
                    <a:ext uri="{9D8B030D-6E8A-4147-A177-3AD203B41FA5}">
                      <a16:colId xmlns:a16="http://schemas.microsoft.com/office/drawing/2014/main" val="4061864970"/>
                    </a:ext>
                  </a:extLst>
                </a:gridCol>
              </a:tblGrid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solidFill>
                            <a:schemeClr val="bg1"/>
                          </a:solidFill>
                          <a:effectLst/>
                        </a:rPr>
                        <a:t>Elin Sørbotten, Kinn kommune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20429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 Janne Bell Jonstad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11653"/>
                  </a:ext>
                </a:extLst>
              </a:tr>
              <a:tr h="132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Kjell Arne Nordgård 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93253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Vingen Vedeld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94041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solidFill>
                            <a:schemeClr val="bg1"/>
                          </a:solidFill>
                          <a:effectLst/>
                        </a:rPr>
                        <a:t>Øyvind Bang Olsen, Kinn kommune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5689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solidFill>
                            <a:schemeClr val="bg1"/>
                          </a:solidFill>
                          <a:effectLst/>
                        </a:rPr>
                        <a:t>Dagrun Kyrkjebø, Samhandlingssjef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23695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solidFill>
                            <a:schemeClr val="bg1"/>
                          </a:solidFill>
                          <a:effectLst/>
                        </a:rPr>
                        <a:t>Heidi </a:t>
                      </a:r>
                      <a:r>
                        <a:rPr lang="nn-NO" sz="1100" err="1">
                          <a:solidFill>
                            <a:schemeClr val="bg1"/>
                          </a:solidFill>
                          <a:effectLst/>
                        </a:rPr>
                        <a:t>Vederhus</a:t>
                      </a:r>
                      <a:r>
                        <a:rPr lang="nn-NO" sz="1100">
                          <a:solidFill>
                            <a:schemeClr val="bg1"/>
                          </a:solidFill>
                          <a:effectLst/>
                        </a:rPr>
                        <a:t>, stadleg leiing NF sjukehus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45869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solidFill>
                            <a:schemeClr val="bg1"/>
                          </a:solidFill>
                          <a:effectLst/>
                        </a:rPr>
                        <a:t>Marianne Kleppe Nordal</a:t>
                      </a:r>
                      <a:endParaRPr lang="nb-NO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66466"/>
                  </a:ext>
                </a:extLst>
              </a:tr>
              <a:tr h="145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solidFill>
                            <a:schemeClr val="bg1"/>
                          </a:solidFill>
                          <a:effectLst/>
                        </a:rPr>
                        <a:t>Hilde Ystanes</a:t>
                      </a:r>
                      <a:endParaRPr lang="nb-NO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614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7DB8FA9-87EA-4EEF-DE3A-E555BE89BB96}"/>
              </a:ext>
            </a:extLst>
          </p:cNvPr>
          <p:cNvSpPr/>
          <p:nvPr/>
        </p:nvSpPr>
        <p:spPr>
          <a:xfrm>
            <a:off x="442627" y="4054561"/>
            <a:ext cx="2949936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Rekruttering av personell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EEFF4-2544-1D6C-F319-03DB706BFAB1}"/>
              </a:ext>
            </a:extLst>
          </p:cNvPr>
          <p:cNvSpPr/>
          <p:nvPr/>
        </p:nvSpPr>
        <p:spPr>
          <a:xfrm>
            <a:off x="4399725" y="4054561"/>
            <a:ext cx="2949936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/>
              <a:t>Samhandling om </a:t>
            </a:r>
            <a:r>
              <a:rPr lang="nb-NO" err="1"/>
              <a:t>naudsynt</a:t>
            </a:r>
            <a:r>
              <a:rPr lang="nb-NO"/>
              <a:t> kompetanse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AB8ACA-19AA-0F3E-441C-D6AC1015E54F}"/>
              </a:ext>
            </a:extLst>
          </p:cNvPr>
          <p:cNvSpPr/>
          <p:nvPr/>
        </p:nvSpPr>
        <p:spPr>
          <a:xfrm>
            <a:off x="8356823" y="4054561"/>
            <a:ext cx="2949936" cy="5153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/>
              <a:t>Langsiktig planlegging kommune, </a:t>
            </a:r>
            <a:r>
              <a:rPr lang="nb-NO" err="1"/>
              <a:t>føretak</a:t>
            </a:r>
            <a:endParaRPr lang="nb-NO" err="1"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AAF89C-A978-CE97-EFA4-B5B9ACB35A87}"/>
              </a:ext>
            </a:extLst>
          </p:cNvPr>
          <p:cNvSpPr/>
          <p:nvPr/>
        </p:nvSpPr>
        <p:spPr>
          <a:xfrm>
            <a:off x="442628" y="4566776"/>
            <a:ext cx="2949936" cy="1785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fontAlgn="base"/>
            <a:r>
              <a:rPr lang="nb-NO" sz="1400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Liv Janne Bell Jonstad </a:t>
            </a:r>
            <a:r>
              <a:rPr lang="nb-NO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Barbro Longva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Trude Gulbranson 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Marte Ulltang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r>
              <a:rPr lang="en-US" sz="1400" b="0" i="0" dirty="0">
                <a:solidFill>
                  <a:schemeClr val="bg2"/>
                </a:solidFill>
                <a:effectLst/>
                <a:latin typeface="Segoe UI" panose="020B0502040204020203" pitchFamily="34" charset="0"/>
              </a:rPr>
              <a:t>Elin Sørbotten</a:t>
            </a: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Marianne Kleppe Nordal 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DE79CD-F37E-7650-22F8-BE92325573AC}"/>
              </a:ext>
            </a:extLst>
          </p:cNvPr>
          <p:cNvSpPr/>
          <p:nvPr/>
        </p:nvSpPr>
        <p:spPr>
          <a:xfrm>
            <a:off x="8356823" y="4569955"/>
            <a:ext cx="2949936" cy="1785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 rtl="0" fontAlgn="base"/>
            <a:r>
              <a:rPr lang="nb-NO" sz="1400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Kjell Arne </a:t>
            </a:r>
            <a:r>
              <a:rPr lang="nb-NO" sz="1400" b="1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Norgård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Linn Mari Torsheim </a:t>
            </a:r>
            <a:r>
              <a:rPr lang="nb-NO" sz="1400" b="0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Hanitz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Janne Midtbø, Kinn kommune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Elisabeth Solheim, Kinn kommune 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Marit Kleiven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Øyvind Bang Olsen </a:t>
            </a:r>
          </a:p>
          <a:p>
            <a:pPr algn="l" rtl="0" fontAlgn="base"/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Dagrun Kyrkjebø</a:t>
            </a:r>
            <a:endParaRPr lang="en-US" sz="1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8B989DC-D554-5C90-388A-7F647B242493}"/>
              </a:ext>
            </a:extLst>
          </p:cNvPr>
          <p:cNvSpPr/>
          <p:nvPr/>
        </p:nvSpPr>
        <p:spPr>
          <a:xfrm>
            <a:off x="4399724" y="4569954"/>
            <a:ext cx="2949936" cy="1785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nb-NO" sz="1400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Thomas Vingen Vedeld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Leiv Erik Husabø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r>
              <a:rPr lang="en-US" sz="1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Sara </a:t>
            </a:r>
            <a:r>
              <a:rPr lang="en-US" sz="14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Osland</a:t>
            </a:r>
            <a:endParaRPr lang="en-US" sz="14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Heidi Vederhus</a:t>
            </a:r>
            <a:endParaRPr lang="en-US" sz="14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Jagrathi</a:t>
            </a:r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 Jani-Bølstad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14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Marianne Kleppe Nordal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0CB60C-65D1-2344-A14F-DE51E09C2434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5637477" y="1429791"/>
            <a:ext cx="0" cy="33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A49DE6-4417-0315-85F4-E4E626EDDAE9}"/>
              </a:ext>
            </a:extLst>
          </p:cNvPr>
          <p:cNvCxnSpPr/>
          <p:nvPr/>
        </p:nvCxnSpPr>
        <p:spPr>
          <a:xfrm>
            <a:off x="5637477" y="2223713"/>
            <a:ext cx="0" cy="33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9E8F538-38D7-7206-AAFF-2AA0DB77724B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rot="5400000">
            <a:off x="3279494" y="1696577"/>
            <a:ext cx="996085" cy="371988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3D1792-77AC-ED98-A867-BCC24416E705}"/>
              </a:ext>
            </a:extLst>
          </p:cNvPr>
          <p:cNvCxnSpPr>
            <a:stCxn id="11" idx="2"/>
          </p:cNvCxnSpPr>
          <p:nvPr/>
        </p:nvCxnSpPr>
        <p:spPr>
          <a:xfrm>
            <a:off x="5637477" y="3058476"/>
            <a:ext cx="0" cy="1092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ACC388-043F-8970-180A-17919CF8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Gjennomført aktivitet 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099D6A-1C4C-17FF-7A03-F73222342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</a:pPr>
            <a:r>
              <a:rPr lang="nb-NO" dirty="0"/>
              <a:t>Vedtak SSU 21 desember 2023, etablering av utviklingsarbeid i Sogn og Fjordane helsefellesskap </a:t>
            </a:r>
          </a:p>
          <a:p>
            <a:pPr>
              <a:lnSpc>
                <a:spcPct val="250000"/>
              </a:lnSpc>
            </a:pPr>
            <a:r>
              <a:rPr lang="nb-NO" dirty="0"/>
              <a:t>Forankring i perioden januar-mars 2024</a:t>
            </a:r>
          </a:p>
          <a:p>
            <a:pPr>
              <a:lnSpc>
                <a:spcPct val="250000"/>
              </a:lnSpc>
            </a:pPr>
            <a:r>
              <a:rPr lang="nb-NO" dirty="0"/>
              <a:t>Mandat for arbeidet godkjent i SSU 29.02.24 </a:t>
            </a:r>
          </a:p>
          <a:p>
            <a:pPr>
              <a:lnSpc>
                <a:spcPct val="250000"/>
              </a:lnSpc>
            </a:pPr>
            <a:r>
              <a:rPr lang="nb-NO" dirty="0" err="1"/>
              <a:t>Oppstartssamling</a:t>
            </a:r>
            <a:r>
              <a:rPr lang="nb-NO" dirty="0"/>
              <a:t> for arbeidet 5 april 2024 </a:t>
            </a:r>
          </a:p>
          <a:p>
            <a:pPr>
              <a:lnSpc>
                <a:spcPct val="250000"/>
              </a:lnSpc>
            </a:pPr>
            <a:r>
              <a:rPr lang="nb-NO" dirty="0"/>
              <a:t>Arbeid i delprosjekta fram mot neste samling 10.06.24 </a:t>
            </a:r>
          </a:p>
          <a:p>
            <a:pPr>
              <a:lnSpc>
                <a:spcPct val="250000"/>
              </a:lnSpc>
            </a:pPr>
            <a:r>
              <a:rPr lang="nb-NO" dirty="0"/>
              <a:t>Målsetting om nettverkssamling våren 2025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906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C2EE73-E9B1-FC05-51F4-9BF8879B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delprosjekt 1, Rekruttering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76CBCA6-49F3-72CB-DEBA-1D6537B68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87EABA3-E4FF-C3E3-A497-196A71B9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u="sng" dirty="0" err="1"/>
              <a:t>Delprosjektleiar</a:t>
            </a:r>
            <a:r>
              <a:rPr lang="nb-NO" u="sng" dirty="0"/>
              <a:t> Liv </a:t>
            </a:r>
            <a:r>
              <a:rPr lang="nb-NO" u="sng" dirty="0" err="1"/>
              <a:t>janne</a:t>
            </a:r>
            <a:r>
              <a:rPr lang="nb-NO" u="sng" dirty="0"/>
              <a:t> Bell Jonstad, Sunnfjord kommune</a:t>
            </a:r>
          </a:p>
          <a:p>
            <a:pPr>
              <a:buFontTx/>
              <a:buChar char="-"/>
            </a:pPr>
            <a:r>
              <a:rPr lang="nb-NO" dirty="0"/>
              <a:t>Ferdig utkast til datainnsamlingsskjema utarbeidd </a:t>
            </a:r>
            <a:r>
              <a:rPr lang="nb-NO" dirty="0" err="1"/>
              <a:t>saman</a:t>
            </a:r>
            <a:r>
              <a:rPr lang="nb-NO" dirty="0"/>
              <a:t> med </a:t>
            </a:r>
            <a:r>
              <a:rPr lang="nb-NO" dirty="0" err="1"/>
              <a:t>ressurspersonar</a:t>
            </a:r>
            <a:r>
              <a:rPr lang="nb-NO" dirty="0"/>
              <a:t> HR/økonomi </a:t>
            </a:r>
          </a:p>
          <a:p>
            <a:pPr>
              <a:buFontTx/>
              <a:buChar char="-"/>
            </a:pPr>
            <a:r>
              <a:rPr lang="nb-NO" dirty="0"/>
              <a:t>Todelt skjema, kvantitativt og kvalitativt</a:t>
            </a:r>
          </a:p>
          <a:p>
            <a:pPr>
              <a:buFontTx/>
              <a:buChar char="-"/>
            </a:pPr>
            <a:r>
              <a:rPr kumimoji="0" lang="nn-NO" altLang="nb-NO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Det vert sendt ut eitt skjema per kommune (17 </a:t>
            </a:r>
            <a:r>
              <a:rPr kumimoji="0" lang="nn-NO" altLang="nb-NO" sz="18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stk</a:t>
            </a:r>
            <a:r>
              <a:rPr kumimoji="0" lang="nn-NO" altLang="nb-NO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I Helse Førde føreslår vi eitt skjema per klinikk per lokalisasjon (9 </a:t>
            </a:r>
            <a:r>
              <a:rPr kumimoji="0" lang="nn-NO" altLang="nb-NO" sz="18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stk</a:t>
            </a:r>
            <a:r>
              <a:rPr kumimoji="0" lang="nn-NO" altLang="nb-NO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kumimoji="0" lang="nb-NO" altLang="nb-NO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kumimoji="0" lang="nn-NO" altLang="nb-NO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Vert gjennomført ei siste samling med ressurspersonane i Helse Førde for </a:t>
            </a:r>
            <a:r>
              <a:rPr kumimoji="0" lang="nn-NO" altLang="nb-NO" sz="18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gjennomgong</a:t>
            </a:r>
            <a:r>
              <a:rPr kumimoji="0" lang="nn-NO" altLang="nb-NO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av skjema og kor breitt skjema skal sendast ut 28.05 </a:t>
            </a:r>
            <a:endParaRPr lang="nb-NO" dirty="0"/>
          </a:p>
          <a:p>
            <a:pPr>
              <a:buFontTx/>
              <a:buChar char="-"/>
            </a:pPr>
            <a:r>
              <a:rPr lang="nb-NO" dirty="0"/>
              <a:t>Planlagt 2 møter siste </a:t>
            </a:r>
            <a:r>
              <a:rPr lang="nb-NO" dirty="0" err="1"/>
              <a:t>veka</a:t>
            </a:r>
            <a:r>
              <a:rPr lang="nb-NO" dirty="0"/>
              <a:t> i mai, </a:t>
            </a:r>
            <a:r>
              <a:rPr lang="nb-NO" dirty="0" err="1"/>
              <a:t>gjennomgong</a:t>
            </a:r>
            <a:r>
              <a:rPr lang="nb-NO" dirty="0"/>
              <a:t> og rettleiing med </a:t>
            </a:r>
            <a:r>
              <a:rPr lang="nb-NO" dirty="0" err="1"/>
              <a:t>kommunane</a:t>
            </a:r>
            <a:r>
              <a:rPr lang="nb-NO"/>
              <a:t> på </a:t>
            </a:r>
            <a:r>
              <a:rPr lang="nb-NO" dirty="0" err="1"/>
              <a:t>spørjeskjema</a:t>
            </a:r>
            <a:endParaRPr lang="nb-NO" dirty="0"/>
          </a:p>
          <a:p>
            <a:pPr>
              <a:buFontTx/>
              <a:buChar char="-"/>
            </a:pPr>
            <a:r>
              <a:rPr lang="nb-NO" dirty="0"/>
              <a:t>Frist for svar, 14 </a:t>
            </a:r>
            <a:r>
              <a:rPr lang="nb-NO" dirty="0" err="1"/>
              <a:t>dagar</a:t>
            </a:r>
            <a:r>
              <a:rPr lang="nb-NO" dirty="0"/>
              <a:t> etter utsending </a:t>
            </a:r>
          </a:p>
          <a:p>
            <a:pPr>
              <a:buFontTx/>
              <a:buChar char="-"/>
            </a:pPr>
            <a:r>
              <a:rPr lang="nb-NO" dirty="0"/>
              <a:t>Framdrift: Planlagt analyse av kartlegging </a:t>
            </a:r>
            <a:r>
              <a:rPr lang="nb-NO" dirty="0" err="1"/>
              <a:t>tidleg</a:t>
            </a:r>
            <a:r>
              <a:rPr lang="nb-NO" dirty="0"/>
              <a:t> haust </a:t>
            </a:r>
          </a:p>
        </p:txBody>
      </p:sp>
    </p:spTree>
    <p:extLst>
      <p:ext uri="{BB962C8B-B14F-4D97-AF65-F5344CB8AC3E}">
        <p14:creationId xmlns:p14="http://schemas.microsoft.com/office/powerpoint/2010/main" val="22277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6087A8-1780-6AB8-3D4A-1A5C129C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delprosjekt 2, samarbeid om kritisk kompetanse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FE9E4D-1567-F3D6-EDC8-3CB204E90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Delprosjektleiar</a:t>
            </a:r>
            <a:r>
              <a:rPr lang="nb-NO" dirty="0"/>
              <a:t> Thomas vingen Vedeld, Stad kommune</a:t>
            </a:r>
          </a:p>
          <a:p>
            <a:pPr marL="0" indent="0">
              <a:buNone/>
            </a:pPr>
            <a:endParaRPr lang="nb-NO" dirty="0"/>
          </a:p>
          <a:p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jennomfører no innhenting av aktuell grunnlagsdata frå samhandlingsbarometeret og partnarane i helsefellesskapet</a:t>
            </a:r>
          </a:p>
          <a:p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på alt større utviklingsarbeid felles for partnarane </a:t>
            </a:r>
            <a:endParaRPr lang="n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skal nyttast i det vidare arbeidet etter leveranse frå dei to andre delprosjekta</a:t>
            </a:r>
          </a:p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Største delen av arbeidet kan ikkje gjennomførast før til hausten når resultat frå dei andre delprosjekta føreligg</a:t>
            </a:r>
          </a:p>
          <a:p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Målsetting om at dette delprosjektet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skal knyte saman heilskapen, og utarbeide forslag til tiltak for drøfting i nettverkssamling våren 2025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3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E54BE8-4B22-4F12-4329-F48DA009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delprosjekt 3, felles planlegging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1B2C06-065D-8810-440C-8C8ECED5C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err="1"/>
              <a:t>Delprosjektleiar</a:t>
            </a:r>
            <a:r>
              <a:rPr lang="nb-NO" dirty="0"/>
              <a:t> Kjell Arne Nordgård, Kinn kommune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Hatt tre møter, planlagt </a:t>
            </a:r>
            <a:r>
              <a:rPr lang="nb-NO" dirty="0" err="1"/>
              <a:t>eit</a:t>
            </a:r>
            <a:r>
              <a:rPr lang="nb-NO" dirty="0"/>
              <a:t> nytt i juni </a:t>
            </a:r>
          </a:p>
          <a:p>
            <a:r>
              <a:rPr lang="nb-NO" dirty="0"/>
              <a:t>Blir </a:t>
            </a:r>
            <a:r>
              <a:rPr lang="nb-NO" dirty="0" err="1"/>
              <a:t>kjend</a:t>
            </a:r>
            <a:r>
              <a:rPr lang="nb-NO" dirty="0"/>
              <a:t> med </a:t>
            </a:r>
            <a:r>
              <a:rPr lang="nb-NO" dirty="0" err="1"/>
              <a:t>kvarandre</a:t>
            </a:r>
            <a:r>
              <a:rPr lang="nb-NO" dirty="0"/>
              <a:t>, både gruppa og </a:t>
            </a:r>
            <a:r>
              <a:rPr lang="nb-NO" dirty="0" err="1"/>
              <a:t>organisasjonane</a:t>
            </a:r>
            <a:r>
              <a:rPr lang="nb-NO" dirty="0"/>
              <a:t> gjennom </a:t>
            </a:r>
            <a:r>
              <a:rPr lang="nb-NO" dirty="0" err="1"/>
              <a:t>planane</a:t>
            </a:r>
            <a:endParaRPr lang="nb-NO" dirty="0"/>
          </a:p>
          <a:p>
            <a:r>
              <a:rPr lang="nb-NO" dirty="0" err="1"/>
              <a:t>Demografiutfordringar</a:t>
            </a:r>
            <a:r>
              <a:rPr lang="nb-NO" dirty="0"/>
              <a:t>, </a:t>
            </a:r>
            <a:r>
              <a:rPr lang="nb-NO" dirty="0" err="1"/>
              <a:t>berekraft</a:t>
            </a:r>
            <a:r>
              <a:rPr lang="nb-NO" dirty="0"/>
              <a:t> og </a:t>
            </a:r>
            <a:r>
              <a:rPr lang="nb-NO" dirty="0" err="1"/>
              <a:t>utfordringar</a:t>
            </a:r>
            <a:r>
              <a:rPr lang="nb-NO" dirty="0"/>
              <a:t> i </a:t>
            </a:r>
            <a:r>
              <a:rPr lang="nb-NO" dirty="0" err="1"/>
              <a:t>kommunane</a:t>
            </a:r>
            <a:r>
              <a:rPr lang="nb-NO" dirty="0"/>
              <a:t>/</a:t>
            </a:r>
            <a:r>
              <a:rPr lang="nb-NO" dirty="0" err="1"/>
              <a:t>helseføretak</a:t>
            </a:r>
            <a:r>
              <a:rPr lang="nb-NO" dirty="0"/>
              <a:t>. </a:t>
            </a:r>
          </a:p>
          <a:p>
            <a:r>
              <a:rPr lang="nb-NO" dirty="0"/>
              <a:t>Har </a:t>
            </a:r>
            <a:r>
              <a:rPr lang="nb-NO" dirty="0" err="1"/>
              <a:t>mykje</a:t>
            </a:r>
            <a:r>
              <a:rPr lang="nb-NO" dirty="0"/>
              <a:t> data, presentere på </a:t>
            </a:r>
            <a:r>
              <a:rPr lang="nb-NO" dirty="0" err="1"/>
              <a:t>ein</a:t>
            </a:r>
            <a:r>
              <a:rPr lang="nb-NO" dirty="0"/>
              <a:t> god måte. </a:t>
            </a:r>
          </a:p>
          <a:p>
            <a:r>
              <a:rPr lang="nb-NO" dirty="0"/>
              <a:t>Ser på korleis </a:t>
            </a:r>
            <a:r>
              <a:rPr lang="nb-NO" dirty="0" err="1"/>
              <a:t>tilgjengeleggje</a:t>
            </a:r>
            <a:r>
              <a:rPr lang="nb-NO" dirty="0"/>
              <a:t> data for </a:t>
            </a:r>
            <a:r>
              <a:rPr lang="nb-NO" dirty="0" err="1"/>
              <a:t>partnarane</a:t>
            </a:r>
            <a:r>
              <a:rPr lang="nb-NO" dirty="0"/>
              <a:t> på </a:t>
            </a:r>
            <a:r>
              <a:rPr lang="nb-NO" dirty="0" err="1"/>
              <a:t>ein</a:t>
            </a:r>
            <a:r>
              <a:rPr lang="nb-NO" dirty="0"/>
              <a:t> god måte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Pr </a:t>
            </a:r>
            <a:r>
              <a:rPr lang="nb-NO" dirty="0" err="1"/>
              <a:t>no</a:t>
            </a:r>
            <a:r>
              <a:rPr lang="nb-NO" dirty="0"/>
              <a:t>, </a:t>
            </a:r>
            <a:r>
              <a:rPr lang="nb-NO" dirty="0" err="1"/>
              <a:t>utgongspunkt</a:t>
            </a:r>
            <a:r>
              <a:rPr lang="nb-NO" dirty="0"/>
              <a:t> i Kinn og Sogndal og Helse Førde, syner korleis </a:t>
            </a:r>
            <a:r>
              <a:rPr lang="nb-NO" dirty="0" err="1"/>
              <a:t>ein</a:t>
            </a:r>
            <a:r>
              <a:rPr lang="nb-NO" dirty="0"/>
              <a:t> jobbar med plan</a:t>
            </a:r>
          </a:p>
          <a:p>
            <a:r>
              <a:rPr lang="nb-NO" dirty="0"/>
              <a:t>Det er ulik organisering</a:t>
            </a:r>
          </a:p>
          <a:p>
            <a:r>
              <a:rPr lang="nb-NO" dirty="0"/>
              <a:t>Dette gjev </a:t>
            </a:r>
            <a:r>
              <a:rPr lang="nb-NO" dirty="0" err="1"/>
              <a:t>nokre</a:t>
            </a:r>
            <a:r>
              <a:rPr lang="nb-NO" dirty="0"/>
              <a:t> svar på </a:t>
            </a:r>
            <a:r>
              <a:rPr lang="nb-NO" dirty="0" err="1"/>
              <a:t>kvifor</a:t>
            </a:r>
            <a:r>
              <a:rPr lang="nb-NO" dirty="0"/>
              <a:t> det er </a:t>
            </a:r>
            <a:r>
              <a:rPr lang="nb-NO" dirty="0" err="1"/>
              <a:t>vanskeleg</a:t>
            </a:r>
            <a:r>
              <a:rPr lang="nb-NO" dirty="0"/>
              <a:t> å planlegge </a:t>
            </a:r>
            <a:r>
              <a:rPr lang="nb-NO" dirty="0" err="1"/>
              <a:t>saman</a:t>
            </a:r>
            <a:endParaRPr lang="nb-NO" dirty="0"/>
          </a:p>
          <a:p>
            <a:r>
              <a:rPr lang="nb-NO" dirty="0"/>
              <a:t>Gruppa ser behov for å hente inn informasjon </a:t>
            </a:r>
            <a:r>
              <a:rPr lang="nb-NO" dirty="0" err="1"/>
              <a:t>frå</a:t>
            </a:r>
            <a:r>
              <a:rPr lang="nb-NO" dirty="0"/>
              <a:t> mindre </a:t>
            </a:r>
            <a:r>
              <a:rPr lang="nb-NO" dirty="0" err="1"/>
              <a:t>kommunar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Innhenter </a:t>
            </a:r>
            <a:r>
              <a:rPr lang="nb-NO" dirty="0" err="1"/>
              <a:t>no</a:t>
            </a:r>
            <a:r>
              <a:rPr lang="nb-NO" dirty="0"/>
              <a:t> informasjon </a:t>
            </a:r>
            <a:r>
              <a:rPr lang="nb-NO" dirty="0" err="1"/>
              <a:t>frå</a:t>
            </a:r>
            <a:r>
              <a:rPr lang="nb-NO" dirty="0"/>
              <a:t> andre </a:t>
            </a:r>
            <a:r>
              <a:rPr lang="nb-NO" dirty="0" err="1"/>
              <a:t>kommunar</a:t>
            </a:r>
            <a:r>
              <a:rPr lang="nb-NO" dirty="0"/>
              <a:t>, sendt </a:t>
            </a:r>
            <a:r>
              <a:rPr lang="nb-NO" dirty="0" err="1"/>
              <a:t>utvalde</a:t>
            </a:r>
            <a:r>
              <a:rPr lang="nb-NO" dirty="0"/>
              <a:t> spørsmål til </a:t>
            </a:r>
            <a:r>
              <a:rPr lang="nb-NO" dirty="0" err="1"/>
              <a:t>kommuneoverlegane</a:t>
            </a:r>
            <a:r>
              <a:rPr lang="nb-NO" dirty="0"/>
              <a:t> med målsetting om å  stimulere til diskusjon i </a:t>
            </a:r>
            <a:r>
              <a:rPr lang="nb-NO" dirty="0" err="1"/>
              <a:t>kommunane</a:t>
            </a:r>
            <a:endParaRPr lang="nb-NO" dirty="0"/>
          </a:p>
          <a:p>
            <a:r>
              <a:rPr lang="nb-NO" dirty="0" err="1"/>
              <a:t>Tilsvarande</a:t>
            </a:r>
            <a:r>
              <a:rPr lang="nb-NO" dirty="0"/>
              <a:t> i Helse Førde </a:t>
            </a:r>
          </a:p>
          <a:p>
            <a:r>
              <a:rPr lang="nb-NO" dirty="0"/>
              <a:t>Må </a:t>
            </a:r>
            <a:r>
              <a:rPr lang="nb-NO" dirty="0" err="1"/>
              <a:t>truleg</a:t>
            </a:r>
            <a:r>
              <a:rPr lang="nb-NO" dirty="0"/>
              <a:t> jobbe </a:t>
            </a:r>
            <a:r>
              <a:rPr lang="nb-NO" dirty="0" err="1"/>
              <a:t>noko</a:t>
            </a:r>
            <a:r>
              <a:rPr lang="nb-NO" dirty="0"/>
              <a:t> utover </a:t>
            </a:r>
            <a:r>
              <a:rPr lang="nb-NO" dirty="0" err="1"/>
              <a:t>hausten</a:t>
            </a:r>
            <a:r>
              <a:rPr lang="nb-NO" dirty="0"/>
              <a:t> med dette arbeidet</a:t>
            </a:r>
          </a:p>
        </p:txBody>
      </p:sp>
    </p:spTree>
    <p:extLst>
      <p:ext uri="{BB962C8B-B14F-4D97-AF65-F5344CB8AC3E}">
        <p14:creationId xmlns:p14="http://schemas.microsoft.com/office/powerpoint/2010/main" val="23839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C79B0A-051D-E139-C720-9759888A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14" y="0"/>
            <a:ext cx="11655287" cy="589196"/>
          </a:xfrm>
        </p:spPr>
        <p:txBody>
          <a:bodyPr/>
          <a:lstStyle/>
          <a:p>
            <a:r>
              <a:rPr lang="nb-NO" dirty="0"/>
              <a:t>Framdriftsplan </a:t>
            </a:r>
          </a:p>
        </p:txBody>
      </p:sp>
      <p:pic>
        <p:nvPicPr>
          <p:cNvPr id="2050" name="Picture 2" descr="A screenshot of a project&#10;&#10;Description automatically generated">
            <a:extLst>
              <a:ext uri="{FF2B5EF4-FFF2-40B4-BE49-F238E27FC236}">
                <a16:creationId xmlns:a16="http://schemas.microsoft.com/office/drawing/2014/main" id="{345B862B-2E87-6F24-AC2F-EBC0E63A12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9" y="423000"/>
            <a:ext cx="10587799" cy="60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36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DBA96B-8D54-123F-6DA0-20DF59CD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1073DB-9A4C-DEBD-14B7-2ECD559E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nb-NO" dirty="0"/>
              <a:t>Ramme på 300 000,- til å dekke konsulentbistand til gjennomføring og analyse av kartlegging</a:t>
            </a:r>
          </a:p>
          <a:p>
            <a:pPr>
              <a:lnSpc>
                <a:spcPct val="300000"/>
              </a:lnSpc>
            </a:pPr>
            <a:r>
              <a:rPr lang="nb-NO" dirty="0"/>
              <a:t>Totalt </a:t>
            </a:r>
            <a:r>
              <a:rPr lang="nb-NO" dirty="0" err="1"/>
              <a:t>utgjer</a:t>
            </a:r>
            <a:r>
              <a:rPr lang="nb-NO" dirty="0"/>
              <a:t> dette om lag 170 </a:t>
            </a:r>
            <a:r>
              <a:rPr lang="nb-NO" dirty="0" err="1"/>
              <a:t>timar</a:t>
            </a:r>
            <a:r>
              <a:rPr lang="nb-NO" dirty="0"/>
              <a:t> med konsulentbistand </a:t>
            </a:r>
          </a:p>
          <a:p>
            <a:pPr>
              <a:lnSpc>
                <a:spcPct val="300000"/>
              </a:lnSpc>
            </a:pPr>
            <a:r>
              <a:rPr lang="nb-NO" dirty="0"/>
              <a:t>Utarbeiding av questback er gjennomført, og hittil er om lag 70 av </a:t>
            </a:r>
            <a:r>
              <a:rPr lang="nb-NO" dirty="0" err="1"/>
              <a:t>timane</a:t>
            </a:r>
            <a:r>
              <a:rPr lang="nb-NO" dirty="0"/>
              <a:t> nytta </a:t>
            </a:r>
          </a:p>
          <a:p>
            <a:pPr>
              <a:lnSpc>
                <a:spcPct val="300000"/>
              </a:lnSpc>
            </a:pPr>
            <a:r>
              <a:rPr lang="nb-NO" dirty="0"/>
              <a:t>Stram styring og </a:t>
            </a:r>
            <a:r>
              <a:rPr lang="nb-NO" dirty="0" err="1"/>
              <a:t>meir</a:t>
            </a:r>
            <a:r>
              <a:rPr lang="nb-NO" dirty="0"/>
              <a:t> bruk av interne </a:t>
            </a:r>
            <a:r>
              <a:rPr lang="nb-NO" dirty="0" err="1"/>
              <a:t>ressursar</a:t>
            </a:r>
            <a:r>
              <a:rPr lang="nb-NO" dirty="0"/>
              <a:t> er </a:t>
            </a:r>
            <a:r>
              <a:rPr lang="nb-NO" dirty="0" err="1"/>
              <a:t>naudsynt</a:t>
            </a:r>
            <a:r>
              <a:rPr lang="nb-NO" dirty="0"/>
              <a:t> for å ha nok </a:t>
            </a:r>
            <a:r>
              <a:rPr lang="nb-NO" dirty="0" err="1"/>
              <a:t>timar</a:t>
            </a:r>
            <a:r>
              <a:rPr lang="nb-NO" dirty="0"/>
              <a:t> til at PWC kan bistå oss gjennom analysen og kvalitative intervju i del 2 av prosjektet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621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8224&quot;&gt;&lt;version val=&quot;3527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PwC Grey">
      <a:dk1>
        <a:srgbClr val="000000"/>
      </a:dk1>
      <a:lt1>
        <a:srgbClr val="FFFFFF"/>
      </a:lt1>
      <a:dk2>
        <a:srgbClr val="968C6D"/>
      </a:dk2>
      <a:lt2>
        <a:srgbClr val="FFFFFF"/>
      </a:lt2>
      <a:accent1>
        <a:srgbClr val="968C6D"/>
      </a:accent1>
      <a:accent2>
        <a:srgbClr val="D5D1C5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968C6D"/>
      </a:hlink>
      <a:folHlink>
        <a:srgbClr val="968C6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E087631A98114CADF7D899D2B498E2" ma:contentTypeVersion="4" ma:contentTypeDescription="Opprett et nytt dokument." ma:contentTypeScope="" ma:versionID="07ea71a80255a634d136737c6ee986a2">
  <xsd:schema xmlns:xsd="http://www.w3.org/2001/XMLSchema" xmlns:xs="http://www.w3.org/2001/XMLSchema" xmlns:p="http://schemas.microsoft.com/office/2006/metadata/properties" xmlns:ns2="c1502d6c-7206-4127-8b50-d28ead704b44" targetNamespace="http://schemas.microsoft.com/office/2006/metadata/properties" ma:root="true" ma:fieldsID="9678c653d1f59efc5755c3aeb0679fcf" ns2:_="">
    <xsd:import namespace="c1502d6c-7206-4127-8b50-d28ead704b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02d6c-7206-4127-8b50-d28ead704b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86A7FD-F5F0-4C14-B04F-8ACDD02625BA}">
  <ds:schemaRefs>
    <ds:schemaRef ds:uri="c1502d6c-7206-4127-8b50-d28ead704b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E59B33-F90B-4D9A-956B-81C452ED66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64EEB2-09F7-436F-A517-E275506E7FBF}">
  <ds:schemaRefs>
    <ds:schemaRef ds:uri="c1502d6c-7206-4127-8b50-d28ead704b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599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Office Theme</vt:lpstr>
      <vt:lpstr>think-cell Slide</vt:lpstr>
      <vt:lpstr>Status utviklingsarbeid </vt:lpstr>
      <vt:lpstr>Organisering</vt:lpstr>
      <vt:lpstr>Gjennomført aktivitet  </vt:lpstr>
      <vt:lpstr>Status delprosjekt 1, Rekruttering</vt:lpstr>
      <vt:lpstr>Status delprosjekt 2, samarbeid om kritisk kompetanse</vt:lpstr>
      <vt:lpstr>Status delprosjekt 3, felles planlegging</vt:lpstr>
      <vt:lpstr>Framdriftsplan </vt:lpstr>
      <vt:lpstr>Økonomi 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Kleppe Nordal (NO)</dc:creator>
  <cp:lastModifiedBy>Elin Sørbotten</cp:lastModifiedBy>
  <cp:revision>47</cp:revision>
  <dcterms:created xsi:type="dcterms:W3CDTF">2024-02-06T08:31:44Z</dcterms:created>
  <dcterms:modified xsi:type="dcterms:W3CDTF">2024-05-23T07:19:02Z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0x0101009CE087631A98114CADF7D899D2B498E2</vt:lpwstr>
  </property>
</Properties>
</file>