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1" r:id="rId4"/>
    <p:sldId id="258" r:id="rId5"/>
    <p:sldId id="259" r:id="rId6"/>
    <p:sldId id="260" r:id="rId7"/>
  </p:sldIdLst>
  <p:sldSz cx="12192000" cy="6858000"/>
  <p:notesSz cx="6858000" cy="9144000"/>
  <p:defaultTextStyle>
    <a:defPPr rtl="0"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8C1AE2-EA76-4CDB-9B8F-DA35C32200ED}" v="771" dt="2024-05-16T11:42:20.4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1" autoAdjust="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4170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085F54CE-CBF6-491E-9B04-6587FDB70D7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C9468016-493C-4823-AB89-C3B022C8174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247744-33F8-41D4-8101-B697C1639F7E}" type="datetimeFigureOut">
              <a:rPr lang="nb-NO" smtClean="0"/>
              <a:t>30.05.2024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3374886D-E892-43DD-ACE8-2D5F6E0EC6C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50C666B-1AB6-415D-9683-ED8D0A65538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D7E6D7-1933-4247-A1F2-F2544D1204E4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163954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 noProof="0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09F3F-A0C0-44FC-B0F5-44FBE07D43AA}" type="datetimeFigureOut">
              <a:rPr lang="nb-NO" noProof="0" smtClean="0"/>
              <a:t>30.05.2024</a:t>
            </a:fld>
            <a:endParaRPr lang="nb-NO" noProof="0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 noProof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9DDDDA-371B-4A95-8C11-CD526181394E}" type="slidenum">
              <a:rPr lang="nb-NO" noProof="0" smtClean="0"/>
              <a:t>‹nr.›</a:t>
            </a:fld>
            <a:endParaRPr lang="nb-NO" noProof="0"/>
          </a:p>
        </p:txBody>
      </p:sp>
    </p:spTree>
    <p:extLst>
      <p:ext uri="{BB962C8B-B14F-4D97-AF65-F5344CB8AC3E}">
        <p14:creationId xmlns:p14="http://schemas.microsoft.com/office/powerpoint/2010/main" val="37161062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9DDDDA-371B-4A95-8C11-CD526181394E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4572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rtlCol="0" anchor="b">
            <a:normAutofit/>
          </a:bodyPr>
          <a:lstStyle>
            <a:lvl1pPr>
              <a:defRPr sz="5400"/>
            </a:lvl1pPr>
          </a:lstStyle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rtlCol="0"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nb-NO" noProof="0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BAD3D82-53B9-4E2A-B7B7-3E9E7818DAA2}" type="datetime1">
              <a:rPr lang="nb-NO" noProof="0" smtClean="0"/>
              <a:t>30.05.2024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7" name="Frihånds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nb-NO" noProof="0" smtClean="0"/>
              <a:pPr rtl="0"/>
              <a:t>‹nr.›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2589212" y="609600"/>
            <a:ext cx="8915399" cy="3117040"/>
          </a:xfrm>
        </p:spPr>
        <p:txBody>
          <a:bodyPr rtlCol="0" anchor="ctr">
            <a:normAutofit/>
          </a:bodyPr>
          <a:lstStyle>
            <a:lvl1pPr algn="l">
              <a:defRPr sz="4800" b="0" cap="none"/>
            </a:lvl1pPr>
          </a:lstStyle>
          <a:p>
            <a:pPr rtl="0"/>
            <a:r>
              <a:rPr lang="nb-NO" noProof="0"/>
              <a:t>Klikk for å redigere tittelstil i malen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704EC79-B9AA-4026-B2D9-E6E348E16E4F}" type="datetime1">
              <a:rPr lang="nb-NO" noProof="0" smtClean="0"/>
              <a:t>30.05.2024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9" name="Frihånds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nb-NO" noProof="0" smtClean="0"/>
              <a:pPr rtl="0"/>
              <a:t>‹nr.›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2849949" y="609600"/>
            <a:ext cx="8393926" cy="2895600"/>
          </a:xfrm>
        </p:spPr>
        <p:txBody>
          <a:bodyPr rtlCol="0" anchor="ctr">
            <a:normAutofit/>
          </a:bodyPr>
          <a:lstStyle>
            <a:lvl1pPr algn="l">
              <a:defRPr sz="4800" b="0" cap="none"/>
            </a:lvl1pPr>
          </a:lstStyle>
          <a:p>
            <a:pPr rtl="0"/>
            <a:r>
              <a:rPr lang="nb-NO" noProof="0"/>
              <a:t>Klikk for å redigere tittelstil i malen</a:t>
            </a:r>
          </a:p>
        </p:txBody>
      </p:sp>
      <p:sp>
        <p:nvSpPr>
          <p:cNvPr id="13" name="Plassholder for tekst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F431106-B90B-4599-998E-75A1EB043542}" type="datetime1">
              <a:rPr lang="nb-NO" noProof="0" smtClean="0"/>
              <a:t>30.05.2024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11" name="Frihånds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nb-NO" noProof="0" smtClean="0"/>
              <a:pPr rtl="0"/>
              <a:t>‹nr.›</a:t>
            </a:fld>
            <a:endParaRPr lang="nb-NO" noProof="0"/>
          </a:p>
        </p:txBody>
      </p:sp>
      <p:sp>
        <p:nvSpPr>
          <p:cNvPr id="14" name="Tekstboks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nb-NO" sz="8000" noProof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«</a:t>
            </a:r>
          </a:p>
        </p:txBody>
      </p:sp>
      <p:sp>
        <p:nvSpPr>
          <p:cNvPr id="15" name="Tekstboks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nb-NO" sz="8000" noProof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»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2589213" y="2438400"/>
            <a:ext cx="8915400" cy="2724845"/>
          </a:xfrm>
        </p:spPr>
        <p:txBody>
          <a:bodyPr rtlCol="0" anchor="b">
            <a:normAutofit/>
          </a:bodyPr>
          <a:lstStyle>
            <a:lvl1pPr algn="l">
              <a:defRPr sz="4800" b="0"/>
            </a:lvl1pPr>
          </a:lstStyle>
          <a:p>
            <a:pPr rtl="0"/>
            <a:r>
              <a:rPr lang="nb-NO" noProof="0"/>
              <a:t>Klikk for å redigere tittelstil i malen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 rtl="0">
              <a:buNone/>
            </a:pPr>
            <a:r>
              <a:rPr lang="nb-NO" noProof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C0DC2E2-B089-4954-9035-D9ACFB36B13D}" type="datetime1">
              <a:rPr lang="nb-NO" noProof="0" smtClean="0"/>
              <a:t>30.05.2024</a:t>
            </a:fld>
            <a:endParaRPr lang="nb-NO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9" name="Frihånds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nb-NO" noProof="0" smtClean="0"/>
              <a:pPr rtl="0"/>
              <a:t>‹nr.›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 på sitat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tel 1"/>
          <p:cNvSpPr>
            <a:spLocks noGrp="1"/>
          </p:cNvSpPr>
          <p:nvPr>
            <p:ph type="title" hasCustomPrompt="1"/>
          </p:nvPr>
        </p:nvSpPr>
        <p:spPr>
          <a:xfrm>
            <a:off x="2849949" y="609600"/>
            <a:ext cx="8393926" cy="2895600"/>
          </a:xfrm>
        </p:spPr>
        <p:txBody>
          <a:bodyPr rtlCol="0" anchor="ctr">
            <a:normAutofit/>
          </a:bodyPr>
          <a:lstStyle>
            <a:lvl1pPr algn="l">
              <a:defRPr sz="4800" b="0" cap="none"/>
            </a:lvl1pPr>
          </a:lstStyle>
          <a:p>
            <a:pPr rtl="0"/>
            <a:r>
              <a:rPr lang="nb-NO" noProof="0"/>
              <a:t>Klikk for å redigere tittelstil i malen</a:t>
            </a:r>
          </a:p>
        </p:txBody>
      </p:sp>
      <p:sp>
        <p:nvSpPr>
          <p:cNvPr id="21" name="Plassholder for tekst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rtlCol="0"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 rtl="0">
              <a:buNone/>
            </a:pPr>
            <a:r>
              <a:rPr lang="nb-NO" noProof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A8C0E04-0E95-4419-93BD-A5C797FD2E7C}" type="datetime1">
              <a:rPr lang="nb-NO" noProof="0" smtClean="0"/>
              <a:t>30.05.2024</a:t>
            </a:fld>
            <a:endParaRPr lang="nb-NO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11" name="Frihånds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nb-NO" noProof="0" smtClean="0"/>
              <a:pPr rtl="0"/>
              <a:t>‹nr.›</a:t>
            </a:fld>
            <a:endParaRPr lang="nb-NO" noProof="0"/>
          </a:p>
        </p:txBody>
      </p:sp>
      <p:sp>
        <p:nvSpPr>
          <p:cNvPr id="17" name="Tekstboks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nb-NO" sz="8000" noProof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«</a:t>
            </a:r>
          </a:p>
        </p:txBody>
      </p:sp>
      <p:sp>
        <p:nvSpPr>
          <p:cNvPr id="18" name="Tekstboks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nb-NO" sz="8000" noProof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»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n eller usa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2589212" y="627407"/>
            <a:ext cx="8915399" cy="2880020"/>
          </a:xfrm>
        </p:spPr>
        <p:txBody>
          <a:bodyPr rtlCol="0" anchor="ctr">
            <a:normAutofit/>
          </a:bodyPr>
          <a:lstStyle>
            <a:lvl1pPr algn="l">
              <a:defRPr sz="4800" b="0"/>
            </a:lvl1pPr>
          </a:lstStyle>
          <a:p>
            <a:pPr rtl="0"/>
            <a:r>
              <a:rPr lang="nb-NO" noProof="0"/>
              <a:t>Klikk for å redigere tittelstil i malen</a:t>
            </a:r>
          </a:p>
        </p:txBody>
      </p:sp>
      <p:sp>
        <p:nvSpPr>
          <p:cNvPr id="21" name="Plassholder for tekst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rtlCol="0"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 rtl="0">
              <a:buNone/>
            </a:pPr>
            <a:r>
              <a:rPr lang="nb-NO" noProof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BB4EF58-0082-4347-8DD0-D68B39FE2EF7}" type="datetime1">
              <a:rPr lang="nb-NO" noProof="0" smtClean="0"/>
              <a:t>30.05.2024</a:t>
            </a:fld>
            <a:endParaRPr lang="nb-NO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9" name="Frihånds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nb-NO" noProof="0" smtClean="0"/>
              <a:pPr rtl="0"/>
              <a:t>‹nr.›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tel og 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nb-NO" noProof="0"/>
              <a:t>Klikk for å redigere tittelstil i malen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5C5E448-4B50-4D04-9CF1-970A1AE58353}" type="datetime1">
              <a:rPr lang="nb-NO" noProof="0" smtClean="0"/>
              <a:t>30.05.2024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8" name="Frihånds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b-NO" noProof="0" smtClean="0"/>
              <a:pPr rtl="0"/>
              <a:t>‹nr.›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 hasCustomPrompt="1"/>
          </p:nvPr>
        </p:nvSpPr>
        <p:spPr>
          <a:xfrm>
            <a:off x="9294812" y="627405"/>
            <a:ext cx="2207601" cy="5283817"/>
          </a:xfrm>
        </p:spPr>
        <p:txBody>
          <a:bodyPr vert="eaVert" rtlCol="0" anchor="ctr"/>
          <a:lstStyle/>
          <a:p>
            <a:pPr rtl="0"/>
            <a:r>
              <a:rPr lang="nb-NO" noProof="0"/>
              <a:t>Klikk for å redigere tittelstil i malen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 rtlCol="0"/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0DE4DFC-C0F3-42AC-9369-4BF6D1CED7DF}" type="datetime1">
              <a:rPr lang="nb-NO" noProof="0" smtClean="0"/>
              <a:t>30.05.2024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8" name="Frihånds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b-NO" noProof="0" smtClean="0"/>
              <a:pPr rtl="0"/>
              <a:t>‹nr.›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2592925" y="624110"/>
            <a:ext cx="8911687" cy="1280890"/>
          </a:xfrm>
        </p:spPr>
        <p:txBody>
          <a:bodyPr rtlCol="0"/>
          <a:lstStyle/>
          <a:p>
            <a:pPr rtl="0"/>
            <a:r>
              <a:rPr lang="nb-NO" noProof="0"/>
              <a:t>Klikk for å redigere tittelstil i malen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 rtlCol="0"/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B776DE2-5492-462A-9359-C2722CED1642}" type="datetime1">
              <a:rPr lang="nb-NO" noProof="0" smtClean="0"/>
              <a:t>30.05.2024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8" name="Frihånds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b-NO" noProof="0" smtClean="0"/>
              <a:pPr rtl="0"/>
              <a:t>‹nr.›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2589212" y="2058750"/>
            <a:ext cx="8915399" cy="1468800"/>
          </a:xfrm>
        </p:spPr>
        <p:txBody>
          <a:bodyPr rtlCol="0" anchor="b"/>
          <a:lstStyle>
            <a:lvl1pPr algn="l">
              <a:defRPr sz="4000" b="0" cap="none"/>
            </a:lvl1pPr>
          </a:lstStyle>
          <a:p>
            <a:pPr rtl="0"/>
            <a:r>
              <a:rPr lang="nb-NO" noProof="0"/>
              <a:t>Klikk for å redigere tittelstil i malen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rtlCol="0"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B18847C-A98A-4DDF-8E17-AE4AC0108184}" type="datetime1">
              <a:rPr lang="nb-NO" noProof="0" smtClean="0"/>
              <a:t>30.05.2024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9" name="Frihånds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nb-NO" noProof="0" smtClean="0"/>
              <a:pPr rtl="0"/>
              <a:t>‹nr.›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bbelt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7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nb-NO" noProof="0"/>
              <a:t>Klikk for å redigere tittelstil i malen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 rtlCol="0">
            <a:normAutofit/>
          </a:bodyPr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 rtlCol="0">
            <a:normAutofit/>
          </a:bodyPr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9535173-A8D5-4FA7-B9F6-98B64A18C035}" type="datetime1">
              <a:rPr lang="nb-NO" noProof="0" smtClean="0"/>
              <a:t>30.05.2024</a:t>
            </a:fld>
            <a:endParaRPr lang="nb-NO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10" name="Frihånds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nb-NO" noProof="0" smtClean="0"/>
              <a:pPr rtl="0"/>
              <a:t>‹nr.›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tel 9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nb-NO" noProof="0"/>
              <a:t>Klikk for å redigere tittelstil i malen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 rtlCol="0">
            <a:normAutofit/>
          </a:bodyPr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 rtlCol="0">
            <a:normAutofit/>
          </a:bodyPr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A2C7AD9-9971-4D9D-9A40-21C5DB538555}" type="datetime1">
              <a:rPr lang="nb-NO" noProof="0" smtClean="0"/>
              <a:t>30.05.2024</a:t>
            </a:fld>
            <a:endParaRPr lang="nb-NO" noProof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12" name="Frihånds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nb-NO" noProof="0" smtClean="0"/>
              <a:pPr rtl="0"/>
              <a:t>‹nr.›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nb-NO" noProof="0"/>
              <a:t>Klikk for å redigere tittelstil i malen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711D8A3-C051-459A-BFF0-EDB7955E766A}" type="datetime1">
              <a:rPr lang="nb-NO" noProof="0" smtClean="0"/>
              <a:t>30.05.2024</a:t>
            </a:fld>
            <a:endParaRPr lang="nb-NO" noProof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7" name="Frihånds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b-NO" noProof="0" smtClean="0"/>
              <a:pPr rtl="0"/>
              <a:t>‹nr.›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E08CF8E-7503-4341-8D51-98ABB7056836}" type="datetime1">
              <a:rPr lang="nb-NO" noProof="0" smtClean="0"/>
              <a:t>30.05.2024</a:t>
            </a:fld>
            <a:endParaRPr lang="nb-NO" noProof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6" name="Frihånds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b-NO" noProof="0" smtClean="0"/>
              <a:pPr rtl="0"/>
              <a:t>‹nr.›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2589212" y="446088"/>
            <a:ext cx="3505199" cy="976312"/>
          </a:xfrm>
        </p:spPr>
        <p:txBody>
          <a:bodyPr rtlCol="0" anchor="b"/>
          <a:lstStyle>
            <a:lvl1pPr algn="l">
              <a:defRPr sz="2000" b="0"/>
            </a:lvl1pPr>
          </a:lstStyle>
          <a:p>
            <a:pPr rtl="0"/>
            <a:r>
              <a:rPr lang="nb-NO" noProof="0"/>
              <a:t>Klikk for å redigere tittelstil i malen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rtlCol="0" anchor="ctr">
            <a:normAutofit/>
          </a:bodyPr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A61125-2A21-4AC4-B004-086C3644B4EC}" type="datetime1">
              <a:rPr lang="nb-NO" noProof="0" smtClean="0"/>
              <a:t>30.05.2024</a:t>
            </a:fld>
            <a:endParaRPr lang="nb-NO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9" name="Frihånds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b-NO" noProof="0" smtClean="0"/>
              <a:pPr rtl="0"/>
              <a:t>‹nr.›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2589213" y="4800600"/>
            <a:ext cx="8915400" cy="566738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nb-NO" noProof="0"/>
              <a:t>Klikk for å redigere tittelstil i malen</a:t>
            </a:r>
          </a:p>
        </p:txBody>
      </p:sp>
      <p:sp>
        <p:nvSpPr>
          <p:cNvPr id="3" name="Plassholder for bilde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2589212" y="634965"/>
            <a:ext cx="8915400" cy="3854970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nb-NO" noProof="0"/>
              <a:t>Klikk ikonet for å legge til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99837C9-ECBC-42F6-AEA3-1773110BE6C3}" type="datetime1">
              <a:rPr lang="nb-NO" noProof="0" smtClean="0"/>
              <a:t>30.05.2024</a:t>
            </a:fld>
            <a:endParaRPr lang="nb-NO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9" name="Frihånds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nb-NO" noProof="0" smtClean="0"/>
              <a:pPr rtl="0"/>
              <a:t>‹nr.›</a:t>
            </a:fld>
            <a:endParaRPr lang="nb-NO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uppe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ihånds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ihånds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ihånds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ihånds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ihånds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ihånds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ihånds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ihånds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ihånds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ihånds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ihånds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ihånds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uppe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ihånds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ihånds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ihånds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ihånds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ihånds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ihånds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ihånds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ihånds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ihånds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ihånds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ihånds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ihånds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ktangel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nb-NO" noProof="0"/>
              <a:t>Klikk for å redigere tittelstil i malen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C7D9D14E-2CAF-4D7F-BE96-85A9FF80B823}" type="datetime1">
              <a:rPr lang="nb-NO" noProof="0" smtClean="0"/>
              <a:t>30.05.2024</a:t>
            </a:fld>
            <a:endParaRPr lang="nb-NO" noProof="0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rtl="0"/>
            <a:fld id="{D57F1E4F-1CFF-5643-939E-217C01CDF565}" type="slidenum">
              <a:rPr lang="nb-NO" noProof="0" smtClean="0"/>
              <a:pPr rtl="0"/>
              <a:t>‹nr.›</a:t>
            </a:fld>
            <a:endParaRPr lang="nb-NO" noProof="0"/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E4773DF4-C9B7-8F09-5730-104F393D31B2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500" y="6642100"/>
            <a:ext cx="1177925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nb-NO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Følsomhet Intern (gul)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2741613" y="3329317"/>
            <a:ext cx="8915399" cy="1322981"/>
          </a:xfrm>
        </p:spPr>
        <p:txBody>
          <a:bodyPr rtlCol="0">
            <a:normAutofit fontScale="90000"/>
          </a:bodyPr>
          <a:lstStyle/>
          <a:p>
            <a:r>
              <a:rPr lang="nb-NO" dirty="0"/>
              <a:t>ERFARINGAR FRÅ VIKANE OMSORGSSENTER</a:t>
            </a:r>
          </a:p>
        </p:txBody>
      </p:sp>
    </p:spTree>
    <p:extLst>
      <p:ext uri="{BB962C8B-B14F-4D97-AF65-F5344CB8AC3E}">
        <p14:creationId xmlns:p14="http://schemas.microsoft.com/office/powerpoint/2010/main" val="3622625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26608D9-1FD5-DCCB-A28D-95AB79136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8025" y="1716310"/>
            <a:ext cx="8911687" cy="1280890"/>
          </a:xfrm>
        </p:spPr>
        <p:txBody>
          <a:bodyPr/>
          <a:lstStyle/>
          <a:p>
            <a:r>
              <a:rPr lang="nb-NO" dirty="0"/>
              <a:t>TILSYNSLEGE V/ VOS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F6E0F20-EF8F-6BDC-67D0-0246864E5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4689" y="2800710"/>
            <a:ext cx="8915400" cy="377762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 dirty="0"/>
              <a:t>Legevisitt av tilsynslege </a:t>
            </a:r>
            <a:r>
              <a:rPr lang="nb-NO" dirty="0" err="1"/>
              <a:t>onsdagar</a:t>
            </a:r>
            <a:endParaRPr lang="nb-NO" dirty="0"/>
          </a:p>
          <a:p>
            <a:r>
              <a:rPr lang="nb-NO" dirty="0"/>
              <a:t>Ubunden tid 3 </a:t>
            </a:r>
            <a:r>
              <a:rPr lang="nb-NO" dirty="0" err="1"/>
              <a:t>timar</a:t>
            </a:r>
            <a:r>
              <a:rPr lang="nb-NO" dirty="0"/>
              <a:t> for </a:t>
            </a:r>
            <a:r>
              <a:rPr lang="nb-NO" dirty="0" err="1"/>
              <a:t>veka</a:t>
            </a:r>
            <a:endParaRPr lang="nb-NO" dirty="0"/>
          </a:p>
          <a:p>
            <a:pPr lvl="1">
              <a:buFont typeface="Courier New" charset="2"/>
              <a:buChar char="o"/>
            </a:pPr>
            <a:r>
              <a:rPr lang="nb-NO" dirty="0" err="1"/>
              <a:t>Kvardagar</a:t>
            </a:r>
            <a:r>
              <a:rPr lang="nb-NO" dirty="0"/>
              <a:t> fram til 22:00</a:t>
            </a:r>
          </a:p>
          <a:p>
            <a:pPr lvl="1">
              <a:buFont typeface="Courier New" charset="2"/>
              <a:buChar char="o"/>
            </a:pPr>
            <a:r>
              <a:rPr lang="nb-NO" dirty="0"/>
              <a:t>10:00-21:00 </a:t>
            </a:r>
            <a:r>
              <a:rPr lang="nb-NO" dirty="0" err="1"/>
              <a:t>laurdagar</a:t>
            </a:r>
            <a:r>
              <a:rPr lang="nb-NO" dirty="0"/>
              <a:t>, </a:t>
            </a:r>
            <a:r>
              <a:rPr lang="nb-NO" dirty="0" err="1"/>
              <a:t>søndagar</a:t>
            </a:r>
            <a:r>
              <a:rPr lang="nb-NO" dirty="0"/>
              <a:t> og helligdager</a:t>
            </a:r>
          </a:p>
          <a:p>
            <a:r>
              <a:rPr lang="nb-NO" dirty="0"/>
              <a:t>Ved </a:t>
            </a:r>
            <a:r>
              <a:rPr lang="nb-NO" dirty="0" err="1"/>
              <a:t>manglande</a:t>
            </a:r>
            <a:r>
              <a:rPr lang="nb-NO" dirty="0"/>
              <a:t> svar </a:t>
            </a:r>
            <a:r>
              <a:rPr lang="nb-NO" dirty="0" err="1"/>
              <a:t>frå</a:t>
            </a:r>
            <a:r>
              <a:rPr lang="nb-NO" dirty="0"/>
              <a:t> tilsynslege eller ved andre tidspunkt kontakter </a:t>
            </a:r>
            <a:r>
              <a:rPr lang="nb-NO" dirty="0" err="1"/>
              <a:t>ein</a:t>
            </a:r>
            <a:r>
              <a:rPr lang="nb-NO" dirty="0"/>
              <a:t> legevakt</a:t>
            </a:r>
          </a:p>
          <a:p>
            <a:r>
              <a:rPr lang="nb-NO" dirty="0"/>
              <a:t>Tilsynslege har kontor i </a:t>
            </a:r>
            <a:r>
              <a:rPr lang="nb-NO" dirty="0" err="1"/>
              <a:t>kjellaren</a:t>
            </a:r>
            <a:r>
              <a:rPr lang="nb-NO" dirty="0"/>
              <a:t> tirsdag og torsdag, kan då ta fysiske tilsyn om nødvendig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08800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85B5046-49DC-688A-CB63-0FC427D60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POSITIVE SIDER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F788260-59C9-173C-5041-A1C72A7D04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b-NO" dirty="0"/>
              <a:t>Å kunne ta kontakt med tilsynslege </a:t>
            </a:r>
            <a:r>
              <a:rPr lang="nb-NO" dirty="0" err="1"/>
              <a:t>utanom</a:t>
            </a:r>
            <a:r>
              <a:rPr lang="nb-NO" dirty="0"/>
              <a:t> visitt tid</a:t>
            </a:r>
          </a:p>
          <a:p>
            <a:pPr lvl="1">
              <a:buFont typeface="Courier New" charset="2"/>
              <a:buChar char="o"/>
            </a:pPr>
            <a:r>
              <a:rPr lang="nb-NO" dirty="0"/>
              <a:t>Liten institusjon så lege kjenner </a:t>
            </a:r>
            <a:r>
              <a:rPr lang="nb-NO" dirty="0" err="1"/>
              <a:t>bebuarane</a:t>
            </a:r>
            <a:r>
              <a:rPr lang="nb-NO" dirty="0"/>
              <a:t> godt</a:t>
            </a:r>
          </a:p>
          <a:p>
            <a:pPr lvl="1">
              <a:buFont typeface="Courier New" charset="2"/>
              <a:buChar char="o"/>
            </a:pPr>
            <a:r>
              <a:rPr lang="nb-NO" dirty="0"/>
              <a:t>Kan </a:t>
            </a:r>
            <a:r>
              <a:rPr lang="nb-NO" dirty="0" err="1"/>
              <a:t>gjer</a:t>
            </a:r>
            <a:r>
              <a:rPr lang="nb-NO" dirty="0"/>
              <a:t> </a:t>
            </a:r>
            <a:r>
              <a:rPr lang="nb-NO" dirty="0" err="1"/>
              <a:t>vurderingar</a:t>
            </a:r>
            <a:r>
              <a:rPr lang="nb-NO" dirty="0"/>
              <a:t> over </a:t>
            </a:r>
            <a:r>
              <a:rPr lang="nb-NO" dirty="0" err="1"/>
              <a:t>tlf</a:t>
            </a:r>
            <a:r>
              <a:rPr lang="nb-NO" dirty="0"/>
              <a:t> ved å vurdere personalet sine </a:t>
            </a:r>
            <a:r>
              <a:rPr lang="nb-NO" dirty="0" err="1"/>
              <a:t>observasjonar</a:t>
            </a:r>
            <a:r>
              <a:rPr lang="nb-NO" dirty="0"/>
              <a:t> og </a:t>
            </a:r>
            <a:r>
              <a:rPr lang="nb-NO" dirty="0" err="1"/>
              <a:t>samanlikne</a:t>
            </a:r>
            <a:r>
              <a:rPr lang="nb-NO" dirty="0"/>
              <a:t> med slik han kjenner </a:t>
            </a:r>
            <a:r>
              <a:rPr lang="nb-NO" dirty="0" err="1"/>
              <a:t>dei</a:t>
            </a:r>
          </a:p>
          <a:p>
            <a:r>
              <a:rPr lang="nb-NO" dirty="0"/>
              <a:t>Kan unngå "unødvendige" reiser til legevakt/sjukehus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lvl="1">
              <a:buFont typeface="Courier New" charset="2"/>
              <a:buChar char="o"/>
            </a:pPr>
            <a:endParaRPr lang="nb-NO" dirty="0"/>
          </a:p>
          <a:p>
            <a:pPr lvl="1">
              <a:buFont typeface="Courier New" charset="2"/>
              <a:buChar char="o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63761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B21D128-214E-169B-28A1-B797DF5EA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UTFORDRINGAR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2D65845-A34B-C04D-D8D3-CADC83E6D7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b-NO" dirty="0"/>
              <a:t>Å kontakte legevakt då </a:t>
            </a:r>
            <a:r>
              <a:rPr lang="nb-NO" dirty="0" err="1"/>
              <a:t>dei</a:t>
            </a:r>
            <a:r>
              <a:rPr lang="nb-NO" dirty="0"/>
              <a:t> </a:t>
            </a:r>
            <a:r>
              <a:rPr lang="nb-NO" dirty="0" err="1"/>
              <a:t>sjeldan</a:t>
            </a:r>
            <a:r>
              <a:rPr lang="nb-NO" dirty="0"/>
              <a:t> kjenner </a:t>
            </a:r>
            <a:r>
              <a:rPr lang="nb-NO" dirty="0" err="1"/>
              <a:t>bebuarane</a:t>
            </a:r>
          </a:p>
          <a:p>
            <a:pPr lvl="1">
              <a:buFont typeface="Courier New" charset="2"/>
              <a:buChar char="o"/>
            </a:pPr>
            <a:r>
              <a:rPr lang="nb-NO" dirty="0"/>
              <a:t>Vil </a:t>
            </a:r>
            <a:r>
              <a:rPr lang="nb-NO" dirty="0" err="1"/>
              <a:t>ikkje</a:t>
            </a:r>
            <a:r>
              <a:rPr lang="nb-NO" dirty="0"/>
              <a:t> kunne vurdere på same måte over </a:t>
            </a:r>
            <a:r>
              <a:rPr lang="nb-NO" dirty="0" err="1"/>
              <a:t>tlf</a:t>
            </a:r>
            <a:r>
              <a:rPr lang="nb-NO" dirty="0"/>
              <a:t> som </a:t>
            </a:r>
            <a:r>
              <a:rPr lang="nb-NO" dirty="0" err="1"/>
              <a:t>nokon</a:t>
            </a:r>
            <a:r>
              <a:rPr lang="nb-NO" dirty="0"/>
              <a:t> som kjenner </a:t>
            </a:r>
            <a:r>
              <a:rPr lang="nb-NO" dirty="0" err="1"/>
              <a:t>dei</a:t>
            </a:r>
          </a:p>
          <a:p>
            <a:r>
              <a:rPr lang="nb-NO" dirty="0"/>
              <a:t>Legevakt kan ønske å få </a:t>
            </a:r>
            <a:r>
              <a:rPr lang="nb-NO" dirty="0" err="1"/>
              <a:t>bebuarane</a:t>
            </a:r>
            <a:r>
              <a:rPr lang="nb-NO" dirty="0"/>
              <a:t> ut der i tilfeller </a:t>
            </a:r>
            <a:r>
              <a:rPr lang="nb-NO" dirty="0" err="1"/>
              <a:t>ein</a:t>
            </a:r>
            <a:r>
              <a:rPr lang="nb-NO" dirty="0"/>
              <a:t> kunne unngått reise ved tilgjengelig lege på huset</a:t>
            </a:r>
          </a:p>
          <a:p>
            <a:r>
              <a:rPr lang="nb-NO" dirty="0" err="1"/>
              <a:t>Fyiske</a:t>
            </a:r>
            <a:r>
              <a:rPr lang="nb-NO" dirty="0"/>
              <a:t> tilsyn på legevakt: </a:t>
            </a:r>
            <a:r>
              <a:rPr lang="nb-NO" dirty="0" err="1"/>
              <a:t>krevjande</a:t>
            </a:r>
            <a:r>
              <a:rPr lang="nb-NO" dirty="0"/>
              <a:t> </a:t>
            </a:r>
            <a:r>
              <a:rPr lang="nb-NO" dirty="0" err="1"/>
              <a:t>mtp</a:t>
            </a:r>
            <a:r>
              <a:rPr lang="nb-NO" dirty="0"/>
              <a:t> reisetid og miljøskifte</a:t>
            </a:r>
          </a:p>
          <a:p>
            <a:r>
              <a:rPr lang="nb-NO" dirty="0"/>
              <a:t>Lang ventetid på </a:t>
            </a:r>
            <a:r>
              <a:rPr lang="nb-NO" dirty="0" err="1"/>
              <a:t>tilbakering</a:t>
            </a:r>
            <a:r>
              <a:rPr lang="nb-NO" dirty="0"/>
              <a:t> </a:t>
            </a:r>
            <a:r>
              <a:rPr lang="nb-NO" dirty="0" err="1"/>
              <a:t>frå</a:t>
            </a:r>
            <a:r>
              <a:rPr lang="nb-NO" dirty="0"/>
              <a:t> legevaktslege</a:t>
            </a:r>
          </a:p>
        </p:txBody>
      </p:sp>
    </p:spTree>
    <p:extLst>
      <p:ext uri="{BB962C8B-B14F-4D97-AF65-F5344CB8AC3E}">
        <p14:creationId xmlns:p14="http://schemas.microsoft.com/office/powerpoint/2010/main" val="265692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D836094-A062-2CDE-4F3D-93A5F68A5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SJUKEPLEIARANE SI ROLLE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6AC9520-3F80-CA88-03EE-E55EE59CDD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4155" y="1917940"/>
            <a:ext cx="9605513" cy="5445395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Calibri" charset="2"/>
              <a:buChar char="-"/>
            </a:pPr>
            <a:r>
              <a:rPr lang="nb-NO" dirty="0">
                <a:solidFill>
                  <a:srgbClr val="000000"/>
                </a:solidFill>
                <a:latin typeface="Century Gothic"/>
                <a:cs typeface="Calibri"/>
              </a:rPr>
              <a:t>Kartlegge symptom:</a:t>
            </a:r>
            <a:endParaRPr lang="nb-NO" dirty="0"/>
          </a:p>
          <a:p>
            <a:pPr lvl="1">
              <a:buFont typeface="Courier New" charset="2"/>
              <a:buChar char="o"/>
            </a:pPr>
            <a:r>
              <a:rPr lang="nb-NO" dirty="0">
                <a:solidFill>
                  <a:srgbClr val="000000"/>
                </a:solidFill>
                <a:latin typeface="Century Gothic"/>
                <a:cs typeface="Calibri"/>
              </a:rPr>
              <a:t>Lab der vi </a:t>
            </a:r>
            <a:r>
              <a:rPr lang="nb-NO" dirty="0" err="1">
                <a:solidFill>
                  <a:srgbClr val="000000"/>
                </a:solidFill>
                <a:latin typeface="Century Gothic"/>
                <a:cs typeface="Calibri"/>
              </a:rPr>
              <a:t>feks</a:t>
            </a:r>
            <a:r>
              <a:rPr lang="nb-NO" dirty="0">
                <a:solidFill>
                  <a:srgbClr val="000000"/>
                </a:solidFill>
                <a:latin typeface="Century Gothic"/>
                <a:cs typeface="Calibri"/>
              </a:rPr>
              <a:t> kan ta CRP, </a:t>
            </a:r>
            <a:r>
              <a:rPr lang="nb-NO" dirty="0" err="1">
                <a:solidFill>
                  <a:srgbClr val="000000"/>
                </a:solidFill>
                <a:latin typeface="Century Gothic"/>
                <a:cs typeface="Calibri"/>
              </a:rPr>
              <a:t>Hb</a:t>
            </a:r>
            <a:r>
              <a:rPr lang="nb-NO" dirty="0">
                <a:solidFill>
                  <a:srgbClr val="000000"/>
                </a:solidFill>
                <a:latin typeface="Century Gothic"/>
                <a:cs typeface="Calibri"/>
              </a:rPr>
              <a:t>, u-</a:t>
            </a:r>
            <a:r>
              <a:rPr lang="nb-NO" dirty="0" err="1">
                <a:solidFill>
                  <a:srgbClr val="000000"/>
                </a:solidFill>
                <a:latin typeface="Century Gothic"/>
                <a:cs typeface="Calibri"/>
              </a:rPr>
              <a:t>stix</a:t>
            </a:r>
          </a:p>
          <a:p>
            <a:pPr lvl="1">
              <a:buFont typeface="Courier New" charset="2"/>
              <a:buChar char="o"/>
            </a:pPr>
            <a:r>
              <a:rPr lang="nb-NO" dirty="0">
                <a:solidFill>
                  <a:srgbClr val="000000"/>
                </a:solidFill>
                <a:latin typeface="Century Gothic"/>
                <a:cs typeface="Calibri"/>
              </a:rPr>
              <a:t>Vurdere klinikken til </a:t>
            </a:r>
            <a:r>
              <a:rPr lang="nb-NO" dirty="0" err="1">
                <a:solidFill>
                  <a:srgbClr val="000000"/>
                </a:solidFill>
                <a:latin typeface="Century Gothic"/>
                <a:cs typeface="Calibri"/>
              </a:rPr>
              <a:t>bebuar</a:t>
            </a:r>
            <a:endParaRPr lang="nb-NO" dirty="0">
              <a:solidFill>
                <a:srgbClr val="000000"/>
              </a:solidFill>
              <a:latin typeface="Century Gothic"/>
              <a:cs typeface="Calibri"/>
            </a:endParaRPr>
          </a:p>
          <a:p>
            <a:pPr lvl="1">
              <a:buFont typeface="Courier New" charset="2"/>
              <a:buChar char="o"/>
            </a:pPr>
            <a:r>
              <a:rPr lang="nb-NO" dirty="0">
                <a:solidFill>
                  <a:srgbClr val="000000"/>
                </a:solidFill>
                <a:latin typeface="Century Gothic"/>
                <a:cs typeface="Calibri"/>
              </a:rPr>
              <a:t>Sjekkliste for UVI før u-</a:t>
            </a:r>
            <a:r>
              <a:rPr lang="nb-NO" dirty="0" err="1">
                <a:solidFill>
                  <a:srgbClr val="000000"/>
                </a:solidFill>
                <a:latin typeface="Century Gothic"/>
                <a:cs typeface="Calibri"/>
              </a:rPr>
              <a:t>stix</a:t>
            </a:r>
            <a:endParaRPr lang="nb-NO" dirty="0">
              <a:solidFill>
                <a:srgbClr val="000000"/>
              </a:solidFill>
              <a:latin typeface="Century Gothic"/>
              <a:cs typeface="Calibri"/>
            </a:endParaRPr>
          </a:p>
          <a:p>
            <a:pPr>
              <a:buFont typeface="Calibri" charset="2"/>
              <a:buChar char="-"/>
            </a:pPr>
            <a:r>
              <a:rPr lang="nb-NO" dirty="0">
                <a:solidFill>
                  <a:srgbClr val="000000"/>
                </a:solidFill>
                <a:latin typeface="Century Gothic"/>
                <a:cs typeface="Calibri"/>
              </a:rPr>
              <a:t>Diagnostisering/ordinering:</a:t>
            </a:r>
            <a:endParaRPr lang="nb-NO" dirty="0">
              <a:solidFill>
                <a:srgbClr val="404040"/>
              </a:solidFill>
              <a:latin typeface="Century Gothic"/>
              <a:cs typeface="Calibri"/>
            </a:endParaRPr>
          </a:p>
          <a:p>
            <a:pPr lvl="1">
              <a:buFont typeface="Courier New" charset="2"/>
              <a:buChar char="o"/>
            </a:pPr>
            <a:r>
              <a:rPr lang="nb-NO" dirty="0">
                <a:solidFill>
                  <a:srgbClr val="000000"/>
                </a:solidFill>
                <a:latin typeface="Century Gothic"/>
                <a:cs typeface="Calibri"/>
              </a:rPr>
              <a:t>Gode </a:t>
            </a:r>
            <a:r>
              <a:rPr lang="nb-NO" dirty="0" err="1">
                <a:solidFill>
                  <a:srgbClr val="000000"/>
                </a:solidFill>
                <a:latin typeface="Century Gothic"/>
                <a:cs typeface="Calibri"/>
              </a:rPr>
              <a:t>observasjonar</a:t>
            </a:r>
            <a:r>
              <a:rPr lang="nb-NO" dirty="0">
                <a:solidFill>
                  <a:srgbClr val="000000"/>
                </a:solidFill>
                <a:latin typeface="Century Gothic"/>
                <a:cs typeface="Calibri"/>
              </a:rPr>
              <a:t>, relevante </a:t>
            </a:r>
            <a:r>
              <a:rPr lang="nb-NO" dirty="0" err="1">
                <a:solidFill>
                  <a:srgbClr val="000000"/>
                </a:solidFill>
                <a:latin typeface="Century Gothic"/>
                <a:cs typeface="Calibri"/>
              </a:rPr>
              <a:t>målingar</a:t>
            </a:r>
            <a:r>
              <a:rPr lang="nb-NO" dirty="0">
                <a:solidFill>
                  <a:srgbClr val="000000"/>
                </a:solidFill>
                <a:latin typeface="Century Gothic"/>
                <a:cs typeface="Calibri"/>
              </a:rPr>
              <a:t> og god rapport til lege for å få </a:t>
            </a:r>
            <a:r>
              <a:rPr lang="nb-NO" dirty="0" err="1">
                <a:solidFill>
                  <a:srgbClr val="000000"/>
                </a:solidFill>
                <a:latin typeface="Century Gothic"/>
                <a:cs typeface="Calibri"/>
              </a:rPr>
              <a:t>eit</a:t>
            </a:r>
            <a:r>
              <a:rPr lang="nb-NO" dirty="0">
                <a:solidFill>
                  <a:srgbClr val="000000"/>
                </a:solidFill>
                <a:latin typeface="Century Gothic"/>
                <a:cs typeface="Calibri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entury Gothic"/>
                <a:cs typeface="Calibri"/>
              </a:rPr>
              <a:t>tydeleg</a:t>
            </a:r>
            <a:r>
              <a:rPr lang="nb-NO" dirty="0">
                <a:solidFill>
                  <a:srgbClr val="000000"/>
                </a:solidFill>
                <a:latin typeface="Century Gothic"/>
                <a:cs typeface="Calibri"/>
              </a:rPr>
              <a:t> bilde av situasjonen </a:t>
            </a:r>
            <a:endParaRPr lang="nb-NO" dirty="0">
              <a:solidFill>
                <a:srgbClr val="404040"/>
              </a:solidFill>
              <a:latin typeface="Century Gothic"/>
              <a:cs typeface="Calibri"/>
            </a:endParaRPr>
          </a:p>
          <a:p>
            <a:pPr lvl="1">
              <a:buFont typeface="Courier New" charset="2"/>
              <a:buChar char="o"/>
            </a:pPr>
            <a:r>
              <a:rPr lang="nb-NO" dirty="0">
                <a:solidFill>
                  <a:srgbClr val="000000"/>
                </a:solidFill>
                <a:latin typeface="Century Gothic"/>
                <a:cs typeface="Calibri"/>
              </a:rPr>
              <a:t>Ved ordinering av behandling må vi rapportere om </a:t>
            </a:r>
            <a:r>
              <a:rPr lang="nb-NO" err="1">
                <a:solidFill>
                  <a:srgbClr val="000000"/>
                </a:solidFill>
                <a:latin typeface="Century Gothic"/>
                <a:cs typeface="Calibri"/>
              </a:rPr>
              <a:t>bebuar</a:t>
            </a:r>
            <a:r>
              <a:rPr lang="nb-NO" dirty="0">
                <a:solidFill>
                  <a:srgbClr val="000000"/>
                </a:solidFill>
                <a:latin typeface="Century Gothic"/>
                <a:cs typeface="Calibri"/>
              </a:rPr>
              <a:t> tek medikament per os eller </a:t>
            </a:r>
            <a:r>
              <a:rPr lang="nb-NO" err="1">
                <a:solidFill>
                  <a:srgbClr val="000000"/>
                </a:solidFill>
                <a:latin typeface="Century Gothic"/>
                <a:cs typeface="Calibri"/>
              </a:rPr>
              <a:t>ikkje</a:t>
            </a:r>
            <a:r>
              <a:rPr lang="nb-NO" dirty="0">
                <a:solidFill>
                  <a:srgbClr val="000000"/>
                </a:solidFill>
                <a:latin typeface="Century Gothic"/>
                <a:cs typeface="Calibri"/>
              </a:rPr>
              <a:t>, </a:t>
            </a:r>
            <a:endParaRPr lang="nb-NO">
              <a:solidFill>
                <a:srgbClr val="404040"/>
              </a:solidFill>
              <a:latin typeface="Century Gothic"/>
              <a:cs typeface="Calibri"/>
            </a:endParaRPr>
          </a:p>
          <a:p>
            <a:pPr lvl="1">
              <a:buFont typeface="Courier New" charset="2"/>
              <a:buChar char="o"/>
            </a:pPr>
            <a:r>
              <a:rPr lang="nb-NO" dirty="0">
                <a:solidFill>
                  <a:srgbClr val="000000"/>
                </a:solidFill>
                <a:latin typeface="Century Gothic"/>
                <a:cs typeface="Calibri"/>
              </a:rPr>
              <a:t>Ta imot ordinasjon og </a:t>
            </a:r>
            <a:r>
              <a:rPr lang="nb-NO" dirty="0" err="1">
                <a:solidFill>
                  <a:srgbClr val="000000"/>
                </a:solidFill>
                <a:latin typeface="Century Gothic"/>
                <a:cs typeface="Calibri"/>
              </a:rPr>
              <a:t>setje</a:t>
            </a:r>
            <a:r>
              <a:rPr lang="nb-NO" dirty="0">
                <a:solidFill>
                  <a:srgbClr val="000000"/>
                </a:solidFill>
                <a:latin typeface="Century Gothic"/>
                <a:cs typeface="Calibri"/>
              </a:rPr>
              <a:t> i gong behandlinga </a:t>
            </a:r>
            <a:endParaRPr lang="nb-NO" dirty="0">
              <a:solidFill>
                <a:srgbClr val="000000"/>
              </a:solidFill>
              <a:cs typeface="Calibri"/>
            </a:endParaRPr>
          </a:p>
          <a:p>
            <a:pPr>
              <a:buFont typeface="Calibri" charset="2"/>
              <a:buChar char="-"/>
            </a:pPr>
            <a:r>
              <a:rPr lang="nb-NO" dirty="0">
                <a:solidFill>
                  <a:srgbClr val="000000"/>
                </a:solidFill>
                <a:cs typeface="Calibri"/>
              </a:rPr>
              <a:t>Oppfølging</a:t>
            </a:r>
          </a:p>
          <a:p>
            <a:pPr lvl="1">
              <a:buFont typeface="Courier New" charset="2"/>
              <a:buChar char="o"/>
            </a:pPr>
            <a:r>
              <a:rPr lang="nb-NO" dirty="0">
                <a:solidFill>
                  <a:srgbClr val="000000"/>
                </a:solidFill>
                <a:cs typeface="Calibri"/>
              </a:rPr>
              <a:t>Observere klinikken og </a:t>
            </a:r>
            <a:r>
              <a:rPr lang="nb-NO" dirty="0" err="1">
                <a:solidFill>
                  <a:srgbClr val="000000"/>
                </a:solidFill>
                <a:cs typeface="Calibri"/>
              </a:rPr>
              <a:t>evt</a:t>
            </a:r>
            <a:r>
              <a:rPr lang="nb-NO" dirty="0">
                <a:solidFill>
                  <a:srgbClr val="000000"/>
                </a:solidFill>
                <a:cs typeface="Calibri"/>
              </a:rPr>
              <a:t> ta nye relevante </a:t>
            </a:r>
            <a:r>
              <a:rPr lang="nb-NO" dirty="0" err="1">
                <a:solidFill>
                  <a:srgbClr val="000000"/>
                </a:solidFill>
                <a:cs typeface="Calibri"/>
              </a:rPr>
              <a:t>målingar</a:t>
            </a:r>
            <a:r>
              <a:rPr lang="nb-NO" dirty="0">
                <a:solidFill>
                  <a:srgbClr val="000000"/>
                </a:solidFill>
                <a:cs typeface="Calibri"/>
              </a:rPr>
              <a:t> for å sjå at </a:t>
            </a:r>
            <a:r>
              <a:rPr lang="nb-NO" dirty="0" err="1">
                <a:solidFill>
                  <a:srgbClr val="000000"/>
                </a:solidFill>
                <a:cs typeface="Calibri"/>
              </a:rPr>
              <a:t>desse</a:t>
            </a:r>
            <a:r>
              <a:rPr lang="nb-NO" dirty="0">
                <a:solidFill>
                  <a:srgbClr val="000000"/>
                </a:solidFill>
                <a:cs typeface="Calibri"/>
              </a:rPr>
              <a:t> bedrar seg</a:t>
            </a:r>
          </a:p>
        </p:txBody>
      </p:sp>
    </p:spTree>
    <p:extLst>
      <p:ext uri="{BB962C8B-B14F-4D97-AF65-F5344CB8AC3E}">
        <p14:creationId xmlns:p14="http://schemas.microsoft.com/office/powerpoint/2010/main" val="3609869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1FB93D1-7B78-36D8-FA70-3728DB80B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TILSYNSLEGE SI ERFARING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A2E3EF1-C760-0718-6DA4-EE1507B7F5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b-NO" dirty="0"/>
              <a:t>Samarbeidet mellom han </a:t>
            </a:r>
            <a:r>
              <a:rPr lang="nb-NO" dirty="0" err="1"/>
              <a:t>sjølv</a:t>
            </a:r>
            <a:r>
              <a:rPr lang="nb-NO" dirty="0"/>
              <a:t> og personalet på VOS fungerer godt</a:t>
            </a:r>
          </a:p>
          <a:p>
            <a:r>
              <a:rPr lang="nb-NO" dirty="0"/>
              <a:t>Liten institusjon som </a:t>
            </a:r>
            <a:r>
              <a:rPr lang="nb-NO" dirty="0" err="1"/>
              <a:t>gjer</a:t>
            </a:r>
            <a:r>
              <a:rPr lang="nb-NO" dirty="0"/>
              <a:t> at han kjenner både </a:t>
            </a:r>
            <a:r>
              <a:rPr lang="nb-NO" dirty="0" err="1"/>
              <a:t>bebuarar</a:t>
            </a:r>
            <a:r>
              <a:rPr lang="nb-NO" dirty="0"/>
              <a:t> og personalet godt</a:t>
            </a:r>
          </a:p>
          <a:p>
            <a:r>
              <a:rPr lang="nb-NO" dirty="0"/>
              <a:t>Tillitt til personalet</a:t>
            </a:r>
          </a:p>
        </p:txBody>
      </p:sp>
    </p:spTree>
    <p:extLst>
      <p:ext uri="{BB962C8B-B14F-4D97-AF65-F5344CB8AC3E}">
        <p14:creationId xmlns:p14="http://schemas.microsoft.com/office/powerpoint/2010/main" val="1704362793"/>
      </p:ext>
    </p:extLst>
  </p:cSld>
  <p:clrMapOvr>
    <a:masterClrMapping/>
  </p:clrMapOvr>
</p:sld>
</file>

<file path=ppt/theme/theme1.xml><?xml version="1.0" encoding="utf-8"?>
<a:theme xmlns:a="http://schemas.openxmlformats.org/drawingml/2006/main" name="Strå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277</Words>
  <Application>Microsoft Office PowerPoint</Application>
  <PresentationFormat>Breiskjerm</PresentationFormat>
  <Paragraphs>37</Paragraphs>
  <Slides>6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Lysbilettitlar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Courier New</vt:lpstr>
      <vt:lpstr>Wingdings 3</vt:lpstr>
      <vt:lpstr>Strå</vt:lpstr>
      <vt:lpstr>ERFARINGAR FRÅ VIKANE OMSORGSSENTER</vt:lpstr>
      <vt:lpstr>TILSYNSLEGE V/ VOS</vt:lpstr>
      <vt:lpstr>POSITIVE SIDER</vt:lpstr>
      <vt:lpstr>UTFORDRINGAR</vt:lpstr>
      <vt:lpstr>SJUKEPLEIARANE SI ROLLE</vt:lpstr>
      <vt:lpstr>TILSYNSLEGE SI ERFARING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Jolanta Sitarz</dc:creator>
  <cp:lastModifiedBy>Aarnes, Laila</cp:lastModifiedBy>
  <cp:revision>219</cp:revision>
  <dcterms:created xsi:type="dcterms:W3CDTF">2024-04-19T08:28:44Z</dcterms:created>
  <dcterms:modified xsi:type="dcterms:W3CDTF">2024-05-30T08:20:11Z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c3ffc1c-ef00-4620-9c2f-7d9c1597774b_Enabled">
    <vt:lpwstr>true</vt:lpwstr>
  </property>
  <property fmtid="{D5CDD505-2E9C-101B-9397-08002B2CF9AE}" pid="3" name="MSIP_Label_0c3ffc1c-ef00-4620-9c2f-7d9c1597774b_SetDate">
    <vt:lpwstr>2024-05-29T05:34:30Z</vt:lpwstr>
  </property>
  <property fmtid="{D5CDD505-2E9C-101B-9397-08002B2CF9AE}" pid="4" name="MSIP_Label_0c3ffc1c-ef00-4620-9c2f-7d9c1597774b_Method">
    <vt:lpwstr>Standard</vt:lpwstr>
  </property>
  <property fmtid="{D5CDD505-2E9C-101B-9397-08002B2CF9AE}" pid="5" name="MSIP_Label_0c3ffc1c-ef00-4620-9c2f-7d9c1597774b_Name">
    <vt:lpwstr>Intern</vt:lpwstr>
  </property>
  <property fmtid="{D5CDD505-2E9C-101B-9397-08002B2CF9AE}" pid="6" name="MSIP_Label_0c3ffc1c-ef00-4620-9c2f-7d9c1597774b_SiteId">
    <vt:lpwstr>bdcbe535-f3cf-49f5-8a6a-fb6d98dc7837</vt:lpwstr>
  </property>
  <property fmtid="{D5CDD505-2E9C-101B-9397-08002B2CF9AE}" pid="7" name="MSIP_Label_0c3ffc1c-ef00-4620-9c2f-7d9c1597774b_ActionId">
    <vt:lpwstr>c305fcaf-e729-4e8b-942d-de36e88f7591</vt:lpwstr>
  </property>
  <property fmtid="{D5CDD505-2E9C-101B-9397-08002B2CF9AE}" pid="8" name="MSIP_Label_0c3ffc1c-ef00-4620-9c2f-7d9c1597774b_ContentBits">
    <vt:lpwstr>2</vt:lpwstr>
  </property>
  <property fmtid="{D5CDD505-2E9C-101B-9397-08002B2CF9AE}" pid="9" name="ClassificationContentMarkingFooterLocations">
    <vt:lpwstr>Strå:9</vt:lpwstr>
  </property>
  <property fmtid="{D5CDD505-2E9C-101B-9397-08002B2CF9AE}" pid="10" name="ClassificationContentMarkingFooterText">
    <vt:lpwstr>Følsomhet Intern (gul)</vt:lpwstr>
  </property>
</Properties>
</file>