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76" r:id="rId7"/>
    <p:sldId id="277" r:id="rId8"/>
    <p:sldId id="260" r:id="rId9"/>
    <p:sldId id="258" r:id="rId10"/>
    <p:sldId id="266" r:id="rId11"/>
    <p:sldId id="259" r:id="rId12"/>
    <p:sldId id="261" r:id="rId13"/>
    <p:sldId id="262" r:id="rId14"/>
    <p:sldId id="263" r:id="rId15"/>
    <p:sldId id="267" r:id="rId16"/>
    <p:sldId id="264" r:id="rId17"/>
    <p:sldId id="275" r:id="rId18"/>
    <p:sldId id="270" r:id="rId19"/>
    <p:sldId id="271" r:id="rId20"/>
    <p:sldId id="269" r:id="rId21"/>
    <p:sldId id="268" r:id="rId22"/>
    <p:sldId id="272" r:id="rId23"/>
    <p:sldId id="273" r:id="rId24"/>
    <p:sldId id="274" r:id="rId25"/>
    <p:sldId id="26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7383C7-3E0F-6600-2AF2-FAB54DD094A7}" v="4" dt="2024-05-29T06:26:49.991"/>
    <p1510:client id="{6F822A5B-F8D3-E76E-2060-F2A0C1273017}" v="10" dt="2024-05-29T06:32:01.3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helsevest.sharepoint.com/sites/KvalitetogpasienttryggleikHFD-Smittevern/Delte%20dokumenter/Smittevern%20kommune/Smittevern/Arbeid%20i%20kommunebistand/Insidens%20kommune/Fylket%20totalt/NY%202023%20Diagram%20Insidens%20snitt%202017-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helsevest.sharepoint.com/sites/KvalitetogpasienttryggleikHFD-Smittevern/Delte%20dokumenter/Smittevern%20kommune/Smittevern/Arbeid%20i%20kommunebistand/Insidens%20kommune/Fylket%20totalt/NY%202023%20Diagram%20Insidens%20snitt%202017-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helsevest.sharepoint.com/sites/KvalitetogpasienttryggleikHFD-Smittevern/Delte%20dokumenter/Smittevern%20kommune/Smittevern/Arbeid%20i%20kommunebistand/Insidens%20kommune/Fylket%20totalt/NY%202023%20Diagram%20Insidens%20snitt%202017-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n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/>
              <a:t>2017 -  2023 Total</a:t>
            </a:r>
            <a:r>
              <a:rPr lang="nb-NO" b="1" baseline="0"/>
              <a:t> tal infeksjonar: NLI, UVI og HSI</a:t>
            </a:r>
            <a:endParaRPr lang="nb-NO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3-430B-A839-D21EA0C9E59C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8A3-430B-A839-D21EA0C9E59C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8A3-430B-A839-D21EA0C9E59C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8A3-430B-A839-D21EA0C9E59C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8A3-430B-A839-D21EA0C9E59C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8A3-430B-A839-D21EA0C9E59C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8A3-430B-A839-D21EA0C9E59C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8A3-430B-A839-D21EA0C9E59C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D8A3-430B-A839-D21EA0C9E59C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8A3-430B-A839-D21EA0C9E59C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D8A3-430B-A839-D21EA0C9E59C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D8A3-430B-A839-D21EA0C9E59C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D8A3-430B-A839-D21EA0C9E59C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D8A3-430B-A839-D21EA0C9E59C}"/>
              </c:ext>
            </c:extLst>
          </c:dPt>
          <c:dPt>
            <c:idx val="1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D8A3-430B-A839-D21EA0C9E59C}"/>
              </c:ext>
            </c:extLst>
          </c:dPt>
          <c:dPt>
            <c:idx val="1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D8A3-430B-A839-D21EA0C9E59C}"/>
              </c:ext>
            </c:extLst>
          </c:dPt>
          <c:dPt>
            <c:idx val="1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D8A3-430B-A839-D21EA0C9E59C}"/>
              </c:ext>
            </c:extLst>
          </c:dPt>
          <c:dPt>
            <c:idx val="1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D8A3-430B-A839-D21EA0C9E59C}"/>
              </c:ext>
            </c:extLst>
          </c:dPt>
          <c:dPt>
            <c:idx val="2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D8A3-430B-A839-D21EA0C9E59C}"/>
              </c:ext>
            </c:extLst>
          </c:dPt>
          <c:dPt>
            <c:idx val="2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D8A3-430B-A839-D21EA0C9E59C}"/>
              </c:ext>
            </c:extLst>
          </c:dPt>
          <c:dPt>
            <c:idx val="2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D8A3-430B-A839-D21EA0C9E59C}"/>
              </c:ext>
            </c:extLst>
          </c:dPt>
          <c:cat>
            <c:strRef>
              <c:f>'[NY 2023 Diagram Insidens snitt 2017-2023.xlsx]Ark1'!$A$175:$A$197</c:f>
              <c:strCache>
                <c:ptCount val="23"/>
                <c:pt idx="0">
                  <c:v>Tal NLII vår 17</c:v>
                </c:pt>
                <c:pt idx="1">
                  <c:v>Tal NLII vår 18</c:v>
                </c:pt>
                <c:pt idx="2">
                  <c:v>Tal NLII vår 19</c:v>
                </c:pt>
                <c:pt idx="3">
                  <c:v>Tal NLII vår 20</c:v>
                </c:pt>
                <c:pt idx="4">
                  <c:v>Tal NLII vår 21</c:v>
                </c:pt>
                <c:pt idx="5">
                  <c:v>Tal NLII vår 22</c:v>
                </c:pt>
                <c:pt idx="6">
                  <c:v>Tal NLII vår 23</c:v>
                </c:pt>
                <c:pt idx="8">
                  <c:v>Tal UVI vår 17</c:v>
                </c:pt>
                <c:pt idx="9">
                  <c:v>Tal UVI vår 18</c:v>
                </c:pt>
                <c:pt idx="10">
                  <c:v>Tal UVI vår 19</c:v>
                </c:pt>
                <c:pt idx="11">
                  <c:v>Tal UVI vår 20</c:v>
                </c:pt>
                <c:pt idx="12">
                  <c:v>Tal UVI vår 21</c:v>
                </c:pt>
                <c:pt idx="13">
                  <c:v>Tal UVI vår 22</c:v>
                </c:pt>
                <c:pt idx="14">
                  <c:v>Tal UVI vår 23</c:v>
                </c:pt>
                <c:pt idx="16">
                  <c:v>Tal HSI vår 17</c:v>
                </c:pt>
                <c:pt idx="17">
                  <c:v>Tal HSI vår 18</c:v>
                </c:pt>
                <c:pt idx="18">
                  <c:v>Tal HSI vår 19</c:v>
                </c:pt>
                <c:pt idx="19">
                  <c:v>Tal HSI vår 20</c:v>
                </c:pt>
                <c:pt idx="20">
                  <c:v>Tal HSI vår 21</c:v>
                </c:pt>
                <c:pt idx="21">
                  <c:v>Tal HSI vår 22</c:v>
                </c:pt>
                <c:pt idx="22">
                  <c:v>Tal HSI vår 13</c:v>
                </c:pt>
              </c:strCache>
            </c:strRef>
          </c:cat>
          <c:val>
            <c:numRef>
              <c:f>'[NY 2023 Diagram Insidens snitt 2017-2023.xlsx]Ark1'!$B$175:$B$197</c:f>
              <c:numCache>
                <c:formatCode>General</c:formatCode>
                <c:ptCount val="23"/>
                <c:pt idx="0">
                  <c:v>133</c:v>
                </c:pt>
                <c:pt idx="1">
                  <c:v>143</c:v>
                </c:pt>
                <c:pt idx="2">
                  <c:v>86</c:v>
                </c:pt>
                <c:pt idx="3">
                  <c:v>92</c:v>
                </c:pt>
                <c:pt idx="4">
                  <c:v>43</c:v>
                </c:pt>
                <c:pt idx="5">
                  <c:v>61</c:v>
                </c:pt>
                <c:pt idx="6">
                  <c:v>101</c:v>
                </c:pt>
                <c:pt idx="8">
                  <c:v>170</c:v>
                </c:pt>
                <c:pt idx="9">
                  <c:v>138</c:v>
                </c:pt>
                <c:pt idx="10">
                  <c:v>188</c:v>
                </c:pt>
                <c:pt idx="11">
                  <c:v>162</c:v>
                </c:pt>
                <c:pt idx="12">
                  <c:v>135</c:v>
                </c:pt>
                <c:pt idx="13">
                  <c:v>163</c:v>
                </c:pt>
                <c:pt idx="14">
                  <c:v>139</c:v>
                </c:pt>
                <c:pt idx="16">
                  <c:v>22</c:v>
                </c:pt>
                <c:pt idx="17">
                  <c:v>23</c:v>
                </c:pt>
                <c:pt idx="18">
                  <c:v>26</c:v>
                </c:pt>
                <c:pt idx="19">
                  <c:v>24</c:v>
                </c:pt>
                <c:pt idx="20">
                  <c:v>18</c:v>
                </c:pt>
                <c:pt idx="21">
                  <c:v>26</c:v>
                </c:pt>
                <c:pt idx="2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D8A3-430B-A839-D21EA0C9E5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3538223"/>
        <c:axId val="1868660447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'[NY 2023 Diagram Insidens snitt 2017-2023.xlsx]Ark1'!$A$175:$A$197</c15:sqref>
                        </c15:formulaRef>
                      </c:ext>
                    </c:extLst>
                    <c:strCache>
                      <c:ptCount val="23"/>
                      <c:pt idx="0">
                        <c:v>Tal NLII vår 17</c:v>
                      </c:pt>
                      <c:pt idx="1">
                        <c:v>Tal NLII vår 18</c:v>
                      </c:pt>
                      <c:pt idx="2">
                        <c:v>Tal NLII vår 19</c:v>
                      </c:pt>
                      <c:pt idx="3">
                        <c:v>Tal NLII vår 20</c:v>
                      </c:pt>
                      <c:pt idx="4">
                        <c:v>Tal NLII vår 21</c:v>
                      </c:pt>
                      <c:pt idx="5">
                        <c:v>Tal NLII vår 22</c:v>
                      </c:pt>
                      <c:pt idx="6">
                        <c:v>Tal NLII vår 23</c:v>
                      </c:pt>
                      <c:pt idx="8">
                        <c:v>Tal UVI vår 17</c:v>
                      </c:pt>
                      <c:pt idx="9">
                        <c:v>Tal UVI vår 18</c:v>
                      </c:pt>
                      <c:pt idx="10">
                        <c:v>Tal UVI vår 19</c:v>
                      </c:pt>
                      <c:pt idx="11">
                        <c:v>Tal UVI vår 20</c:v>
                      </c:pt>
                      <c:pt idx="12">
                        <c:v>Tal UVI vår 21</c:v>
                      </c:pt>
                      <c:pt idx="13">
                        <c:v>Tal UVI vår 22</c:v>
                      </c:pt>
                      <c:pt idx="14">
                        <c:v>Tal UVI vår 23</c:v>
                      </c:pt>
                      <c:pt idx="16">
                        <c:v>Tal HSI vår 17</c:v>
                      </c:pt>
                      <c:pt idx="17">
                        <c:v>Tal HSI vår 18</c:v>
                      </c:pt>
                      <c:pt idx="18">
                        <c:v>Tal HSI vår 19</c:v>
                      </c:pt>
                      <c:pt idx="19">
                        <c:v>Tal HSI vår 20</c:v>
                      </c:pt>
                      <c:pt idx="20">
                        <c:v>Tal HSI vår 21</c:v>
                      </c:pt>
                      <c:pt idx="21">
                        <c:v>Tal HSI vår 22</c:v>
                      </c:pt>
                      <c:pt idx="22">
                        <c:v>Tal HSI vår 13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'[NY 2023 Diagram Insidens snitt 2017-2023.xlsx]Ark1'!$C$175:$C$197</c15:sqref>
                        </c15:formulaRef>
                      </c:ext>
                    </c:extLst>
                    <c:numCache>
                      <c:formatCode>General</c:formatCode>
                      <c:ptCount val="2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2B-D8A3-430B-A839-D21EA0C9E59C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'[NY 2023 Diagram Insidens snitt 2017-2023.xlsx]Ark1'!$A$175:$A$197</c15:sqref>
                        </c15:formulaRef>
                      </c:ext>
                    </c:extLst>
                    <c:strCache>
                      <c:ptCount val="23"/>
                      <c:pt idx="0">
                        <c:v>Tal NLII vår 17</c:v>
                      </c:pt>
                      <c:pt idx="1">
                        <c:v>Tal NLII vår 18</c:v>
                      </c:pt>
                      <c:pt idx="2">
                        <c:v>Tal NLII vår 19</c:v>
                      </c:pt>
                      <c:pt idx="3">
                        <c:v>Tal NLII vår 20</c:v>
                      </c:pt>
                      <c:pt idx="4">
                        <c:v>Tal NLII vår 21</c:v>
                      </c:pt>
                      <c:pt idx="5">
                        <c:v>Tal NLII vår 22</c:v>
                      </c:pt>
                      <c:pt idx="6">
                        <c:v>Tal NLII vår 23</c:v>
                      </c:pt>
                      <c:pt idx="8">
                        <c:v>Tal UVI vår 17</c:v>
                      </c:pt>
                      <c:pt idx="9">
                        <c:v>Tal UVI vår 18</c:v>
                      </c:pt>
                      <c:pt idx="10">
                        <c:v>Tal UVI vår 19</c:v>
                      </c:pt>
                      <c:pt idx="11">
                        <c:v>Tal UVI vår 20</c:v>
                      </c:pt>
                      <c:pt idx="12">
                        <c:v>Tal UVI vår 21</c:v>
                      </c:pt>
                      <c:pt idx="13">
                        <c:v>Tal UVI vår 22</c:v>
                      </c:pt>
                      <c:pt idx="14">
                        <c:v>Tal UVI vår 23</c:v>
                      </c:pt>
                      <c:pt idx="16">
                        <c:v>Tal HSI vår 17</c:v>
                      </c:pt>
                      <c:pt idx="17">
                        <c:v>Tal HSI vår 18</c:v>
                      </c:pt>
                      <c:pt idx="18">
                        <c:v>Tal HSI vår 19</c:v>
                      </c:pt>
                      <c:pt idx="19">
                        <c:v>Tal HSI vår 20</c:v>
                      </c:pt>
                      <c:pt idx="20">
                        <c:v>Tal HSI vår 21</c:v>
                      </c:pt>
                      <c:pt idx="21">
                        <c:v>Tal HSI vår 22</c:v>
                      </c:pt>
                      <c:pt idx="22">
                        <c:v>Tal HSI vår 13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'[NY 2023 Diagram Insidens snitt 2017-2023.xlsx]Ark1'!$D$175:$D$197</c15:sqref>
                        </c15:formulaRef>
                      </c:ext>
                    </c:extLst>
                    <c:numCache>
                      <c:formatCode>General</c:formatCode>
                      <c:ptCount val="2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D8A3-430B-A839-D21EA0C9E59C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'[NY 2023 Diagram Insidens snitt 2017-2023.xlsx]Ark1'!$A$175:$A$197</c15:sqref>
                        </c15:formulaRef>
                      </c:ext>
                    </c:extLst>
                    <c:strCache>
                      <c:ptCount val="23"/>
                      <c:pt idx="0">
                        <c:v>Tal NLII vår 17</c:v>
                      </c:pt>
                      <c:pt idx="1">
                        <c:v>Tal NLII vår 18</c:v>
                      </c:pt>
                      <c:pt idx="2">
                        <c:v>Tal NLII vår 19</c:v>
                      </c:pt>
                      <c:pt idx="3">
                        <c:v>Tal NLII vår 20</c:v>
                      </c:pt>
                      <c:pt idx="4">
                        <c:v>Tal NLII vår 21</c:v>
                      </c:pt>
                      <c:pt idx="5">
                        <c:v>Tal NLII vår 22</c:v>
                      </c:pt>
                      <c:pt idx="6">
                        <c:v>Tal NLII vår 23</c:v>
                      </c:pt>
                      <c:pt idx="8">
                        <c:v>Tal UVI vår 17</c:v>
                      </c:pt>
                      <c:pt idx="9">
                        <c:v>Tal UVI vår 18</c:v>
                      </c:pt>
                      <c:pt idx="10">
                        <c:v>Tal UVI vår 19</c:v>
                      </c:pt>
                      <c:pt idx="11">
                        <c:v>Tal UVI vår 20</c:v>
                      </c:pt>
                      <c:pt idx="12">
                        <c:v>Tal UVI vår 21</c:v>
                      </c:pt>
                      <c:pt idx="13">
                        <c:v>Tal UVI vår 22</c:v>
                      </c:pt>
                      <c:pt idx="14">
                        <c:v>Tal UVI vår 23</c:v>
                      </c:pt>
                      <c:pt idx="16">
                        <c:v>Tal HSI vår 17</c:v>
                      </c:pt>
                      <c:pt idx="17">
                        <c:v>Tal HSI vår 18</c:v>
                      </c:pt>
                      <c:pt idx="18">
                        <c:v>Tal HSI vår 19</c:v>
                      </c:pt>
                      <c:pt idx="19">
                        <c:v>Tal HSI vår 20</c:v>
                      </c:pt>
                      <c:pt idx="20">
                        <c:v>Tal HSI vår 21</c:v>
                      </c:pt>
                      <c:pt idx="21">
                        <c:v>Tal HSI vår 22</c:v>
                      </c:pt>
                      <c:pt idx="22">
                        <c:v>Tal HSI vår 13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'[NY 2023 Diagram Insidens snitt 2017-2023.xlsx]Ark1'!$E$175:$E$197</c15:sqref>
                        </c15:formulaRef>
                      </c:ext>
                    </c:extLst>
                    <c:numCache>
                      <c:formatCode>General</c:formatCode>
                      <c:ptCount val="2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D-D8A3-430B-A839-D21EA0C9E59C}"/>
                  </c:ext>
                </c:extLst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'[NY 2023 Diagram Insidens snitt 2017-2023.xlsx]Ark1'!$A$175:$A$197</c15:sqref>
                        </c15:formulaRef>
                      </c:ext>
                    </c:extLst>
                    <c:strCache>
                      <c:ptCount val="23"/>
                      <c:pt idx="0">
                        <c:v>Tal NLII vår 17</c:v>
                      </c:pt>
                      <c:pt idx="1">
                        <c:v>Tal NLII vår 18</c:v>
                      </c:pt>
                      <c:pt idx="2">
                        <c:v>Tal NLII vår 19</c:v>
                      </c:pt>
                      <c:pt idx="3">
                        <c:v>Tal NLII vår 20</c:v>
                      </c:pt>
                      <c:pt idx="4">
                        <c:v>Tal NLII vår 21</c:v>
                      </c:pt>
                      <c:pt idx="5">
                        <c:v>Tal NLII vår 22</c:v>
                      </c:pt>
                      <c:pt idx="6">
                        <c:v>Tal NLII vår 23</c:v>
                      </c:pt>
                      <c:pt idx="8">
                        <c:v>Tal UVI vår 17</c:v>
                      </c:pt>
                      <c:pt idx="9">
                        <c:v>Tal UVI vår 18</c:v>
                      </c:pt>
                      <c:pt idx="10">
                        <c:v>Tal UVI vår 19</c:v>
                      </c:pt>
                      <c:pt idx="11">
                        <c:v>Tal UVI vår 20</c:v>
                      </c:pt>
                      <c:pt idx="12">
                        <c:v>Tal UVI vår 21</c:v>
                      </c:pt>
                      <c:pt idx="13">
                        <c:v>Tal UVI vår 22</c:v>
                      </c:pt>
                      <c:pt idx="14">
                        <c:v>Tal UVI vår 23</c:v>
                      </c:pt>
                      <c:pt idx="16">
                        <c:v>Tal HSI vår 17</c:v>
                      </c:pt>
                      <c:pt idx="17">
                        <c:v>Tal HSI vår 18</c:v>
                      </c:pt>
                      <c:pt idx="18">
                        <c:v>Tal HSI vår 19</c:v>
                      </c:pt>
                      <c:pt idx="19">
                        <c:v>Tal HSI vår 20</c:v>
                      </c:pt>
                      <c:pt idx="20">
                        <c:v>Tal HSI vår 21</c:v>
                      </c:pt>
                      <c:pt idx="21">
                        <c:v>Tal HSI vår 22</c:v>
                      </c:pt>
                      <c:pt idx="22">
                        <c:v>Tal HSI vår 13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'[NY 2023 Diagram Insidens snitt 2017-2023.xlsx]Ark1'!$F$175:$F$197</c15:sqref>
                        </c15:formulaRef>
                      </c:ext>
                    </c:extLst>
                    <c:numCache>
                      <c:formatCode>General</c:formatCode>
                      <c:ptCount val="2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E-D8A3-430B-A839-D21EA0C9E59C}"/>
                  </c:ext>
                </c:extLst>
              </c15:ser>
            </c15:filteredBarSeries>
          </c:ext>
        </c:extLst>
      </c:barChart>
      <c:catAx>
        <c:axId val="2063538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868660447"/>
        <c:crosses val="autoZero"/>
        <c:auto val="1"/>
        <c:lblAlgn val="ctr"/>
        <c:lblOffset val="100"/>
        <c:noMultiLvlLbl val="0"/>
      </c:catAx>
      <c:valAx>
        <c:axId val="1868660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063538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n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KAD</a:t>
            </a:r>
            <a:r>
              <a:rPr lang="nb-NO" baseline="0"/>
              <a:t> pr pasient</a:t>
            </a:r>
            <a:endParaRPr lang="nb-N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'[NY 2023 Diagram Insidens snitt 2017-2023.xlsx]Ark1'!$A$101:$A$107</c:f>
              <c:strCache>
                <c:ptCount val="7"/>
                <c:pt idx="0">
                  <c:v> KAD pr pas 17</c:v>
                </c:pt>
                <c:pt idx="1">
                  <c:v>KAD pr pas 18</c:v>
                </c:pt>
                <c:pt idx="2">
                  <c:v>KAD pr pas 19</c:v>
                </c:pt>
                <c:pt idx="3">
                  <c:v>KAD pr pas 20</c:v>
                </c:pt>
                <c:pt idx="4">
                  <c:v>KAD pr pas 21</c:v>
                </c:pt>
                <c:pt idx="5">
                  <c:v>KAD pr pas 22</c:v>
                </c:pt>
                <c:pt idx="6">
                  <c:v>KAD pr pas 23</c:v>
                </c:pt>
              </c:strCache>
            </c:strRef>
          </c:cat>
          <c:val>
            <c:numRef>
              <c:f>'[NY 2023 Diagram Insidens snitt 2017-2023.xlsx]Ark1'!$C$101:$C$107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1FAF-4BEC-B0E5-6523C1E8D59F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'[NY 2023 Diagram Insidens snitt 2017-2023.xlsx]Ark1'!$A$101:$A$107</c:f>
              <c:strCache>
                <c:ptCount val="7"/>
                <c:pt idx="0">
                  <c:v> KAD pr pas 17</c:v>
                </c:pt>
                <c:pt idx="1">
                  <c:v>KAD pr pas 18</c:v>
                </c:pt>
                <c:pt idx="2">
                  <c:v>KAD pr pas 19</c:v>
                </c:pt>
                <c:pt idx="3">
                  <c:v>KAD pr pas 20</c:v>
                </c:pt>
                <c:pt idx="4">
                  <c:v>KAD pr pas 21</c:v>
                </c:pt>
                <c:pt idx="5">
                  <c:v>KAD pr pas 22</c:v>
                </c:pt>
                <c:pt idx="6">
                  <c:v>KAD pr pas 23</c:v>
                </c:pt>
              </c:strCache>
            </c:strRef>
          </c:cat>
          <c:val>
            <c:numRef>
              <c:f>'[NY 2023 Diagram Insidens snitt 2017-2023.xlsx]Ark1'!$D$101:$D$107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1FAF-4BEC-B0E5-6523C1E8D59F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'[NY 2023 Diagram Insidens snitt 2017-2023.xlsx]Ark1'!$A$101:$A$107</c:f>
              <c:strCache>
                <c:ptCount val="7"/>
                <c:pt idx="0">
                  <c:v> KAD pr pas 17</c:v>
                </c:pt>
                <c:pt idx="1">
                  <c:v>KAD pr pas 18</c:v>
                </c:pt>
                <c:pt idx="2">
                  <c:v>KAD pr pas 19</c:v>
                </c:pt>
                <c:pt idx="3">
                  <c:v>KAD pr pas 20</c:v>
                </c:pt>
                <c:pt idx="4">
                  <c:v>KAD pr pas 21</c:v>
                </c:pt>
                <c:pt idx="5">
                  <c:v>KAD pr pas 22</c:v>
                </c:pt>
                <c:pt idx="6">
                  <c:v>KAD pr pas 23</c:v>
                </c:pt>
              </c:strCache>
            </c:strRef>
          </c:cat>
          <c:val>
            <c:numRef>
              <c:f>'[NY 2023 Diagram Insidens snitt 2017-2023.xlsx]Ark1'!$E$101:$E$107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1FAF-4BEC-B0E5-6523C1E8D59F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'[NY 2023 Diagram Insidens snitt 2017-2023.xlsx]Ark1'!$A$101:$A$107</c:f>
              <c:strCache>
                <c:ptCount val="7"/>
                <c:pt idx="0">
                  <c:v> KAD pr pas 17</c:v>
                </c:pt>
                <c:pt idx="1">
                  <c:v>KAD pr pas 18</c:v>
                </c:pt>
                <c:pt idx="2">
                  <c:v>KAD pr pas 19</c:v>
                </c:pt>
                <c:pt idx="3">
                  <c:v>KAD pr pas 20</c:v>
                </c:pt>
                <c:pt idx="4">
                  <c:v>KAD pr pas 21</c:v>
                </c:pt>
                <c:pt idx="5">
                  <c:v>KAD pr pas 22</c:v>
                </c:pt>
                <c:pt idx="6">
                  <c:v>KAD pr pas 23</c:v>
                </c:pt>
              </c:strCache>
            </c:strRef>
          </c:cat>
          <c:val>
            <c:numRef>
              <c:f>'[NY 2023 Diagram Insidens snitt 2017-2023.xlsx]Ark1'!$F$101:$F$107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3-1FAF-4BEC-B0E5-6523C1E8D5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3487616"/>
        <c:axId val="430320704"/>
      </c:barChar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'[NY 2023 Diagram Insidens snitt 2017-2023.xlsx]Ark1'!$A$101:$A$107</c:f>
              <c:strCache>
                <c:ptCount val="7"/>
                <c:pt idx="0">
                  <c:v> KAD pr pas 17</c:v>
                </c:pt>
                <c:pt idx="1">
                  <c:v>KAD pr pas 18</c:v>
                </c:pt>
                <c:pt idx="2">
                  <c:v>KAD pr pas 19</c:v>
                </c:pt>
                <c:pt idx="3">
                  <c:v>KAD pr pas 20</c:v>
                </c:pt>
                <c:pt idx="4">
                  <c:v>KAD pr pas 21</c:v>
                </c:pt>
                <c:pt idx="5">
                  <c:v>KAD pr pas 22</c:v>
                </c:pt>
                <c:pt idx="6">
                  <c:v>KAD pr pas 23</c:v>
                </c:pt>
              </c:strCache>
            </c:strRef>
          </c:cat>
          <c:val>
            <c:numRef>
              <c:f>'[NY 2023 Diagram Insidens snitt 2017-2023.xlsx]Ark1'!$B$101:$B$107</c:f>
              <c:numCache>
                <c:formatCode>General</c:formatCode>
                <c:ptCount val="7"/>
                <c:pt idx="0">
                  <c:v>7.0000000000000007E-2</c:v>
                </c:pt>
                <c:pt idx="1">
                  <c:v>7.0000000000000007E-2</c:v>
                </c:pt>
                <c:pt idx="2">
                  <c:v>0.08</c:v>
                </c:pt>
                <c:pt idx="3">
                  <c:v>0.09</c:v>
                </c:pt>
                <c:pt idx="4">
                  <c:v>0.09</c:v>
                </c:pt>
                <c:pt idx="5">
                  <c:v>0.09</c:v>
                </c:pt>
                <c:pt idx="6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AF-4BEC-B0E5-6523C1E8D5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3466272"/>
        <c:axId val="430320224"/>
      </c:barChart>
      <c:catAx>
        <c:axId val="43348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30320704"/>
        <c:crosses val="autoZero"/>
        <c:auto val="1"/>
        <c:lblAlgn val="ctr"/>
        <c:lblOffset val="100"/>
        <c:noMultiLvlLbl val="0"/>
      </c:catAx>
      <c:valAx>
        <c:axId val="43032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33487616"/>
        <c:crosses val="autoZero"/>
        <c:crossBetween val="between"/>
      </c:valAx>
      <c:valAx>
        <c:axId val="43032022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33466272"/>
        <c:crosses val="max"/>
        <c:crossBetween val="between"/>
      </c:valAx>
      <c:catAx>
        <c:axId val="433466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03202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n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/>
              <a:t>2017 - 2023 Tal infeksjon pr pasient</a:t>
            </a:r>
          </a:p>
        </c:rich>
      </c:tx>
      <c:layout>
        <c:manualLayout>
          <c:xMode val="edge"/>
          <c:yMode val="edge"/>
          <c:x val="0.20777077865266838"/>
          <c:y val="6.9966211691174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8.5483814523184598E-2"/>
          <c:y val="0.20154641855289077"/>
          <c:w val="0.88396062992125979"/>
          <c:h val="0.4663172258397064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'[NY 2023 Diagram Insidens snitt 2017-2023.xlsx]Ark1'!$A$202:$A$208</c:f>
              <c:strCache>
                <c:ptCount val="7"/>
                <c:pt idx="0">
                  <c:v>Inf pr pas - vår 17</c:v>
                </c:pt>
                <c:pt idx="1">
                  <c:v>Inf pr pas - vår 18</c:v>
                </c:pt>
                <c:pt idx="2">
                  <c:v>Inf pr pas - vår 19</c:v>
                </c:pt>
                <c:pt idx="3">
                  <c:v>Inf pr pas- vår 20</c:v>
                </c:pt>
                <c:pt idx="4">
                  <c:v>Inf pr pas - vår 21</c:v>
                </c:pt>
                <c:pt idx="5">
                  <c:v>Inf pr pas - vår 22</c:v>
                </c:pt>
                <c:pt idx="6">
                  <c:v>Inf pr pas - vår 23</c:v>
                </c:pt>
              </c:strCache>
            </c:strRef>
          </c:cat>
          <c:val>
            <c:numRef>
              <c:f>'[NY 2023 Diagram Insidens snitt 2017-2023.xlsx]Ark1'!$B$202:$B$208</c:f>
              <c:numCache>
                <c:formatCode>General</c:formatCode>
                <c:ptCount val="7"/>
                <c:pt idx="0">
                  <c:v>0.36</c:v>
                </c:pt>
                <c:pt idx="1">
                  <c:v>0.32</c:v>
                </c:pt>
                <c:pt idx="2">
                  <c:v>0.28000000000000003</c:v>
                </c:pt>
                <c:pt idx="3">
                  <c:v>0.33</c:v>
                </c:pt>
                <c:pt idx="4">
                  <c:v>0.25</c:v>
                </c:pt>
                <c:pt idx="5">
                  <c:v>0.28999999999999998</c:v>
                </c:pt>
                <c:pt idx="6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0D-4909-B7FE-9E53EACFA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6367103"/>
        <c:axId val="2020623871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'[NY 2023 Diagram Insidens snitt 2017-2023.xlsx]Ark1'!$A$202:$A$208</c15:sqref>
                        </c15:formulaRef>
                      </c:ext>
                    </c:extLst>
                    <c:strCache>
                      <c:ptCount val="7"/>
                      <c:pt idx="0">
                        <c:v>Inf pr pas - vår 17</c:v>
                      </c:pt>
                      <c:pt idx="1">
                        <c:v>Inf pr pas - vår 18</c:v>
                      </c:pt>
                      <c:pt idx="2">
                        <c:v>Inf pr pas - vår 19</c:v>
                      </c:pt>
                      <c:pt idx="3">
                        <c:v>Inf pr pas- vår 20</c:v>
                      </c:pt>
                      <c:pt idx="4">
                        <c:v>Inf pr pas - vår 21</c:v>
                      </c:pt>
                      <c:pt idx="5">
                        <c:v>Inf pr pas - vår 22</c:v>
                      </c:pt>
                      <c:pt idx="6">
                        <c:v>Inf pr pas - vår 23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'[NY 2023 Diagram Insidens snitt 2017-2023.xlsx]Ark1'!$C$202:$C$208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490D-4909-B7FE-9E53EACFAEB5}"/>
                  </c:ext>
                </c:extLst>
              </c15:ser>
            </c15:filteredLineSeries>
            <c15:filteredLineSeries>
              <c15:ser>
                <c:idx val="2"/>
                <c:order val="2"/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'[NY 2023 Diagram Insidens snitt 2017-2023.xlsx]Ark1'!$A$202:$A$208</c15:sqref>
                        </c15:formulaRef>
                      </c:ext>
                    </c:extLst>
                    <c:strCache>
                      <c:ptCount val="7"/>
                      <c:pt idx="0">
                        <c:v>Inf pr pas - vår 17</c:v>
                      </c:pt>
                      <c:pt idx="1">
                        <c:v>Inf pr pas - vår 18</c:v>
                      </c:pt>
                      <c:pt idx="2">
                        <c:v>Inf pr pas - vår 19</c:v>
                      </c:pt>
                      <c:pt idx="3">
                        <c:v>Inf pr pas- vår 20</c:v>
                      </c:pt>
                      <c:pt idx="4">
                        <c:v>Inf pr pas - vår 21</c:v>
                      </c:pt>
                      <c:pt idx="5">
                        <c:v>Inf pr pas - vår 22</c:v>
                      </c:pt>
                      <c:pt idx="6">
                        <c:v>Inf pr pas - vår 23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'[NY 2023 Diagram Insidens snitt 2017-2023.xlsx]Ark1'!$D$202:$D$208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490D-4909-B7FE-9E53EACFAEB5}"/>
                  </c:ext>
                </c:extLst>
              </c15:ser>
            </c15:filteredLineSeries>
            <c15:filteredLineSeries>
              <c15:ser>
                <c:idx val="3"/>
                <c:order val="3"/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'[NY 2023 Diagram Insidens snitt 2017-2023.xlsx]Ark1'!$A$202:$A$208</c15:sqref>
                        </c15:formulaRef>
                      </c:ext>
                    </c:extLst>
                    <c:strCache>
                      <c:ptCount val="7"/>
                      <c:pt idx="0">
                        <c:v>Inf pr pas - vår 17</c:v>
                      </c:pt>
                      <c:pt idx="1">
                        <c:v>Inf pr pas - vår 18</c:v>
                      </c:pt>
                      <c:pt idx="2">
                        <c:v>Inf pr pas - vår 19</c:v>
                      </c:pt>
                      <c:pt idx="3">
                        <c:v>Inf pr pas- vår 20</c:v>
                      </c:pt>
                      <c:pt idx="4">
                        <c:v>Inf pr pas - vår 21</c:v>
                      </c:pt>
                      <c:pt idx="5">
                        <c:v>Inf pr pas - vår 22</c:v>
                      </c:pt>
                      <c:pt idx="6">
                        <c:v>Inf pr pas - vår 23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'[NY 2023 Diagram Insidens snitt 2017-2023.xlsx]Ark1'!$E$202:$E$208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490D-4909-B7FE-9E53EACFAEB5}"/>
                  </c:ext>
                </c:extLst>
              </c15:ser>
            </c15:filteredLineSeries>
            <c15:filteredLineSeries>
              <c15:ser>
                <c:idx val="4"/>
                <c:order val="4"/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'[NY 2023 Diagram Insidens snitt 2017-2023.xlsx]Ark1'!$A$202:$A$208</c15:sqref>
                        </c15:formulaRef>
                      </c:ext>
                    </c:extLst>
                    <c:strCache>
                      <c:ptCount val="7"/>
                      <c:pt idx="0">
                        <c:v>Inf pr pas - vår 17</c:v>
                      </c:pt>
                      <c:pt idx="1">
                        <c:v>Inf pr pas - vår 18</c:v>
                      </c:pt>
                      <c:pt idx="2">
                        <c:v>Inf pr pas - vår 19</c:v>
                      </c:pt>
                      <c:pt idx="3">
                        <c:v>Inf pr pas- vår 20</c:v>
                      </c:pt>
                      <c:pt idx="4">
                        <c:v>Inf pr pas - vår 21</c:v>
                      </c:pt>
                      <c:pt idx="5">
                        <c:v>Inf pr pas - vår 22</c:v>
                      </c:pt>
                      <c:pt idx="6">
                        <c:v>Inf pr pas - vår 23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'[NY 2023 Diagram Insidens snitt 2017-2023.xlsx]Ark1'!$F$202:$F$208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490D-4909-B7FE-9E53EACFAEB5}"/>
                  </c:ext>
                </c:extLst>
              </c15:ser>
            </c15:filteredLineSeries>
          </c:ext>
        </c:extLst>
      </c:lineChart>
      <c:catAx>
        <c:axId val="4963671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020623871"/>
        <c:crosses val="autoZero"/>
        <c:auto val="1"/>
        <c:lblAlgn val="ctr"/>
        <c:lblOffset val="100"/>
        <c:noMultiLvlLbl val="0"/>
      </c:catAx>
      <c:valAx>
        <c:axId val="2020623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963671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1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0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13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05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98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29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37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3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7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1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0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7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7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5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6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tibiotika.no/wp-content/uploads/2018/04/Urinpr%C3%B8ve-sjekkliste_november-2017_Noklus_271117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hi.no/sm/smittevern-i-helsetjenesten/urinveisinfeksjoner/hvordan-forebygge/hvordan-forebygge-helsetjenesteasso/?term=" TargetMode="External"/><Relationship Id="rId2" Type="http://schemas.openxmlformats.org/officeDocument/2006/relationships/hyperlink" Target="https://www.uptodate.com/contents/catheter-associated-urinary-tract-infection-in-adults?search=Catheter-associated%20urinary%20tract%20infection%20in%20adults&amp;sectionRank=1&amp;usage_type=default&amp;anchor=H123172989&amp;source=machineLearning&amp;selectedTitle=1%7E87&amp;display_rank=1#H12317298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amhandling-sfj.no/samhandlingstiltak/smittevern-kommune/prosedyrer/#tab-id-7-activ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181350" y="1190625"/>
            <a:ext cx="7315200" cy="2805642"/>
          </a:xfrm>
        </p:spPr>
        <p:txBody>
          <a:bodyPr>
            <a:normAutofit/>
          </a:bodyPr>
          <a:lstStyle/>
          <a:p>
            <a:r>
              <a:rPr lang="en-US"/>
              <a:t>URINKATETER     </a:t>
            </a:r>
            <a:br>
              <a:rPr lang="en-US"/>
            </a:br>
            <a:r>
              <a:rPr lang="en-US"/>
              <a:t> </a:t>
            </a:r>
            <a:r>
              <a:rPr lang="en-US" sz="3600"/>
              <a:t>Bruk, </a:t>
            </a:r>
            <a:r>
              <a:rPr lang="en-US" sz="3600" err="1"/>
              <a:t>handtering</a:t>
            </a:r>
            <a:r>
              <a:rPr lang="en-US" sz="3600"/>
              <a:t> </a:t>
            </a:r>
            <a:r>
              <a:rPr lang="en-US" sz="3600" err="1"/>
              <a:t>og</a:t>
            </a:r>
            <a:r>
              <a:rPr lang="en-US" sz="3600"/>
              <a:t> </a:t>
            </a:r>
            <a:r>
              <a:rPr lang="en-US" sz="3600" err="1"/>
              <a:t>førebygging</a:t>
            </a:r>
            <a:r>
              <a:rPr lang="en-US" sz="3600"/>
              <a:t> av UVI.</a:t>
            </a:r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200B-8D16-2BFF-0D85-A41F0D927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92742"/>
            <a:ext cx="6724184" cy="800099"/>
          </a:xfrm>
        </p:spPr>
        <p:txBody>
          <a:bodyPr>
            <a:normAutofit/>
          </a:bodyPr>
          <a:lstStyle/>
          <a:p>
            <a:r>
              <a:rPr lang="en-US" err="1"/>
              <a:t>Urinpose</a:t>
            </a:r>
            <a:r>
              <a:rPr lang="en-US"/>
              <a:t>: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42AEB-B85C-1572-8430-E08D146D5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0347" y="1119656"/>
            <a:ext cx="9473453" cy="505730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b="1"/>
              <a:t>Feste </a:t>
            </a:r>
            <a:r>
              <a:rPr lang="en-US" b="1" err="1"/>
              <a:t>kateter</a:t>
            </a:r>
            <a:r>
              <a:rPr lang="en-US" b="1"/>
              <a:t> </a:t>
            </a:r>
            <a:r>
              <a:rPr lang="en-US" b="1" err="1"/>
              <a:t>og</a:t>
            </a:r>
            <a:r>
              <a:rPr lang="en-US" b="1"/>
              <a:t> pose </a:t>
            </a:r>
            <a:r>
              <a:rPr lang="en-US" b="1" err="1"/>
              <a:t>slik</a:t>
            </a:r>
            <a:r>
              <a:rPr lang="en-US" b="1"/>
              <a:t> at drag </a:t>
            </a:r>
            <a:r>
              <a:rPr lang="en-US" b="1" err="1"/>
              <a:t>unngås</a:t>
            </a:r>
            <a:r>
              <a:rPr lang="en-US" b="1"/>
              <a:t> </a:t>
            </a:r>
            <a:r>
              <a:rPr lang="en-US" b="1" err="1"/>
              <a:t>og</a:t>
            </a:r>
            <a:r>
              <a:rPr lang="en-US" b="1"/>
              <a:t> </a:t>
            </a:r>
            <a:r>
              <a:rPr lang="en-US" b="1" err="1"/>
              <a:t>sikra</a:t>
            </a:r>
            <a:r>
              <a:rPr lang="en-US" b="1"/>
              <a:t> </a:t>
            </a:r>
            <a:r>
              <a:rPr lang="en-US" b="1" err="1"/>
              <a:t>fri</a:t>
            </a:r>
            <a:r>
              <a:rPr lang="en-US" b="1"/>
              <a:t> </a:t>
            </a:r>
            <a:r>
              <a:rPr lang="en-US" b="1" err="1"/>
              <a:t>drenasje</a:t>
            </a:r>
            <a:r>
              <a:rPr lang="en-US" b="1"/>
              <a:t> av </a:t>
            </a:r>
            <a:r>
              <a:rPr lang="en-US" b="1" err="1"/>
              <a:t>urin</a:t>
            </a:r>
            <a:r>
              <a:rPr lang="en-US" b="1"/>
              <a:t> .</a:t>
            </a:r>
          </a:p>
          <a:p>
            <a:r>
              <a:rPr lang="en-US" b="1"/>
              <a:t>Pose </a:t>
            </a:r>
            <a:r>
              <a:rPr lang="en-US" b="1" err="1"/>
              <a:t>bør</a:t>
            </a:r>
            <a:r>
              <a:rPr lang="en-US" b="1"/>
              <a:t> ha </a:t>
            </a:r>
            <a:r>
              <a:rPr lang="en-US" b="1" err="1"/>
              <a:t>tilbakeslagsventil</a:t>
            </a:r>
            <a:r>
              <a:rPr lang="en-US" b="1"/>
              <a:t> </a:t>
            </a:r>
            <a:r>
              <a:rPr lang="en-US" b="1" err="1"/>
              <a:t>slik</a:t>
            </a:r>
            <a:r>
              <a:rPr lang="en-US" b="1"/>
              <a:t> at </a:t>
            </a:r>
            <a:r>
              <a:rPr lang="en-US" b="1" err="1"/>
              <a:t>urin</a:t>
            </a:r>
            <a:r>
              <a:rPr lang="en-US" b="1"/>
              <a:t> </a:t>
            </a:r>
            <a:r>
              <a:rPr lang="en-US" b="1" err="1"/>
              <a:t>ikkje</a:t>
            </a:r>
            <a:r>
              <a:rPr lang="en-US" b="1"/>
              <a:t> </a:t>
            </a:r>
            <a:r>
              <a:rPr lang="en-US" b="1" err="1"/>
              <a:t>renn</a:t>
            </a:r>
            <a:r>
              <a:rPr lang="en-US" b="1"/>
              <a:t> </a:t>
            </a:r>
            <a:r>
              <a:rPr lang="en-US" b="1" err="1"/>
              <a:t>tilbake</a:t>
            </a:r>
            <a:r>
              <a:rPr lang="en-US" b="1"/>
              <a:t> </a:t>
            </a:r>
            <a:r>
              <a:rPr lang="en-US" b="1" err="1"/>
              <a:t>i</a:t>
            </a:r>
            <a:r>
              <a:rPr lang="en-US" b="1"/>
              <a:t> </a:t>
            </a:r>
            <a:r>
              <a:rPr lang="en-US" b="1" err="1"/>
              <a:t>blæra</a:t>
            </a:r>
            <a:r>
              <a:rPr lang="en-US" b="1"/>
              <a:t> </a:t>
            </a:r>
            <a:r>
              <a:rPr lang="en-US" b="1" err="1"/>
              <a:t>og</a:t>
            </a:r>
            <a:r>
              <a:rPr lang="en-US" b="1"/>
              <a:t> </a:t>
            </a:r>
            <a:r>
              <a:rPr lang="en-US" b="1" err="1"/>
              <a:t>tappekran</a:t>
            </a:r>
            <a:r>
              <a:rPr lang="en-US" b="1"/>
              <a:t> for </a:t>
            </a:r>
            <a:r>
              <a:rPr lang="en-US" b="1" err="1"/>
              <a:t>tømming</a:t>
            </a:r>
            <a:r>
              <a:rPr lang="en-US" b="1"/>
              <a:t> av </a:t>
            </a:r>
            <a:r>
              <a:rPr lang="en-US" b="1" err="1"/>
              <a:t>posen</a:t>
            </a:r>
            <a:r>
              <a:rPr lang="en-US" b="1"/>
              <a:t>.</a:t>
            </a:r>
          </a:p>
          <a:p>
            <a:endParaRPr lang="en-US" b="1"/>
          </a:p>
          <a:p>
            <a:r>
              <a:rPr lang="en-US" b="1" err="1"/>
              <a:t>Ikkje</a:t>
            </a:r>
            <a:r>
              <a:rPr lang="en-US" b="1"/>
              <a:t> </a:t>
            </a:r>
            <a:r>
              <a:rPr lang="en-US" b="1" err="1"/>
              <a:t>bryte</a:t>
            </a:r>
            <a:r>
              <a:rPr lang="en-US" b="1"/>
              <a:t> </a:t>
            </a:r>
            <a:r>
              <a:rPr lang="en-US" b="1" err="1"/>
              <a:t>koblinga</a:t>
            </a:r>
            <a:r>
              <a:rPr lang="en-US" b="1"/>
              <a:t> </a:t>
            </a:r>
            <a:r>
              <a:rPr lang="en-US" b="1" err="1"/>
              <a:t>utan</a:t>
            </a:r>
            <a:r>
              <a:rPr lang="en-US" b="1"/>
              <a:t> god </a:t>
            </a:r>
            <a:r>
              <a:rPr lang="en-US" b="1" err="1"/>
              <a:t>grunn</a:t>
            </a:r>
            <a:r>
              <a:rPr lang="en-US" b="1"/>
              <a:t>.</a:t>
            </a:r>
          </a:p>
          <a:p>
            <a:pPr>
              <a:buClr>
                <a:srgbClr val="1287C3"/>
              </a:buClr>
            </a:pPr>
            <a:endParaRPr lang="en-US" b="1"/>
          </a:p>
          <a:p>
            <a:r>
              <a:rPr lang="en-US" b="1"/>
              <a:t>Skal henge under </a:t>
            </a:r>
            <a:r>
              <a:rPr lang="en-US" b="1" err="1"/>
              <a:t>blærenivå</a:t>
            </a:r>
            <a:r>
              <a:rPr lang="en-US" b="1"/>
              <a:t>.</a:t>
            </a:r>
          </a:p>
          <a:p>
            <a:pPr>
              <a:buClr>
                <a:srgbClr val="1287C3"/>
              </a:buClr>
            </a:pPr>
            <a:endParaRPr lang="en-US" b="1"/>
          </a:p>
          <a:p>
            <a:r>
              <a:rPr lang="en-US" b="1" err="1"/>
              <a:t>Brudd</a:t>
            </a:r>
            <a:r>
              <a:rPr lang="en-US" b="1"/>
              <a:t> </a:t>
            </a:r>
            <a:r>
              <a:rPr lang="en-US" b="1" err="1"/>
              <a:t>i</a:t>
            </a:r>
            <a:r>
              <a:rPr lang="en-US" b="1"/>
              <a:t> det </a:t>
            </a:r>
            <a:r>
              <a:rPr lang="en-US" b="1" err="1"/>
              <a:t>lukka</a:t>
            </a:r>
            <a:r>
              <a:rPr lang="en-US" b="1"/>
              <a:t> </a:t>
            </a:r>
            <a:r>
              <a:rPr lang="en-US" b="1" err="1"/>
              <a:t>systemet</a:t>
            </a:r>
            <a:r>
              <a:rPr lang="en-US" b="1"/>
              <a:t> </a:t>
            </a:r>
            <a:r>
              <a:rPr lang="en-US" b="1" err="1"/>
              <a:t>bør</a:t>
            </a:r>
            <a:r>
              <a:rPr lang="en-US" b="1"/>
              <a:t> </a:t>
            </a:r>
            <a:r>
              <a:rPr lang="en-US" b="1" err="1"/>
              <a:t>unngås</a:t>
            </a:r>
            <a:r>
              <a:rPr lang="en-US" b="1"/>
              <a:t>, </a:t>
            </a:r>
            <a:r>
              <a:rPr lang="en-US" b="1" err="1"/>
              <a:t>som</a:t>
            </a:r>
            <a:r>
              <a:rPr lang="en-US" b="1"/>
              <a:t> </a:t>
            </a:r>
            <a:r>
              <a:rPr lang="en-US" b="1" err="1"/>
              <a:t>bytte</a:t>
            </a:r>
            <a:r>
              <a:rPr lang="en-US" b="1"/>
              <a:t> av pose </a:t>
            </a:r>
            <a:r>
              <a:rPr lang="en-US" b="1" err="1"/>
              <a:t>unødvendig</a:t>
            </a:r>
            <a:r>
              <a:rPr lang="en-US" b="1"/>
              <a:t>. INFEKSJONSRISIKO! </a:t>
            </a:r>
            <a:r>
              <a:rPr lang="en-US" b="1">
                <a:latin typeface="Times New Roman"/>
                <a:cs typeface="Times New Roman"/>
              </a:rPr>
              <a:t>Det er </a:t>
            </a:r>
            <a:r>
              <a:rPr lang="en-US" b="1" err="1">
                <a:latin typeface="Times New Roman"/>
                <a:cs typeface="Times New Roman"/>
              </a:rPr>
              <a:t>ikkje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anbefalt</a:t>
            </a:r>
            <a:r>
              <a:rPr lang="en-US" b="1">
                <a:latin typeface="Times New Roman"/>
                <a:cs typeface="Times New Roman"/>
              </a:rPr>
              <a:t> å </a:t>
            </a:r>
            <a:r>
              <a:rPr lang="en-US" b="1" err="1">
                <a:latin typeface="Times New Roman"/>
                <a:cs typeface="Times New Roman"/>
              </a:rPr>
              <a:t>skifte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urinpose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regelbunde</a:t>
            </a:r>
            <a:r>
              <a:rPr lang="en-US" b="1">
                <a:latin typeface="Times New Roman"/>
                <a:cs typeface="Times New Roman"/>
              </a:rPr>
              <a:t>, men </a:t>
            </a:r>
            <a:r>
              <a:rPr lang="en-US" b="1" err="1">
                <a:latin typeface="Times New Roman"/>
                <a:cs typeface="Times New Roman"/>
              </a:rPr>
              <a:t>kun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på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klinisk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indikasjon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eller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etter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produsentens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anbefaling</a:t>
            </a:r>
            <a:r>
              <a:rPr lang="en-US" b="1">
                <a:latin typeface="Times New Roman"/>
                <a:cs typeface="Times New Roman"/>
              </a:rPr>
              <a:t>.</a:t>
            </a:r>
            <a:endParaRPr lang="en-US" b="1">
              <a:solidFill>
                <a:srgbClr val="000000"/>
              </a:solidFill>
            </a:endParaRPr>
          </a:p>
          <a:p>
            <a:pPr>
              <a:buClr>
                <a:srgbClr val="1287C3"/>
              </a:buClr>
            </a:pPr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554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9C680-39A1-F442-A562-CB5045B34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1081" y="1008543"/>
            <a:ext cx="9400221" cy="55118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/>
          </a:p>
          <a:p>
            <a:r>
              <a:rPr lang="en-US" b="1" err="1"/>
              <a:t>Desinfiser</a:t>
            </a:r>
            <a:r>
              <a:rPr lang="en-US" b="1"/>
              <a:t> </a:t>
            </a:r>
            <a:r>
              <a:rPr lang="en-US" b="1" err="1"/>
              <a:t>kateteråpning</a:t>
            </a:r>
            <a:r>
              <a:rPr lang="en-US" b="1"/>
              <a:t> med </a:t>
            </a:r>
            <a:r>
              <a:rPr lang="en-US" b="1" err="1"/>
              <a:t>klorhexidinsprit</a:t>
            </a:r>
            <a:r>
              <a:rPr lang="en-US" b="1"/>
              <a:t> 5% </a:t>
            </a:r>
            <a:r>
              <a:rPr lang="en-US" b="1" err="1"/>
              <a:t>før</a:t>
            </a:r>
            <a:r>
              <a:rPr lang="en-US" b="1"/>
              <a:t> </a:t>
            </a:r>
            <a:r>
              <a:rPr lang="en-US" b="1" err="1"/>
              <a:t>tilkobling</a:t>
            </a:r>
            <a:r>
              <a:rPr lang="en-US" b="1"/>
              <a:t> av </a:t>
            </a:r>
            <a:r>
              <a:rPr lang="en-US" b="1" err="1"/>
              <a:t>ny</a:t>
            </a:r>
            <a:r>
              <a:rPr lang="en-US" b="1"/>
              <a:t> </a:t>
            </a:r>
            <a:r>
              <a:rPr lang="en-US" b="1" err="1"/>
              <a:t>slange</a:t>
            </a:r>
            <a:r>
              <a:rPr lang="en-US" b="1"/>
              <a:t>. </a:t>
            </a:r>
            <a:r>
              <a:rPr lang="en-US" b="1" err="1"/>
              <a:t>Dokumenter</a:t>
            </a:r>
            <a:r>
              <a:rPr lang="en-US" b="1"/>
              <a:t> </a:t>
            </a:r>
            <a:r>
              <a:rPr lang="en-US" b="1" err="1"/>
              <a:t>i</a:t>
            </a:r>
            <a:r>
              <a:rPr lang="en-US" b="1"/>
              <a:t> </a:t>
            </a:r>
            <a:r>
              <a:rPr lang="en-US" b="1" err="1"/>
              <a:t>pasientjournal</a:t>
            </a:r>
            <a:r>
              <a:rPr lang="en-US" b="1"/>
              <a:t> </a:t>
            </a:r>
            <a:r>
              <a:rPr lang="en-US" b="1" err="1"/>
              <a:t>årsak</a:t>
            </a:r>
            <a:r>
              <a:rPr lang="en-US" b="1"/>
              <a:t> </a:t>
            </a:r>
            <a:r>
              <a:rPr lang="en-US" b="1" err="1"/>
              <a:t>til</a:t>
            </a:r>
            <a:r>
              <a:rPr lang="en-US" b="1"/>
              <a:t> </a:t>
            </a:r>
            <a:r>
              <a:rPr lang="en-US" b="1" err="1"/>
              <a:t>frakobling</a:t>
            </a:r>
            <a:r>
              <a:rPr lang="en-US" b="1"/>
              <a:t>. </a:t>
            </a:r>
          </a:p>
          <a:p>
            <a:pPr>
              <a:buClr>
                <a:srgbClr val="1287C3"/>
              </a:buClr>
            </a:pPr>
            <a:r>
              <a:rPr lang="en-US" b="1" err="1">
                <a:solidFill>
                  <a:srgbClr val="000000"/>
                </a:solidFill>
              </a:rPr>
              <a:t>Desinfiser</a:t>
            </a:r>
            <a:r>
              <a:rPr lang="en-US" b="1"/>
              <a:t> </a:t>
            </a:r>
            <a:r>
              <a:rPr lang="en-US" b="1" err="1"/>
              <a:t>koplinga</a:t>
            </a:r>
            <a:r>
              <a:rPr lang="en-US" b="1"/>
              <a:t>  med </a:t>
            </a:r>
            <a:r>
              <a:rPr lang="en-US" b="1" err="1"/>
              <a:t>klorhexidin</a:t>
            </a:r>
            <a:r>
              <a:rPr lang="en-US" b="1"/>
              <a:t> 5 mg/ml.….</a:t>
            </a:r>
            <a:r>
              <a:rPr lang="en-US" b="1" err="1"/>
              <a:t>tja</a:t>
            </a:r>
            <a:r>
              <a:rPr lang="en-US" b="1"/>
              <a:t>  </a:t>
            </a:r>
            <a:r>
              <a:rPr lang="en-US" b="1" err="1"/>
              <a:t>eller</a:t>
            </a:r>
            <a:r>
              <a:rPr lang="en-US" b="1"/>
              <a:t> er sprit, </a:t>
            </a:r>
            <a:r>
              <a:rPr lang="en-US" b="1" err="1"/>
              <a:t>godt</a:t>
            </a:r>
            <a:r>
              <a:rPr lang="en-US" b="1"/>
              <a:t> </a:t>
            </a:r>
            <a:r>
              <a:rPr lang="en-US" b="1" err="1"/>
              <a:t>nok</a:t>
            </a:r>
            <a:r>
              <a:rPr lang="en-US" b="1"/>
              <a:t>?  Toler </a:t>
            </a:r>
            <a:r>
              <a:rPr lang="en-US" b="1" err="1"/>
              <a:t>silikonet</a:t>
            </a:r>
            <a:r>
              <a:rPr lang="en-US" b="1"/>
              <a:t> </a:t>
            </a:r>
            <a:r>
              <a:rPr lang="en-US" b="1" err="1"/>
              <a:t>spriten</a:t>
            </a:r>
            <a:r>
              <a:rPr lang="en-US" b="1"/>
              <a:t>?</a:t>
            </a:r>
          </a:p>
          <a:p>
            <a:pPr>
              <a:buClr>
                <a:srgbClr val="1287C3"/>
              </a:buClr>
            </a:pPr>
            <a:r>
              <a:rPr lang="en-US" b="1" err="1"/>
              <a:t>Frekvens</a:t>
            </a:r>
            <a:r>
              <a:rPr lang="en-US" b="1"/>
              <a:t>: Enten x 1 pr </a:t>
            </a:r>
            <a:r>
              <a:rPr lang="en-US" b="1" err="1"/>
              <a:t>mnd</a:t>
            </a:r>
            <a:r>
              <a:rPr lang="en-US" b="1"/>
              <a:t> </a:t>
            </a:r>
            <a:r>
              <a:rPr lang="en-US" b="1" err="1"/>
              <a:t>dersom</a:t>
            </a:r>
            <a:r>
              <a:rPr lang="en-US" b="1"/>
              <a:t> det </a:t>
            </a:r>
            <a:r>
              <a:rPr lang="en-US" b="1" err="1"/>
              <a:t>ikkje</a:t>
            </a:r>
            <a:r>
              <a:rPr lang="en-US" b="1"/>
              <a:t> er </a:t>
            </a:r>
            <a:r>
              <a:rPr lang="en-US" b="1" err="1"/>
              <a:t>lukt</a:t>
            </a:r>
            <a:r>
              <a:rPr lang="en-US" b="1"/>
              <a:t>, </a:t>
            </a:r>
            <a:r>
              <a:rPr lang="en-US" b="1" err="1"/>
              <a:t>posen</a:t>
            </a:r>
            <a:r>
              <a:rPr lang="en-US" b="1"/>
              <a:t> er </a:t>
            </a:r>
            <a:r>
              <a:rPr lang="en-US" b="1" err="1"/>
              <a:t>skitten</a:t>
            </a:r>
            <a:r>
              <a:rPr lang="en-US" b="1"/>
              <a:t> </a:t>
            </a:r>
            <a:r>
              <a:rPr lang="en-US" b="1" err="1"/>
              <a:t>osv</a:t>
            </a:r>
            <a:r>
              <a:rPr lang="en-US" b="1"/>
              <a:t>. … men </a:t>
            </a:r>
            <a:r>
              <a:rPr lang="en-US" b="1" err="1"/>
              <a:t>produsent</a:t>
            </a:r>
            <a:r>
              <a:rPr lang="en-US" b="1"/>
              <a:t> </a:t>
            </a:r>
            <a:r>
              <a:rPr lang="en-US" b="1" err="1"/>
              <a:t>seier</a:t>
            </a:r>
            <a:r>
              <a:rPr lang="en-US" b="1"/>
              <a:t>  1-2 </a:t>
            </a:r>
            <a:r>
              <a:rPr lang="en-US" b="1" err="1"/>
              <a:t>veker</a:t>
            </a:r>
            <a:r>
              <a:rPr lang="en-US" b="1"/>
              <a:t>. </a:t>
            </a:r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r>
              <a:rPr lang="en-US" b="1"/>
              <a:t>                             Tømming av pose:</a:t>
            </a:r>
          </a:p>
          <a:p>
            <a:pPr marL="0" indent="0">
              <a:buNone/>
            </a:pPr>
            <a:r>
              <a:rPr lang="en-US" b="1" err="1"/>
              <a:t>Unngå</a:t>
            </a:r>
            <a:r>
              <a:rPr lang="en-US" b="1"/>
              <a:t> </a:t>
            </a:r>
            <a:r>
              <a:rPr lang="en-US" b="1" err="1"/>
              <a:t>søl</a:t>
            </a:r>
            <a:r>
              <a:rPr lang="en-US" b="1"/>
              <a:t> </a:t>
            </a:r>
            <a:r>
              <a:rPr lang="en-US" b="1" err="1"/>
              <a:t>og</a:t>
            </a:r>
            <a:r>
              <a:rPr lang="en-US" b="1"/>
              <a:t> å </a:t>
            </a:r>
            <a:r>
              <a:rPr lang="en-US" b="1" err="1"/>
              <a:t>forurense</a:t>
            </a:r>
            <a:r>
              <a:rPr lang="en-US" b="1"/>
              <a:t> </a:t>
            </a:r>
            <a:r>
              <a:rPr lang="en-US" b="1" err="1"/>
              <a:t>tappekran</a:t>
            </a:r>
            <a:r>
              <a:rPr lang="en-US" b="1"/>
              <a:t>. </a:t>
            </a:r>
            <a:r>
              <a:rPr lang="en-US" b="1" err="1"/>
              <a:t>Bør</a:t>
            </a:r>
            <a:r>
              <a:rPr lang="en-US" b="1"/>
              <a:t> </a:t>
            </a:r>
            <a:r>
              <a:rPr lang="en-US" b="1" err="1"/>
              <a:t>tørkes</a:t>
            </a:r>
            <a:r>
              <a:rPr lang="en-US" b="1"/>
              <a:t> med </a:t>
            </a:r>
            <a:r>
              <a:rPr lang="en-US" b="1" err="1"/>
              <a:t>cellestoff</a:t>
            </a:r>
            <a:r>
              <a:rPr lang="en-US" b="1"/>
              <a:t> </a:t>
            </a:r>
            <a:r>
              <a:rPr lang="en-US" b="1" err="1"/>
              <a:t>etter</a:t>
            </a:r>
            <a:r>
              <a:rPr lang="en-US" b="1"/>
              <a:t> </a:t>
            </a:r>
            <a:r>
              <a:rPr lang="en-US" b="1" err="1"/>
              <a:t>tømming</a:t>
            </a:r>
            <a:r>
              <a:rPr lang="en-US" b="1"/>
              <a:t>. </a:t>
            </a:r>
            <a:r>
              <a:rPr lang="en-US" b="1" err="1"/>
              <a:t>Hanskebruk</a:t>
            </a:r>
            <a:r>
              <a:rPr lang="en-US" b="1"/>
              <a:t>.</a:t>
            </a:r>
          </a:p>
          <a:p>
            <a:pPr marL="0" indent="0">
              <a:buNone/>
            </a:pPr>
            <a:endParaRPr lang="en-US" b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CA4C6C-80F4-6AE3-88BE-E6F130CB346E}"/>
              </a:ext>
            </a:extLst>
          </p:cNvPr>
          <p:cNvSpPr txBox="1"/>
          <p:nvPr/>
        </p:nvSpPr>
        <p:spPr>
          <a:xfrm>
            <a:off x="3048000" y="118057"/>
            <a:ext cx="352666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/>
              <a:t>POSESKIFTE:</a:t>
            </a:r>
          </a:p>
        </p:txBody>
      </p:sp>
    </p:spTree>
    <p:extLst>
      <p:ext uri="{BB962C8B-B14F-4D97-AF65-F5344CB8AC3E}">
        <p14:creationId xmlns:p14="http://schemas.microsoft.com/office/powerpoint/2010/main" val="3765457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E3D40-0BF6-133E-12C9-0E09D16D0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3112" y="1216246"/>
            <a:ext cx="9630335" cy="49607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err="1">
                <a:latin typeface="Times New Roman"/>
                <a:cs typeface="Times New Roman"/>
              </a:rPr>
              <a:t>Steng</a:t>
            </a:r>
            <a:r>
              <a:rPr lang="en-US" b="1">
                <a:latin typeface="Times New Roman"/>
                <a:cs typeface="Times New Roman"/>
              </a:rPr>
              <a:t> av </a:t>
            </a:r>
            <a:r>
              <a:rPr lang="en-US" b="1" err="1">
                <a:latin typeface="Times New Roman"/>
                <a:cs typeface="Times New Roman"/>
              </a:rPr>
              <a:t>kateteret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i</a:t>
            </a:r>
            <a:r>
              <a:rPr lang="en-US" b="1">
                <a:latin typeface="Times New Roman"/>
                <a:cs typeface="Times New Roman"/>
              </a:rPr>
              <a:t> ca 2 </a:t>
            </a:r>
            <a:r>
              <a:rPr lang="en-US" b="1" err="1">
                <a:latin typeface="Times New Roman"/>
                <a:cs typeface="Times New Roman"/>
              </a:rPr>
              <a:t>timar</a:t>
            </a:r>
            <a:r>
              <a:rPr lang="en-US" b="1">
                <a:latin typeface="Times New Roman"/>
                <a:cs typeface="Times New Roman"/>
              </a:rPr>
              <a:t>.</a:t>
            </a:r>
            <a:endParaRPr lang="en-US" b="1"/>
          </a:p>
          <a:p>
            <a:r>
              <a:rPr lang="en-US" b="1" err="1">
                <a:latin typeface="Times New Roman"/>
                <a:cs typeface="Times New Roman"/>
              </a:rPr>
              <a:t>Ikkje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kopl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frå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posen</a:t>
            </a:r>
            <a:r>
              <a:rPr lang="en-US" b="1">
                <a:latin typeface="Times New Roman"/>
                <a:cs typeface="Times New Roman"/>
              </a:rPr>
              <a:t>.</a:t>
            </a:r>
            <a:endParaRPr lang="en-US" b="1"/>
          </a:p>
          <a:p>
            <a:r>
              <a:rPr lang="en-US" b="1">
                <a:latin typeface="Times New Roman"/>
                <a:cs typeface="Times New Roman"/>
              </a:rPr>
              <a:t>Vask </a:t>
            </a:r>
            <a:r>
              <a:rPr lang="en-US" b="1" err="1">
                <a:latin typeface="Times New Roman"/>
                <a:cs typeface="Times New Roman"/>
              </a:rPr>
              <a:t>kateteret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utvendig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ovanfor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koplinga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til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posen</a:t>
            </a:r>
            <a:r>
              <a:rPr lang="en-US" b="1">
                <a:latin typeface="Times New Roman"/>
                <a:cs typeface="Times New Roman"/>
              </a:rPr>
              <a:t> med </a:t>
            </a:r>
            <a:r>
              <a:rPr lang="en-US" b="1" err="1">
                <a:latin typeface="Times New Roman"/>
                <a:cs typeface="Times New Roman"/>
              </a:rPr>
              <a:t>Klorhexidin</a:t>
            </a:r>
            <a:r>
              <a:rPr lang="en-US" b="1">
                <a:latin typeface="Times New Roman"/>
                <a:cs typeface="Times New Roman"/>
              </a:rPr>
              <a:t> 5mg/ml</a:t>
            </a:r>
            <a:endParaRPr lang="en-US" b="1"/>
          </a:p>
          <a:p>
            <a:r>
              <a:rPr lang="en-US" b="1" err="1">
                <a:latin typeface="Times New Roman"/>
                <a:cs typeface="Times New Roman"/>
              </a:rPr>
              <a:t>Stikk</a:t>
            </a:r>
            <a:r>
              <a:rPr lang="en-US" b="1">
                <a:latin typeface="Times New Roman"/>
                <a:cs typeface="Times New Roman"/>
              </a:rPr>
              <a:t> med </a:t>
            </a:r>
            <a:r>
              <a:rPr lang="en-US" b="1" err="1">
                <a:latin typeface="Times New Roman"/>
                <a:cs typeface="Times New Roman"/>
              </a:rPr>
              <a:t>sprøyte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og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nål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gjennom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kateterslangen</a:t>
            </a:r>
            <a:r>
              <a:rPr lang="en-US" b="1">
                <a:latin typeface="Times New Roman"/>
                <a:cs typeface="Times New Roman"/>
              </a:rPr>
              <a:t>- med </a:t>
            </a:r>
            <a:r>
              <a:rPr lang="en-US" b="1" err="1">
                <a:latin typeface="Times New Roman"/>
                <a:cs typeface="Times New Roman"/>
              </a:rPr>
              <a:t>så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tynn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nålespiss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som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mogleg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og</a:t>
            </a:r>
            <a:r>
              <a:rPr lang="en-US" b="1">
                <a:latin typeface="Times New Roman"/>
                <a:cs typeface="Times New Roman"/>
              </a:rPr>
              <a:t> 20 ml </a:t>
            </a:r>
            <a:r>
              <a:rPr lang="en-US" b="1" err="1">
                <a:latin typeface="Times New Roman"/>
                <a:cs typeface="Times New Roman"/>
              </a:rPr>
              <a:t>sprøyte</a:t>
            </a:r>
            <a:r>
              <a:rPr lang="en-US" b="1">
                <a:latin typeface="Times New Roman"/>
                <a:cs typeface="Times New Roman"/>
              </a:rPr>
              <a:t>.</a:t>
            </a:r>
          </a:p>
          <a:p>
            <a:r>
              <a:rPr lang="en-US" b="1" err="1">
                <a:latin typeface="Times New Roman"/>
                <a:cs typeface="Times New Roman"/>
              </a:rPr>
              <a:t>Opne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klemma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og</a:t>
            </a:r>
            <a:r>
              <a:rPr lang="en-US" b="1">
                <a:latin typeface="Times New Roman"/>
                <a:cs typeface="Times New Roman"/>
              </a:rPr>
              <a:t> la det </a:t>
            </a:r>
            <a:r>
              <a:rPr lang="en-US" b="1" err="1">
                <a:latin typeface="Times New Roman"/>
                <a:cs typeface="Times New Roman"/>
              </a:rPr>
              <a:t>renne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litt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urin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i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posen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før</a:t>
            </a:r>
            <a:r>
              <a:rPr lang="en-US" b="1">
                <a:latin typeface="Times New Roman"/>
                <a:cs typeface="Times New Roman"/>
              </a:rPr>
              <a:t> du trekker </a:t>
            </a:r>
            <a:r>
              <a:rPr lang="en-US" b="1" err="1">
                <a:latin typeface="Times New Roman"/>
                <a:cs typeface="Times New Roman"/>
              </a:rPr>
              <a:t>opp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urin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i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sprøyta</a:t>
            </a:r>
            <a:r>
              <a:rPr lang="en-US" b="1">
                <a:latin typeface="Times New Roman"/>
                <a:cs typeface="Times New Roman"/>
              </a:rPr>
              <a:t>.</a:t>
            </a:r>
            <a:endParaRPr lang="en-US" b="1"/>
          </a:p>
          <a:p>
            <a:r>
              <a:rPr lang="en-US" b="1" err="1">
                <a:latin typeface="Times New Roman"/>
                <a:cs typeface="Times New Roman"/>
              </a:rPr>
              <a:t>Sprøyt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urinen</a:t>
            </a:r>
            <a:r>
              <a:rPr lang="en-US" b="1">
                <a:latin typeface="Times New Roman"/>
                <a:cs typeface="Times New Roman"/>
              </a:rPr>
              <a:t> over </a:t>
            </a:r>
            <a:r>
              <a:rPr lang="en-US" b="1" err="1">
                <a:latin typeface="Times New Roman"/>
                <a:cs typeface="Times New Roman"/>
              </a:rPr>
              <a:t>i</a:t>
            </a:r>
            <a:r>
              <a:rPr lang="en-US" b="1">
                <a:latin typeface="Times New Roman"/>
                <a:cs typeface="Times New Roman"/>
              </a:rPr>
              <a:t> </a:t>
            </a:r>
            <a:r>
              <a:rPr lang="en-US" b="1" err="1">
                <a:latin typeface="Times New Roman"/>
                <a:cs typeface="Times New Roman"/>
              </a:rPr>
              <a:t>prøveglas</a:t>
            </a:r>
            <a:r>
              <a:rPr lang="en-US" b="1">
                <a:latin typeface="Times New Roman"/>
                <a:cs typeface="Times New Roman"/>
              </a:rPr>
              <a:t>.</a:t>
            </a:r>
            <a:endParaRPr lang="en-US" b="1"/>
          </a:p>
          <a:p>
            <a:endParaRPr lang="en-US" b="1"/>
          </a:p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CECB82-DE85-EC14-1F49-37CBF209B6E1}"/>
              </a:ext>
            </a:extLst>
          </p:cNvPr>
          <p:cNvSpPr txBox="1"/>
          <p:nvPr/>
        </p:nvSpPr>
        <p:spPr>
          <a:xfrm>
            <a:off x="3047999" y="321971"/>
            <a:ext cx="640294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/>
              <a:t>URINPRØVETAKING PÅ KATETER:</a:t>
            </a:r>
          </a:p>
        </p:txBody>
      </p:sp>
    </p:spTree>
    <p:extLst>
      <p:ext uri="{BB962C8B-B14F-4D97-AF65-F5344CB8AC3E}">
        <p14:creationId xmlns:p14="http://schemas.microsoft.com/office/powerpoint/2010/main" val="3218807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CBFB8-616C-706A-A202-2B2B485D1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1894" y="113965"/>
            <a:ext cx="8927995" cy="655889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r>
              <a:rPr lang="en-US" sz="3600" b="1" u="sng" err="1"/>
              <a:t>Bæreskylling</a:t>
            </a:r>
            <a:r>
              <a:rPr lang="en-US" sz="3600" b="1" u="sng"/>
              <a:t>:</a:t>
            </a:r>
          </a:p>
          <a:p>
            <a:pPr marL="0" indent="0">
              <a:buNone/>
            </a:pPr>
            <a:endParaRPr lang="en-US" sz="2800" b="1" u="sng"/>
          </a:p>
          <a:p>
            <a:pPr marL="0" indent="0">
              <a:buNone/>
            </a:pPr>
            <a:r>
              <a:rPr lang="en-US" sz="2800" b="1" err="1"/>
              <a:t>Ikkje</a:t>
            </a:r>
            <a:r>
              <a:rPr lang="en-US" sz="2800" b="1"/>
              <a:t> </a:t>
            </a:r>
            <a:r>
              <a:rPr lang="en-US" sz="2800" b="1" err="1"/>
              <a:t>anbefalt</a:t>
            </a:r>
            <a:r>
              <a:rPr lang="en-US" sz="2800" b="1"/>
              <a:t> </a:t>
            </a:r>
            <a:r>
              <a:rPr lang="en-US" sz="2800" b="1" err="1"/>
              <a:t>som</a:t>
            </a:r>
            <a:r>
              <a:rPr lang="en-US" sz="2800" b="1"/>
              <a:t> </a:t>
            </a:r>
            <a:r>
              <a:rPr lang="en-US" sz="2800" b="1" err="1"/>
              <a:t>infeksjonsførebyggande</a:t>
            </a:r>
            <a:r>
              <a:rPr lang="en-US" sz="2800" b="1"/>
              <a:t> </a:t>
            </a:r>
            <a:r>
              <a:rPr lang="en-US" sz="2800" b="1" err="1"/>
              <a:t>tiltak</a:t>
            </a:r>
            <a:r>
              <a:rPr lang="en-US" sz="2800" b="1"/>
              <a:t>.</a:t>
            </a:r>
            <a:endParaRPr lang="en-US" sz="2800" b="1">
              <a:latin typeface="Aptos"/>
              <a:cs typeface="Times New Roman"/>
            </a:endParaRPr>
          </a:p>
          <a:p>
            <a:pPr marL="0" indent="0">
              <a:buNone/>
            </a:pPr>
            <a:r>
              <a:rPr lang="en-US" sz="2800" b="1">
                <a:latin typeface="Corbel"/>
                <a:cs typeface="Times New Roman"/>
              </a:rPr>
              <a:t>TIPS: </a:t>
            </a:r>
            <a:r>
              <a:rPr lang="en-US" sz="2800" b="1" err="1">
                <a:latin typeface="Corbel"/>
                <a:cs typeface="Times New Roman"/>
              </a:rPr>
              <a:t>tette</a:t>
            </a:r>
            <a:r>
              <a:rPr lang="en-US" sz="2800" b="1">
                <a:latin typeface="Corbel"/>
                <a:cs typeface="Times New Roman"/>
              </a:rPr>
              <a:t> </a:t>
            </a:r>
            <a:r>
              <a:rPr lang="en-US" sz="2800" b="1" err="1">
                <a:latin typeface="Corbel"/>
                <a:cs typeface="Times New Roman"/>
              </a:rPr>
              <a:t>kateter</a:t>
            </a:r>
            <a:r>
              <a:rPr lang="en-US" sz="2800" b="1">
                <a:latin typeface="Corbel"/>
                <a:cs typeface="Times New Roman"/>
              </a:rPr>
              <a:t> – </a:t>
            </a:r>
            <a:r>
              <a:rPr lang="en-US" sz="2800" b="1" err="1">
                <a:latin typeface="Corbel"/>
                <a:cs typeface="Times New Roman"/>
              </a:rPr>
              <a:t>erfaringsbasert</a:t>
            </a:r>
            <a:r>
              <a:rPr lang="en-US" sz="2800" b="1">
                <a:latin typeface="Corbel"/>
                <a:cs typeface="Times New Roman"/>
              </a:rPr>
              <a:t> </a:t>
            </a:r>
            <a:r>
              <a:rPr lang="en-US" sz="2800" b="1" err="1">
                <a:latin typeface="Corbel"/>
                <a:cs typeface="Times New Roman"/>
              </a:rPr>
              <a:t>effekt</a:t>
            </a:r>
            <a:r>
              <a:rPr lang="en-US" sz="2800" b="1">
                <a:latin typeface="Corbel"/>
                <a:cs typeface="Times New Roman"/>
              </a:rPr>
              <a:t> av </a:t>
            </a:r>
            <a:r>
              <a:rPr lang="en-US" sz="2800" b="1" err="1">
                <a:latin typeface="Corbel"/>
                <a:cs typeface="Times New Roman"/>
              </a:rPr>
              <a:t>skylling</a:t>
            </a:r>
            <a:r>
              <a:rPr lang="en-US" sz="2800" b="1">
                <a:latin typeface="Corbel"/>
                <a:cs typeface="Times New Roman"/>
              </a:rPr>
              <a:t> med "</a:t>
            </a:r>
            <a:r>
              <a:rPr lang="en-US" sz="2800" b="1" err="1">
                <a:latin typeface="Corbel"/>
                <a:cs typeface="Times New Roman"/>
              </a:rPr>
              <a:t>sitronveske</a:t>
            </a:r>
            <a:r>
              <a:rPr lang="en-US" sz="2800" b="1">
                <a:latin typeface="Corbel"/>
                <a:cs typeface="Times New Roman"/>
              </a:rPr>
              <a:t>"</a:t>
            </a:r>
          </a:p>
          <a:p>
            <a:pPr marL="0" indent="0">
              <a:buNone/>
            </a:pPr>
            <a:endParaRPr lang="en-US" sz="2800" b="1">
              <a:latin typeface="Corbel"/>
              <a:cs typeface="Times New Roman"/>
            </a:endParaRPr>
          </a:p>
          <a:p>
            <a:pPr marL="0" indent="0">
              <a:buNone/>
            </a:pPr>
            <a:r>
              <a:rPr lang="en-US" sz="2800" b="1" err="1">
                <a:latin typeface="Times New Roman"/>
                <a:cs typeface="Times New Roman"/>
              </a:rPr>
              <a:t>Gjennomføring</a:t>
            </a:r>
            <a:r>
              <a:rPr lang="en-US" sz="2800" b="1">
                <a:latin typeface="Times New Roman"/>
                <a:cs typeface="Times New Roman"/>
              </a:rPr>
              <a:t>:</a:t>
            </a:r>
            <a:endParaRPr lang="en-US" sz="2800" b="1"/>
          </a:p>
          <a:p>
            <a:pPr>
              <a:buNone/>
            </a:pPr>
            <a:r>
              <a:rPr lang="en-US" sz="2800" b="1" err="1">
                <a:latin typeface="Times New Roman"/>
                <a:cs typeface="Times New Roman"/>
              </a:rPr>
              <a:t>Blæreskylling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skal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ordinerast</a:t>
            </a:r>
            <a:r>
              <a:rPr lang="en-US" sz="2800" b="1">
                <a:latin typeface="Times New Roman"/>
                <a:cs typeface="Times New Roman"/>
              </a:rPr>
              <a:t> av </a:t>
            </a:r>
            <a:r>
              <a:rPr lang="en-US" sz="2800" b="1" err="1">
                <a:latin typeface="Times New Roman"/>
                <a:cs typeface="Times New Roman"/>
              </a:rPr>
              <a:t>lege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og</a:t>
            </a:r>
            <a:r>
              <a:rPr lang="en-US" sz="2800" b="1">
                <a:latin typeface="Times New Roman"/>
                <a:cs typeface="Times New Roman"/>
              </a:rPr>
              <a:t> er </a:t>
            </a:r>
            <a:r>
              <a:rPr lang="en-US" sz="2800" b="1" err="1">
                <a:latin typeface="Times New Roman"/>
                <a:cs typeface="Times New Roman"/>
              </a:rPr>
              <a:t>ein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aseptisk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prosedyre</a:t>
            </a:r>
            <a:r>
              <a:rPr lang="en-US" sz="2800" b="1">
                <a:latin typeface="Times New Roman"/>
                <a:cs typeface="Times New Roman"/>
              </a:rPr>
              <a:t>.</a:t>
            </a:r>
            <a:br>
              <a:rPr lang="en-US" sz="2800" b="1"/>
            </a:b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1305942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12">
            <a:extLst>
              <a:ext uri="{FF2B5EF4-FFF2-40B4-BE49-F238E27FC236}">
                <a16:creationId xmlns:a16="http://schemas.microsoft.com/office/drawing/2014/main" id="{089D35B1-0ED5-4358-8CAE-A9E49412A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DDEF6545-5A42-469E-8778-86CA01CD4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3B08853F-842C-4D0A-9A89-D05CB3990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A436FB18-2D01-4AAB-AD10-2D1208310F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9EFB8341-7A7B-46E4-AF94-689147AD0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C4D84136-7804-4605-AC9F-238A3665E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4EC6F81C-51C2-4A6F-8B94-562DA67362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pSp>
        <p:nvGrpSpPr>
          <p:cNvPr id="36" name="Group 20">
            <a:extLst>
              <a:ext uri="{FF2B5EF4-FFF2-40B4-BE49-F238E27FC236}">
                <a16:creationId xmlns:a16="http://schemas.microsoft.com/office/drawing/2014/main" id="{92AFBF86-5DAF-4D46-8786-F4C7A376C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E19B3BDB-2DCF-406C-9AA8-9E0970E1B6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12B0D721-E797-4F4F-929E-7008008C8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9530C853-97C0-43FB-B7C2-1E5E42A73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DCAD804E-1F0F-4678-871B-39A05266F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3EE94EE6-76C6-4910-A4B6-9350547120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87D2EB15-59ED-43BB-8CED-7BA0BB5D3A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7" name="Rounded Rectangle 16">
            <a:extLst>
              <a:ext uri="{FF2B5EF4-FFF2-40B4-BE49-F238E27FC236}">
                <a16:creationId xmlns:a16="http://schemas.microsoft.com/office/drawing/2014/main" id="{8C2CE3DB-200E-4445-B316-69FE3850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72279" y="648931"/>
            <a:ext cx="8930745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Bilde 7" descr="Suby G Urotainer 3,23 % Braun Skyllevæske 10x100 ml">
            <a:extLst>
              <a:ext uri="{FF2B5EF4-FFF2-40B4-BE49-F238E27FC236}">
                <a16:creationId xmlns:a16="http://schemas.microsoft.com/office/drawing/2014/main" id="{EB61542F-384A-C6D8-F8D0-3E791A10C9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50000"/>
                    </a14:imgEffect>
                    <a14:imgEffect>
                      <a14:brightnessContrast contrast="-3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3749" y="915173"/>
            <a:ext cx="4546708" cy="4546708"/>
          </a:xfrm>
          <a:prstGeom prst="rect">
            <a:avLst/>
          </a:prstGeom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73F108C0-9645-3B55-2861-62F99645B8BD}"/>
              </a:ext>
            </a:extLst>
          </p:cNvPr>
          <p:cNvSpPr txBox="1"/>
          <p:nvPr/>
        </p:nvSpPr>
        <p:spPr>
          <a:xfrm>
            <a:off x="3050146" y="3189668"/>
            <a:ext cx="2743200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404040"/>
                </a:solidFill>
                <a:latin typeface="lloyds_sansbold"/>
              </a:rPr>
              <a:t>Suby G </a:t>
            </a:r>
            <a:r>
              <a:rPr lang="en-US" b="1" err="1">
                <a:solidFill>
                  <a:srgbClr val="404040"/>
                </a:solidFill>
                <a:latin typeface="lloyds_sansbold"/>
              </a:rPr>
              <a:t>Urotainer</a:t>
            </a:r>
            <a:r>
              <a:rPr lang="en-US" b="1">
                <a:solidFill>
                  <a:srgbClr val="404040"/>
                </a:solidFill>
                <a:latin typeface="lloyds_sansbold"/>
              </a:rPr>
              <a:t> 3,23 % Braun </a:t>
            </a:r>
            <a:r>
              <a:rPr lang="en-US" b="1" err="1">
                <a:solidFill>
                  <a:srgbClr val="404040"/>
                </a:solidFill>
                <a:latin typeface="lloyds_sansbold"/>
              </a:rPr>
              <a:t>Skyllevæske</a:t>
            </a:r>
            <a:r>
              <a:rPr lang="en-US" b="1">
                <a:solidFill>
                  <a:srgbClr val="404040"/>
                </a:solidFill>
                <a:latin typeface="lloyds_sansbold"/>
              </a:rPr>
              <a:t> 10x100 ml.</a:t>
            </a:r>
          </a:p>
          <a:p>
            <a:endParaRPr lang="en-US" b="1">
              <a:solidFill>
                <a:srgbClr val="404040"/>
              </a:solidFill>
              <a:latin typeface="lloyds_sansbold"/>
            </a:endParaRPr>
          </a:p>
          <a:p>
            <a:r>
              <a:rPr lang="en-US" b="1" err="1">
                <a:solidFill>
                  <a:srgbClr val="404040"/>
                </a:solidFill>
                <a:latin typeface="lloyds_sansbold"/>
              </a:rPr>
              <a:t>Sitron-væske</a:t>
            </a:r>
            <a:r>
              <a:rPr lang="en-US" b="1">
                <a:solidFill>
                  <a:srgbClr val="404040"/>
                </a:solidFill>
                <a:latin typeface="lloyds_sansbold"/>
              </a:rPr>
              <a:t> </a:t>
            </a:r>
            <a:r>
              <a:rPr lang="en-US" b="1" err="1">
                <a:solidFill>
                  <a:srgbClr val="404040"/>
                </a:solidFill>
                <a:latin typeface="lloyds_sansbold"/>
              </a:rPr>
              <a:t>til</a:t>
            </a:r>
            <a:r>
              <a:rPr lang="en-US" b="1">
                <a:solidFill>
                  <a:srgbClr val="404040"/>
                </a:solidFill>
                <a:latin typeface="lloyds_sansbold"/>
              </a:rPr>
              <a:t> </a:t>
            </a:r>
            <a:r>
              <a:rPr lang="en-US" b="1" err="1">
                <a:solidFill>
                  <a:srgbClr val="404040"/>
                </a:solidFill>
                <a:latin typeface="lloyds_sansbold"/>
              </a:rPr>
              <a:t>urinkateter</a:t>
            </a:r>
            <a:r>
              <a:rPr lang="en-US" b="1">
                <a:solidFill>
                  <a:srgbClr val="404040"/>
                </a:solidFill>
                <a:latin typeface="lloyds_sansbold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470286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7839E4-DDB8-F6F8-D4C1-29B6D485A3CE}"/>
              </a:ext>
            </a:extLst>
          </p:cNvPr>
          <p:cNvSpPr txBox="1"/>
          <p:nvPr/>
        </p:nvSpPr>
        <p:spPr>
          <a:xfrm>
            <a:off x="1912513" y="581697"/>
            <a:ext cx="9289959" cy="58169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u="sng" err="1">
                <a:cs typeface="Segoe UI"/>
              </a:rPr>
              <a:t>Kateterskifte</a:t>
            </a:r>
            <a:r>
              <a:rPr lang="en-US" sz="3600" b="1" u="sng">
                <a:cs typeface="Segoe UI"/>
              </a:rPr>
              <a:t>: </a:t>
            </a:r>
            <a:r>
              <a:rPr lang="en-US" sz="3600">
                <a:cs typeface="Segoe UI"/>
              </a:rPr>
              <a:t>​</a:t>
            </a:r>
          </a:p>
          <a:p>
            <a:endParaRPr lang="en-US" sz="2800">
              <a:cs typeface="Segoe UI"/>
            </a:endParaRPr>
          </a:p>
          <a:p>
            <a:r>
              <a:rPr lang="en-US" sz="2800" b="1">
                <a:cs typeface="Segoe UI"/>
              </a:rPr>
              <a:t>Ikke </a:t>
            </a:r>
            <a:r>
              <a:rPr lang="en-US" sz="2800" b="1" err="1">
                <a:cs typeface="Segoe UI"/>
              </a:rPr>
              <a:t>anbefalt</a:t>
            </a:r>
            <a:r>
              <a:rPr lang="en-US" sz="2800" b="1">
                <a:cs typeface="Segoe UI"/>
              </a:rPr>
              <a:t> </a:t>
            </a:r>
            <a:r>
              <a:rPr lang="en-US" sz="2800" b="1" err="1">
                <a:cs typeface="Segoe UI"/>
              </a:rPr>
              <a:t>faste</a:t>
            </a:r>
            <a:r>
              <a:rPr lang="en-US" sz="2800" b="1">
                <a:cs typeface="Segoe UI"/>
              </a:rPr>
              <a:t> </a:t>
            </a:r>
            <a:r>
              <a:rPr lang="en-US" sz="2800" b="1" err="1">
                <a:cs typeface="Segoe UI"/>
              </a:rPr>
              <a:t>intervall</a:t>
            </a:r>
            <a:r>
              <a:rPr lang="en-US" sz="2800" b="1">
                <a:cs typeface="Segoe UI"/>
              </a:rPr>
              <a:t> men </a:t>
            </a:r>
            <a:r>
              <a:rPr lang="en-US" sz="2800" b="1" err="1">
                <a:cs typeface="Segoe UI"/>
              </a:rPr>
              <a:t>når</a:t>
            </a:r>
            <a:r>
              <a:rPr lang="en-US" sz="2800" b="1">
                <a:cs typeface="Segoe UI"/>
              </a:rPr>
              <a:t> </a:t>
            </a:r>
            <a:r>
              <a:rPr lang="en-US" sz="2800" b="1" err="1">
                <a:cs typeface="Segoe UI"/>
              </a:rPr>
              <a:t>urinkateter</a:t>
            </a:r>
            <a:r>
              <a:rPr lang="en-US" sz="2800" b="1">
                <a:cs typeface="Segoe UI"/>
              </a:rPr>
              <a:t>:</a:t>
            </a:r>
          </a:p>
          <a:p>
            <a:r>
              <a:rPr lang="en-US" sz="2800" b="1">
                <a:cs typeface="Segoe UI"/>
              </a:rPr>
              <a:t> </a:t>
            </a:r>
            <a:r>
              <a:rPr lang="en-US" sz="2800">
                <a:cs typeface="Segoe UI"/>
              </a:rPr>
              <a:t>​</a:t>
            </a:r>
            <a:endParaRPr lang="en-US"/>
          </a:p>
          <a:p>
            <a:r>
              <a:rPr lang="en-US" sz="2800" b="1">
                <a:cs typeface="Arial"/>
              </a:rPr>
              <a:t>  </a:t>
            </a:r>
            <a:r>
              <a:rPr lang="en-US" sz="2800" b="1">
                <a:solidFill>
                  <a:schemeClr val="accent1">
                    <a:lumMod val="75000"/>
                  </a:schemeClr>
                </a:solidFill>
                <a:cs typeface="Arial"/>
              </a:rPr>
              <a:t>1)</a:t>
            </a:r>
            <a:r>
              <a:rPr lang="en-US" sz="2800" b="1">
                <a:cs typeface="Arial"/>
              </a:rPr>
              <a:t> </a:t>
            </a:r>
            <a:r>
              <a:rPr lang="en-US" sz="2800" b="1" err="1">
                <a:cs typeface="Arial"/>
              </a:rPr>
              <a:t>Går</a:t>
            </a:r>
            <a:r>
              <a:rPr lang="en-US" sz="2800" b="1">
                <a:cs typeface="Arial"/>
              </a:rPr>
              <a:t> </a:t>
            </a:r>
            <a:r>
              <a:rPr lang="en-US" sz="2800" b="1" err="1">
                <a:cs typeface="Arial"/>
              </a:rPr>
              <a:t>tett</a:t>
            </a:r>
            <a:r>
              <a:rPr lang="en-US" sz="2800" b="1">
                <a:cs typeface="Arial"/>
              </a:rPr>
              <a:t>. </a:t>
            </a:r>
            <a:r>
              <a:rPr lang="en-US" sz="2800">
                <a:cs typeface="Arial"/>
              </a:rPr>
              <a:t>​</a:t>
            </a:r>
          </a:p>
          <a:p>
            <a:pPr marL="514350" indent="-514350">
              <a:buAutoNum type="arabicParenR"/>
            </a:pPr>
            <a:endParaRPr lang="en-US" sz="2800">
              <a:cs typeface="Arial"/>
            </a:endParaRPr>
          </a:p>
          <a:p>
            <a:r>
              <a:rPr lang="en-US" sz="2800" b="1">
                <a:cs typeface="Segoe UI"/>
              </a:rPr>
              <a:t> </a:t>
            </a:r>
            <a:r>
              <a:rPr lang="en-US" sz="2800" b="1">
                <a:solidFill>
                  <a:srgbClr val="1287C3"/>
                </a:solidFill>
                <a:cs typeface="Segoe UI"/>
              </a:rPr>
              <a:t>2)</a:t>
            </a:r>
            <a:r>
              <a:rPr lang="en-US" sz="2800" b="1">
                <a:cs typeface="Segoe UI"/>
              </a:rPr>
              <a:t>   </a:t>
            </a:r>
            <a:r>
              <a:rPr lang="en-US" sz="2800" b="1" err="1">
                <a:cs typeface="Segoe UI"/>
              </a:rPr>
              <a:t>Infeksjon</a:t>
            </a:r>
            <a:r>
              <a:rPr lang="en-US" sz="2800" b="1">
                <a:cs typeface="Segoe UI"/>
              </a:rPr>
              <a:t>.</a:t>
            </a:r>
            <a:r>
              <a:rPr lang="en-US" sz="2800">
                <a:cs typeface="Segoe UI"/>
              </a:rPr>
              <a:t>​</a:t>
            </a:r>
          </a:p>
          <a:p>
            <a:endParaRPr lang="en-US" sz="2800">
              <a:solidFill>
                <a:srgbClr val="000000"/>
              </a:solidFill>
              <a:cs typeface="Segoe UI"/>
            </a:endParaRPr>
          </a:p>
          <a:p>
            <a:r>
              <a:rPr lang="en-US" sz="2800" b="1">
                <a:solidFill>
                  <a:srgbClr val="1287C3"/>
                </a:solidFill>
                <a:cs typeface="Segoe UI"/>
              </a:rPr>
              <a:t> 3) </a:t>
            </a:r>
            <a:r>
              <a:rPr lang="en-US" sz="2800" b="1">
                <a:cs typeface="Segoe UI"/>
              </a:rPr>
              <a:t> </a:t>
            </a:r>
            <a:r>
              <a:rPr lang="en-US" sz="2800" b="1" err="1">
                <a:cs typeface="Segoe UI"/>
              </a:rPr>
              <a:t>Brudd</a:t>
            </a:r>
            <a:r>
              <a:rPr lang="en-US" sz="2800" b="1">
                <a:cs typeface="Segoe UI"/>
              </a:rPr>
              <a:t> </a:t>
            </a:r>
            <a:r>
              <a:rPr lang="en-US" sz="2800" b="1" err="1">
                <a:cs typeface="Segoe UI"/>
              </a:rPr>
              <a:t>i</a:t>
            </a:r>
            <a:r>
              <a:rPr lang="en-US" sz="2800" b="1">
                <a:cs typeface="Segoe UI"/>
              </a:rPr>
              <a:t> det </a:t>
            </a:r>
            <a:r>
              <a:rPr lang="en-US" sz="2800" b="1" err="1">
                <a:cs typeface="Segoe UI"/>
              </a:rPr>
              <a:t>lukka</a:t>
            </a:r>
            <a:r>
              <a:rPr lang="en-US" sz="2800" b="1">
                <a:cs typeface="Segoe UI"/>
              </a:rPr>
              <a:t> </a:t>
            </a:r>
            <a:r>
              <a:rPr lang="en-US" sz="2800" b="1" err="1">
                <a:cs typeface="Segoe UI"/>
              </a:rPr>
              <a:t>systemet</a:t>
            </a:r>
            <a:r>
              <a:rPr lang="en-US" sz="2800" b="1">
                <a:cs typeface="Segoe UI"/>
              </a:rPr>
              <a:t> </a:t>
            </a:r>
            <a:r>
              <a:rPr lang="en-US" sz="2800" b="1" err="1">
                <a:cs typeface="Segoe UI"/>
              </a:rPr>
              <a:t>etter</a:t>
            </a:r>
            <a:r>
              <a:rPr lang="en-US" sz="2800" b="1">
                <a:cs typeface="Segoe UI"/>
              </a:rPr>
              <a:t> </a:t>
            </a:r>
            <a:r>
              <a:rPr lang="en-US" sz="2800" b="1" err="1">
                <a:cs typeface="Segoe UI"/>
              </a:rPr>
              <a:t>anbefaling</a:t>
            </a:r>
            <a:r>
              <a:rPr lang="en-US" sz="2800" b="1">
                <a:cs typeface="Segoe UI"/>
              </a:rPr>
              <a:t> men..</a:t>
            </a:r>
            <a:r>
              <a:rPr lang="en-US" sz="2800">
                <a:cs typeface="Segoe UI"/>
              </a:rPr>
              <a:t>​ </a:t>
            </a:r>
            <a:r>
              <a:rPr lang="en-US" sz="2800" b="1" err="1">
                <a:solidFill>
                  <a:srgbClr val="000000"/>
                </a:solidFill>
                <a:cs typeface="Segoe UI"/>
              </a:rPr>
              <a:t>Risikovurdere</a:t>
            </a:r>
            <a:r>
              <a:rPr lang="en-US" sz="2800" b="1">
                <a:cs typeface="Segoe UI"/>
              </a:rPr>
              <a:t> </a:t>
            </a:r>
            <a:r>
              <a:rPr lang="en-US" sz="2800" b="1" err="1">
                <a:cs typeface="Segoe UI"/>
              </a:rPr>
              <a:t>opp</a:t>
            </a:r>
            <a:r>
              <a:rPr lang="en-US" sz="2800" b="1">
                <a:cs typeface="Segoe UI"/>
              </a:rPr>
              <a:t> mot kor </a:t>
            </a:r>
            <a:r>
              <a:rPr lang="en-US" sz="2800" b="1" err="1">
                <a:cs typeface="Segoe UI"/>
              </a:rPr>
              <a:t>vanskelig</a:t>
            </a:r>
            <a:r>
              <a:rPr lang="en-US" sz="2800" b="1">
                <a:cs typeface="Segoe UI"/>
              </a:rPr>
              <a:t> det er å </a:t>
            </a:r>
            <a:r>
              <a:rPr lang="en-US" sz="2800" b="1" err="1">
                <a:cs typeface="Segoe UI"/>
              </a:rPr>
              <a:t>få</a:t>
            </a:r>
            <a:r>
              <a:rPr lang="en-US" sz="2800" b="1">
                <a:cs typeface="Segoe UI"/>
              </a:rPr>
              <a:t> inn </a:t>
            </a:r>
            <a:r>
              <a:rPr lang="en-US" sz="2800" b="1" err="1">
                <a:cs typeface="Segoe UI"/>
              </a:rPr>
              <a:t>nytt</a:t>
            </a:r>
            <a:r>
              <a:rPr lang="en-US" sz="2800" b="1">
                <a:cs typeface="Segoe UI"/>
              </a:rPr>
              <a:t> </a:t>
            </a:r>
            <a:r>
              <a:rPr lang="en-US" sz="2800" b="1" err="1">
                <a:cs typeface="Segoe UI"/>
              </a:rPr>
              <a:t>kateter</a:t>
            </a:r>
            <a:r>
              <a:rPr lang="en-US" sz="2800" b="1">
                <a:cs typeface="Segoe UI"/>
              </a:rPr>
              <a:t>.</a:t>
            </a:r>
          </a:p>
          <a:p>
            <a:endParaRPr lang="en-US" sz="2800">
              <a:cs typeface="Segoe UI"/>
            </a:endParaRPr>
          </a:p>
          <a:p>
            <a:r>
              <a:rPr lang="en-US" sz="2800" b="1">
                <a:cs typeface="Segoe UI"/>
              </a:rPr>
              <a:t> </a:t>
            </a:r>
            <a:r>
              <a:rPr lang="en-US" sz="2800" b="1">
                <a:solidFill>
                  <a:srgbClr val="1287C3"/>
                </a:solidFill>
                <a:cs typeface="Segoe UI"/>
              </a:rPr>
              <a:t>4)</a:t>
            </a:r>
            <a:r>
              <a:rPr lang="en-US" sz="2800" b="1">
                <a:cs typeface="Segoe UI"/>
              </a:rPr>
              <a:t> Etter </a:t>
            </a:r>
            <a:r>
              <a:rPr lang="en-US" sz="2800" b="1" err="1">
                <a:cs typeface="Segoe UI"/>
              </a:rPr>
              <a:t>produsentens</a:t>
            </a:r>
            <a:r>
              <a:rPr lang="en-US" sz="2800" b="1">
                <a:cs typeface="Segoe UI"/>
              </a:rPr>
              <a:t> </a:t>
            </a:r>
            <a:r>
              <a:rPr lang="en-US" sz="2800" b="1" err="1">
                <a:cs typeface="Segoe UI"/>
              </a:rPr>
              <a:t>anbefaling</a:t>
            </a:r>
            <a:r>
              <a:rPr lang="en-US" sz="2800" b="1">
                <a:cs typeface="Segoe UI"/>
              </a:rPr>
              <a:t>(3 </a:t>
            </a:r>
            <a:r>
              <a:rPr lang="en-US" sz="2800" b="1" err="1">
                <a:cs typeface="Segoe UI"/>
              </a:rPr>
              <a:t>mnd.ofte</a:t>
            </a:r>
            <a:r>
              <a:rPr lang="en-US" sz="2800" b="1">
                <a:cs typeface="Segoe UI"/>
              </a:rPr>
              <a:t>).</a:t>
            </a:r>
            <a:r>
              <a:rPr lang="en-US" sz="2800">
                <a:cs typeface="Segoe U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2823775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857FA-8E8A-73E5-0F5E-F9C26C9E6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Kateter</a:t>
            </a:r>
            <a:r>
              <a:rPr lang="en-US"/>
              <a:t> </a:t>
            </a:r>
            <a:r>
              <a:rPr lang="en-US" err="1"/>
              <a:t>skifte</a:t>
            </a:r>
            <a:r>
              <a:rPr lang="en-US"/>
              <a:t> </a:t>
            </a:r>
            <a:r>
              <a:rPr lang="en-US" err="1"/>
              <a:t>i</a:t>
            </a:r>
            <a:r>
              <a:rPr lang="en-US"/>
              <a:t> </a:t>
            </a:r>
            <a:r>
              <a:rPr lang="en-US" err="1"/>
              <a:t>forbindelse</a:t>
            </a:r>
            <a:r>
              <a:rPr lang="en-US"/>
              <a:t> med </a:t>
            </a:r>
            <a:r>
              <a:rPr lang="en-US" err="1"/>
              <a:t>behandling</a:t>
            </a:r>
            <a:r>
              <a:rPr lang="en-US"/>
              <a:t> av UVI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13149-2D9A-BF02-E778-1AAB1FDB3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7014" y="1947929"/>
            <a:ext cx="9686009" cy="4369158"/>
          </a:xfrm>
        </p:spPr>
        <p:txBody>
          <a:bodyPr/>
          <a:lstStyle/>
          <a:p>
            <a:pPr marL="457200" indent="-457200">
              <a:buAutoNum type="arabicPeriod"/>
            </a:pPr>
            <a:endParaRPr lang="en-US"/>
          </a:p>
          <a:p>
            <a:pPr marL="457200" indent="-457200">
              <a:buClr>
                <a:srgbClr val="1287C3"/>
              </a:buClr>
              <a:buAutoNum type="arabicPeriod"/>
            </a:pPr>
            <a:r>
              <a:rPr lang="en-US" b="1" err="1"/>
              <a:t>Anbefalt</a:t>
            </a:r>
            <a:r>
              <a:rPr lang="en-US" b="1"/>
              <a:t> å </a:t>
            </a:r>
            <a:r>
              <a:rPr lang="en-US" b="1" err="1"/>
              <a:t>skifte</a:t>
            </a:r>
            <a:r>
              <a:rPr lang="en-US" b="1"/>
              <a:t> </a:t>
            </a:r>
            <a:r>
              <a:rPr lang="en-US" b="1" err="1"/>
              <a:t>i</a:t>
            </a:r>
            <a:r>
              <a:rPr lang="en-US" b="1"/>
              <a:t> </a:t>
            </a:r>
            <a:r>
              <a:rPr lang="en-US" b="1" err="1"/>
              <a:t>forbindelse</a:t>
            </a:r>
            <a:r>
              <a:rPr lang="en-US" b="1"/>
              <a:t> med UVI</a:t>
            </a:r>
          </a:p>
          <a:p>
            <a:pPr marL="914400" lvl="1">
              <a:buClr>
                <a:srgbClr val="1287C3"/>
              </a:buClr>
              <a:buFont typeface="Courier New"/>
              <a:buChar char="o"/>
            </a:pPr>
            <a:r>
              <a:rPr lang="en-US" sz="2400" b="1" err="1"/>
              <a:t>Før</a:t>
            </a:r>
            <a:r>
              <a:rPr lang="en-US" sz="2400" b="1"/>
              <a:t> </a:t>
            </a:r>
            <a:r>
              <a:rPr lang="en-US" sz="2400" b="1" err="1"/>
              <a:t>urinprøvetaking</a:t>
            </a:r>
            <a:r>
              <a:rPr lang="en-US" sz="2400" b="1"/>
              <a:t> </a:t>
            </a:r>
            <a:r>
              <a:rPr lang="en-US" sz="2400" b="1" err="1"/>
              <a:t>pga</a:t>
            </a:r>
            <a:r>
              <a:rPr lang="en-US" sz="2400" b="1"/>
              <a:t> biofilm, men </a:t>
            </a:r>
            <a:r>
              <a:rPr lang="en-US" sz="2400" b="1" err="1"/>
              <a:t>vurder</a:t>
            </a:r>
            <a:r>
              <a:rPr lang="en-US" sz="2400" b="1"/>
              <a:t> om </a:t>
            </a:r>
            <a:r>
              <a:rPr lang="en-US" sz="2400" b="1" err="1"/>
              <a:t>nødvendig</a:t>
            </a:r>
            <a:r>
              <a:rPr lang="en-US" sz="2400" b="1"/>
              <a:t> </a:t>
            </a:r>
            <a:r>
              <a:rPr lang="en-US" sz="2400" b="1" err="1"/>
              <a:t>dersom</a:t>
            </a:r>
            <a:r>
              <a:rPr lang="en-US" sz="2400" b="1"/>
              <a:t> </a:t>
            </a:r>
            <a:r>
              <a:rPr lang="en-US" sz="2400" b="1" err="1"/>
              <a:t>kateter</a:t>
            </a:r>
            <a:r>
              <a:rPr lang="en-US" sz="2400" b="1"/>
              <a:t> </a:t>
            </a:r>
            <a:r>
              <a:rPr lang="en-US" sz="2400" b="1" err="1"/>
              <a:t>har</a:t>
            </a:r>
            <a:r>
              <a:rPr lang="en-US" sz="2400" b="1"/>
              <a:t> </a:t>
            </a:r>
            <a:r>
              <a:rPr lang="en-US" sz="2400" b="1" err="1"/>
              <a:t>lagt</a:t>
            </a:r>
            <a:r>
              <a:rPr lang="en-US" sz="2400" b="1"/>
              <a:t> &lt; 2 v </a:t>
            </a:r>
            <a:r>
              <a:rPr lang="en-US" sz="2400" b="1" err="1"/>
              <a:t>og</a:t>
            </a:r>
            <a:r>
              <a:rPr lang="en-US" sz="2400" b="1"/>
              <a:t> det er </a:t>
            </a:r>
            <a:r>
              <a:rPr lang="en-US" sz="2400" b="1" err="1"/>
              <a:t>trange</a:t>
            </a:r>
            <a:r>
              <a:rPr lang="en-US" sz="2400" b="1"/>
              <a:t> forhold – </a:t>
            </a:r>
            <a:r>
              <a:rPr lang="en-US" sz="2400" b="1" err="1"/>
              <a:t>kateterisering</a:t>
            </a:r>
            <a:r>
              <a:rPr lang="en-US" sz="2400" b="1"/>
              <a:t> </a:t>
            </a:r>
            <a:r>
              <a:rPr lang="en-US" sz="2400" b="1" err="1"/>
              <a:t>kan</a:t>
            </a:r>
            <a:r>
              <a:rPr lang="en-US" sz="2400" b="1"/>
              <a:t> </a:t>
            </a:r>
            <a:r>
              <a:rPr lang="en-US" sz="2400" b="1" err="1"/>
              <a:t>då</a:t>
            </a:r>
            <a:r>
              <a:rPr lang="en-US" sz="2400" b="1"/>
              <a:t> </a:t>
            </a:r>
            <a:r>
              <a:rPr lang="en-US" sz="2400" b="1" err="1"/>
              <a:t>bidra</a:t>
            </a:r>
            <a:r>
              <a:rPr lang="en-US" sz="2400" b="1"/>
              <a:t> </a:t>
            </a:r>
            <a:r>
              <a:rPr lang="en-US" sz="2400" b="1" err="1"/>
              <a:t>til</a:t>
            </a:r>
            <a:r>
              <a:rPr lang="en-US" sz="2400" b="1"/>
              <a:t> UVI/</a:t>
            </a:r>
            <a:r>
              <a:rPr lang="en-US" sz="2400" b="1" err="1"/>
              <a:t>forverring</a:t>
            </a:r>
            <a:r>
              <a:rPr lang="en-US" sz="2400" b="1"/>
              <a:t> </a:t>
            </a:r>
            <a:r>
              <a:rPr lang="en-US" sz="2400" b="1" err="1"/>
              <a:t>pga</a:t>
            </a:r>
            <a:r>
              <a:rPr lang="en-US" sz="2400" b="1"/>
              <a:t> rift </a:t>
            </a:r>
            <a:r>
              <a:rPr lang="en-US" sz="2400" b="1" err="1"/>
              <a:t>i</a:t>
            </a:r>
            <a:r>
              <a:rPr lang="en-US" sz="2400" b="1"/>
              <a:t> </a:t>
            </a:r>
            <a:r>
              <a:rPr lang="en-US" sz="2400" b="1" err="1"/>
              <a:t>slimhinne</a:t>
            </a:r>
            <a:endParaRPr lang="en-US" sz="2400" b="1"/>
          </a:p>
          <a:p>
            <a:pPr marL="914400" lvl="1">
              <a:buClr>
                <a:srgbClr val="1287C3"/>
              </a:buClr>
              <a:buFont typeface="Courier New"/>
              <a:buChar char="o"/>
            </a:pPr>
            <a:r>
              <a:rPr lang="en-US" sz="2400" b="1"/>
              <a:t>Etter 2- 3 </a:t>
            </a:r>
            <a:r>
              <a:rPr lang="en-US" sz="2400" b="1" err="1"/>
              <a:t>dagers</a:t>
            </a:r>
            <a:r>
              <a:rPr lang="en-US" sz="2400" b="1"/>
              <a:t> </a:t>
            </a:r>
            <a:r>
              <a:rPr lang="en-US" sz="2400" b="1" err="1"/>
              <a:t>påbegynt</a:t>
            </a:r>
            <a:r>
              <a:rPr lang="en-US" sz="2400" b="1"/>
              <a:t> </a:t>
            </a:r>
            <a:r>
              <a:rPr lang="en-US" sz="2400" b="1" err="1"/>
              <a:t>kur</a:t>
            </a:r>
            <a:r>
              <a:rPr lang="en-US" sz="2400" b="1"/>
              <a:t> - </a:t>
            </a:r>
            <a:r>
              <a:rPr lang="en-US" sz="2400" b="1" err="1"/>
              <a:t>oppnår</a:t>
            </a:r>
            <a:r>
              <a:rPr lang="en-US" sz="2400" b="1"/>
              <a:t> </a:t>
            </a:r>
            <a:r>
              <a:rPr lang="en-US" sz="2400" b="1" err="1"/>
              <a:t>forebygging</a:t>
            </a:r>
            <a:r>
              <a:rPr lang="en-US" sz="2400" b="1"/>
              <a:t> </a:t>
            </a:r>
            <a:r>
              <a:rPr lang="en-US" sz="2400" b="1" err="1"/>
              <a:t>og</a:t>
            </a:r>
            <a:r>
              <a:rPr lang="en-US" sz="2400" b="1"/>
              <a:t> </a:t>
            </a:r>
            <a:r>
              <a:rPr lang="en-US" sz="2400" b="1" err="1"/>
              <a:t>behandling</a:t>
            </a:r>
            <a:endParaRPr lang="en-US" sz="2400" b="1"/>
          </a:p>
          <a:p>
            <a:pPr marL="457200" indent="-457200">
              <a:buClr>
                <a:srgbClr val="1287C3"/>
              </a:buClr>
              <a:buAutoNum type="arabicPeriod"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817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FD0A3-389D-B00F-D6BD-A9F7F97F5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93" y="267237"/>
            <a:ext cx="11156348" cy="3137076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chemeClr val="accent1">
                    <a:lumMod val="75000"/>
                  </a:schemeClr>
                </a:solidFill>
              </a:rPr>
              <a:t>•</a:t>
            </a:r>
            <a:r>
              <a:rPr lang="en-US" sz="3200" b="1"/>
              <a:t>B</a:t>
            </a:r>
            <a:r>
              <a:rPr lang="en-US" sz="3200" b="1">
                <a:latin typeface="Calibri"/>
                <a:cs typeface="Calibri"/>
              </a:rPr>
              <a:t>ruk </a:t>
            </a:r>
            <a:r>
              <a:rPr lang="en-US" sz="3200" b="1" err="1">
                <a:latin typeface="Calibri"/>
                <a:cs typeface="Calibri"/>
              </a:rPr>
              <a:t>gjeldande</a:t>
            </a:r>
            <a:r>
              <a:rPr lang="en-US" sz="3200" b="1">
                <a:latin typeface="Calibri"/>
                <a:cs typeface="Calibri"/>
              </a:rPr>
              <a:t> </a:t>
            </a:r>
            <a:r>
              <a:rPr lang="en-US" sz="3200" b="1" err="1">
                <a:latin typeface="Calibri"/>
                <a:cs typeface="Calibri"/>
              </a:rPr>
              <a:t>prosedyre</a:t>
            </a:r>
            <a:r>
              <a:rPr lang="en-US" sz="3200" b="1">
                <a:latin typeface="Calibri"/>
                <a:cs typeface="Calibri"/>
              </a:rPr>
              <a:t> for </a:t>
            </a:r>
            <a:r>
              <a:rPr lang="en-US" sz="3200" b="1" err="1">
                <a:latin typeface="Calibri"/>
                <a:cs typeface="Calibri"/>
              </a:rPr>
              <a:t>innlegging</a:t>
            </a:r>
            <a:r>
              <a:rPr lang="en-US" sz="3200" b="1">
                <a:latin typeface="Calibri"/>
                <a:cs typeface="Calibri"/>
              </a:rPr>
              <a:t>.</a:t>
            </a:r>
            <a:br>
              <a:rPr lang="en-US" sz="3200" b="1">
                <a:latin typeface="Calibri"/>
              </a:rPr>
            </a:br>
            <a:br>
              <a:rPr lang="en-US" sz="3200" b="1">
                <a:latin typeface="Calibri"/>
              </a:rPr>
            </a:br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                          •</a:t>
            </a:r>
            <a:r>
              <a:rPr lang="en-US" sz="3200" b="1">
                <a:latin typeface="Calibri"/>
                <a:cs typeface="Calibri"/>
              </a:rPr>
              <a:t>Bruk </a:t>
            </a:r>
            <a:r>
              <a:rPr lang="en-US" sz="3200" b="1" err="1">
                <a:latin typeface="Calibri"/>
                <a:cs typeface="Calibri"/>
              </a:rPr>
              <a:t>gjeldande</a:t>
            </a:r>
            <a:r>
              <a:rPr lang="en-US" sz="3200" b="1">
                <a:latin typeface="Calibri"/>
                <a:cs typeface="Calibri"/>
              </a:rPr>
              <a:t> </a:t>
            </a:r>
            <a:r>
              <a:rPr lang="en-US" sz="3200" b="1" err="1">
                <a:latin typeface="Calibri"/>
                <a:cs typeface="Calibri"/>
              </a:rPr>
              <a:t>prosedyre</a:t>
            </a:r>
            <a:r>
              <a:rPr lang="en-US" sz="3200" b="1">
                <a:latin typeface="Calibri"/>
                <a:cs typeface="Calibri"/>
              </a:rPr>
              <a:t> for </a:t>
            </a:r>
            <a:r>
              <a:rPr lang="en-US" sz="3200" b="1" err="1">
                <a:latin typeface="Calibri"/>
                <a:cs typeface="Calibri"/>
              </a:rPr>
              <a:t>handtering</a:t>
            </a:r>
            <a:r>
              <a:rPr lang="en-US" sz="3200" b="1">
                <a:latin typeface="Calibri"/>
                <a:cs typeface="Calibri"/>
              </a:rPr>
              <a:t> av </a:t>
            </a:r>
            <a:r>
              <a:rPr lang="en-US" sz="3200" b="1" err="1">
                <a:latin typeface="Calibri"/>
                <a:cs typeface="Calibri"/>
              </a:rPr>
              <a:t>urinkateter</a:t>
            </a:r>
            <a:r>
              <a:rPr lang="en-US" sz="3200" b="1">
                <a:latin typeface="Calibri"/>
                <a:cs typeface="Calibri"/>
              </a:rPr>
              <a:t> ,</a:t>
            </a:r>
            <a:br>
              <a:rPr lang="en-US" sz="3200" b="1">
                <a:latin typeface="Calibri"/>
              </a:rPr>
            </a:br>
            <a:r>
              <a:rPr lang="en-US" sz="3200" b="1">
                <a:latin typeface="Calibri"/>
                <a:cs typeface="Calibri"/>
              </a:rPr>
              <a:t> </a:t>
            </a:r>
            <a:r>
              <a:rPr lang="en-US" sz="3200" b="1" err="1">
                <a:latin typeface="Calibri"/>
                <a:cs typeface="Calibri"/>
              </a:rPr>
              <a:t>tømming</a:t>
            </a:r>
            <a:r>
              <a:rPr lang="en-US" sz="3200" b="1">
                <a:latin typeface="Calibri"/>
                <a:cs typeface="Calibri"/>
              </a:rPr>
              <a:t> </a:t>
            </a:r>
            <a:r>
              <a:rPr lang="en-US" sz="3200" b="1" err="1">
                <a:latin typeface="Calibri"/>
                <a:cs typeface="Calibri"/>
              </a:rPr>
              <a:t>og</a:t>
            </a:r>
            <a:r>
              <a:rPr lang="en-US" sz="3200" b="1">
                <a:latin typeface="Calibri"/>
                <a:cs typeface="Calibri"/>
              </a:rPr>
              <a:t> </a:t>
            </a:r>
            <a:r>
              <a:rPr lang="en-US" sz="3200" b="1" err="1">
                <a:latin typeface="Calibri"/>
                <a:cs typeface="Calibri"/>
              </a:rPr>
              <a:t>poseskifte</a:t>
            </a:r>
            <a:br>
              <a:rPr lang="en-US" sz="3200" b="1">
                <a:latin typeface="Calibri"/>
              </a:rPr>
            </a:br>
            <a:br>
              <a:rPr lang="en-US" sz="3200" b="1">
                <a:latin typeface="Calibri"/>
              </a:rPr>
            </a:br>
            <a:r>
              <a:rPr lang="en-US" sz="3200" b="1">
                <a:latin typeface="Calibri"/>
                <a:cs typeface="Calibri"/>
              </a:rPr>
              <a:t>                             Les deg </a:t>
            </a:r>
            <a:r>
              <a:rPr lang="en-US" sz="3200" b="1" err="1">
                <a:latin typeface="Calibri"/>
                <a:cs typeface="Calibri"/>
              </a:rPr>
              <a:t>opp</a:t>
            </a:r>
            <a:r>
              <a:rPr lang="en-US" sz="3200" b="1">
                <a:latin typeface="Calibri"/>
                <a:cs typeface="Calibri"/>
              </a:rPr>
              <a:t> </a:t>
            </a:r>
            <a:r>
              <a:rPr lang="en-US" sz="3200" b="1" err="1">
                <a:latin typeface="Calibri"/>
                <a:cs typeface="Calibri"/>
              </a:rPr>
              <a:t>hvis</a:t>
            </a:r>
            <a:r>
              <a:rPr lang="en-US" sz="3200" b="1">
                <a:latin typeface="Calibri"/>
                <a:cs typeface="Calibri"/>
              </a:rPr>
              <a:t> du er </a:t>
            </a:r>
            <a:r>
              <a:rPr lang="en-US" sz="3200" b="1" err="1">
                <a:latin typeface="Calibri"/>
                <a:cs typeface="Calibri"/>
              </a:rPr>
              <a:t>usikker</a:t>
            </a:r>
            <a:r>
              <a:rPr lang="en-US" sz="3200" b="1">
                <a:latin typeface="Calibri"/>
                <a:cs typeface="Calibri"/>
              </a:rPr>
              <a:t>. </a:t>
            </a:r>
            <a:r>
              <a:rPr lang="en-US" sz="3200" b="1" err="1">
                <a:latin typeface="Calibri"/>
                <a:cs typeface="Calibri"/>
              </a:rPr>
              <a:t>Ikkje</a:t>
            </a:r>
            <a:r>
              <a:rPr lang="en-US" sz="3200" b="1">
                <a:latin typeface="Calibri"/>
                <a:cs typeface="Calibri"/>
              </a:rPr>
              <a:t> google, det er </a:t>
            </a:r>
            <a:br>
              <a:rPr lang="en-US" sz="3200" b="1">
                <a:latin typeface="Calibri"/>
                <a:cs typeface="Calibri"/>
              </a:rPr>
            </a:br>
            <a:r>
              <a:rPr lang="en-US" sz="3200" b="1">
                <a:latin typeface="Calibri"/>
                <a:cs typeface="Calibri"/>
              </a:rPr>
              <a:t> </a:t>
            </a:r>
            <a:r>
              <a:rPr lang="en-US" sz="3200" b="1" err="1">
                <a:latin typeface="Calibri"/>
                <a:cs typeface="Calibri"/>
              </a:rPr>
              <a:t>ofte</a:t>
            </a:r>
            <a:r>
              <a:rPr lang="en-US" sz="3200" b="1">
                <a:latin typeface="Calibri"/>
                <a:cs typeface="Calibri"/>
              </a:rPr>
              <a:t> </a:t>
            </a:r>
            <a:r>
              <a:rPr lang="en-US" sz="3200" b="1" err="1">
                <a:latin typeface="Calibri"/>
                <a:cs typeface="Calibri"/>
              </a:rPr>
              <a:t>sjukehusprosedyrer.</a:t>
            </a:r>
            <a:r>
              <a:rPr lang="en-US" sz="3200" b="1" err="1">
                <a:solidFill>
                  <a:srgbClr val="000000"/>
                </a:solidFill>
                <a:latin typeface="Calibri"/>
                <a:cs typeface="Calibri"/>
              </a:rPr>
              <a:t>Bruk</a:t>
            </a:r>
            <a:r>
              <a:rPr lang="en-US" sz="32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3200" b="1" err="1">
                <a:solidFill>
                  <a:srgbClr val="000000"/>
                </a:solidFill>
                <a:latin typeface="Calibri"/>
                <a:cs typeface="Calibri"/>
              </a:rPr>
              <a:t>våre</a:t>
            </a:r>
            <a:r>
              <a:rPr lang="en-US" sz="32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3200" b="1" err="1">
                <a:solidFill>
                  <a:srgbClr val="000000"/>
                </a:solidFill>
                <a:latin typeface="Calibri"/>
                <a:cs typeface="Calibri"/>
              </a:rPr>
              <a:t>prosedyrer</a:t>
            </a:r>
            <a:r>
              <a:rPr lang="en-US" sz="3200" b="1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en-US" sz="3200" b="1" err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3200" b="1">
                <a:solidFill>
                  <a:srgbClr val="000000"/>
                </a:solidFill>
                <a:latin typeface="Calibri"/>
                <a:cs typeface="Calibri"/>
              </a:rPr>
              <a:t> IKP. </a:t>
            </a:r>
            <a:br>
              <a:rPr lang="en-US"/>
            </a:br>
            <a:r>
              <a:rPr lang="en-US" sz="3200" b="1" err="1">
                <a:solidFill>
                  <a:srgbClr val="000000"/>
                </a:solidFill>
                <a:latin typeface="Calibri"/>
                <a:cs typeface="Calibri"/>
              </a:rPr>
              <a:t>Sørge</a:t>
            </a:r>
            <a:r>
              <a:rPr lang="en-US" sz="3200" b="1">
                <a:solidFill>
                  <a:srgbClr val="000000"/>
                </a:solidFill>
                <a:latin typeface="Calibri"/>
                <a:cs typeface="Calibri"/>
              </a:rPr>
              <a:t> for at </a:t>
            </a:r>
            <a:r>
              <a:rPr lang="en-US" sz="3200" b="1" err="1">
                <a:solidFill>
                  <a:srgbClr val="000000"/>
                </a:solidFill>
                <a:latin typeface="Calibri"/>
                <a:cs typeface="Calibri"/>
              </a:rPr>
              <a:t>tilsette</a:t>
            </a:r>
            <a:r>
              <a:rPr lang="en-US" sz="32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3200" b="1" err="1">
                <a:solidFill>
                  <a:srgbClr val="000000"/>
                </a:solidFill>
                <a:latin typeface="Calibri"/>
                <a:cs typeface="Calibri"/>
              </a:rPr>
              <a:t>har</a:t>
            </a:r>
            <a:r>
              <a:rPr lang="en-US" sz="32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3200" b="1" err="1">
                <a:solidFill>
                  <a:srgbClr val="000000"/>
                </a:solidFill>
                <a:latin typeface="Calibri"/>
                <a:cs typeface="Calibri"/>
              </a:rPr>
              <a:t>tilgang</a:t>
            </a:r>
            <a:r>
              <a:rPr lang="en-US" sz="3200" b="1">
                <a:solidFill>
                  <a:srgbClr val="000000"/>
                </a:solidFill>
                <a:latin typeface="Calibri"/>
                <a:cs typeface="Calibri"/>
              </a:rPr>
              <a:t>. </a:t>
            </a:r>
            <a:endParaRPr lang="en-US" sz="1400" b="1" err="1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92D33-E7FE-2D90-D3C2-247A2F8F6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256" y="4024023"/>
            <a:ext cx="9546488" cy="2405131"/>
          </a:xfrm>
        </p:spPr>
        <p:txBody>
          <a:bodyPr/>
          <a:lstStyle/>
          <a:p>
            <a:r>
              <a:rPr lang="en-US" b="1"/>
              <a:t>Gode </a:t>
            </a:r>
            <a:r>
              <a:rPr lang="en-US" b="1" err="1"/>
              <a:t>basale</a:t>
            </a:r>
            <a:r>
              <a:rPr lang="en-US" b="1"/>
              <a:t> </a:t>
            </a:r>
            <a:r>
              <a:rPr lang="en-US" b="1" err="1"/>
              <a:t>smittevernrutiner</a:t>
            </a:r>
            <a:r>
              <a:rPr lang="en-US" b="1"/>
              <a:t> </a:t>
            </a:r>
          </a:p>
          <a:p>
            <a:pPr>
              <a:buClr>
                <a:srgbClr val="1287C3"/>
              </a:buClr>
            </a:pPr>
            <a:r>
              <a:rPr lang="en-US" b="1" err="1"/>
              <a:t>Spesielt</a:t>
            </a:r>
            <a:r>
              <a:rPr lang="en-US" b="1"/>
              <a:t> </a:t>
            </a:r>
            <a:r>
              <a:rPr lang="en-US" b="1" err="1"/>
              <a:t>hanskebruk</a:t>
            </a:r>
            <a:r>
              <a:rPr lang="en-US" b="1"/>
              <a:t> </a:t>
            </a:r>
            <a:r>
              <a:rPr lang="en-US" b="1" err="1"/>
              <a:t>og</a:t>
            </a:r>
            <a:r>
              <a:rPr lang="en-US" b="1"/>
              <a:t> god </a:t>
            </a:r>
            <a:r>
              <a:rPr lang="en-US" b="1" err="1"/>
              <a:t>handhygiene</a:t>
            </a:r>
            <a:r>
              <a:rPr lang="en-US" b="1"/>
              <a:t>. </a:t>
            </a:r>
            <a:r>
              <a:rPr lang="en-US" b="1">
                <a:solidFill>
                  <a:srgbClr val="000000"/>
                </a:solidFill>
              </a:rPr>
              <a:t>O</a:t>
            </a:r>
            <a:r>
              <a:rPr lang="en-US" b="1"/>
              <a:t>pp </a:t>
            </a:r>
            <a:r>
              <a:rPr lang="en-US" b="1" err="1"/>
              <a:t>til</a:t>
            </a:r>
            <a:r>
              <a:rPr lang="en-US" b="1"/>
              <a:t> </a:t>
            </a:r>
            <a:r>
              <a:rPr lang="en-US" b="1" err="1"/>
              <a:t>albogen</a:t>
            </a:r>
            <a:r>
              <a:rPr lang="en-US" b="1"/>
              <a:t> - </a:t>
            </a:r>
            <a:r>
              <a:rPr lang="en-US" b="1" err="1"/>
              <a:t>når</a:t>
            </a:r>
            <a:r>
              <a:rPr lang="en-US" b="1"/>
              <a:t> </a:t>
            </a:r>
            <a:r>
              <a:rPr lang="en-US" b="1" err="1"/>
              <a:t>ein</a:t>
            </a:r>
            <a:r>
              <a:rPr lang="en-US" b="1"/>
              <a:t> </a:t>
            </a:r>
            <a:r>
              <a:rPr lang="en-US" b="1" err="1"/>
              <a:t>har</a:t>
            </a:r>
            <a:r>
              <a:rPr lang="en-US" b="1"/>
              <a:t> </a:t>
            </a:r>
            <a:r>
              <a:rPr lang="en-US" b="1" err="1"/>
              <a:t>vore</a:t>
            </a:r>
            <a:r>
              <a:rPr lang="en-US" b="1"/>
              <a:t> </a:t>
            </a:r>
            <a:r>
              <a:rPr lang="en-US" b="1" err="1"/>
              <a:t>djupt</a:t>
            </a:r>
            <a:r>
              <a:rPr lang="en-US" b="1"/>
              <a:t> </a:t>
            </a:r>
            <a:r>
              <a:rPr lang="en-US" b="1" err="1"/>
              <a:t>nedi</a:t>
            </a:r>
            <a:r>
              <a:rPr lang="en-US" b="1"/>
              <a:t> </a:t>
            </a:r>
            <a:r>
              <a:rPr lang="en-US" b="1" err="1"/>
              <a:t>senga</a:t>
            </a:r>
            <a:r>
              <a:rPr lang="en-US" b="1"/>
              <a:t> </a:t>
            </a:r>
            <a:r>
              <a:rPr lang="en-US" b="1" err="1"/>
              <a:t>i</a:t>
            </a:r>
            <a:r>
              <a:rPr lang="en-US" b="1"/>
              <a:t> </a:t>
            </a:r>
            <a:r>
              <a:rPr lang="en-US" b="1" err="1"/>
              <a:t>stellet</a:t>
            </a:r>
            <a:r>
              <a:rPr lang="en-US" b="1"/>
              <a:t>...</a:t>
            </a:r>
          </a:p>
          <a:p>
            <a:pPr>
              <a:buClr>
                <a:srgbClr val="1287C3"/>
              </a:buClr>
            </a:pP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3263337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8941A-9187-8D8C-C3A5-E5AE199E2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163" y="2242"/>
            <a:ext cx="9917861" cy="889746"/>
          </a:xfrm>
        </p:spPr>
        <p:txBody>
          <a:bodyPr>
            <a:normAutofit/>
          </a:bodyPr>
          <a:lstStyle/>
          <a:p>
            <a:r>
              <a:rPr lang="en-US" b="1"/>
              <a:t>Gode </a:t>
            </a:r>
            <a:r>
              <a:rPr lang="en-US" b="1" err="1"/>
              <a:t>råd</a:t>
            </a:r>
            <a:r>
              <a:rPr lang="en-US" b="1"/>
              <a:t> </a:t>
            </a:r>
            <a:r>
              <a:rPr lang="en-US" b="1" err="1"/>
              <a:t>ellers</a:t>
            </a:r>
            <a:r>
              <a:rPr lang="en-US" b="1"/>
              <a:t> for å </a:t>
            </a:r>
            <a:r>
              <a:rPr lang="en-US" b="1" err="1"/>
              <a:t>unngå</a:t>
            </a:r>
            <a:r>
              <a:rPr lang="en-US" b="1"/>
              <a:t> UVI: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D78F5-FA23-4D2B-C86E-F64323F84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368" y="1277470"/>
            <a:ext cx="9525655" cy="49955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/>
              <a:t>God </a:t>
            </a:r>
            <a:r>
              <a:rPr lang="en-US" sz="2800" b="1" err="1"/>
              <a:t>dagleg</a:t>
            </a:r>
            <a:r>
              <a:rPr lang="en-US" sz="2800" b="1"/>
              <a:t> </a:t>
            </a:r>
            <a:r>
              <a:rPr lang="en-US" sz="2800" b="1" err="1"/>
              <a:t>personlig</a:t>
            </a:r>
            <a:r>
              <a:rPr lang="en-US" sz="2800" b="1"/>
              <a:t> </a:t>
            </a:r>
            <a:r>
              <a:rPr lang="en-US" sz="2800" b="1" err="1"/>
              <a:t>intimhygiene</a:t>
            </a:r>
            <a:r>
              <a:rPr lang="en-US" sz="2800" b="1"/>
              <a:t> </a:t>
            </a:r>
            <a:r>
              <a:rPr lang="en-US" sz="2800" b="1" err="1"/>
              <a:t>til</a:t>
            </a:r>
            <a:r>
              <a:rPr lang="en-US" sz="2800" b="1"/>
              <a:t> </a:t>
            </a:r>
            <a:r>
              <a:rPr lang="en-US" sz="2800" b="1" err="1"/>
              <a:t>pasient</a:t>
            </a:r>
            <a:endParaRPr lang="en-US" sz="2800" b="1"/>
          </a:p>
          <a:p>
            <a:pPr lvl="1">
              <a:buClr>
                <a:srgbClr val="1287C3"/>
              </a:buClr>
              <a:buFont typeface="Courier New"/>
              <a:buChar char="o"/>
            </a:pPr>
            <a:r>
              <a:rPr lang="en-US" sz="2400" b="1" err="1"/>
              <a:t>Dusj</a:t>
            </a:r>
            <a:r>
              <a:rPr lang="en-US" sz="2400" b="1"/>
              <a:t> </a:t>
            </a:r>
            <a:r>
              <a:rPr lang="en-US" sz="2400" b="1" err="1"/>
              <a:t>framfor</a:t>
            </a:r>
            <a:r>
              <a:rPr lang="en-US" sz="2400" b="1"/>
              <a:t> </a:t>
            </a:r>
            <a:r>
              <a:rPr lang="en-US" sz="2400" b="1" err="1"/>
              <a:t>vask</a:t>
            </a:r>
            <a:r>
              <a:rPr lang="en-US" sz="2400" b="1"/>
              <a:t>- </a:t>
            </a:r>
            <a:r>
              <a:rPr lang="en-US" sz="2400" b="1" err="1"/>
              <a:t>hvis</a:t>
            </a:r>
            <a:r>
              <a:rPr lang="en-US" sz="2400" b="1"/>
              <a:t> </a:t>
            </a:r>
            <a:r>
              <a:rPr lang="en-US" sz="2400" b="1" err="1"/>
              <a:t>mogleg</a:t>
            </a:r>
            <a:r>
              <a:rPr lang="en-US" sz="2400" b="1"/>
              <a:t>.</a:t>
            </a:r>
          </a:p>
          <a:p>
            <a:r>
              <a:rPr lang="en-US" sz="2800" b="1"/>
              <a:t>Godt med </a:t>
            </a:r>
            <a:r>
              <a:rPr lang="en-US" sz="2800" b="1" err="1"/>
              <a:t>drikke</a:t>
            </a:r>
            <a:r>
              <a:rPr lang="en-US" sz="2800" b="1"/>
              <a:t>.</a:t>
            </a:r>
          </a:p>
          <a:p>
            <a:r>
              <a:rPr lang="en-US" sz="2800" b="1"/>
              <a:t>Gode </a:t>
            </a:r>
            <a:r>
              <a:rPr lang="en-US" sz="2800" b="1" err="1"/>
              <a:t>basale</a:t>
            </a:r>
            <a:r>
              <a:rPr lang="en-US" sz="2800" b="1"/>
              <a:t> </a:t>
            </a:r>
            <a:r>
              <a:rPr lang="en-US" sz="2800" b="1" err="1"/>
              <a:t>smittevernrutiner</a:t>
            </a:r>
            <a:r>
              <a:rPr lang="en-US" sz="2800" b="1"/>
              <a:t> for </a:t>
            </a:r>
            <a:r>
              <a:rPr lang="en-US" sz="2800" b="1" err="1"/>
              <a:t>personale</a:t>
            </a:r>
            <a:r>
              <a:rPr lang="en-US" sz="2800" b="1"/>
              <a:t>.</a:t>
            </a:r>
          </a:p>
          <a:p>
            <a:r>
              <a:rPr lang="en-US" sz="2800" b="1" err="1"/>
              <a:t>Hiprex</a:t>
            </a:r>
            <a:r>
              <a:rPr lang="en-US" sz="2800" b="1"/>
              <a:t> </a:t>
            </a:r>
            <a:r>
              <a:rPr lang="en-US" sz="2800" b="1" err="1"/>
              <a:t>ikkje</a:t>
            </a:r>
            <a:r>
              <a:rPr lang="en-US" sz="2800" b="1"/>
              <a:t> </a:t>
            </a:r>
            <a:r>
              <a:rPr lang="en-US" sz="2800" b="1" err="1"/>
              <a:t>anbefalt</a:t>
            </a:r>
            <a:r>
              <a:rPr lang="en-US" sz="2800" b="1"/>
              <a:t> </a:t>
            </a:r>
            <a:r>
              <a:rPr lang="en-US" sz="2800" b="1" err="1"/>
              <a:t>ved</a:t>
            </a:r>
            <a:r>
              <a:rPr lang="en-US" sz="2800" b="1"/>
              <a:t> permanent </a:t>
            </a:r>
            <a:r>
              <a:rPr lang="en-US" sz="2800" b="1" err="1"/>
              <a:t>urinkateter</a:t>
            </a:r>
            <a:r>
              <a:rPr lang="en-US" sz="2800" b="1"/>
              <a:t>.</a:t>
            </a:r>
          </a:p>
          <a:p>
            <a:r>
              <a:rPr lang="en-US" sz="2800" b="1" err="1"/>
              <a:t>Østrogenbehandling</a:t>
            </a:r>
            <a:r>
              <a:rPr lang="en-US" sz="2800" b="1"/>
              <a:t> </a:t>
            </a:r>
            <a:r>
              <a:rPr lang="en-US" sz="2800" b="1" err="1"/>
              <a:t>til</a:t>
            </a:r>
            <a:r>
              <a:rPr lang="en-US" sz="2800" b="1"/>
              <a:t> </a:t>
            </a:r>
            <a:r>
              <a:rPr lang="en-US" sz="2800" b="1" err="1"/>
              <a:t>eldre</a:t>
            </a:r>
            <a:r>
              <a:rPr lang="en-US" sz="2800" b="1"/>
              <a:t> </a:t>
            </a:r>
            <a:r>
              <a:rPr lang="en-US" sz="2800" b="1" err="1"/>
              <a:t>kvinner</a:t>
            </a:r>
            <a:r>
              <a:rPr lang="en-US" sz="2800" b="1"/>
              <a:t> med </a:t>
            </a:r>
            <a:r>
              <a:rPr lang="en-US" sz="2800" b="1" err="1"/>
              <a:t>hyppige</a:t>
            </a:r>
            <a:r>
              <a:rPr lang="en-US" sz="2800" b="1"/>
              <a:t> UVI.</a:t>
            </a:r>
          </a:p>
          <a:p>
            <a:r>
              <a:rPr lang="en-US" sz="2800" b="1" err="1"/>
              <a:t>Tranebær</a:t>
            </a:r>
            <a:r>
              <a:rPr lang="en-US" sz="2800" b="1"/>
              <a:t>? Kan ha </a:t>
            </a:r>
            <a:r>
              <a:rPr lang="en-US" sz="2800" b="1" err="1"/>
              <a:t>effekt</a:t>
            </a:r>
            <a:r>
              <a:rPr lang="en-US" sz="2800" b="1"/>
              <a:t> men </a:t>
            </a:r>
            <a:r>
              <a:rPr lang="en-US" sz="2800" b="1" err="1"/>
              <a:t>ikkje</a:t>
            </a:r>
            <a:r>
              <a:rPr lang="en-US" sz="2800" b="1"/>
              <a:t> </a:t>
            </a:r>
            <a:r>
              <a:rPr lang="en-US" sz="2800" b="1" err="1"/>
              <a:t>dokumentert</a:t>
            </a:r>
            <a:r>
              <a:rPr lang="en-US" sz="2800" b="1"/>
              <a:t> </a:t>
            </a:r>
            <a:r>
              <a:rPr lang="en-US" sz="2800" b="1" err="1"/>
              <a:t>i</a:t>
            </a:r>
            <a:r>
              <a:rPr lang="en-US" sz="2800" b="1"/>
              <a:t> </a:t>
            </a:r>
            <a:r>
              <a:rPr lang="en-US" sz="2800" b="1" err="1"/>
              <a:t>kva</a:t>
            </a:r>
            <a:r>
              <a:rPr lang="en-US" sz="2800" b="1"/>
              <a:t> dose, </a:t>
            </a:r>
            <a:r>
              <a:rPr lang="en-US" sz="2800" b="1" err="1"/>
              <a:t>administrasjonsform</a:t>
            </a:r>
            <a:r>
              <a:rPr lang="en-US" sz="2800" b="1"/>
              <a:t> </a:t>
            </a:r>
            <a:r>
              <a:rPr lang="en-US" sz="2800" b="1" err="1"/>
              <a:t>og</a:t>
            </a:r>
            <a:r>
              <a:rPr lang="en-US" sz="2800" b="1"/>
              <a:t> </a:t>
            </a:r>
            <a:r>
              <a:rPr lang="en-US" sz="2800" b="1" err="1"/>
              <a:t>behandlingslengde</a:t>
            </a:r>
            <a:r>
              <a:rPr lang="en-US" sz="2800" b="1"/>
              <a:t>(Nergård </a:t>
            </a:r>
            <a:r>
              <a:rPr lang="en-US" sz="2800" b="1" err="1"/>
              <a:t>og</a:t>
            </a:r>
            <a:r>
              <a:rPr lang="en-US" sz="2800" b="1"/>
              <a:t> Solhaug 2009).</a:t>
            </a:r>
          </a:p>
        </p:txBody>
      </p:sp>
    </p:spTree>
    <p:extLst>
      <p:ext uri="{BB962C8B-B14F-4D97-AF65-F5344CB8AC3E}">
        <p14:creationId xmlns:p14="http://schemas.microsoft.com/office/powerpoint/2010/main" val="3564691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DD0E3-AE09-0EE9-193A-FB829843D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err="1"/>
              <a:t>Frå</a:t>
            </a:r>
            <a:r>
              <a:rPr lang="en-US" b="1"/>
              <a:t> </a:t>
            </a:r>
            <a:r>
              <a:rPr lang="en-US" b="1" err="1"/>
              <a:t>blære</a:t>
            </a:r>
            <a:r>
              <a:rPr lang="en-US" b="1"/>
              <a:t> </a:t>
            </a:r>
            <a:r>
              <a:rPr lang="en-US" b="1" err="1"/>
              <a:t>til</a:t>
            </a:r>
            <a:r>
              <a:rPr lang="en-US" b="1"/>
              <a:t> </a:t>
            </a:r>
            <a:r>
              <a:rPr lang="en-US" b="1" err="1"/>
              <a:t>behandling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DCBB4-2C03-D626-1F2D-44E7828EE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1287C3"/>
              </a:buClr>
            </a:pPr>
            <a:endParaRPr lang="en-US">
              <a:solidFill>
                <a:srgbClr val="FF0000"/>
              </a:solidFill>
            </a:endParaRPr>
          </a:p>
          <a:p>
            <a:pPr>
              <a:buClr>
                <a:srgbClr val="1287C3"/>
              </a:buClr>
            </a:pPr>
            <a:r>
              <a:rPr lang="en-US" b="1"/>
              <a:t>Stix </a:t>
            </a:r>
            <a:r>
              <a:rPr lang="en-US" b="1" err="1"/>
              <a:t>seier</a:t>
            </a:r>
            <a:r>
              <a:rPr lang="en-US" b="1"/>
              <a:t> </a:t>
            </a:r>
            <a:r>
              <a:rPr lang="en-US" b="1" err="1"/>
              <a:t>svært</a:t>
            </a:r>
            <a:r>
              <a:rPr lang="en-US" b="1"/>
              <a:t> lite – </a:t>
            </a:r>
            <a:r>
              <a:rPr lang="en-US" b="1" err="1"/>
              <a:t>vil</a:t>
            </a:r>
            <a:r>
              <a:rPr lang="en-US" b="1"/>
              <a:t> </a:t>
            </a:r>
            <a:r>
              <a:rPr lang="en-US" b="1" err="1"/>
              <a:t>alltid</a:t>
            </a:r>
            <a:r>
              <a:rPr lang="en-US" b="1"/>
              <a:t>/</a:t>
            </a:r>
            <a:r>
              <a:rPr lang="en-US" b="1" err="1"/>
              <a:t>ofte</a:t>
            </a:r>
            <a:r>
              <a:rPr lang="en-US" b="1"/>
              <a:t> </a:t>
            </a:r>
            <a:r>
              <a:rPr lang="en-US" b="1" err="1"/>
              <a:t>være</a:t>
            </a:r>
            <a:r>
              <a:rPr lang="en-US" b="1"/>
              <a:t> </a:t>
            </a:r>
            <a:r>
              <a:rPr lang="en-US" b="1" err="1"/>
              <a:t>utslag</a:t>
            </a:r>
            <a:r>
              <a:rPr lang="en-US" b="1"/>
              <a:t> </a:t>
            </a:r>
            <a:r>
              <a:rPr lang="en-US" b="1" err="1"/>
              <a:t>på</a:t>
            </a:r>
            <a:r>
              <a:rPr lang="en-US" b="1"/>
              <a:t> </a:t>
            </a:r>
            <a:r>
              <a:rPr lang="en-US" b="1" err="1"/>
              <a:t>eldre</a:t>
            </a:r>
            <a:r>
              <a:rPr lang="en-US" b="1"/>
              <a:t> </a:t>
            </a:r>
            <a:r>
              <a:rPr lang="en-US" b="1" err="1"/>
              <a:t>og</a:t>
            </a:r>
            <a:r>
              <a:rPr lang="en-US" b="1"/>
              <a:t> </a:t>
            </a:r>
            <a:r>
              <a:rPr lang="en-US" b="1" err="1"/>
              <a:t>iallefall</a:t>
            </a:r>
            <a:r>
              <a:rPr lang="en-US" b="1"/>
              <a:t> om der er </a:t>
            </a:r>
            <a:r>
              <a:rPr lang="en-US" b="1" err="1"/>
              <a:t>kateter</a:t>
            </a:r>
            <a:r>
              <a:rPr lang="en-US" b="1"/>
              <a:t>. Om </a:t>
            </a:r>
            <a:r>
              <a:rPr lang="en-US" b="1" err="1"/>
              <a:t>utslag</a:t>
            </a:r>
            <a:r>
              <a:rPr lang="en-US" b="1"/>
              <a:t> – </a:t>
            </a:r>
            <a:r>
              <a:rPr lang="en-US" b="1" err="1"/>
              <a:t>kva</a:t>
            </a:r>
            <a:r>
              <a:rPr lang="en-US" b="1"/>
              <a:t> so?</a:t>
            </a:r>
          </a:p>
          <a:p>
            <a:pPr>
              <a:buClr>
                <a:srgbClr val="1287C3"/>
              </a:buClr>
            </a:pPr>
            <a:r>
              <a:rPr lang="en-US" b="1"/>
              <a:t>I </a:t>
            </a:r>
            <a:r>
              <a:rPr lang="en-US" b="1" err="1"/>
              <a:t>vår</a:t>
            </a:r>
            <a:r>
              <a:rPr lang="en-US" b="1"/>
              <a:t> </a:t>
            </a:r>
            <a:r>
              <a:rPr lang="en-US" b="1" err="1"/>
              <a:t>iver</a:t>
            </a:r>
            <a:r>
              <a:rPr lang="en-US" b="1"/>
              <a:t> </a:t>
            </a:r>
            <a:r>
              <a:rPr lang="en-US" b="1" err="1"/>
              <a:t>etter</a:t>
            </a:r>
            <a:r>
              <a:rPr lang="en-US" b="1"/>
              <a:t> å </a:t>
            </a:r>
            <a:r>
              <a:rPr lang="en-US" b="1" err="1"/>
              <a:t>gjere</a:t>
            </a:r>
            <a:r>
              <a:rPr lang="en-US" b="1"/>
              <a:t> </a:t>
            </a:r>
            <a:r>
              <a:rPr lang="en-US" b="1" err="1"/>
              <a:t>noko</a:t>
            </a:r>
            <a:r>
              <a:rPr lang="en-US" b="1"/>
              <a:t>, </a:t>
            </a:r>
            <a:r>
              <a:rPr lang="en-US" b="1" err="1"/>
              <a:t>hoppar</a:t>
            </a:r>
            <a:r>
              <a:rPr lang="en-US" b="1"/>
              <a:t> </a:t>
            </a:r>
            <a:r>
              <a:rPr lang="en-US" b="1" err="1"/>
              <a:t>ein</a:t>
            </a:r>
            <a:r>
              <a:rPr lang="en-US" b="1"/>
              <a:t> </a:t>
            </a:r>
            <a:r>
              <a:rPr lang="en-US" b="1" err="1"/>
              <a:t>på</a:t>
            </a:r>
            <a:r>
              <a:rPr lang="en-US" b="1"/>
              <a:t> </a:t>
            </a:r>
            <a:r>
              <a:rPr lang="en-US" b="1" err="1"/>
              <a:t>stix</a:t>
            </a:r>
            <a:r>
              <a:rPr lang="en-US" b="1"/>
              <a:t> </a:t>
            </a:r>
            <a:r>
              <a:rPr lang="en-US" b="1" err="1"/>
              <a:t>og</a:t>
            </a:r>
            <a:r>
              <a:rPr lang="en-US" b="1"/>
              <a:t> </a:t>
            </a:r>
            <a:r>
              <a:rPr lang="en-US" b="1" err="1"/>
              <a:t>gløymer</a:t>
            </a:r>
            <a:r>
              <a:rPr lang="en-US" b="1"/>
              <a:t> å </a:t>
            </a:r>
            <a:r>
              <a:rPr lang="en-US" b="1" err="1"/>
              <a:t>vurdere</a:t>
            </a:r>
            <a:r>
              <a:rPr lang="en-US" b="1"/>
              <a:t> </a:t>
            </a:r>
            <a:r>
              <a:rPr lang="en-US" b="1" err="1"/>
              <a:t>kva</a:t>
            </a:r>
            <a:r>
              <a:rPr lang="en-US" b="1"/>
              <a:t> anna det </a:t>
            </a:r>
            <a:r>
              <a:rPr lang="en-US" b="1" err="1"/>
              <a:t>kan</a:t>
            </a:r>
            <a:r>
              <a:rPr lang="en-US" b="1"/>
              <a:t> </a:t>
            </a:r>
            <a:r>
              <a:rPr lang="en-US" b="1" err="1"/>
              <a:t>være</a:t>
            </a:r>
            <a:r>
              <a:rPr lang="en-US" b="1"/>
              <a:t>.</a:t>
            </a:r>
          </a:p>
          <a:p>
            <a:pPr>
              <a:buClr>
                <a:srgbClr val="1287C3"/>
              </a:buClr>
            </a:pPr>
            <a:endParaRPr lang="en-US">
              <a:solidFill>
                <a:srgbClr val="FF0000"/>
              </a:solidFill>
            </a:endParaRPr>
          </a:p>
          <a:p>
            <a:pPr>
              <a:buClr>
                <a:srgbClr val="1287C3"/>
              </a:buClr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38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02267-87E8-C944-7C9E-30CC0E9ED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17" y="-4669"/>
            <a:ext cx="12084423" cy="6603533"/>
          </a:xfrm>
        </p:spPr>
        <p:txBody>
          <a:bodyPr>
            <a:normAutofit/>
          </a:bodyPr>
          <a:lstStyle/>
          <a:p>
            <a:r>
              <a:rPr lang="en-US" sz="2800" b="1"/>
              <a:t>        </a:t>
            </a:r>
            <a:r>
              <a:rPr lang="en-US" sz="2800" b="1" err="1"/>
              <a:t>Urinvegsinfeksjon</a:t>
            </a:r>
            <a:r>
              <a:rPr lang="en-US" sz="2800" b="1"/>
              <a:t> er </a:t>
            </a:r>
            <a:r>
              <a:rPr lang="en-US" sz="2800" b="1" err="1"/>
              <a:t>ein</a:t>
            </a:r>
            <a:r>
              <a:rPr lang="en-US" sz="2800" b="1"/>
              <a:t> av </a:t>
            </a:r>
            <a:r>
              <a:rPr lang="en-US" sz="2800" b="1" err="1"/>
              <a:t>dei</a:t>
            </a:r>
            <a:r>
              <a:rPr lang="en-US" sz="2800" b="1"/>
              <a:t> </a:t>
            </a:r>
            <a:r>
              <a:rPr lang="en-US" sz="2800" b="1" err="1"/>
              <a:t>viktigaste</a:t>
            </a:r>
            <a:br>
              <a:rPr lang="en-US" sz="2800" b="1"/>
            </a:br>
            <a:r>
              <a:rPr lang="en-US" sz="2800" b="1"/>
              <a:t> </a:t>
            </a:r>
            <a:r>
              <a:rPr lang="en-US" sz="2800" b="1" err="1"/>
              <a:t>helsetenesteassosierte</a:t>
            </a:r>
            <a:r>
              <a:rPr lang="en-US" sz="2800" b="1"/>
              <a:t> </a:t>
            </a:r>
            <a:r>
              <a:rPr lang="en-US" sz="2800" b="1" err="1"/>
              <a:t>infeksjonane</a:t>
            </a:r>
            <a:r>
              <a:rPr lang="en-US" sz="2800" b="1"/>
              <a:t>(HAI) vi </a:t>
            </a:r>
            <a:r>
              <a:rPr lang="en-US" sz="2800" b="1" err="1"/>
              <a:t>har</a:t>
            </a:r>
            <a:r>
              <a:rPr lang="en-US" sz="2800"/>
              <a:t>.</a:t>
            </a:r>
            <a:br>
              <a:rPr lang="en-US" sz="2800"/>
            </a:br>
            <a:br>
              <a:rPr lang="en-US" sz="2800"/>
            </a:br>
            <a:r>
              <a:rPr lang="en-US" sz="2800">
                <a:ea typeface="+mj-lt"/>
                <a:cs typeface="+mj-lt"/>
              </a:rPr>
              <a:t>        </a:t>
            </a:r>
            <a:r>
              <a:rPr lang="en-US" sz="2800" b="1">
                <a:ea typeface="+mj-lt"/>
                <a:cs typeface="+mj-lt"/>
              </a:rPr>
              <a:t>80% av UVI </a:t>
            </a:r>
            <a:r>
              <a:rPr lang="en-US" sz="2800" b="1" err="1">
                <a:ea typeface="+mj-lt"/>
                <a:cs typeface="+mj-lt"/>
              </a:rPr>
              <a:t>i</a:t>
            </a:r>
            <a:r>
              <a:rPr lang="en-US" sz="2800" b="1">
                <a:ea typeface="+mj-lt"/>
                <a:cs typeface="+mj-lt"/>
              </a:rPr>
              <a:t> </a:t>
            </a:r>
            <a:r>
              <a:rPr lang="en-US" sz="2800" b="1" err="1">
                <a:ea typeface="+mj-lt"/>
                <a:cs typeface="+mj-lt"/>
              </a:rPr>
              <a:t>sjukehus</a:t>
            </a:r>
            <a:r>
              <a:rPr lang="en-US" sz="2800" b="1">
                <a:ea typeface="+mj-lt"/>
                <a:cs typeface="+mj-lt"/>
              </a:rPr>
              <a:t> </a:t>
            </a:r>
            <a:r>
              <a:rPr lang="en-US" sz="2800" b="1" err="1">
                <a:ea typeface="+mj-lt"/>
                <a:cs typeface="+mj-lt"/>
              </a:rPr>
              <a:t>skuldast</a:t>
            </a:r>
            <a:r>
              <a:rPr lang="en-US" sz="2800" b="1">
                <a:ea typeface="+mj-lt"/>
                <a:cs typeface="+mj-lt"/>
              </a:rPr>
              <a:t> </a:t>
            </a:r>
            <a:r>
              <a:rPr lang="en-US" sz="2800" b="1" err="1">
                <a:ea typeface="+mj-lt"/>
                <a:cs typeface="+mj-lt"/>
              </a:rPr>
              <a:t>kateterbruk</a:t>
            </a:r>
            <a:r>
              <a:rPr lang="en-US" sz="2800" b="1">
                <a:ea typeface="+mj-lt"/>
                <a:cs typeface="+mj-lt"/>
              </a:rPr>
              <a:t> </a:t>
            </a:r>
            <a:br>
              <a:rPr lang="en-US" sz="2800" b="1">
                <a:ea typeface="+mj-lt"/>
                <a:cs typeface="+mj-lt"/>
              </a:rPr>
            </a:br>
            <a:r>
              <a:rPr lang="en-US" sz="2800" b="1" err="1">
                <a:ea typeface="+mj-lt"/>
                <a:cs typeface="+mj-lt"/>
              </a:rPr>
              <a:t>eller</a:t>
            </a:r>
            <a:r>
              <a:rPr lang="en-US" sz="2800" b="1">
                <a:ea typeface="+mj-lt"/>
                <a:cs typeface="+mj-lt"/>
              </a:rPr>
              <a:t> </a:t>
            </a:r>
            <a:r>
              <a:rPr lang="en-US" sz="2800" b="1" err="1">
                <a:ea typeface="+mj-lt"/>
                <a:cs typeface="+mj-lt"/>
              </a:rPr>
              <a:t>annan</a:t>
            </a:r>
            <a:r>
              <a:rPr lang="en-US" sz="2800" b="1">
                <a:ea typeface="+mj-lt"/>
                <a:cs typeface="+mj-lt"/>
              </a:rPr>
              <a:t> </a:t>
            </a:r>
            <a:r>
              <a:rPr lang="en-US" sz="2800" b="1" err="1">
                <a:ea typeface="+mj-lt"/>
                <a:cs typeface="+mj-lt"/>
              </a:rPr>
              <a:t>instrumentering</a:t>
            </a:r>
            <a:r>
              <a:rPr lang="en-US" sz="2800" b="1">
                <a:ea typeface="+mj-lt"/>
                <a:cs typeface="+mj-lt"/>
              </a:rPr>
              <a:t> </a:t>
            </a:r>
            <a:r>
              <a:rPr lang="en-US" sz="2800" b="1" err="1">
                <a:ea typeface="+mj-lt"/>
                <a:cs typeface="+mj-lt"/>
              </a:rPr>
              <a:t>i</a:t>
            </a:r>
            <a:r>
              <a:rPr lang="en-US" sz="2800" b="1">
                <a:ea typeface="+mj-lt"/>
                <a:cs typeface="+mj-lt"/>
              </a:rPr>
              <a:t> </a:t>
            </a:r>
            <a:r>
              <a:rPr lang="en-US" sz="2800" b="1" err="1">
                <a:ea typeface="+mj-lt"/>
                <a:cs typeface="+mj-lt"/>
              </a:rPr>
              <a:t>urinvegane</a:t>
            </a:r>
            <a:br>
              <a:rPr lang="en-US" sz="2800" b="1">
                <a:ea typeface="+mj-lt"/>
                <a:cs typeface="+mj-lt"/>
              </a:rPr>
            </a:br>
            <a:br>
              <a:rPr lang="en-US" sz="2800">
                <a:ea typeface="+mj-lt"/>
                <a:cs typeface="+mj-lt"/>
              </a:rPr>
            </a:br>
            <a:r>
              <a:rPr lang="en-US" sz="2800">
                <a:ea typeface="+mj-lt"/>
                <a:cs typeface="+mj-lt"/>
              </a:rPr>
              <a:t> </a:t>
            </a:r>
            <a:r>
              <a:rPr lang="en-US" sz="2800" b="1">
                <a:ea typeface="+mj-lt"/>
                <a:cs typeface="+mj-lt"/>
              </a:rPr>
              <a:t>I </a:t>
            </a:r>
            <a:r>
              <a:rPr lang="en-US" sz="2800" b="1" err="1">
                <a:ea typeface="+mj-lt"/>
                <a:cs typeface="+mj-lt"/>
              </a:rPr>
              <a:t>sjukeheimane</a:t>
            </a:r>
            <a:r>
              <a:rPr lang="en-US" sz="2800" b="1">
                <a:ea typeface="+mj-lt"/>
                <a:cs typeface="+mj-lt"/>
              </a:rPr>
              <a:t> er </a:t>
            </a:r>
            <a:r>
              <a:rPr lang="en-US" sz="2800" b="1" err="1">
                <a:ea typeface="+mj-lt"/>
                <a:cs typeface="+mj-lt"/>
              </a:rPr>
              <a:t>prevalensraten</a:t>
            </a:r>
            <a:r>
              <a:rPr lang="en-US" sz="2800" b="1">
                <a:ea typeface="+mj-lt"/>
                <a:cs typeface="+mj-lt"/>
              </a:rPr>
              <a:t> for UVI  2,9- 4,1 % </a:t>
            </a:r>
            <a:r>
              <a:rPr lang="en-US" sz="2800">
                <a:ea typeface="+mj-lt"/>
                <a:cs typeface="+mj-lt"/>
              </a:rPr>
              <a:t>.</a:t>
            </a:r>
            <a:br>
              <a:rPr lang="en-US" sz="2800"/>
            </a:br>
            <a:r>
              <a:rPr lang="en-US" sz="2800" b="1"/>
              <a:t> UVI den </a:t>
            </a:r>
            <a:r>
              <a:rPr lang="en-US" sz="2800" b="1" err="1"/>
              <a:t>hyppigast</a:t>
            </a:r>
            <a:r>
              <a:rPr lang="en-US" sz="2800" b="1"/>
              <a:t> </a:t>
            </a:r>
            <a:r>
              <a:rPr lang="en-US" sz="2800" b="1" err="1"/>
              <a:t>førekommande</a:t>
            </a:r>
            <a:r>
              <a:rPr lang="en-US" sz="2800" b="1"/>
              <a:t> </a:t>
            </a:r>
            <a:r>
              <a:rPr lang="en-US" sz="2800" b="1" err="1"/>
              <a:t>infeksjonen</a:t>
            </a:r>
            <a:r>
              <a:rPr lang="en-US" sz="2800" b="1"/>
              <a:t>. </a:t>
            </a:r>
            <a:br>
              <a:rPr lang="en-US" sz="2800" b="1"/>
            </a:br>
            <a:r>
              <a:rPr lang="en-US" sz="2800" b="1"/>
              <a:t>40% av </a:t>
            </a:r>
            <a:r>
              <a:rPr lang="en-US" sz="2800" b="1" err="1"/>
              <a:t>infeksjonane</a:t>
            </a:r>
            <a:r>
              <a:rPr lang="en-US" sz="2800" b="1"/>
              <a:t> i sjukeheim.</a:t>
            </a:r>
            <a:br>
              <a:rPr lang="en-US" sz="2800" b="1"/>
            </a:br>
            <a:br>
              <a:rPr lang="en-US" sz="2800"/>
            </a:b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542320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7F47C8F-073D-B719-2489-0CF7F5461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0676" y="745901"/>
            <a:ext cx="9632347" cy="5045299"/>
          </a:xfrm>
        </p:spPr>
        <p:txBody>
          <a:bodyPr>
            <a:normAutofit lnSpcReduction="10000"/>
          </a:bodyPr>
          <a:lstStyle/>
          <a:p>
            <a:r>
              <a:rPr lang="nb-NO" b="1">
                <a:ea typeface="+mn-lt"/>
                <a:cs typeface="+mn-lt"/>
              </a:rPr>
              <a:t>Ved funn av grumsete og illeluktende urin, bør det først kartlegges om pasienten har symptomer på urinveisinfeksjon.</a:t>
            </a:r>
          </a:p>
          <a:p>
            <a:pPr>
              <a:buClr>
                <a:srgbClr val="1287C3"/>
              </a:buClr>
            </a:pPr>
            <a:r>
              <a:rPr lang="nb-NO" b="1">
                <a:ea typeface="+mn-lt"/>
                <a:cs typeface="+mn-lt"/>
              </a:rPr>
              <a:t>Urinstrimmelundersøkelse tas kun hvis pasienten har symptomer på urinveisinfeksjon. </a:t>
            </a:r>
          </a:p>
          <a:p>
            <a:pPr>
              <a:buClr>
                <a:srgbClr val="1287C3"/>
              </a:buClr>
            </a:pPr>
            <a:r>
              <a:rPr lang="nb-NO" b="1">
                <a:ea typeface="+mn-lt"/>
                <a:cs typeface="+mn-lt"/>
              </a:rPr>
              <a:t> </a:t>
            </a:r>
            <a:r>
              <a:rPr lang="nb-NO" b="1" err="1">
                <a:ea typeface="+mn-lt"/>
                <a:cs typeface="+mn-lt"/>
              </a:rPr>
              <a:t>Midtstrømsprøve</a:t>
            </a:r>
            <a:r>
              <a:rPr lang="nb-NO" b="1">
                <a:ea typeface="+mn-lt"/>
                <a:cs typeface="+mn-lt"/>
              </a:rPr>
              <a:t> fra morgenurin gir mest pålitelig resultat ved urinprøvetaking .</a:t>
            </a:r>
          </a:p>
          <a:p>
            <a:pPr>
              <a:buClr>
                <a:srgbClr val="1287C3"/>
              </a:buClr>
            </a:pPr>
            <a:r>
              <a:rPr lang="nb-NO" b="1">
                <a:ea typeface="+mn-lt"/>
                <a:cs typeface="+mn-lt"/>
              </a:rPr>
              <a:t> Ved urinprøvetaking fra permanent kateter, tas prøven med steril prosedyre ved punksjon av kateterslange like nedenfor forgreningssted. </a:t>
            </a:r>
          </a:p>
          <a:p>
            <a:pPr>
              <a:buClr>
                <a:srgbClr val="1287C3"/>
              </a:buClr>
            </a:pPr>
            <a:r>
              <a:rPr lang="nb-NO" b="1">
                <a:ea typeface="+mn-lt"/>
                <a:cs typeface="+mn-lt"/>
              </a:rPr>
              <a:t> Urinprøver skal ikke brukes rutinemessig i sykehjem. Rutinemessig bruk av urinprøve ved kontroll etter urinveisinfeksjon, ved innkomst, ved legemiddelgjennomgang og årskontroll har ingen nytteverdi</a:t>
            </a:r>
            <a:endParaRPr lang="nb-NO" b="1"/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DA0E74F5-4515-BCF0-8B16-856E55BE372C}"/>
              </a:ext>
            </a:extLst>
          </p:cNvPr>
          <p:cNvSpPr txBox="1"/>
          <p:nvPr/>
        </p:nvSpPr>
        <p:spPr>
          <a:xfrm>
            <a:off x="3820731" y="225379"/>
            <a:ext cx="5598016" cy="6309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sz="2400" b="1"/>
              <a:t>NOKLUS-RÅD </a:t>
            </a:r>
            <a:r>
              <a:rPr lang="nb-NO" sz="2400" b="1">
                <a:solidFill>
                  <a:srgbClr val="000000"/>
                </a:solidFill>
                <a:latin typeface="Corbel"/>
                <a:cs typeface="Arial"/>
              </a:rPr>
              <a:t> </a:t>
            </a:r>
            <a:endParaRPr lang="nb-NO" sz="2400" b="1">
              <a:latin typeface="Corbel" panose="020B0503020204020204"/>
              <a:cs typeface="Arial"/>
            </a:endParaRPr>
          </a:p>
          <a:p>
            <a:r>
              <a:rPr lang="nb-NO" sz="1100" b="1">
                <a:latin typeface="Arial"/>
                <a:cs typeface="Arial"/>
              </a:rPr>
              <a:t>Norsk kvalitetsforbedring av laboratorieundersøkelser (</a:t>
            </a:r>
            <a:r>
              <a:rPr lang="nb-NO" sz="1100" b="1" err="1">
                <a:latin typeface="Arial"/>
                <a:cs typeface="Arial"/>
              </a:rPr>
              <a:t>Noklus</a:t>
            </a:r>
            <a:r>
              <a:rPr lang="nb-NO" sz="1100" b="1">
                <a:latin typeface="Arial"/>
                <a:cs typeface="Arial"/>
              </a:rPr>
              <a:t>)</a:t>
            </a:r>
            <a:endParaRPr lang="nb-NO" sz="2400" b="1"/>
          </a:p>
        </p:txBody>
      </p:sp>
    </p:spTree>
    <p:extLst>
      <p:ext uri="{BB962C8B-B14F-4D97-AF65-F5344CB8AC3E}">
        <p14:creationId xmlns:p14="http://schemas.microsoft.com/office/powerpoint/2010/main" val="3136448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A2A5BE-79E0-9ECF-2DD5-276E218DF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/>
              <a:t>Sjekkliste for når ta </a:t>
            </a:r>
            <a:r>
              <a:rPr lang="nb-NO" b="1" err="1"/>
              <a:t>urinstix</a:t>
            </a:r>
            <a:r>
              <a:rPr lang="nb-NO" b="1"/>
              <a:t>. 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B9F90F-7BAE-A186-DEFD-64ACBF75C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>
                <a:ea typeface="+mn-lt"/>
                <a:cs typeface="+mn-lt"/>
                <a:hlinkClick r:id="rId2"/>
              </a:rPr>
              <a:t>Urinprøve-sjekkliste_november-2017_Noklus_271117.pdf (antibiotika.no)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9150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B3C83-7E90-1A69-14C3-D7225EEC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err="1"/>
              <a:t>Kilder</a:t>
            </a:r>
            <a:r>
              <a:rPr lang="en-US" b="1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92DB3-F6A8-A4FE-DA34-2BDB2A62B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  <a:hlinkClick r:id="rId2"/>
              </a:rPr>
              <a:t>Catheter-associated urinary tract infection in adults - UpToDate</a:t>
            </a:r>
          </a:p>
          <a:p>
            <a:r>
              <a:rPr lang="en-US" err="1"/>
              <a:t>Smittevern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  </a:t>
            </a:r>
            <a:r>
              <a:rPr lang="en-US" err="1"/>
              <a:t>helsetjenesten</a:t>
            </a:r>
            <a:r>
              <a:rPr lang="en-US"/>
              <a:t> 4.utgave: P. E .Akselsen /K. Stenhaug  Kilhus.</a:t>
            </a:r>
          </a:p>
          <a:p>
            <a:r>
              <a:rPr lang="en-US">
                <a:ea typeface="+mn-lt"/>
                <a:cs typeface="+mn-lt"/>
                <a:hlinkClick r:id="rId3"/>
              </a:rPr>
              <a:t>Hvordan forebygge helsetjenesteassosierte urinveisinfeksjoner? - FHI</a:t>
            </a:r>
          </a:p>
          <a:p>
            <a:r>
              <a:rPr lang="en-US">
                <a:ea typeface="+mn-lt"/>
                <a:cs typeface="+mn-lt"/>
                <a:hlinkClick r:id="rId4"/>
              </a:rPr>
              <a:t>PROSEDYRER – Samhandling (samhandling-sfj.no)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7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BFA01DC-8E0B-5518-7968-E6C64D7DE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880885"/>
              </p:ext>
            </p:extLst>
          </p:nvPr>
        </p:nvGraphicFramePr>
        <p:xfrm>
          <a:off x="3050447" y="1785937"/>
          <a:ext cx="8614623" cy="3937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6874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2C1A813-B8E8-4C40-4141-7A538AC2E9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060461"/>
              </p:ext>
            </p:extLst>
          </p:nvPr>
        </p:nvGraphicFramePr>
        <p:xfrm>
          <a:off x="1962923" y="539707"/>
          <a:ext cx="4457700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12B720A-65C8-3D9E-C381-0DDF228FAE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700433"/>
              </p:ext>
            </p:extLst>
          </p:nvPr>
        </p:nvGraphicFramePr>
        <p:xfrm>
          <a:off x="6426286" y="3123428"/>
          <a:ext cx="4572000" cy="2860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22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35177-C4B3-23AB-EAD5-2E71B4227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3983" y="199196"/>
            <a:ext cx="10028539" cy="597776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sz="3200">
                <a:ea typeface="+mn-lt"/>
                <a:cs typeface="+mn-lt"/>
              </a:rPr>
              <a:t>  </a:t>
            </a:r>
            <a:r>
              <a:rPr lang="en-US" sz="2800">
                <a:ea typeface="+mn-lt"/>
                <a:cs typeface="+mn-lt"/>
              </a:rPr>
              <a:t>  </a:t>
            </a:r>
            <a:r>
              <a:rPr lang="en-US" sz="2800" b="1">
                <a:ea typeface="+mn-lt"/>
                <a:cs typeface="+mn-lt"/>
              </a:rPr>
              <a:t>  </a:t>
            </a:r>
            <a:r>
              <a:rPr lang="en-US" sz="2800" b="1">
                <a:solidFill>
                  <a:schemeClr val="accent1">
                    <a:lumMod val="75000"/>
                  </a:schemeClr>
                </a:solidFill>
                <a:latin typeface="Calibri"/>
                <a:ea typeface="+mn-lt"/>
                <a:cs typeface="+mn-lt"/>
              </a:rPr>
              <a:t>•</a:t>
            </a:r>
            <a:r>
              <a:rPr lang="en-US" sz="2800" b="1" err="1">
                <a:latin typeface="Calibri"/>
                <a:ea typeface="+mn-lt"/>
                <a:cs typeface="+mn-lt"/>
              </a:rPr>
              <a:t>Pasientar</a:t>
            </a:r>
            <a:r>
              <a:rPr lang="en-US" sz="2800" b="1">
                <a:latin typeface="Calibri"/>
                <a:ea typeface="+mn-lt"/>
                <a:cs typeface="+mn-lt"/>
              </a:rPr>
              <a:t> </a:t>
            </a:r>
            <a:r>
              <a:rPr lang="en-US" sz="2800" b="1" err="1">
                <a:latin typeface="Calibri"/>
                <a:ea typeface="+mn-lt"/>
                <a:cs typeface="+mn-lt"/>
              </a:rPr>
              <a:t>som</a:t>
            </a:r>
            <a:r>
              <a:rPr lang="en-US" sz="2800" b="1">
                <a:latin typeface="Calibri"/>
                <a:ea typeface="+mn-lt"/>
                <a:cs typeface="+mn-lt"/>
              </a:rPr>
              <a:t> </a:t>
            </a:r>
            <a:r>
              <a:rPr lang="en-US" sz="2800" b="1" err="1">
                <a:latin typeface="Calibri"/>
                <a:ea typeface="+mn-lt"/>
                <a:cs typeface="+mn-lt"/>
              </a:rPr>
              <a:t>har</a:t>
            </a:r>
            <a:r>
              <a:rPr lang="en-US" sz="2800" b="1">
                <a:latin typeface="Calibri"/>
                <a:ea typeface="+mn-lt"/>
                <a:cs typeface="+mn-lt"/>
              </a:rPr>
              <a:t> </a:t>
            </a:r>
            <a:r>
              <a:rPr lang="en-US" sz="2800" b="1" err="1">
                <a:latin typeface="Calibri"/>
                <a:ea typeface="+mn-lt"/>
                <a:cs typeface="+mn-lt"/>
              </a:rPr>
              <a:t>urinkateter</a:t>
            </a:r>
            <a:r>
              <a:rPr lang="en-US" sz="2800" b="1">
                <a:latin typeface="Calibri"/>
                <a:ea typeface="+mn-lt"/>
                <a:cs typeface="+mn-lt"/>
              </a:rPr>
              <a:t> </a:t>
            </a:r>
            <a:r>
              <a:rPr lang="en-US" sz="2800" b="1" err="1">
                <a:latin typeface="Calibri"/>
                <a:ea typeface="+mn-lt"/>
                <a:cs typeface="+mn-lt"/>
              </a:rPr>
              <a:t>har</a:t>
            </a:r>
            <a:r>
              <a:rPr lang="en-US" sz="2800" b="1">
                <a:latin typeface="Calibri"/>
                <a:ea typeface="+mn-lt"/>
                <a:cs typeface="+mn-lt"/>
              </a:rPr>
              <a:t> </a:t>
            </a:r>
            <a:r>
              <a:rPr lang="en-US" sz="2800" b="1" err="1">
                <a:latin typeface="Calibri"/>
                <a:ea typeface="+mn-lt"/>
                <a:cs typeface="+mn-lt"/>
              </a:rPr>
              <a:t>auka</a:t>
            </a:r>
            <a:r>
              <a:rPr lang="en-US" sz="2800" b="1">
                <a:latin typeface="Calibri"/>
                <a:ea typeface="+mn-lt"/>
                <a:cs typeface="+mn-lt"/>
              </a:rPr>
              <a:t> </a:t>
            </a:r>
            <a:r>
              <a:rPr lang="en-US" sz="2800" b="1" err="1">
                <a:latin typeface="Calibri"/>
                <a:ea typeface="+mn-lt"/>
                <a:cs typeface="+mn-lt"/>
              </a:rPr>
              <a:t>risko</a:t>
            </a:r>
            <a:r>
              <a:rPr lang="en-US" sz="2800" b="1">
                <a:latin typeface="Calibri"/>
                <a:ea typeface="+mn-lt"/>
                <a:cs typeface="+mn-lt"/>
              </a:rPr>
              <a:t> for </a:t>
            </a:r>
            <a:r>
              <a:rPr lang="en-US" sz="2800" b="1" err="1">
                <a:latin typeface="Calibri"/>
                <a:ea typeface="+mn-lt"/>
                <a:cs typeface="+mn-lt"/>
              </a:rPr>
              <a:t>infeksjon</a:t>
            </a:r>
            <a:r>
              <a:rPr lang="en-US" sz="2800" b="1">
                <a:latin typeface="Calibri"/>
                <a:ea typeface="+mn-lt"/>
                <a:cs typeface="+mn-lt"/>
              </a:rPr>
              <a:t>. </a:t>
            </a:r>
          </a:p>
          <a:p>
            <a:pPr marL="0" indent="0">
              <a:buNone/>
            </a:pPr>
            <a:r>
              <a:rPr lang="en-US" sz="2800" b="1">
                <a:latin typeface="Calibri"/>
                <a:ea typeface="+mn-lt"/>
                <a:cs typeface="+mn-lt"/>
              </a:rPr>
              <a:t>Dess </a:t>
            </a:r>
            <a:r>
              <a:rPr lang="en-US" sz="2800" b="1" err="1">
                <a:latin typeface="Calibri"/>
                <a:ea typeface="+mn-lt"/>
                <a:cs typeface="+mn-lt"/>
              </a:rPr>
              <a:t>lengre</a:t>
            </a:r>
            <a:r>
              <a:rPr lang="en-US" sz="2800" b="1">
                <a:latin typeface="Calibri"/>
                <a:ea typeface="+mn-lt"/>
                <a:cs typeface="+mn-lt"/>
              </a:rPr>
              <a:t> </a:t>
            </a:r>
            <a:r>
              <a:rPr lang="en-US" sz="2800" b="1" err="1">
                <a:latin typeface="Calibri"/>
                <a:ea typeface="+mn-lt"/>
                <a:cs typeface="+mn-lt"/>
              </a:rPr>
              <a:t>kateter</a:t>
            </a:r>
            <a:r>
              <a:rPr lang="en-US" sz="2800" b="1">
                <a:latin typeface="Calibri"/>
                <a:ea typeface="+mn-lt"/>
                <a:cs typeface="+mn-lt"/>
              </a:rPr>
              <a:t> </a:t>
            </a:r>
            <a:r>
              <a:rPr lang="en-US" sz="2800" b="1" err="1">
                <a:latin typeface="Calibri"/>
                <a:ea typeface="+mn-lt"/>
                <a:cs typeface="+mn-lt"/>
              </a:rPr>
              <a:t>ligg</a:t>
            </a:r>
            <a:r>
              <a:rPr lang="en-US" sz="2800" b="1">
                <a:latin typeface="Calibri"/>
                <a:ea typeface="+mn-lt"/>
                <a:cs typeface="+mn-lt"/>
              </a:rPr>
              <a:t> </a:t>
            </a:r>
            <a:r>
              <a:rPr lang="en-US" sz="2800" b="1" err="1">
                <a:latin typeface="Calibri"/>
                <a:ea typeface="+mn-lt"/>
                <a:cs typeface="+mn-lt"/>
              </a:rPr>
              <a:t>inne</a:t>
            </a:r>
            <a:r>
              <a:rPr lang="en-US" sz="2800" b="1">
                <a:latin typeface="Calibri"/>
                <a:ea typeface="+mn-lt"/>
                <a:cs typeface="+mn-lt"/>
              </a:rPr>
              <a:t> jo </a:t>
            </a:r>
            <a:r>
              <a:rPr lang="en-US" sz="2800" b="1" err="1">
                <a:latin typeface="Calibri"/>
                <a:ea typeface="+mn-lt"/>
                <a:cs typeface="+mn-lt"/>
              </a:rPr>
              <a:t>større</a:t>
            </a:r>
            <a:r>
              <a:rPr lang="en-US" sz="2800" b="1">
                <a:latin typeface="Calibri"/>
                <a:ea typeface="+mn-lt"/>
                <a:cs typeface="+mn-lt"/>
              </a:rPr>
              <a:t> er </a:t>
            </a:r>
            <a:r>
              <a:rPr lang="en-US" sz="2800" b="1" err="1">
                <a:latin typeface="Calibri"/>
                <a:ea typeface="+mn-lt"/>
                <a:cs typeface="+mn-lt"/>
              </a:rPr>
              <a:t>risiko</a:t>
            </a:r>
            <a:r>
              <a:rPr lang="en-US" sz="2800" b="1">
                <a:latin typeface="Calibri"/>
                <a:ea typeface="+mn-lt"/>
                <a:cs typeface="+mn-lt"/>
              </a:rPr>
              <a:t> for </a:t>
            </a:r>
            <a:r>
              <a:rPr lang="en-US" sz="2800" b="1" err="1">
                <a:latin typeface="Calibri"/>
                <a:ea typeface="+mn-lt"/>
                <a:cs typeface="+mn-lt"/>
              </a:rPr>
              <a:t>infeksjon</a:t>
            </a:r>
            <a:r>
              <a:rPr lang="en-US" sz="2800" b="1">
                <a:latin typeface="Calibri"/>
                <a:ea typeface="+mn-lt"/>
                <a:cs typeface="+mn-lt"/>
              </a:rPr>
              <a:t>.   </a:t>
            </a:r>
          </a:p>
          <a:p>
            <a:pPr marL="0" indent="0">
              <a:buNone/>
            </a:pPr>
            <a:r>
              <a:rPr lang="en-US" sz="2800" b="1">
                <a:latin typeface="Calibri"/>
                <a:ea typeface="+mn-lt"/>
                <a:cs typeface="+mn-lt"/>
              </a:rPr>
              <a:t>I HF </a:t>
            </a:r>
            <a:r>
              <a:rPr lang="en-US" sz="2800" b="1" err="1">
                <a:latin typeface="Calibri"/>
                <a:ea typeface="+mn-lt"/>
                <a:cs typeface="+mn-lt"/>
              </a:rPr>
              <a:t>sitt</a:t>
            </a:r>
            <a:r>
              <a:rPr lang="en-US" sz="2800" b="1">
                <a:latin typeface="Calibri"/>
                <a:ea typeface="+mn-lt"/>
                <a:cs typeface="+mn-lt"/>
              </a:rPr>
              <a:t> </a:t>
            </a:r>
            <a:r>
              <a:rPr lang="en-US" sz="2800" b="1" err="1">
                <a:latin typeface="Calibri"/>
                <a:ea typeface="+mn-lt"/>
                <a:cs typeface="+mn-lt"/>
              </a:rPr>
              <a:t>nedslagsfelt</a:t>
            </a:r>
            <a:r>
              <a:rPr lang="en-US" sz="2800" b="1">
                <a:latin typeface="Calibri"/>
                <a:ea typeface="+mn-lt"/>
                <a:cs typeface="+mn-lt"/>
              </a:rPr>
              <a:t>: </a:t>
            </a:r>
            <a:r>
              <a:rPr lang="en-US" sz="2800" b="1" err="1">
                <a:latin typeface="Calibri"/>
                <a:ea typeface="+mn-lt"/>
                <a:cs typeface="+mn-lt"/>
              </a:rPr>
              <a:t>ikkje</a:t>
            </a:r>
            <a:r>
              <a:rPr lang="en-US" sz="2800" b="1">
                <a:latin typeface="Calibri"/>
                <a:ea typeface="+mn-lt"/>
                <a:cs typeface="+mn-lt"/>
              </a:rPr>
              <a:t> </a:t>
            </a:r>
            <a:r>
              <a:rPr lang="en-US" sz="2800" b="1" err="1">
                <a:latin typeface="Calibri"/>
                <a:ea typeface="+mn-lt"/>
                <a:cs typeface="+mn-lt"/>
              </a:rPr>
              <a:t>dei</a:t>
            </a:r>
            <a:r>
              <a:rPr lang="en-US" sz="2800" b="1">
                <a:latin typeface="Calibri"/>
                <a:ea typeface="+mn-lt"/>
                <a:cs typeface="+mn-lt"/>
              </a:rPr>
              <a:t> med </a:t>
            </a:r>
            <a:r>
              <a:rPr lang="en-US" sz="2800" b="1" err="1">
                <a:latin typeface="Calibri"/>
                <a:ea typeface="+mn-lt"/>
                <a:cs typeface="+mn-lt"/>
              </a:rPr>
              <a:t>kateter</a:t>
            </a:r>
            <a:r>
              <a:rPr lang="en-US" sz="2800" b="1">
                <a:latin typeface="Calibri"/>
                <a:ea typeface="+mn-lt"/>
                <a:cs typeface="+mn-lt"/>
              </a:rPr>
              <a:t> </a:t>
            </a:r>
            <a:r>
              <a:rPr lang="en-US" sz="2800" b="1" err="1">
                <a:latin typeface="Calibri"/>
                <a:ea typeface="+mn-lt"/>
                <a:cs typeface="+mn-lt"/>
              </a:rPr>
              <a:t>som</a:t>
            </a:r>
            <a:r>
              <a:rPr lang="en-US" sz="2800" b="1">
                <a:latin typeface="Calibri"/>
                <a:ea typeface="+mn-lt"/>
                <a:cs typeface="+mn-lt"/>
              </a:rPr>
              <a:t> </a:t>
            </a:r>
            <a:r>
              <a:rPr lang="en-US" sz="2800" b="1" err="1">
                <a:latin typeface="Calibri"/>
                <a:ea typeface="+mn-lt"/>
                <a:cs typeface="+mn-lt"/>
              </a:rPr>
              <a:t>har</a:t>
            </a:r>
            <a:r>
              <a:rPr lang="en-US" sz="2800" b="1">
                <a:latin typeface="Calibri"/>
                <a:ea typeface="+mn-lt"/>
                <a:cs typeface="+mn-lt"/>
              </a:rPr>
              <a:t> </a:t>
            </a:r>
            <a:r>
              <a:rPr lang="en-US" sz="2800" b="1" err="1">
                <a:latin typeface="Calibri"/>
                <a:ea typeface="+mn-lt"/>
                <a:cs typeface="+mn-lt"/>
              </a:rPr>
              <a:t>mest</a:t>
            </a:r>
            <a:r>
              <a:rPr lang="en-US" sz="2800" b="1">
                <a:latin typeface="Calibri"/>
                <a:ea typeface="+mn-lt"/>
                <a:cs typeface="+mn-lt"/>
              </a:rPr>
              <a:t> UVI.</a:t>
            </a:r>
          </a:p>
          <a:p>
            <a:pPr marL="0" indent="0">
              <a:buNone/>
            </a:pPr>
            <a:r>
              <a:rPr lang="en-US" sz="2800" b="1">
                <a:latin typeface="Calibri"/>
                <a:ea typeface="+mn-lt"/>
                <a:cs typeface="+mn-lt"/>
              </a:rPr>
              <a:t>(</a:t>
            </a:r>
            <a:r>
              <a:rPr lang="en-US" sz="2800" b="1" err="1">
                <a:latin typeface="Calibri"/>
                <a:ea typeface="+mn-lt"/>
                <a:cs typeface="+mn-lt"/>
              </a:rPr>
              <a:t>kjelde</a:t>
            </a:r>
            <a:r>
              <a:rPr lang="en-US" sz="2800" b="1">
                <a:latin typeface="Calibri"/>
                <a:ea typeface="+mn-lt"/>
                <a:cs typeface="+mn-lt"/>
              </a:rPr>
              <a:t>: </a:t>
            </a:r>
            <a:r>
              <a:rPr lang="en-US" sz="2800" b="1" err="1">
                <a:latin typeface="Calibri"/>
                <a:ea typeface="+mn-lt"/>
                <a:cs typeface="+mn-lt"/>
              </a:rPr>
              <a:t>Insidens</a:t>
            </a:r>
            <a:r>
              <a:rPr lang="en-US" sz="2800" b="1">
                <a:latin typeface="Calibri"/>
                <a:ea typeface="+mn-lt"/>
                <a:cs typeface="+mn-lt"/>
              </a:rPr>
              <a:t>)</a:t>
            </a:r>
            <a:r>
              <a:rPr lang="en-US" sz="2800" b="1">
                <a:solidFill>
                  <a:srgbClr val="FF0000"/>
                </a:solidFill>
                <a:latin typeface="Calibri"/>
                <a:ea typeface="+mn-lt"/>
                <a:cs typeface="+mn-lt"/>
              </a:rPr>
              <a:t>  </a:t>
            </a:r>
            <a:r>
              <a:rPr lang="en-US" sz="2800" b="1">
                <a:latin typeface="Calibri"/>
                <a:ea typeface="+mn-lt"/>
                <a:cs typeface="+mn-lt"/>
              </a:rPr>
              <a:t>                                                          </a:t>
            </a:r>
            <a:br>
              <a:rPr lang="en-US" sz="2800" b="1">
                <a:latin typeface="Calibri"/>
                <a:ea typeface="+mn-lt"/>
                <a:cs typeface="+mn-lt"/>
              </a:rPr>
            </a:br>
            <a:r>
              <a:rPr lang="en-US" sz="2800" b="1">
                <a:latin typeface="Calibri"/>
                <a:ea typeface="+mn-lt"/>
                <a:cs typeface="+mn-lt"/>
              </a:rPr>
              <a:t>                       </a:t>
            </a:r>
          </a:p>
          <a:p>
            <a:pPr marL="0" indent="0">
              <a:buNone/>
            </a:pPr>
            <a:endParaRPr lang="en-US" sz="2800" b="1">
              <a:latin typeface="Calibri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800" b="1">
                <a:latin typeface="Calibri"/>
                <a:ea typeface="+mn-lt"/>
                <a:cs typeface="+mn-lt"/>
              </a:rPr>
              <a:t>   </a:t>
            </a:r>
            <a:r>
              <a:rPr lang="en-US" sz="2800" b="1" err="1">
                <a:latin typeface="Calibri"/>
                <a:ea typeface="+mn-lt"/>
                <a:cs typeface="+mn-lt"/>
              </a:rPr>
              <a:t>Kateterassosiert</a:t>
            </a:r>
            <a:r>
              <a:rPr lang="en-US" sz="2800" b="1">
                <a:latin typeface="Calibri"/>
                <a:ea typeface="+mn-lt"/>
                <a:cs typeface="+mn-lt"/>
              </a:rPr>
              <a:t> </a:t>
            </a:r>
            <a:r>
              <a:rPr lang="en-US" sz="2800" b="1" err="1">
                <a:latin typeface="Calibri"/>
                <a:ea typeface="+mn-lt"/>
                <a:cs typeface="+mn-lt"/>
              </a:rPr>
              <a:t>infeksjon</a:t>
            </a:r>
            <a:r>
              <a:rPr lang="en-US" sz="2800" b="1">
                <a:latin typeface="Calibri"/>
                <a:ea typeface="+mn-lt"/>
                <a:cs typeface="+mn-lt"/>
              </a:rPr>
              <a:t> </a:t>
            </a:r>
            <a:r>
              <a:rPr lang="en-US" sz="2800" b="1" err="1">
                <a:latin typeface="Calibri"/>
                <a:ea typeface="+mn-lt"/>
                <a:cs typeface="+mn-lt"/>
              </a:rPr>
              <a:t>gir</a:t>
            </a:r>
            <a:r>
              <a:rPr lang="en-US" sz="2800" b="1">
                <a:latin typeface="Calibri"/>
                <a:ea typeface="+mn-lt"/>
                <a:cs typeface="+mn-lt"/>
              </a:rPr>
              <a:t> </a:t>
            </a:r>
            <a:r>
              <a:rPr lang="en-US" sz="2800" b="1" err="1">
                <a:latin typeface="Calibri"/>
                <a:ea typeface="+mn-lt"/>
                <a:cs typeface="+mn-lt"/>
              </a:rPr>
              <a:t>pasient</a:t>
            </a:r>
            <a:r>
              <a:rPr lang="en-US" sz="2800" b="1">
                <a:latin typeface="Calibri"/>
                <a:ea typeface="+mn-lt"/>
                <a:cs typeface="+mn-lt"/>
              </a:rPr>
              <a:t>: </a:t>
            </a:r>
          </a:p>
          <a:p>
            <a:pPr marL="0" indent="0">
              <a:buNone/>
            </a:pPr>
            <a:r>
              <a:rPr lang="en-US" sz="2800" b="1">
                <a:latin typeface="Calibri"/>
                <a:ea typeface="+mn-lt"/>
                <a:cs typeface="+mn-lt"/>
              </a:rPr>
              <a:t>                       ° </a:t>
            </a:r>
            <a:r>
              <a:rPr lang="en-US" sz="2800" b="1" err="1">
                <a:latin typeface="Calibri"/>
                <a:ea typeface="+mn-lt"/>
                <a:cs typeface="+mn-lt"/>
              </a:rPr>
              <a:t>Psykiske</a:t>
            </a:r>
            <a:r>
              <a:rPr lang="en-US" sz="2800" b="1">
                <a:latin typeface="Calibri"/>
                <a:ea typeface="+mn-lt"/>
                <a:cs typeface="+mn-lt"/>
              </a:rPr>
              <a:t> </a:t>
            </a:r>
            <a:r>
              <a:rPr lang="en-US" sz="2800" b="1" err="1">
                <a:latin typeface="Calibri"/>
                <a:ea typeface="+mn-lt"/>
                <a:cs typeface="+mn-lt"/>
              </a:rPr>
              <a:t>og</a:t>
            </a:r>
            <a:r>
              <a:rPr lang="en-US" sz="2800" b="1">
                <a:latin typeface="Calibri"/>
                <a:ea typeface="+mn-lt"/>
                <a:cs typeface="+mn-lt"/>
              </a:rPr>
              <a:t> </a:t>
            </a:r>
            <a:r>
              <a:rPr lang="en-US" sz="2800" b="1" err="1">
                <a:latin typeface="Calibri"/>
                <a:ea typeface="+mn-lt"/>
                <a:cs typeface="+mn-lt"/>
              </a:rPr>
              <a:t>fysiske</a:t>
            </a:r>
            <a:r>
              <a:rPr lang="en-US" sz="2800" b="1">
                <a:latin typeface="Calibri"/>
                <a:ea typeface="+mn-lt"/>
                <a:cs typeface="+mn-lt"/>
              </a:rPr>
              <a:t> </a:t>
            </a:r>
            <a:r>
              <a:rPr lang="en-US" sz="2800" b="1" err="1">
                <a:latin typeface="Calibri"/>
                <a:ea typeface="+mn-lt"/>
                <a:cs typeface="+mn-lt"/>
              </a:rPr>
              <a:t>belastningar</a:t>
            </a:r>
            <a:r>
              <a:rPr lang="en-US" sz="2800" b="1">
                <a:latin typeface="Calibri"/>
                <a:ea typeface="+mn-lt"/>
                <a:cs typeface="+mn-lt"/>
              </a:rPr>
              <a:t>.</a:t>
            </a:r>
            <a:endParaRPr lang="en-US" sz="2800" b="1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800" b="1">
                <a:latin typeface="Calibri"/>
                <a:ea typeface="+mn-lt"/>
                <a:cs typeface="+mn-lt"/>
              </a:rPr>
              <a:t>                       °</a:t>
            </a:r>
            <a:r>
              <a:rPr lang="en-US" sz="2800" b="1" err="1">
                <a:latin typeface="Calibri"/>
                <a:ea typeface="+mn-lt"/>
                <a:cs typeface="+mn-lt"/>
              </a:rPr>
              <a:t>Forlenga</a:t>
            </a:r>
            <a:r>
              <a:rPr lang="en-US" sz="2800" b="1">
                <a:latin typeface="Calibri"/>
                <a:ea typeface="+mn-lt"/>
                <a:cs typeface="+mn-lt"/>
              </a:rPr>
              <a:t> </a:t>
            </a:r>
            <a:r>
              <a:rPr lang="en-US" sz="2800" b="1" err="1">
                <a:latin typeface="Calibri"/>
                <a:ea typeface="+mn-lt"/>
                <a:cs typeface="+mn-lt"/>
              </a:rPr>
              <a:t>opphold</a:t>
            </a:r>
            <a:r>
              <a:rPr lang="en-US" sz="2800" b="1">
                <a:latin typeface="Calibri"/>
                <a:ea typeface="+mn-lt"/>
                <a:cs typeface="+mn-lt"/>
              </a:rPr>
              <a:t> </a:t>
            </a:r>
            <a:r>
              <a:rPr lang="en-US" sz="2800" b="1" err="1">
                <a:latin typeface="Calibri"/>
                <a:ea typeface="+mn-lt"/>
                <a:cs typeface="+mn-lt"/>
              </a:rPr>
              <a:t>i</a:t>
            </a:r>
            <a:r>
              <a:rPr lang="en-US" sz="2800" b="1">
                <a:latin typeface="Calibri"/>
                <a:ea typeface="+mn-lt"/>
                <a:cs typeface="+mn-lt"/>
              </a:rPr>
              <a:t> </a:t>
            </a:r>
            <a:r>
              <a:rPr lang="en-US" sz="2800" b="1" err="1">
                <a:latin typeface="Calibri"/>
                <a:ea typeface="+mn-lt"/>
                <a:cs typeface="+mn-lt"/>
              </a:rPr>
              <a:t>institusjon</a:t>
            </a:r>
            <a:r>
              <a:rPr lang="en-US" sz="2800" b="1">
                <a:latin typeface="Calibri"/>
                <a:ea typeface="+mn-lt"/>
                <a:cs typeface="+mn-lt"/>
              </a:rPr>
              <a:t>, </a:t>
            </a:r>
            <a:r>
              <a:rPr lang="en-US" sz="2800" b="1" err="1">
                <a:latin typeface="Calibri"/>
                <a:ea typeface="+mn-lt"/>
                <a:cs typeface="+mn-lt"/>
              </a:rPr>
              <a:t>overføring</a:t>
            </a:r>
            <a:r>
              <a:rPr lang="en-US" sz="2800" b="1">
                <a:latin typeface="Calibri"/>
                <a:ea typeface="+mn-lt"/>
                <a:cs typeface="+mn-lt"/>
              </a:rPr>
              <a:t> </a:t>
            </a:r>
            <a:r>
              <a:rPr lang="en-US" sz="2800" b="1" err="1">
                <a:latin typeface="Calibri"/>
                <a:ea typeface="+mn-lt"/>
                <a:cs typeface="+mn-lt"/>
              </a:rPr>
              <a:t>til</a:t>
            </a:r>
            <a:r>
              <a:rPr lang="en-US" sz="2800" b="1">
                <a:latin typeface="Calibri"/>
                <a:ea typeface="+mn-lt"/>
                <a:cs typeface="+mn-lt"/>
              </a:rPr>
              <a:t> </a:t>
            </a:r>
            <a:r>
              <a:rPr lang="en-US" sz="2800" b="1" err="1">
                <a:latin typeface="Calibri"/>
                <a:ea typeface="+mn-lt"/>
                <a:cs typeface="+mn-lt"/>
              </a:rPr>
              <a:t>sjukehus</a:t>
            </a:r>
            <a:r>
              <a:rPr lang="en-US" sz="2800" b="1">
                <a:latin typeface="Calibri"/>
                <a:ea typeface="+mn-lt"/>
                <a:cs typeface="+mn-lt"/>
              </a:rPr>
              <a:t>, </a:t>
            </a:r>
          </a:p>
          <a:p>
            <a:pPr marL="0" indent="0">
              <a:buNone/>
            </a:pPr>
            <a:r>
              <a:rPr lang="en-US" sz="2800" b="1">
                <a:latin typeface="Calibri"/>
                <a:ea typeface="+mn-lt"/>
                <a:cs typeface="+mn-lt"/>
              </a:rPr>
              <a:t>                                    </a:t>
            </a:r>
            <a:r>
              <a:rPr lang="en-US" sz="2800" b="1" err="1">
                <a:latin typeface="Calibri"/>
                <a:ea typeface="+mn-lt"/>
                <a:cs typeface="+mn-lt"/>
              </a:rPr>
              <a:t>økte</a:t>
            </a:r>
            <a:r>
              <a:rPr lang="en-US" sz="2800" b="1">
                <a:latin typeface="Calibri"/>
                <a:ea typeface="+mn-lt"/>
                <a:cs typeface="+mn-lt"/>
              </a:rPr>
              <a:t> </a:t>
            </a:r>
            <a:r>
              <a:rPr lang="en-US" sz="2800" b="1" err="1">
                <a:latin typeface="Calibri"/>
                <a:ea typeface="+mn-lt"/>
                <a:cs typeface="+mn-lt"/>
              </a:rPr>
              <a:t>kostnader</a:t>
            </a:r>
            <a:r>
              <a:rPr lang="en-US" sz="2800" b="1">
                <a:latin typeface="Calibri"/>
                <a:ea typeface="+mn-lt"/>
                <a:cs typeface="+mn-lt"/>
              </a:rPr>
              <a:t> </a:t>
            </a:r>
            <a:r>
              <a:rPr lang="en-US" sz="2800" b="1" err="1">
                <a:latin typeface="Calibri"/>
                <a:ea typeface="+mn-lt"/>
                <a:cs typeface="+mn-lt"/>
              </a:rPr>
              <a:t>og</a:t>
            </a:r>
            <a:r>
              <a:rPr lang="en-US" sz="2800" b="1">
                <a:latin typeface="Calibri"/>
                <a:ea typeface="+mn-lt"/>
                <a:cs typeface="+mn-lt"/>
              </a:rPr>
              <a:t> </a:t>
            </a:r>
            <a:r>
              <a:rPr lang="en-US" sz="2800" b="1" err="1">
                <a:latin typeface="Calibri"/>
                <a:ea typeface="+mn-lt"/>
                <a:cs typeface="+mn-lt"/>
              </a:rPr>
              <a:t>økt</a:t>
            </a:r>
            <a:r>
              <a:rPr lang="en-US" sz="2800" b="1">
                <a:latin typeface="Calibri"/>
                <a:ea typeface="+mn-lt"/>
                <a:cs typeface="+mn-lt"/>
              </a:rPr>
              <a:t> </a:t>
            </a:r>
            <a:r>
              <a:rPr lang="en-US" sz="2800" b="1" err="1">
                <a:latin typeface="Calibri"/>
                <a:ea typeface="+mn-lt"/>
                <a:cs typeface="+mn-lt"/>
              </a:rPr>
              <a:t>dødeligheit</a:t>
            </a:r>
            <a:r>
              <a:rPr lang="en-US" sz="2800" b="1">
                <a:ea typeface="+mn-lt"/>
                <a:cs typeface="+mn-lt"/>
              </a:rPr>
              <a:t>.</a:t>
            </a:r>
            <a:br>
              <a:rPr lang="en-US" sz="2800" b="1">
                <a:ea typeface="+mn-lt"/>
                <a:cs typeface="+mn-lt"/>
              </a:rPr>
            </a:br>
            <a:endParaRPr lang="en-US" sz="3200" b="1">
              <a:ea typeface="+mn-lt"/>
              <a:cs typeface="+mn-lt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13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8D77E-DD0D-89B9-94C6-DC47D59E9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2203359"/>
          </a:xfrm>
        </p:spPr>
        <p:txBody>
          <a:bodyPr/>
          <a:lstStyle/>
          <a:p>
            <a:r>
              <a:rPr lang="en-US" sz="5400" b="1" err="1"/>
              <a:t>Indikasjon</a:t>
            </a:r>
            <a:r>
              <a:rPr lang="en-US" sz="5400" b="1"/>
              <a:t> for </a:t>
            </a:r>
            <a:r>
              <a:rPr lang="en-US" sz="5400" b="1" err="1"/>
              <a:t>innlegging</a:t>
            </a:r>
            <a:r>
              <a:rPr lang="en-US" sz="5400" b="1"/>
              <a:t> av permanent </a:t>
            </a:r>
            <a:r>
              <a:rPr lang="en-US" sz="5400" b="1" err="1"/>
              <a:t>urinkateter</a:t>
            </a:r>
            <a:r>
              <a:rPr lang="en-US" sz="5400" b="1"/>
              <a:t>.</a:t>
            </a:r>
            <a:r>
              <a:rPr lang="en-US" sz="540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91011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D52C7-3B4A-D7F4-1196-154669AED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9659" y="119635"/>
            <a:ext cx="9593364" cy="621891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b="1" err="1">
                <a:latin typeface="Times New Roman"/>
                <a:cs typeface="Times New Roman"/>
              </a:rPr>
              <a:t>Retensjon</a:t>
            </a:r>
            <a:r>
              <a:rPr lang="en-US" sz="2800" b="1">
                <a:latin typeface="Times New Roman"/>
                <a:cs typeface="Times New Roman"/>
              </a:rPr>
              <a:t>/</a:t>
            </a:r>
            <a:r>
              <a:rPr lang="en-US" sz="2800" b="1" err="1">
                <a:latin typeface="Times New Roman"/>
                <a:cs typeface="Times New Roman"/>
              </a:rPr>
              <a:t>blæretømmingsproblem</a:t>
            </a:r>
            <a:r>
              <a:rPr lang="en-US" sz="2800" b="1">
                <a:latin typeface="Times New Roman"/>
                <a:cs typeface="Times New Roman"/>
              </a:rPr>
              <a:t> der </a:t>
            </a:r>
            <a:r>
              <a:rPr lang="en-US" sz="2800" b="1" err="1">
                <a:latin typeface="Times New Roman"/>
                <a:cs typeface="Times New Roman"/>
              </a:rPr>
              <a:t>intermitterande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kateterisering</a:t>
            </a:r>
            <a:r>
              <a:rPr lang="en-US" sz="2800" b="1">
                <a:latin typeface="Times New Roman"/>
                <a:cs typeface="Times New Roman"/>
              </a:rPr>
              <a:t> (IK) </a:t>
            </a:r>
            <a:r>
              <a:rPr lang="en-US" sz="2800" b="1" err="1">
                <a:latin typeface="Times New Roman"/>
                <a:cs typeface="Times New Roman"/>
              </a:rPr>
              <a:t>ikkje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kan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nyttast</a:t>
            </a:r>
            <a:r>
              <a:rPr lang="en-US" sz="2800" b="1">
                <a:latin typeface="Times New Roman"/>
                <a:cs typeface="Times New Roman"/>
              </a:rPr>
              <a:t>.</a:t>
            </a:r>
            <a:endParaRPr lang="en-US" sz="2800" b="1"/>
          </a:p>
          <a:p>
            <a:pPr>
              <a:buClr>
                <a:srgbClr val="1287C3"/>
              </a:buClr>
            </a:pPr>
            <a:endParaRPr lang="en-US" sz="2800" b="1">
              <a:latin typeface="Times New Roman"/>
              <a:cs typeface="Times New Roman"/>
            </a:endParaRPr>
          </a:p>
          <a:p>
            <a:r>
              <a:rPr lang="en-US" sz="2800" b="1" err="1">
                <a:latin typeface="Times New Roman"/>
                <a:cs typeface="Times New Roman"/>
              </a:rPr>
              <a:t>Kontinuerlig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overvaking</a:t>
            </a:r>
            <a:r>
              <a:rPr lang="en-US" sz="2800" b="1">
                <a:latin typeface="Times New Roman"/>
                <a:cs typeface="Times New Roman"/>
              </a:rPr>
              <a:t> av </a:t>
            </a:r>
            <a:r>
              <a:rPr lang="en-US" sz="2800" b="1" err="1">
                <a:latin typeface="Times New Roman"/>
                <a:cs typeface="Times New Roman"/>
              </a:rPr>
              <a:t>diurese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hjå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kritisk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sjuke</a:t>
            </a:r>
            <a:r>
              <a:rPr lang="en-US" sz="2800" b="1">
                <a:latin typeface="Times New Roman"/>
                <a:cs typeface="Times New Roman"/>
              </a:rPr>
              <a:t>.</a:t>
            </a:r>
            <a:endParaRPr lang="en-US" sz="2800" b="1">
              <a:latin typeface="Corbel" panose="020B0503020204020204"/>
              <a:cs typeface="Times New Roman"/>
            </a:endParaRPr>
          </a:p>
          <a:p>
            <a:pPr>
              <a:buClr>
                <a:srgbClr val="1287C3"/>
              </a:buClr>
            </a:pPr>
            <a:endParaRPr lang="en-US" sz="2800" b="1">
              <a:latin typeface="Times New Roman"/>
              <a:cs typeface="Times New Roman"/>
            </a:endParaRPr>
          </a:p>
          <a:p>
            <a:r>
              <a:rPr lang="en-US" sz="2800" b="1">
                <a:latin typeface="Times New Roman"/>
                <a:cs typeface="Times New Roman"/>
              </a:rPr>
              <a:t>For å </a:t>
            </a:r>
            <a:r>
              <a:rPr lang="en-US" sz="2800" b="1" err="1">
                <a:latin typeface="Times New Roman"/>
                <a:cs typeface="Times New Roman"/>
              </a:rPr>
              <a:t>betre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komfort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til</a:t>
            </a:r>
            <a:r>
              <a:rPr lang="en-US" sz="2800" b="1">
                <a:latin typeface="Times New Roman"/>
                <a:cs typeface="Times New Roman"/>
              </a:rPr>
              <a:t> terminal/</a:t>
            </a:r>
            <a:r>
              <a:rPr lang="en-US" sz="2800" b="1" err="1">
                <a:latin typeface="Times New Roman"/>
                <a:cs typeface="Times New Roman"/>
              </a:rPr>
              <a:t>døyande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pasient</a:t>
            </a:r>
            <a:r>
              <a:rPr lang="en-US" sz="2800" b="1">
                <a:latin typeface="Times New Roman"/>
                <a:cs typeface="Times New Roman"/>
              </a:rPr>
              <a:t>.</a:t>
            </a:r>
            <a:endParaRPr lang="en-US" sz="2800" b="1"/>
          </a:p>
          <a:p>
            <a:pPr>
              <a:buClr>
                <a:srgbClr val="1287C3"/>
              </a:buClr>
            </a:pPr>
            <a:endParaRPr lang="en-US" sz="2800" b="1">
              <a:latin typeface="Times New Roman"/>
              <a:cs typeface="Times New Roman"/>
            </a:endParaRPr>
          </a:p>
          <a:p>
            <a:r>
              <a:rPr lang="en-US" sz="2800" b="1">
                <a:latin typeface="Times New Roman"/>
                <a:cs typeface="Times New Roman"/>
              </a:rPr>
              <a:t>For å </a:t>
            </a:r>
            <a:r>
              <a:rPr lang="en-US" sz="2800" b="1" err="1">
                <a:latin typeface="Times New Roman"/>
                <a:cs typeface="Times New Roman"/>
              </a:rPr>
              <a:t>bidra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til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tilheling</a:t>
            </a:r>
            <a:r>
              <a:rPr lang="en-US" sz="2800" b="1">
                <a:latin typeface="Times New Roman"/>
                <a:cs typeface="Times New Roman"/>
              </a:rPr>
              <a:t> av </a:t>
            </a:r>
            <a:r>
              <a:rPr lang="en-US" sz="2800" b="1" err="1">
                <a:latin typeface="Times New Roman"/>
                <a:cs typeface="Times New Roman"/>
              </a:rPr>
              <a:t>opne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sakrale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sår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hjå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inkontinente</a:t>
            </a:r>
            <a:r>
              <a:rPr lang="en-US" sz="2800" b="1">
                <a:latin typeface="Times New Roman"/>
                <a:cs typeface="Times New Roman"/>
              </a:rPr>
              <a:t>.</a:t>
            </a:r>
            <a:endParaRPr lang="en-US" sz="2800" b="1"/>
          </a:p>
          <a:p>
            <a:pPr>
              <a:buClr>
                <a:srgbClr val="1287C3"/>
              </a:buClr>
            </a:pPr>
            <a:endParaRPr lang="en-US" sz="2800" b="1">
              <a:latin typeface="Times New Roman"/>
              <a:cs typeface="Times New Roman"/>
            </a:endParaRPr>
          </a:p>
          <a:p>
            <a:r>
              <a:rPr lang="en-US" sz="2800" b="1">
                <a:latin typeface="Times New Roman"/>
                <a:cs typeface="Times New Roman"/>
              </a:rPr>
              <a:t>Ved </a:t>
            </a:r>
            <a:r>
              <a:rPr lang="en-US" sz="2800" b="1" err="1">
                <a:latin typeface="Times New Roman"/>
                <a:cs typeface="Times New Roman"/>
              </a:rPr>
              <a:t>behov</a:t>
            </a:r>
            <a:r>
              <a:rPr lang="en-US" sz="2800" b="1">
                <a:latin typeface="Times New Roman"/>
                <a:cs typeface="Times New Roman"/>
              </a:rPr>
              <a:t> for </a:t>
            </a:r>
            <a:r>
              <a:rPr lang="en-US" sz="2800" b="1" err="1">
                <a:latin typeface="Times New Roman"/>
                <a:cs typeface="Times New Roman"/>
              </a:rPr>
              <a:t>kontinuerleg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gjennomskylling</a:t>
            </a:r>
            <a:r>
              <a:rPr lang="en-US" sz="2800" b="1">
                <a:latin typeface="Times New Roman"/>
                <a:cs typeface="Times New Roman"/>
              </a:rPr>
              <a:t> av </a:t>
            </a:r>
            <a:r>
              <a:rPr lang="en-US" sz="2800" b="1" err="1">
                <a:latin typeface="Times New Roman"/>
                <a:cs typeface="Times New Roman"/>
              </a:rPr>
              <a:t>blæra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grunna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t.d.</a:t>
            </a:r>
            <a:r>
              <a:rPr lang="en-US" sz="2800" b="1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blødning</a:t>
            </a:r>
            <a:r>
              <a:rPr lang="en-US" sz="2800" b="1">
                <a:latin typeface="Times New Roman"/>
                <a:cs typeface="Times New Roman"/>
              </a:rPr>
              <a:t>/</a:t>
            </a:r>
            <a:r>
              <a:rPr lang="en-US" sz="2800" b="1" err="1">
                <a:latin typeface="Times New Roman"/>
                <a:cs typeface="Times New Roman"/>
              </a:rPr>
              <a:t>koaglar</a:t>
            </a:r>
            <a:r>
              <a:rPr lang="en-US" sz="2800" b="1">
                <a:latin typeface="Times New Roman"/>
                <a:cs typeface="Times New Roman"/>
              </a:rPr>
              <a:t>, </a:t>
            </a:r>
            <a:r>
              <a:rPr lang="en-US" sz="2800" b="1" err="1">
                <a:latin typeface="Times New Roman"/>
                <a:cs typeface="Times New Roman"/>
              </a:rPr>
              <a:t>grums</a:t>
            </a:r>
            <a:r>
              <a:rPr lang="en-US" sz="2800" b="1">
                <a:latin typeface="Times New Roman"/>
                <a:cs typeface="Times New Roman"/>
              </a:rPr>
              <a:t>/</a:t>
            </a:r>
            <a:r>
              <a:rPr lang="en-US" sz="2800" b="1" err="1">
                <a:latin typeface="Times New Roman"/>
                <a:cs typeface="Times New Roman"/>
              </a:rPr>
              <a:t>utfellingar</a:t>
            </a:r>
            <a:r>
              <a:rPr lang="en-US" sz="2800" b="1">
                <a:latin typeface="Times New Roman"/>
                <a:cs typeface="Times New Roman"/>
              </a:rPr>
              <a:t> </a:t>
            </a:r>
            <a:endParaRPr lang="en-US" sz="2800" b="1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51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44EA1-7A77-1BE6-9752-213679FEF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6483" y="1176474"/>
            <a:ext cx="9461458" cy="53017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err="1"/>
              <a:t>Redusert</a:t>
            </a:r>
            <a:r>
              <a:rPr lang="en-US" b="1"/>
              <a:t> bruk av </a:t>
            </a:r>
            <a:r>
              <a:rPr lang="en-US" b="1" err="1"/>
              <a:t>blærekateter</a:t>
            </a:r>
            <a:r>
              <a:rPr lang="en-US" b="1"/>
              <a:t> </a:t>
            </a:r>
            <a:r>
              <a:rPr lang="en-US" b="1" err="1"/>
              <a:t>og</a:t>
            </a:r>
            <a:r>
              <a:rPr lang="en-US" b="1"/>
              <a:t> </a:t>
            </a:r>
            <a:r>
              <a:rPr lang="en-US" b="1" err="1"/>
              <a:t>tidlig</a:t>
            </a:r>
            <a:r>
              <a:rPr lang="en-US" b="1"/>
              <a:t> </a:t>
            </a:r>
            <a:r>
              <a:rPr lang="en-US" b="1" err="1"/>
              <a:t>seponering</a:t>
            </a:r>
            <a:r>
              <a:rPr lang="en-US" b="1"/>
              <a:t>.</a:t>
            </a:r>
          </a:p>
          <a:p>
            <a:pPr>
              <a:buClr>
                <a:srgbClr val="1287C3"/>
              </a:buClr>
            </a:pPr>
            <a:endParaRPr lang="en-US" b="1"/>
          </a:p>
          <a:p>
            <a:pPr>
              <a:buClr>
                <a:srgbClr val="1287C3"/>
              </a:buClr>
            </a:pPr>
            <a:r>
              <a:rPr lang="en-US" b="1" err="1"/>
              <a:t>Ordinasjon</a:t>
            </a:r>
            <a:r>
              <a:rPr lang="en-US" b="1"/>
              <a:t> </a:t>
            </a:r>
            <a:r>
              <a:rPr lang="en-US" b="1" err="1"/>
              <a:t>fra</a:t>
            </a:r>
            <a:r>
              <a:rPr lang="en-US" b="1"/>
              <a:t> </a:t>
            </a:r>
            <a:r>
              <a:rPr lang="en-US" b="1" err="1"/>
              <a:t>lege</a:t>
            </a:r>
            <a:r>
              <a:rPr lang="en-US" b="1"/>
              <a:t> for å </a:t>
            </a:r>
            <a:r>
              <a:rPr lang="en-US" b="1" err="1"/>
              <a:t>legge</a:t>
            </a:r>
            <a:r>
              <a:rPr lang="en-US" b="1"/>
              <a:t> </a:t>
            </a:r>
            <a:r>
              <a:rPr lang="en-US" b="1" err="1"/>
              <a:t>blærekateter</a:t>
            </a:r>
            <a:r>
              <a:rPr lang="en-US" b="1"/>
              <a:t>.</a:t>
            </a:r>
          </a:p>
          <a:p>
            <a:endParaRPr lang="en-US" b="1"/>
          </a:p>
          <a:p>
            <a:r>
              <a:rPr lang="en-US" b="1"/>
              <a:t>Rett </a:t>
            </a:r>
            <a:r>
              <a:rPr lang="en-US" b="1" err="1"/>
              <a:t>valg</a:t>
            </a:r>
            <a:r>
              <a:rPr lang="en-US" b="1"/>
              <a:t> av </a:t>
            </a:r>
            <a:r>
              <a:rPr lang="en-US" b="1" err="1"/>
              <a:t>katetertype</a:t>
            </a:r>
            <a:r>
              <a:rPr lang="en-US" b="1"/>
              <a:t> </a:t>
            </a:r>
            <a:r>
              <a:rPr lang="en-US" b="1" err="1"/>
              <a:t>og</a:t>
            </a:r>
            <a:r>
              <a:rPr lang="en-US" b="1"/>
              <a:t> </a:t>
            </a:r>
            <a:r>
              <a:rPr lang="en-US" b="1" err="1"/>
              <a:t>oppsamlingssystem</a:t>
            </a:r>
            <a:r>
              <a:rPr lang="en-US" b="1"/>
              <a:t>.</a:t>
            </a:r>
          </a:p>
          <a:p>
            <a:endParaRPr lang="en-US" b="1"/>
          </a:p>
          <a:p>
            <a:r>
              <a:rPr lang="en-US" b="1" err="1"/>
              <a:t>Aseptisk</a:t>
            </a:r>
            <a:r>
              <a:rPr lang="en-US" b="1"/>
              <a:t> </a:t>
            </a:r>
            <a:r>
              <a:rPr lang="en-US" b="1" err="1"/>
              <a:t>teknikk</a:t>
            </a:r>
            <a:r>
              <a:rPr lang="en-US" b="1"/>
              <a:t> </a:t>
            </a:r>
            <a:r>
              <a:rPr lang="en-US" b="1" err="1"/>
              <a:t>ved</a:t>
            </a:r>
            <a:r>
              <a:rPr lang="en-US" b="1"/>
              <a:t> </a:t>
            </a:r>
            <a:r>
              <a:rPr lang="en-US" b="1" err="1"/>
              <a:t>innleggelse</a:t>
            </a:r>
            <a:r>
              <a:rPr lang="en-US" b="1"/>
              <a:t> av </a:t>
            </a:r>
            <a:r>
              <a:rPr lang="en-US" b="1" err="1"/>
              <a:t>blærekateter</a:t>
            </a:r>
            <a:r>
              <a:rPr lang="en-US" b="1"/>
              <a:t>.</a:t>
            </a:r>
          </a:p>
          <a:p>
            <a:pPr lvl="1">
              <a:buClr>
                <a:srgbClr val="1287C3"/>
              </a:buClr>
              <a:buFont typeface="Courier New"/>
              <a:buChar char="o"/>
            </a:pPr>
            <a:r>
              <a:rPr lang="en-US" b="1" err="1"/>
              <a:t>Reingjere</a:t>
            </a:r>
            <a:r>
              <a:rPr lang="en-US" b="1"/>
              <a:t> </a:t>
            </a:r>
            <a:r>
              <a:rPr lang="en-US" b="1" err="1"/>
              <a:t>rundt</a:t>
            </a:r>
            <a:r>
              <a:rPr lang="en-US" b="1"/>
              <a:t> </a:t>
            </a:r>
            <a:r>
              <a:rPr lang="en-US" b="1" err="1"/>
              <a:t>urinrørsopning</a:t>
            </a:r>
            <a:r>
              <a:rPr lang="en-US" b="1"/>
              <a:t> med </a:t>
            </a:r>
            <a:r>
              <a:rPr lang="en-US" b="1" err="1"/>
              <a:t>enten</a:t>
            </a:r>
            <a:r>
              <a:rPr lang="en-US" b="1"/>
              <a:t> </a:t>
            </a:r>
            <a:r>
              <a:rPr lang="en-US" b="1" err="1"/>
              <a:t>Nacl</a:t>
            </a:r>
            <a:r>
              <a:rPr lang="en-US" b="1"/>
              <a:t>, </a:t>
            </a:r>
            <a:r>
              <a:rPr lang="en-US" b="1" err="1"/>
              <a:t>sterilt</a:t>
            </a:r>
            <a:r>
              <a:rPr lang="en-US" b="1"/>
              <a:t> </a:t>
            </a:r>
            <a:r>
              <a:rPr lang="en-US" b="1" err="1"/>
              <a:t>vatn</a:t>
            </a:r>
            <a:r>
              <a:rPr lang="en-US" b="1"/>
              <a:t>, </a:t>
            </a:r>
            <a:r>
              <a:rPr lang="en-US" b="1" err="1"/>
              <a:t>klorhexidin</a:t>
            </a:r>
            <a:r>
              <a:rPr lang="en-US" b="1"/>
              <a:t> 0,5 mg/ml - </a:t>
            </a:r>
            <a:r>
              <a:rPr lang="en-US" b="1" err="1"/>
              <a:t>desse</a:t>
            </a:r>
            <a:r>
              <a:rPr lang="en-US" b="1"/>
              <a:t> </a:t>
            </a:r>
            <a:r>
              <a:rPr lang="en-US" b="1" err="1"/>
              <a:t>tre</a:t>
            </a:r>
            <a:r>
              <a:rPr lang="en-US" b="1"/>
              <a:t> er </a:t>
            </a:r>
            <a:r>
              <a:rPr lang="en-US" b="1" err="1"/>
              <a:t>likestilt</a:t>
            </a:r>
            <a:r>
              <a:rPr lang="en-US" b="1"/>
              <a:t>, </a:t>
            </a:r>
            <a:r>
              <a:rPr lang="en-US" b="1" err="1"/>
              <a:t>gå</a:t>
            </a:r>
            <a:r>
              <a:rPr lang="en-US" b="1"/>
              <a:t> for </a:t>
            </a:r>
            <a:r>
              <a:rPr lang="en-US" b="1" err="1"/>
              <a:t>nacl</a:t>
            </a:r>
            <a:r>
              <a:rPr lang="en-US" b="1"/>
              <a:t> </a:t>
            </a:r>
            <a:r>
              <a:rPr lang="en-US" b="1" err="1"/>
              <a:t>eller</a:t>
            </a:r>
            <a:r>
              <a:rPr lang="en-US" b="1"/>
              <a:t> </a:t>
            </a:r>
            <a:r>
              <a:rPr lang="en-US" b="1" err="1"/>
              <a:t>sterilt</a:t>
            </a:r>
            <a:r>
              <a:rPr lang="en-US" b="1"/>
              <a:t> </a:t>
            </a:r>
            <a:r>
              <a:rPr lang="en-US" b="1" err="1"/>
              <a:t>vatn</a:t>
            </a:r>
            <a:r>
              <a:rPr lang="en-US" b="1"/>
              <a:t> – </a:t>
            </a:r>
            <a:r>
              <a:rPr lang="en-US" b="1" err="1"/>
              <a:t>mindre</a:t>
            </a:r>
            <a:r>
              <a:rPr lang="en-US" b="1"/>
              <a:t> å </a:t>
            </a:r>
            <a:r>
              <a:rPr lang="en-US" b="1" err="1"/>
              <a:t>halde</a:t>
            </a:r>
            <a:r>
              <a:rPr lang="en-US" b="1"/>
              <a:t> </a:t>
            </a:r>
            <a:r>
              <a:rPr lang="en-US" b="1" err="1"/>
              <a:t>styr</a:t>
            </a:r>
            <a:r>
              <a:rPr lang="en-US" b="1"/>
              <a:t> </a:t>
            </a:r>
            <a:r>
              <a:rPr lang="en-US" b="1" err="1"/>
              <a:t>på</a:t>
            </a:r>
            <a:r>
              <a:rPr lang="en-US" b="1"/>
              <a:t> </a:t>
            </a:r>
            <a:r>
              <a:rPr lang="en-US" b="1" err="1"/>
              <a:t>i</a:t>
            </a:r>
            <a:r>
              <a:rPr lang="en-US" b="1"/>
              <a:t> </a:t>
            </a:r>
            <a:r>
              <a:rPr lang="en-US" b="1" err="1"/>
              <a:t>lagerbehaldning</a:t>
            </a:r>
            <a:r>
              <a:rPr lang="en-US" b="1"/>
              <a:t>.</a:t>
            </a:r>
          </a:p>
          <a:p>
            <a:r>
              <a:rPr lang="en-US" b="1" err="1"/>
              <a:t>Korrekt</a:t>
            </a:r>
            <a:r>
              <a:rPr lang="en-US" b="1"/>
              <a:t> </a:t>
            </a:r>
            <a:r>
              <a:rPr lang="en-US" b="1" err="1"/>
              <a:t>stell</a:t>
            </a:r>
            <a:r>
              <a:rPr lang="en-US" b="1"/>
              <a:t> av </a:t>
            </a:r>
            <a:r>
              <a:rPr lang="en-US" b="1" err="1"/>
              <a:t>blærekateter</a:t>
            </a:r>
            <a:r>
              <a:rPr lang="en-US" b="1"/>
              <a:t>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A6C753-1C56-5A3F-38F0-9320F39A0525}"/>
              </a:ext>
            </a:extLst>
          </p:cNvPr>
          <p:cNvSpPr txBox="1"/>
          <p:nvPr/>
        </p:nvSpPr>
        <p:spPr>
          <a:xfrm>
            <a:off x="2028264" y="381000"/>
            <a:ext cx="746545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/>
              <a:t>VIKTIGE ASPEKT :</a:t>
            </a:r>
          </a:p>
        </p:txBody>
      </p:sp>
    </p:spTree>
    <p:extLst>
      <p:ext uri="{BB962C8B-B14F-4D97-AF65-F5344CB8AC3E}">
        <p14:creationId xmlns:p14="http://schemas.microsoft.com/office/powerpoint/2010/main" val="4150400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B61D3-7376-1057-52EB-99F293B95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8636" y="334296"/>
            <a:ext cx="9535164" cy="631489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b="1" err="1"/>
              <a:t>Indikasjon</a:t>
            </a:r>
            <a:r>
              <a:rPr lang="en-US" b="1"/>
              <a:t> for  </a:t>
            </a:r>
            <a:r>
              <a:rPr lang="en-US" b="1" err="1"/>
              <a:t>blærekateter</a:t>
            </a:r>
            <a:r>
              <a:rPr lang="en-US" b="1"/>
              <a:t> </a:t>
            </a:r>
            <a:r>
              <a:rPr lang="en-US" b="1" err="1"/>
              <a:t>dokumentert</a:t>
            </a:r>
            <a:r>
              <a:rPr lang="en-US" b="1"/>
              <a:t> </a:t>
            </a:r>
            <a:r>
              <a:rPr lang="en-US" b="1" err="1"/>
              <a:t>inne</a:t>
            </a:r>
            <a:r>
              <a:rPr lang="en-US" b="1"/>
              <a:t> </a:t>
            </a:r>
            <a:r>
              <a:rPr lang="en-US" b="1" err="1"/>
              <a:t>i</a:t>
            </a:r>
            <a:r>
              <a:rPr lang="en-US" b="1"/>
              <a:t> </a:t>
            </a:r>
            <a:r>
              <a:rPr lang="en-US" b="1" err="1"/>
              <a:t>pasientjournal</a:t>
            </a:r>
            <a:r>
              <a:rPr lang="en-US" b="1"/>
              <a:t>. </a:t>
            </a:r>
          </a:p>
          <a:p>
            <a:pPr marL="0" indent="0">
              <a:buNone/>
            </a:pPr>
            <a:r>
              <a:rPr lang="en-US" b="1"/>
              <a:t>              </a:t>
            </a:r>
            <a:r>
              <a:rPr lang="en-US" b="1" err="1"/>
              <a:t>Bør</a:t>
            </a:r>
            <a:r>
              <a:rPr lang="en-US" b="1"/>
              <a:t> </a:t>
            </a:r>
            <a:r>
              <a:rPr lang="en-US" b="1" err="1"/>
              <a:t>føreligge</a:t>
            </a:r>
            <a:r>
              <a:rPr lang="en-US" b="1"/>
              <a:t> plan for </a:t>
            </a:r>
            <a:r>
              <a:rPr lang="en-US" b="1" err="1"/>
              <a:t>seponering</a:t>
            </a:r>
            <a:r>
              <a:rPr lang="en-US" b="1"/>
              <a:t> med </a:t>
            </a:r>
            <a:r>
              <a:rPr lang="en-US" b="1" err="1"/>
              <a:t>dato</a:t>
            </a:r>
            <a:r>
              <a:rPr lang="en-US" b="1"/>
              <a:t>.</a:t>
            </a:r>
          </a:p>
          <a:p>
            <a:pPr marL="0" indent="0">
              <a:buNone/>
            </a:pPr>
            <a:endParaRPr lang="en-US" b="1"/>
          </a:p>
          <a:p>
            <a:r>
              <a:rPr lang="en-US" b="1"/>
              <a:t>Lateks m/</a:t>
            </a:r>
            <a:r>
              <a:rPr lang="en-US" b="1" err="1"/>
              <a:t>belegg</a:t>
            </a:r>
            <a:r>
              <a:rPr lang="en-US" b="1"/>
              <a:t> </a:t>
            </a:r>
            <a:r>
              <a:rPr lang="en-US" b="1" err="1"/>
              <a:t>når</a:t>
            </a:r>
            <a:r>
              <a:rPr lang="en-US" b="1"/>
              <a:t> </a:t>
            </a:r>
            <a:r>
              <a:rPr lang="en-US" b="1" err="1"/>
              <a:t>kateter</a:t>
            </a:r>
            <a:r>
              <a:rPr lang="en-US" b="1"/>
              <a:t> </a:t>
            </a:r>
            <a:r>
              <a:rPr lang="en-US" b="1" err="1"/>
              <a:t>skal</a:t>
            </a:r>
            <a:r>
              <a:rPr lang="en-US" b="1"/>
              <a:t> </a:t>
            </a:r>
            <a:r>
              <a:rPr lang="en-US" b="1" err="1"/>
              <a:t>ligge</a:t>
            </a:r>
            <a:r>
              <a:rPr lang="en-US" b="1"/>
              <a:t> </a:t>
            </a:r>
            <a:r>
              <a:rPr lang="en-US" b="1" err="1"/>
              <a:t>mindre</a:t>
            </a:r>
            <a:r>
              <a:rPr lang="en-US" b="1"/>
              <a:t> </a:t>
            </a:r>
            <a:r>
              <a:rPr lang="en-US" b="1" err="1"/>
              <a:t>enn</a:t>
            </a:r>
            <a:r>
              <a:rPr lang="en-US" b="1"/>
              <a:t> 14. </a:t>
            </a:r>
            <a:r>
              <a:rPr lang="en-US" b="1" err="1"/>
              <a:t>dagar</a:t>
            </a:r>
            <a:r>
              <a:rPr lang="en-US" b="1"/>
              <a:t>.</a:t>
            </a:r>
          </a:p>
          <a:p>
            <a:pPr>
              <a:buClr>
                <a:srgbClr val="1287C3"/>
              </a:buClr>
            </a:pPr>
            <a:endParaRPr lang="en-US" b="1"/>
          </a:p>
          <a:p>
            <a:r>
              <a:rPr lang="en-US" b="1"/>
              <a:t>Silikon </a:t>
            </a:r>
            <a:r>
              <a:rPr lang="en-US" b="1" err="1"/>
              <a:t>når</a:t>
            </a:r>
            <a:r>
              <a:rPr lang="en-US" b="1"/>
              <a:t> </a:t>
            </a:r>
            <a:r>
              <a:rPr lang="en-US" b="1" err="1"/>
              <a:t>blærekateter</a:t>
            </a:r>
            <a:r>
              <a:rPr lang="en-US" b="1"/>
              <a:t> </a:t>
            </a:r>
            <a:r>
              <a:rPr lang="en-US" b="1" err="1"/>
              <a:t>skal</a:t>
            </a:r>
            <a:r>
              <a:rPr lang="en-US" b="1"/>
              <a:t> </a:t>
            </a:r>
            <a:r>
              <a:rPr lang="en-US" b="1" err="1"/>
              <a:t>ligge</a:t>
            </a:r>
            <a:r>
              <a:rPr lang="en-US" b="1"/>
              <a:t> over </a:t>
            </a:r>
            <a:r>
              <a:rPr lang="en-US" b="1" err="1"/>
              <a:t>lengre</a:t>
            </a:r>
            <a:r>
              <a:rPr lang="en-US" b="1"/>
              <a:t> </a:t>
            </a:r>
            <a:r>
              <a:rPr lang="en-US" b="1" err="1"/>
              <a:t>tid</a:t>
            </a:r>
            <a:r>
              <a:rPr lang="en-US" b="1"/>
              <a:t>.</a:t>
            </a:r>
          </a:p>
          <a:p>
            <a:pPr>
              <a:buClr>
                <a:srgbClr val="1287C3"/>
              </a:buClr>
            </a:pPr>
            <a:endParaRPr lang="en-US" b="1"/>
          </a:p>
          <a:p>
            <a:r>
              <a:rPr lang="en-US" b="1" err="1"/>
              <a:t>Bør</a:t>
            </a:r>
            <a:r>
              <a:rPr lang="en-US" b="1"/>
              <a:t> ha </a:t>
            </a:r>
            <a:r>
              <a:rPr lang="en-US" b="1" err="1"/>
              <a:t>minst</a:t>
            </a:r>
            <a:r>
              <a:rPr lang="en-US" b="1"/>
              <a:t> </a:t>
            </a:r>
            <a:r>
              <a:rPr lang="en-US" b="1" err="1"/>
              <a:t>mulig</a:t>
            </a:r>
            <a:r>
              <a:rPr lang="en-US" b="1"/>
              <a:t> diameter( 10-16 </a:t>
            </a:r>
            <a:r>
              <a:rPr lang="en-US" b="1" err="1"/>
              <a:t>ch.</a:t>
            </a:r>
            <a:r>
              <a:rPr lang="en-US" b="1"/>
              <a:t>) men </a:t>
            </a:r>
            <a:r>
              <a:rPr lang="en-US" b="1" err="1"/>
              <a:t>gi</a:t>
            </a:r>
            <a:r>
              <a:rPr lang="en-US" b="1"/>
              <a:t> </a:t>
            </a:r>
            <a:r>
              <a:rPr lang="en-US" b="1" err="1"/>
              <a:t>tilstrekkelig</a:t>
            </a:r>
            <a:r>
              <a:rPr lang="en-US" b="1"/>
              <a:t> </a:t>
            </a:r>
            <a:r>
              <a:rPr lang="en-US" b="1" err="1"/>
              <a:t>drenasje</a:t>
            </a:r>
            <a:r>
              <a:rPr lang="en-US" b="1"/>
              <a:t>.</a:t>
            </a:r>
          </a:p>
          <a:p>
            <a:pPr>
              <a:buClr>
                <a:srgbClr val="1287C3"/>
              </a:buClr>
            </a:pPr>
            <a:endParaRPr lang="en-US" b="1"/>
          </a:p>
          <a:p>
            <a:r>
              <a:rPr lang="en-US" b="1"/>
              <a:t>Steril </a:t>
            </a:r>
            <a:r>
              <a:rPr lang="en-US" b="1" err="1"/>
              <a:t>prosedyre</a:t>
            </a:r>
            <a:r>
              <a:rPr lang="en-US" b="1"/>
              <a:t> for </a:t>
            </a:r>
            <a:r>
              <a:rPr lang="en-US" b="1" err="1"/>
              <a:t>innlegging</a:t>
            </a:r>
            <a:r>
              <a:rPr lang="en-US" b="1"/>
              <a:t> av </a:t>
            </a:r>
            <a:r>
              <a:rPr lang="en-US" b="1" err="1"/>
              <a:t>urinkateter</a:t>
            </a:r>
            <a:r>
              <a:rPr lang="en-US" b="1"/>
              <a:t>.</a:t>
            </a:r>
          </a:p>
          <a:p>
            <a:pPr>
              <a:buClr>
                <a:srgbClr val="1287C3"/>
              </a:buClr>
            </a:pPr>
            <a:endParaRPr lang="en-US" b="1"/>
          </a:p>
          <a:p>
            <a:r>
              <a:rPr lang="en-US" b="1" err="1"/>
              <a:t>Koblast</a:t>
            </a:r>
            <a:r>
              <a:rPr lang="en-US" b="1"/>
              <a:t> </a:t>
            </a:r>
            <a:r>
              <a:rPr lang="en-US" b="1" err="1"/>
              <a:t>til</a:t>
            </a:r>
            <a:r>
              <a:rPr lang="en-US" b="1"/>
              <a:t> </a:t>
            </a:r>
            <a:r>
              <a:rPr lang="en-US" b="1" err="1"/>
              <a:t>til</a:t>
            </a:r>
            <a:r>
              <a:rPr lang="en-US" b="1"/>
              <a:t> </a:t>
            </a:r>
            <a:r>
              <a:rPr lang="en-US" b="1" err="1"/>
              <a:t>oppsamlingspose</a:t>
            </a:r>
            <a:r>
              <a:rPr lang="en-US" b="1"/>
              <a:t>. </a:t>
            </a:r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62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B70EDEBF198384385A3C580227638DA" ma:contentTypeVersion="7" ma:contentTypeDescription="Opprett et nytt dokument." ma:contentTypeScope="" ma:versionID="0a8ff7a7aeb241cd5c2bdb7d7435234e">
  <xsd:schema xmlns:xsd="http://www.w3.org/2001/XMLSchema" xmlns:xs="http://www.w3.org/2001/XMLSchema" xmlns:p="http://schemas.microsoft.com/office/2006/metadata/properties" xmlns:ns2="7c1e2fdc-ff4d-450c-97bc-2a8999607bce" xmlns:ns3="11ffd650-923e-483c-8916-6557af185179" targetNamespace="http://schemas.microsoft.com/office/2006/metadata/properties" ma:root="true" ma:fieldsID="7b9737a2217ce995aa75476e5c6d283e" ns2:_="" ns3:_="">
    <xsd:import namespace="7c1e2fdc-ff4d-450c-97bc-2a8999607bce"/>
    <xsd:import namespace="11ffd650-923e-483c-8916-6557af1851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e2fdc-ff4d-450c-97bc-2a8999607b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fd650-923e-483c-8916-6557af1851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B3EFC2-534F-4449-BE33-79F1D530FB1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8B2818D-D5D3-4107-8B01-E8EC727B2A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FD4A32-BCBA-4A8E-A927-1951D7E83013}">
  <ds:schemaRefs>
    <ds:schemaRef ds:uri="11ffd650-923e-483c-8916-6557af185179"/>
    <ds:schemaRef ds:uri="7c1e2fdc-ff4d-450c-97bc-2a8999607bc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1159</Words>
  <Application>Microsoft Office PowerPoint</Application>
  <PresentationFormat>Breiskjerm</PresentationFormat>
  <Paragraphs>126</Paragraphs>
  <Slides>22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Lysbilettitlar</vt:lpstr>
      </vt:variant>
      <vt:variant>
        <vt:i4>22</vt:i4>
      </vt:variant>
    </vt:vector>
  </HeadingPairs>
  <TitlesOfParts>
    <vt:vector size="30" baseType="lpstr">
      <vt:lpstr>Aptos</vt:lpstr>
      <vt:lpstr>Arial</vt:lpstr>
      <vt:lpstr>Calibri</vt:lpstr>
      <vt:lpstr>Corbel</vt:lpstr>
      <vt:lpstr>Courier New</vt:lpstr>
      <vt:lpstr>lloyds_sansbold</vt:lpstr>
      <vt:lpstr>Times New Roman</vt:lpstr>
      <vt:lpstr>Parallax</vt:lpstr>
      <vt:lpstr>URINKATETER       Bruk, handtering og førebygging av UVI.</vt:lpstr>
      <vt:lpstr>        Urinvegsinfeksjon er ein av dei viktigaste  helsetenesteassosierte infeksjonane(HAI) vi har.          80% av UVI i sjukehus skuldast kateterbruk  eller annan instrumentering i urinvegane   I sjukeheimane er prevalensraten for UVI  2,9- 4,1 % .  UVI den hyppigast førekommande infeksjonen.  40% av infeksjonane i sjukeheim.  </vt:lpstr>
      <vt:lpstr>PowerPoint-presentasjon</vt:lpstr>
      <vt:lpstr>PowerPoint-presentasjon</vt:lpstr>
      <vt:lpstr>PowerPoint-presentasjon</vt:lpstr>
      <vt:lpstr>Indikasjon for innlegging av permanent urinkateter. </vt:lpstr>
      <vt:lpstr>PowerPoint-presentasjon</vt:lpstr>
      <vt:lpstr>PowerPoint-presentasjon</vt:lpstr>
      <vt:lpstr>PowerPoint-presentasjon</vt:lpstr>
      <vt:lpstr>Urinpose: 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Kateter skifte i forbindelse med behandling av UVI</vt:lpstr>
      <vt:lpstr>•Bruk gjeldande prosedyre for innlegging.                            •Bruk gjeldande prosedyre for handtering av urinkateter ,  tømming og poseskifte                               Les deg opp hvis du er usikker. Ikkje google, det er   ofte sjukehusprosedyrer.Bruk våre prosedyrer i IKP.  Sørge for at tilsette har tilgang. </vt:lpstr>
      <vt:lpstr>Gode råd ellers for å unngå UVI:</vt:lpstr>
      <vt:lpstr>Frå blære til behandling</vt:lpstr>
      <vt:lpstr>PowerPoint-presentasjon</vt:lpstr>
      <vt:lpstr>Sjekkliste for når ta urinstix. </vt:lpstr>
      <vt:lpstr>Kilder: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Aarnes, Laila</cp:lastModifiedBy>
  <cp:revision>15</cp:revision>
  <dcterms:created xsi:type="dcterms:W3CDTF">2024-04-04T08:13:25Z</dcterms:created>
  <dcterms:modified xsi:type="dcterms:W3CDTF">2024-05-30T07:52:18Z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3ffc1c-ef00-4620-9c2f-7d9c1597774b_Enabled">
    <vt:lpwstr>true</vt:lpwstr>
  </property>
  <property fmtid="{D5CDD505-2E9C-101B-9397-08002B2CF9AE}" pid="3" name="MSIP_Label_0c3ffc1c-ef00-4620-9c2f-7d9c1597774b_SetDate">
    <vt:lpwstr>2024-04-04T08:13:30Z</vt:lpwstr>
  </property>
  <property fmtid="{D5CDD505-2E9C-101B-9397-08002B2CF9AE}" pid="4" name="MSIP_Label_0c3ffc1c-ef00-4620-9c2f-7d9c1597774b_Method">
    <vt:lpwstr>Standard</vt:lpwstr>
  </property>
  <property fmtid="{D5CDD505-2E9C-101B-9397-08002B2CF9AE}" pid="5" name="MSIP_Label_0c3ffc1c-ef00-4620-9c2f-7d9c1597774b_Name">
    <vt:lpwstr>Intern</vt:lpwstr>
  </property>
  <property fmtid="{D5CDD505-2E9C-101B-9397-08002B2CF9AE}" pid="6" name="MSIP_Label_0c3ffc1c-ef00-4620-9c2f-7d9c1597774b_SiteId">
    <vt:lpwstr>bdcbe535-f3cf-49f5-8a6a-fb6d98dc7837</vt:lpwstr>
  </property>
  <property fmtid="{D5CDD505-2E9C-101B-9397-08002B2CF9AE}" pid="7" name="MSIP_Label_0c3ffc1c-ef00-4620-9c2f-7d9c1597774b_ActionId">
    <vt:lpwstr>4a9b250d-8b08-47e2-b25d-0d0f8d1e3abf</vt:lpwstr>
  </property>
  <property fmtid="{D5CDD505-2E9C-101B-9397-08002B2CF9AE}" pid="8" name="MSIP_Label_0c3ffc1c-ef00-4620-9c2f-7d9c1597774b_ContentBits">
    <vt:lpwstr>2</vt:lpwstr>
  </property>
  <property fmtid="{D5CDD505-2E9C-101B-9397-08002B2CF9AE}" pid="9" name="ClassificationContentMarkingFooterLocations">
    <vt:lpwstr>Office-tema:8</vt:lpwstr>
  </property>
  <property fmtid="{D5CDD505-2E9C-101B-9397-08002B2CF9AE}" pid="10" name="ClassificationContentMarkingFooterText">
    <vt:lpwstr>Følsomhet Intern (gul)</vt:lpwstr>
  </property>
  <property fmtid="{D5CDD505-2E9C-101B-9397-08002B2CF9AE}" pid="11" name="ContentTypeId">
    <vt:lpwstr>0x0101008B70EDEBF198384385A3C580227638DA</vt:lpwstr>
  </property>
</Properties>
</file>