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24"/>
  </p:notesMasterIdLst>
  <p:sldIdLst>
    <p:sldId id="348" r:id="rId4"/>
    <p:sldId id="513" r:id="rId5"/>
    <p:sldId id="514" r:id="rId6"/>
    <p:sldId id="352" r:id="rId7"/>
    <p:sldId id="510" r:id="rId8"/>
    <p:sldId id="511" r:id="rId9"/>
    <p:sldId id="512" r:id="rId10"/>
    <p:sldId id="522" r:id="rId11"/>
    <p:sldId id="515" r:id="rId12"/>
    <p:sldId id="509" r:id="rId13"/>
    <p:sldId id="518" r:id="rId14"/>
    <p:sldId id="517" r:id="rId15"/>
    <p:sldId id="519" r:id="rId16"/>
    <p:sldId id="516" r:id="rId17"/>
    <p:sldId id="520" r:id="rId18"/>
    <p:sldId id="523" r:id="rId19"/>
    <p:sldId id="524" r:id="rId20"/>
    <p:sldId id="521" r:id="rId21"/>
    <p:sldId id="527" r:id="rId22"/>
    <p:sldId id="52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3F610C-03EB-5ED4-3D2B-67855616C606}" v="5" dt="2024-05-27T09:41:43.510"/>
    <p1510:client id="{2F82F5B1-E1BC-2450-6119-6C37F30B49FE}" v="169" dt="2024-05-27T09:12:26.234"/>
    <p1510:client id="{52EF0C10-62A3-4510-B02A-DA05F82E5421}" v="4" dt="2024-05-27T12:34:26.825"/>
    <p1510:client id="{836C8CF1-25EF-4C78-AA34-2842AC526B49}" v="7" dt="2024-05-27T08:52:36.415"/>
    <p1510:client id="{8B0D4BA4-1FB5-47C0-84D8-6DF36D57890A}" v="6" dt="2024-05-27T12:54:37.865"/>
    <p1510:client id="{B3E5490C-D0DD-2DAE-606D-A1D9C848597D}" v="128" dt="2024-05-27T12:54:14.362"/>
    <p1510:client id="{C6D17A01-11E7-FA59-33A8-C318AFE5A48B}" v="54" dt="2024-05-27T08:50:49.045"/>
    <p1510:client id="{F485E30E-2B0C-2EF9-F735-C4B05AC24CCD}" v="23" dt="2024-05-27T09:23:07.4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40381A-C905-4719-9C98-84F35535573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B345A7E-BD20-4285-A8E8-C3E4927DB7C4}">
      <dgm:prSet/>
      <dgm:spPr/>
      <dgm:t>
        <a:bodyPr/>
        <a:lstStyle/>
        <a:p>
          <a:r>
            <a:rPr lang="nn-NO" dirty="0"/>
            <a:t>Dekontaminator- Destruksjonsmaskin</a:t>
          </a:r>
        </a:p>
      </dgm:t>
    </dgm:pt>
    <dgm:pt modelId="{FC3531D5-E463-4138-B45A-5B94855F4B34}" type="parTrans" cxnId="{30F2B4A7-05EA-483A-8C89-183605B80359}">
      <dgm:prSet/>
      <dgm:spPr/>
      <dgm:t>
        <a:bodyPr/>
        <a:lstStyle/>
        <a:p>
          <a:endParaRPr lang="en-US"/>
        </a:p>
      </dgm:t>
    </dgm:pt>
    <dgm:pt modelId="{016A981D-6486-4073-9487-723DC837EC9E}" type="sibTrans" cxnId="{30F2B4A7-05EA-483A-8C89-183605B80359}">
      <dgm:prSet/>
      <dgm:spPr/>
      <dgm:t>
        <a:bodyPr/>
        <a:lstStyle/>
        <a:p>
          <a:endParaRPr lang="en-US"/>
        </a:p>
      </dgm:t>
    </dgm:pt>
    <dgm:pt modelId="{011E9DD0-BAE1-4723-AB3F-B54B4385455C}">
      <dgm:prSet/>
      <dgm:spPr/>
      <dgm:t>
        <a:bodyPr/>
        <a:lstStyle/>
        <a:p>
          <a:r>
            <a:rPr lang="nn-NO" dirty="0"/>
            <a:t>Fulle søppelsekkar- Kryss-smitte</a:t>
          </a:r>
        </a:p>
      </dgm:t>
    </dgm:pt>
    <dgm:pt modelId="{ADD9F458-4E57-4925-98BF-B993F1F6B29D}" type="parTrans" cxnId="{EE7EE727-B33F-4646-B5B6-C8F0754F5B18}">
      <dgm:prSet/>
      <dgm:spPr/>
      <dgm:t>
        <a:bodyPr/>
        <a:lstStyle/>
        <a:p>
          <a:endParaRPr lang="en-US"/>
        </a:p>
      </dgm:t>
    </dgm:pt>
    <dgm:pt modelId="{8991338A-BA91-4461-BBF9-9C0C37220E21}" type="sibTrans" cxnId="{EE7EE727-B33F-4646-B5B6-C8F0754F5B18}">
      <dgm:prSet/>
      <dgm:spPr/>
      <dgm:t>
        <a:bodyPr/>
        <a:lstStyle/>
        <a:p>
          <a:endParaRPr lang="en-US"/>
        </a:p>
      </dgm:t>
    </dgm:pt>
    <dgm:pt modelId="{25D54581-6383-49B5-8BD4-0267492DDC3B}">
      <dgm:prSet/>
      <dgm:spPr/>
      <dgm:t>
        <a:bodyPr/>
        <a:lstStyle/>
        <a:p>
          <a:r>
            <a:rPr lang="nn-NO" dirty="0"/>
            <a:t>Lite bruk av verneutstyr- Smitterisiko</a:t>
          </a:r>
        </a:p>
      </dgm:t>
    </dgm:pt>
    <dgm:pt modelId="{3B8BCD63-75A7-41BD-9AF7-33EC5A107B70}" type="parTrans" cxnId="{FB184F44-55E9-4F37-B3BF-723AD2F2551B}">
      <dgm:prSet/>
      <dgm:spPr/>
      <dgm:t>
        <a:bodyPr/>
        <a:lstStyle/>
        <a:p>
          <a:endParaRPr lang="en-US"/>
        </a:p>
      </dgm:t>
    </dgm:pt>
    <dgm:pt modelId="{7EF35787-1C5E-4024-8EE2-7640A5915F11}" type="sibTrans" cxnId="{FB184F44-55E9-4F37-B3BF-723AD2F2551B}">
      <dgm:prSet/>
      <dgm:spPr/>
      <dgm:t>
        <a:bodyPr/>
        <a:lstStyle/>
        <a:p>
          <a:endParaRPr lang="en-US"/>
        </a:p>
      </dgm:t>
    </dgm:pt>
    <dgm:pt modelId="{A00A5EF5-E092-465C-A86E-DA42D49B181F}">
      <dgm:prSet/>
      <dgm:spPr/>
      <dgm:t>
        <a:bodyPr/>
        <a:lstStyle/>
        <a:p>
          <a:r>
            <a:rPr lang="nn-NO" dirty="0"/>
            <a:t>Byte medisin- Brukarfeil</a:t>
          </a:r>
        </a:p>
      </dgm:t>
    </dgm:pt>
    <dgm:pt modelId="{5FF39E3D-3B64-4EDA-8730-3BF37D11A304}" type="parTrans" cxnId="{D9D556F0-335C-44D8-8053-B3FBDEB833BF}">
      <dgm:prSet/>
      <dgm:spPr/>
      <dgm:t>
        <a:bodyPr/>
        <a:lstStyle/>
        <a:p>
          <a:endParaRPr lang="en-US"/>
        </a:p>
      </dgm:t>
    </dgm:pt>
    <dgm:pt modelId="{B376F347-DDCC-409E-9A4F-7028836FDBAF}" type="sibTrans" cxnId="{D9D556F0-335C-44D8-8053-B3FBDEB833BF}">
      <dgm:prSet/>
      <dgm:spPr/>
      <dgm:t>
        <a:bodyPr/>
        <a:lstStyle/>
        <a:p>
          <a:endParaRPr lang="en-US"/>
        </a:p>
      </dgm:t>
    </dgm:pt>
    <dgm:pt modelId="{8FAEA6D6-92B7-4F85-B79E-72CCD3ED1503}">
      <dgm:prSet/>
      <dgm:spPr/>
      <dgm:t>
        <a:bodyPr/>
        <a:lstStyle/>
        <a:p>
          <a:r>
            <a:rPr lang="nn-NO" dirty="0">
              <a:latin typeface="Aptos Display" panose="020F0302020204030204"/>
            </a:rPr>
            <a:t>Eingongsutstyr-</a:t>
          </a:r>
          <a:r>
            <a:rPr lang="nn-NO" dirty="0"/>
            <a:t> Sterilisering</a:t>
          </a:r>
        </a:p>
      </dgm:t>
    </dgm:pt>
    <dgm:pt modelId="{4F1F9A15-2718-478D-9557-A694874C76DF}" type="parTrans" cxnId="{B3F4C862-66A5-47E5-8188-F1109F30C6A2}">
      <dgm:prSet/>
      <dgm:spPr/>
      <dgm:t>
        <a:bodyPr/>
        <a:lstStyle/>
        <a:p>
          <a:endParaRPr lang="en-US"/>
        </a:p>
      </dgm:t>
    </dgm:pt>
    <dgm:pt modelId="{FE3F0CB8-DB8A-4C0A-BBAC-FF94F635BD1B}" type="sibTrans" cxnId="{B3F4C862-66A5-47E5-8188-F1109F30C6A2}">
      <dgm:prSet/>
      <dgm:spPr/>
      <dgm:t>
        <a:bodyPr/>
        <a:lstStyle/>
        <a:p>
          <a:endParaRPr lang="en-US"/>
        </a:p>
      </dgm:t>
    </dgm:pt>
    <dgm:pt modelId="{0F05A7AB-320F-4E60-A239-B856046DD85D}">
      <dgm:prSet phldr="0"/>
      <dgm:spPr/>
      <dgm:t>
        <a:bodyPr/>
        <a:lstStyle/>
        <a:p>
          <a:r>
            <a:rPr lang="nn-NO" dirty="0">
              <a:latin typeface="Aptos Display" panose="020F0302020204030204"/>
            </a:rPr>
            <a:t>RISIKOVURDERING</a:t>
          </a:r>
        </a:p>
      </dgm:t>
    </dgm:pt>
    <dgm:pt modelId="{09E7FFAE-3DD9-4F91-8DAB-A9ABC72319EB}" type="parTrans" cxnId="{2858E085-2F05-42B2-98BC-2AEE6A04D0CB}">
      <dgm:prSet/>
      <dgm:spPr/>
    </dgm:pt>
    <dgm:pt modelId="{90EA38AE-4B43-42BC-A610-4D9F7FCF9FD0}" type="sibTrans" cxnId="{2858E085-2F05-42B2-98BC-2AEE6A04D0CB}">
      <dgm:prSet/>
      <dgm:spPr/>
    </dgm:pt>
    <dgm:pt modelId="{516CE928-4DA5-41C6-AEEF-FDB5134FBD38}" type="pres">
      <dgm:prSet presAssocID="{8A40381A-C905-4719-9C98-84F35535573D}" presName="linear" presStyleCnt="0">
        <dgm:presLayoutVars>
          <dgm:animLvl val="lvl"/>
          <dgm:resizeHandles val="exact"/>
        </dgm:presLayoutVars>
      </dgm:prSet>
      <dgm:spPr/>
    </dgm:pt>
    <dgm:pt modelId="{5C0EBD25-89FC-44C1-BAA0-3386424E0D50}" type="pres">
      <dgm:prSet presAssocID="{1B345A7E-BD20-4285-A8E8-C3E4927DB7C4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4011E5CE-6FF1-4E5F-A02F-9BA56C4190D1}" type="pres">
      <dgm:prSet presAssocID="{016A981D-6486-4073-9487-723DC837EC9E}" presName="spacer" presStyleCnt="0"/>
      <dgm:spPr/>
    </dgm:pt>
    <dgm:pt modelId="{3409159A-B1E5-4A02-BB9F-5C0EADBA1342}" type="pres">
      <dgm:prSet presAssocID="{011E9DD0-BAE1-4723-AB3F-B54B4385455C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6D5AF9DD-8734-4E5F-B80C-56E85F65DC96}" type="pres">
      <dgm:prSet presAssocID="{8991338A-BA91-4461-BBF9-9C0C37220E21}" presName="spacer" presStyleCnt="0"/>
      <dgm:spPr/>
    </dgm:pt>
    <dgm:pt modelId="{F98665EC-F6A4-4D62-B469-994D498F3F9D}" type="pres">
      <dgm:prSet presAssocID="{25D54581-6383-49B5-8BD4-0267492DDC3B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0804CC43-931F-4040-822C-F18E7DAD1135}" type="pres">
      <dgm:prSet presAssocID="{7EF35787-1C5E-4024-8EE2-7640A5915F11}" presName="spacer" presStyleCnt="0"/>
      <dgm:spPr/>
    </dgm:pt>
    <dgm:pt modelId="{78C2439F-6F4C-4583-903E-FCFA836AA86C}" type="pres">
      <dgm:prSet presAssocID="{A00A5EF5-E092-465C-A86E-DA42D49B181F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A641C4A0-3FA7-46D4-9486-820586161CE1}" type="pres">
      <dgm:prSet presAssocID="{B376F347-DDCC-409E-9A4F-7028836FDBAF}" presName="spacer" presStyleCnt="0"/>
      <dgm:spPr/>
    </dgm:pt>
    <dgm:pt modelId="{D19DE75B-8DC7-4EDC-B81D-5EA6CC44D457}" type="pres">
      <dgm:prSet presAssocID="{8FAEA6D6-92B7-4F85-B79E-72CCD3ED1503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FD1BFC2E-205C-4E5B-A359-BA4E7EC2F028}" type="pres">
      <dgm:prSet presAssocID="{FE3F0CB8-DB8A-4C0A-BBAC-FF94F635BD1B}" presName="spacer" presStyleCnt="0"/>
      <dgm:spPr/>
    </dgm:pt>
    <dgm:pt modelId="{9BACDCD9-6416-413E-A7BD-70CD06EB75F0}" type="pres">
      <dgm:prSet presAssocID="{0F05A7AB-320F-4E60-A239-B856046DD85D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AA52AC27-C061-4FA2-8471-F1A427A0B6C6}" type="presOf" srcId="{A00A5EF5-E092-465C-A86E-DA42D49B181F}" destId="{78C2439F-6F4C-4583-903E-FCFA836AA86C}" srcOrd="0" destOrd="0" presId="urn:microsoft.com/office/officeart/2005/8/layout/vList2"/>
    <dgm:cxn modelId="{EE7EE727-B33F-4646-B5B6-C8F0754F5B18}" srcId="{8A40381A-C905-4719-9C98-84F35535573D}" destId="{011E9DD0-BAE1-4723-AB3F-B54B4385455C}" srcOrd="1" destOrd="0" parTransId="{ADD9F458-4E57-4925-98BF-B993F1F6B29D}" sibTransId="{8991338A-BA91-4461-BBF9-9C0C37220E21}"/>
    <dgm:cxn modelId="{B3272E35-6786-4CF7-9259-67515516E0C2}" type="presOf" srcId="{25D54581-6383-49B5-8BD4-0267492DDC3B}" destId="{F98665EC-F6A4-4D62-B469-994D498F3F9D}" srcOrd="0" destOrd="0" presId="urn:microsoft.com/office/officeart/2005/8/layout/vList2"/>
    <dgm:cxn modelId="{B286F35F-2695-451F-857C-9CBDC2D7489F}" type="presOf" srcId="{8FAEA6D6-92B7-4F85-B79E-72CCD3ED1503}" destId="{D19DE75B-8DC7-4EDC-B81D-5EA6CC44D457}" srcOrd="0" destOrd="0" presId="urn:microsoft.com/office/officeart/2005/8/layout/vList2"/>
    <dgm:cxn modelId="{B3F4C862-66A5-47E5-8188-F1109F30C6A2}" srcId="{8A40381A-C905-4719-9C98-84F35535573D}" destId="{8FAEA6D6-92B7-4F85-B79E-72CCD3ED1503}" srcOrd="4" destOrd="0" parTransId="{4F1F9A15-2718-478D-9557-A694874C76DF}" sibTransId="{FE3F0CB8-DB8A-4C0A-BBAC-FF94F635BD1B}"/>
    <dgm:cxn modelId="{FB184F44-55E9-4F37-B3BF-723AD2F2551B}" srcId="{8A40381A-C905-4719-9C98-84F35535573D}" destId="{25D54581-6383-49B5-8BD4-0267492DDC3B}" srcOrd="2" destOrd="0" parTransId="{3B8BCD63-75A7-41BD-9AF7-33EC5A107B70}" sibTransId="{7EF35787-1C5E-4024-8EE2-7640A5915F11}"/>
    <dgm:cxn modelId="{EC7E8A59-6AF1-47C8-94E8-607E4C4270A4}" type="presOf" srcId="{011E9DD0-BAE1-4723-AB3F-B54B4385455C}" destId="{3409159A-B1E5-4A02-BB9F-5C0EADBA1342}" srcOrd="0" destOrd="0" presId="urn:microsoft.com/office/officeart/2005/8/layout/vList2"/>
    <dgm:cxn modelId="{2858E085-2F05-42B2-98BC-2AEE6A04D0CB}" srcId="{8A40381A-C905-4719-9C98-84F35535573D}" destId="{0F05A7AB-320F-4E60-A239-B856046DD85D}" srcOrd="5" destOrd="0" parTransId="{09E7FFAE-3DD9-4F91-8DAB-A9ABC72319EB}" sibTransId="{90EA38AE-4B43-42BC-A610-4D9F7FCF9FD0}"/>
    <dgm:cxn modelId="{30F2B4A7-05EA-483A-8C89-183605B80359}" srcId="{8A40381A-C905-4719-9C98-84F35535573D}" destId="{1B345A7E-BD20-4285-A8E8-C3E4927DB7C4}" srcOrd="0" destOrd="0" parTransId="{FC3531D5-E463-4138-B45A-5B94855F4B34}" sibTransId="{016A981D-6486-4073-9487-723DC837EC9E}"/>
    <dgm:cxn modelId="{41101AB7-B16A-4572-8951-4FDEEC812989}" type="presOf" srcId="{8A40381A-C905-4719-9C98-84F35535573D}" destId="{516CE928-4DA5-41C6-AEEF-FDB5134FBD38}" srcOrd="0" destOrd="0" presId="urn:microsoft.com/office/officeart/2005/8/layout/vList2"/>
    <dgm:cxn modelId="{78CC21B7-F72F-48A4-A814-EC1D079434FD}" type="presOf" srcId="{0F05A7AB-320F-4E60-A239-B856046DD85D}" destId="{9BACDCD9-6416-413E-A7BD-70CD06EB75F0}" srcOrd="0" destOrd="0" presId="urn:microsoft.com/office/officeart/2005/8/layout/vList2"/>
    <dgm:cxn modelId="{79E959E9-0F8B-4628-803C-6D33A951F570}" type="presOf" srcId="{1B345A7E-BD20-4285-A8E8-C3E4927DB7C4}" destId="{5C0EBD25-89FC-44C1-BAA0-3386424E0D50}" srcOrd="0" destOrd="0" presId="urn:microsoft.com/office/officeart/2005/8/layout/vList2"/>
    <dgm:cxn modelId="{D9D556F0-335C-44D8-8053-B3FBDEB833BF}" srcId="{8A40381A-C905-4719-9C98-84F35535573D}" destId="{A00A5EF5-E092-465C-A86E-DA42D49B181F}" srcOrd="3" destOrd="0" parTransId="{5FF39E3D-3B64-4EDA-8730-3BF37D11A304}" sibTransId="{B376F347-DDCC-409E-9A4F-7028836FDBAF}"/>
    <dgm:cxn modelId="{95875997-068A-4B53-8212-4B68F8F406DA}" type="presParOf" srcId="{516CE928-4DA5-41C6-AEEF-FDB5134FBD38}" destId="{5C0EBD25-89FC-44C1-BAA0-3386424E0D50}" srcOrd="0" destOrd="0" presId="urn:microsoft.com/office/officeart/2005/8/layout/vList2"/>
    <dgm:cxn modelId="{3C2A9E81-1BAE-4F2F-8B95-5F255A43E50E}" type="presParOf" srcId="{516CE928-4DA5-41C6-AEEF-FDB5134FBD38}" destId="{4011E5CE-6FF1-4E5F-A02F-9BA56C4190D1}" srcOrd="1" destOrd="0" presId="urn:microsoft.com/office/officeart/2005/8/layout/vList2"/>
    <dgm:cxn modelId="{1E35B9C2-5615-482C-AF45-A1C5676465E2}" type="presParOf" srcId="{516CE928-4DA5-41C6-AEEF-FDB5134FBD38}" destId="{3409159A-B1E5-4A02-BB9F-5C0EADBA1342}" srcOrd="2" destOrd="0" presId="urn:microsoft.com/office/officeart/2005/8/layout/vList2"/>
    <dgm:cxn modelId="{0C011C46-789E-40B2-9F02-645040FC6D0C}" type="presParOf" srcId="{516CE928-4DA5-41C6-AEEF-FDB5134FBD38}" destId="{6D5AF9DD-8734-4E5F-B80C-56E85F65DC96}" srcOrd="3" destOrd="0" presId="urn:microsoft.com/office/officeart/2005/8/layout/vList2"/>
    <dgm:cxn modelId="{A149F974-3609-4C89-8599-DF46659A66B7}" type="presParOf" srcId="{516CE928-4DA5-41C6-AEEF-FDB5134FBD38}" destId="{F98665EC-F6A4-4D62-B469-994D498F3F9D}" srcOrd="4" destOrd="0" presId="urn:microsoft.com/office/officeart/2005/8/layout/vList2"/>
    <dgm:cxn modelId="{8B9BF5D9-42BC-4A2F-A161-F9A722C96B7F}" type="presParOf" srcId="{516CE928-4DA5-41C6-AEEF-FDB5134FBD38}" destId="{0804CC43-931F-4040-822C-F18E7DAD1135}" srcOrd="5" destOrd="0" presId="urn:microsoft.com/office/officeart/2005/8/layout/vList2"/>
    <dgm:cxn modelId="{5FB949C7-0824-414F-AF31-B5762EB0A205}" type="presParOf" srcId="{516CE928-4DA5-41C6-AEEF-FDB5134FBD38}" destId="{78C2439F-6F4C-4583-903E-FCFA836AA86C}" srcOrd="6" destOrd="0" presId="urn:microsoft.com/office/officeart/2005/8/layout/vList2"/>
    <dgm:cxn modelId="{7473684F-9A4A-46C4-BBE4-E71620575AAF}" type="presParOf" srcId="{516CE928-4DA5-41C6-AEEF-FDB5134FBD38}" destId="{A641C4A0-3FA7-46D4-9486-820586161CE1}" srcOrd="7" destOrd="0" presId="urn:microsoft.com/office/officeart/2005/8/layout/vList2"/>
    <dgm:cxn modelId="{2D28B470-5A6D-49A1-AE26-EFD8093FF38A}" type="presParOf" srcId="{516CE928-4DA5-41C6-AEEF-FDB5134FBD38}" destId="{D19DE75B-8DC7-4EDC-B81D-5EA6CC44D457}" srcOrd="8" destOrd="0" presId="urn:microsoft.com/office/officeart/2005/8/layout/vList2"/>
    <dgm:cxn modelId="{04AEB263-1D7C-4F55-B5B0-3363FAF17188}" type="presParOf" srcId="{516CE928-4DA5-41C6-AEEF-FDB5134FBD38}" destId="{FD1BFC2E-205C-4E5B-A359-BA4E7EC2F028}" srcOrd="9" destOrd="0" presId="urn:microsoft.com/office/officeart/2005/8/layout/vList2"/>
    <dgm:cxn modelId="{8D7D4C22-D7F3-4FF6-B917-E1E33633E929}" type="presParOf" srcId="{516CE928-4DA5-41C6-AEEF-FDB5134FBD38}" destId="{9BACDCD9-6416-413E-A7BD-70CD06EB75F0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0EBD25-89FC-44C1-BAA0-3386424E0D50}">
      <dsp:nvSpPr>
        <dsp:cNvPr id="0" name=""/>
        <dsp:cNvSpPr/>
      </dsp:nvSpPr>
      <dsp:spPr>
        <a:xfrm>
          <a:off x="0" y="46910"/>
          <a:ext cx="6253050" cy="5896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n-NO" sz="2400" kern="1200" dirty="0"/>
            <a:t>Dekontaminator- Destruksjonsmaskin</a:t>
          </a:r>
        </a:p>
      </dsp:txBody>
      <dsp:txXfrm>
        <a:off x="28786" y="75696"/>
        <a:ext cx="6195478" cy="532107"/>
      </dsp:txXfrm>
    </dsp:sp>
    <dsp:sp modelId="{3409159A-B1E5-4A02-BB9F-5C0EADBA1342}">
      <dsp:nvSpPr>
        <dsp:cNvPr id="0" name=""/>
        <dsp:cNvSpPr/>
      </dsp:nvSpPr>
      <dsp:spPr>
        <a:xfrm>
          <a:off x="0" y="705710"/>
          <a:ext cx="6253050" cy="5896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n-NO" sz="2400" kern="1200" dirty="0"/>
            <a:t>Fulle søppelsekkar- Kryss-smitte</a:t>
          </a:r>
        </a:p>
      </dsp:txBody>
      <dsp:txXfrm>
        <a:off x="28786" y="734496"/>
        <a:ext cx="6195478" cy="532107"/>
      </dsp:txXfrm>
    </dsp:sp>
    <dsp:sp modelId="{F98665EC-F6A4-4D62-B469-994D498F3F9D}">
      <dsp:nvSpPr>
        <dsp:cNvPr id="0" name=""/>
        <dsp:cNvSpPr/>
      </dsp:nvSpPr>
      <dsp:spPr>
        <a:xfrm>
          <a:off x="0" y="1364510"/>
          <a:ext cx="6253050" cy="5896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n-NO" sz="2400" kern="1200" dirty="0"/>
            <a:t>Lite bruk av verneutstyr- Smitterisiko</a:t>
          </a:r>
        </a:p>
      </dsp:txBody>
      <dsp:txXfrm>
        <a:off x="28786" y="1393296"/>
        <a:ext cx="6195478" cy="532107"/>
      </dsp:txXfrm>
    </dsp:sp>
    <dsp:sp modelId="{78C2439F-6F4C-4583-903E-FCFA836AA86C}">
      <dsp:nvSpPr>
        <dsp:cNvPr id="0" name=""/>
        <dsp:cNvSpPr/>
      </dsp:nvSpPr>
      <dsp:spPr>
        <a:xfrm>
          <a:off x="0" y="2023310"/>
          <a:ext cx="6253050" cy="5896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n-NO" sz="2400" kern="1200" dirty="0"/>
            <a:t>Byte medisin- Brukarfeil</a:t>
          </a:r>
        </a:p>
      </dsp:txBody>
      <dsp:txXfrm>
        <a:off x="28786" y="2052096"/>
        <a:ext cx="6195478" cy="532107"/>
      </dsp:txXfrm>
    </dsp:sp>
    <dsp:sp modelId="{D19DE75B-8DC7-4EDC-B81D-5EA6CC44D457}">
      <dsp:nvSpPr>
        <dsp:cNvPr id="0" name=""/>
        <dsp:cNvSpPr/>
      </dsp:nvSpPr>
      <dsp:spPr>
        <a:xfrm>
          <a:off x="0" y="2682110"/>
          <a:ext cx="6253050" cy="5896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n-NO" sz="2400" kern="1200" dirty="0">
              <a:latin typeface="Aptos Display" panose="020F0302020204030204"/>
            </a:rPr>
            <a:t>Eingongsutstyr-</a:t>
          </a:r>
          <a:r>
            <a:rPr lang="nn-NO" sz="2400" kern="1200" dirty="0"/>
            <a:t> Sterilisering</a:t>
          </a:r>
        </a:p>
      </dsp:txBody>
      <dsp:txXfrm>
        <a:off x="28786" y="2710896"/>
        <a:ext cx="6195478" cy="532107"/>
      </dsp:txXfrm>
    </dsp:sp>
    <dsp:sp modelId="{9BACDCD9-6416-413E-A7BD-70CD06EB75F0}">
      <dsp:nvSpPr>
        <dsp:cNvPr id="0" name=""/>
        <dsp:cNvSpPr/>
      </dsp:nvSpPr>
      <dsp:spPr>
        <a:xfrm>
          <a:off x="0" y="3340910"/>
          <a:ext cx="6253050" cy="5896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n-NO" sz="2400" kern="1200" dirty="0">
              <a:latin typeface="Aptos Display" panose="020F0302020204030204"/>
            </a:rPr>
            <a:t>RISIKOVURDERING</a:t>
          </a:r>
        </a:p>
      </dsp:txBody>
      <dsp:txXfrm>
        <a:off x="28786" y="3369696"/>
        <a:ext cx="6195478" cy="5321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alda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n-NO"/>
          </a:p>
        </p:txBody>
      </p:sp>
      <p:sp>
        <p:nvSpPr>
          <p:cNvPr id="3" name="Plasshalda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203B3E-8B1D-4469-AAA6-17FBBB45B0DE}" type="datetimeFigureOut">
              <a:rPr lang="nn-NO" smtClean="0"/>
              <a:t>30.05.2024</a:t>
            </a:fld>
            <a:endParaRPr lang="nn-NO"/>
          </a:p>
        </p:txBody>
      </p:sp>
      <p:sp>
        <p:nvSpPr>
          <p:cNvPr id="4" name="Plasshaldar for lysbilet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n-NO"/>
          </a:p>
        </p:txBody>
      </p:sp>
      <p:sp>
        <p:nvSpPr>
          <p:cNvPr id="5" name="Plasshaldar for notat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n-NO"/>
              <a:t>Klikk for å redigere tekststilar i malen</a:t>
            </a:r>
          </a:p>
          <a:p>
            <a:pPr lvl="1"/>
            <a:r>
              <a:rPr lang="nn-NO"/>
              <a:t>Andre nivå</a:t>
            </a:r>
          </a:p>
          <a:p>
            <a:pPr lvl="2"/>
            <a:r>
              <a:rPr lang="nn-NO"/>
              <a:t>Tredje nivå</a:t>
            </a:r>
          </a:p>
          <a:p>
            <a:pPr lvl="3"/>
            <a:r>
              <a:rPr lang="nn-NO"/>
              <a:t>Fjerde nivå</a:t>
            </a:r>
          </a:p>
          <a:p>
            <a:pPr lvl="4"/>
            <a:r>
              <a:rPr lang="nn-NO"/>
              <a:t>Femte nivå</a:t>
            </a:r>
          </a:p>
        </p:txBody>
      </p:sp>
      <p:sp>
        <p:nvSpPr>
          <p:cNvPr id="6" name="Plasshaldar for bot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n-NO"/>
          </a:p>
        </p:txBody>
      </p:sp>
      <p:sp>
        <p:nvSpPr>
          <p:cNvPr id="7" name="Plasshaldar for lysbilet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60B85A-F17A-4031-8277-1C68FB5F3E5C}" type="slidenum">
              <a:rPr lang="nn-NO" smtClean="0"/>
              <a:t>‹nr.›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288358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aldar for lysbilet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aldar for nota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n-NO" dirty="0"/>
              <a:t>Inhalatorane utgjer 34% av utslepp frå legekontor. </a:t>
            </a:r>
            <a:r>
              <a:rPr lang="nn-NO" dirty="0" err="1"/>
              <a:t>Erstarte</a:t>
            </a:r>
            <a:r>
              <a:rPr lang="nn-NO" dirty="0"/>
              <a:t> inhalatorane med </a:t>
            </a:r>
            <a:r>
              <a:rPr lang="nn-NO" dirty="0" err="1"/>
              <a:t>inhalsjonspulver</a:t>
            </a:r>
            <a:r>
              <a:rPr lang="nn-NO" dirty="0"/>
              <a:t> kan ein kutte </a:t>
            </a:r>
            <a:r>
              <a:rPr lang="nn-NO" dirty="0" err="1"/>
              <a:t>utalipp</a:t>
            </a:r>
            <a:r>
              <a:rPr lang="nn-NO" dirty="0"/>
              <a:t> med 200-400kg Co2 pr år.  </a:t>
            </a:r>
            <a:r>
              <a:rPr lang="nn-NO" dirty="0" err="1"/>
              <a:t>Tilsvarer</a:t>
            </a:r>
            <a:r>
              <a:rPr lang="nn-NO" dirty="0"/>
              <a:t> 2-3 korte flyreiser</a:t>
            </a:r>
          </a:p>
        </p:txBody>
      </p:sp>
      <p:sp>
        <p:nvSpPr>
          <p:cNvPr id="4" name="Plasshaldar for lysbilet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60B85A-F17A-4031-8277-1C68FB5F3E5C}" type="slidenum">
              <a:rPr lang="nn-NO" smtClean="0"/>
              <a:t>15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691471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aldar for lysbilet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aldar for nota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n-NO" dirty="0"/>
              <a:t>Destruksjonsmaskiner- </a:t>
            </a:r>
            <a:r>
              <a:rPr lang="nn-NO" dirty="0" err="1"/>
              <a:t>dekontaminator</a:t>
            </a:r>
            <a:r>
              <a:rPr lang="nn-NO" dirty="0"/>
              <a:t>. Miljøvern ikkje gå på </a:t>
            </a:r>
            <a:r>
              <a:rPr lang="nn-NO" dirty="0" err="1"/>
              <a:t>bekostning</a:t>
            </a:r>
            <a:r>
              <a:rPr lang="nn-NO" dirty="0"/>
              <a:t> </a:t>
            </a:r>
            <a:r>
              <a:rPr lang="nn-NO"/>
              <a:t>av smittevern.</a:t>
            </a:r>
          </a:p>
        </p:txBody>
      </p:sp>
      <p:sp>
        <p:nvSpPr>
          <p:cNvPr id="4" name="Plasshaldar for lysbilet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60B85A-F17A-4031-8277-1C68FB5F3E5C}" type="slidenum">
              <a:rPr lang="nn-NO" smtClean="0"/>
              <a:t>16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721903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542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980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333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sside med tekst, bilde og farget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3008F4AD-A83C-48A6-BA1C-97DB5AB31047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7745756" cy="6873389"/>
          </a:xfrm>
          <a:prstGeom prst="rect">
            <a:avLst/>
          </a:prstGeom>
          <a:solidFill>
            <a:srgbClr val="ADDFB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DB128704-842D-438F-B761-751EFFCC5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7F1EF2F0-C0B3-4DDF-B074-ED4EBB865B32}" type="datetime1">
              <a:rPr lang="nb-NO" smtClean="0"/>
              <a:t>30.05.2024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B76D4C92-BCB5-4B7C-8DEE-3F3B0CD43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/>
          <a:p>
            <a:r>
              <a:rPr lang="nb-NO"/>
              <a:t>Sett tittel på presentasjonen via "Sett inn" -&gt; "Topptekst og bunntekst"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661FF4F2-B671-4C76-BA7E-8C8EE9895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fld id="{FF8458C2-5565-427F-8AB4-11699EB93339}" type="slidenum">
              <a:rPr lang="nb-NO" smtClean="0"/>
              <a:t>‹nr.›</a:t>
            </a:fld>
            <a:endParaRPr lang="nb-NO"/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8767CD8C-E6E1-47F7-A9B5-467CDD16F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925" y="976313"/>
            <a:ext cx="3267076" cy="1057275"/>
          </a:xfrm>
        </p:spPr>
        <p:txBody>
          <a:bodyPr lIns="0" tIns="0" rIns="0" bIns="0"/>
          <a:lstStyle>
            <a:lvl1pPr>
              <a:defRPr sz="3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3" name="Plassholder for bilde 3">
            <a:extLst>
              <a:ext uri="{FF2B5EF4-FFF2-40B4-BE49-F238E27FC236}">
                <a16:creationId xmlns:a16="http://schemas.microsoft.com/office/drawing/2014/main" id="{B5A1E56D-AE99-4789-B24D-61210A3F24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59288" y="976312"/>
            <a:ext cx="6932612" cy="5086351"/>
          </a:xfrm>
          <a:prstGeom prst="rect">
            <a:avLst/>
          </a:prstGeom>
          <a:solidFill>
            <a:schemeClr val="lt2"/>
          </a:solidFill>
        </p:spPr>
        <p:txBody>
          <a:bodyPr lIns="0" tIns="0" rIns="0" bIns="0"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2F76D602-75E9-486D-9F94-3D7511C622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925" y="2413000"/>
            <a:ext cx="3267076" cy="3649664"/>
          </a:xfrm>
        </p:spPr>
        <p:txBody>
          <a:bodyPr lIns="0" tIns="0" rIns="0" bIns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4" name="Plassholder for tekst 2">
            <a:extLst>
              <a:ext uri="{FF2B5EF4-FFF2-40B4-BE49-F238E27FC236}">
                <a16:creationId xmlns:a16="http://schemas.microsoft.com/office/drawing/2014/main" id="{FD0E5513-0F25-4043-A538-F261F2E8141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456129" y="976312"/>
            <a:ext cx="107722" cy="5086351"/>
          </a:xfrm>
        </p:spPr>
        <p:txBody>
          <a:bodyPr vert="vert">
            <a:spAutoFit/>
          </a:bodyPr>
          <a:lstStyle>
            <a:lvl1pPr marL="0" indent="0" algn="r">
              <a:buNone/>
              <a:defRPr sz="7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</a:lstStyle>
          <a:p>
            <a:pPr lvl="0"/>
            <a:r>
              <a:rPr lang="nb-NO"/>
              <a:t>Foto: Sett inn kreditering på fotograf</a:t>
            </a:r>
          </a:p>
        </p:txBody>
      </p:sp>
    </p:spTree>
    <p:extLst>
      <p:ext uri="{BB962C8B-B14F-4D97-AF65-F5344CB8AC3E}">
        <p14:creationId xmlns:p14="http://schemas.microsoft.com/office/powerpoint/2010/main" val="5632762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useside med dekor blå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711D1A4-C7C4-41B6-A20A-E04C3D11A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09AD0F42-88F7-4426-8B24-A2C24B047AD9}" type="datetime1">
              <a:rPr lang="nb-NO" smtClean="0"/>
              <a:t>30.05.2024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55B6032-7D05-4D83-8FF2-DBCDFB87B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-149314"/>
            <a:ext cx="10220325" cy="15389"/>
          </a:xfrm>
        </p:spPr>
        <p:txBody>
          <a:bodyPr lIns="0" tIns="0" rIns="0" bIns="0"/>
          <a:lstStyle>
            <a:lvl1pPr>
              <a:defRPr sz="100"/>
            </a:lvl1pPr>
          </a:lstStyle>
          <a:p>
            <a:r>
              <a:rPr lang="nb-NO"/>
              <a:t>Sett tittel på presentasjonen via "Sett inn" -&gt; "Topptekst og bunntekst"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81243BF-36D7-45B2-9C81-EB43C04D2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20325" y="-149314"/>
            <a:ext cx="374650" cy="15389"/>
          </a:xfrm>
        </p:spPr>
        <p:txBody>
          <a:bodyPr lIns="0" tIns="0" rIns="0" bIns="0"/>
          <a:lstStyle>
            <a:lvl1pPr>
              <a:defRPr sz="100"/>
            </a:lvl1pPr>
          </a:lstStyle>
          <a:p>
            <a:fld id="{FF8458C2-5565-427F-8AB4-11699EB93339}" type="slidenum">
              <a:rPr lang="nb-NO" smtClean="0"/>
              <a:pPr/>
              <a:t>‹nr.›</a:t>
            </a:fld>
            <a:endParaRPr lang="nb-NO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6B81A321-9273-48AB-9354-A60166B59A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23238" y="2222499"/>
            <a:ext cx="3265488" cy="3840163"/>
          </a:xfrm>
        </p:spPr>
        <p:txBody>
          <a:bodyPr wrap="square" lIns="0" tIns="0" rIns="0" bIns="0" anchor="t">
            <a:noAutofit/>
          </a:bodyPr>
          <a:lstStyle>
            <a:lvl1pPr algn="l">
              <a:defRPr sz="3800">
                <a:solidFill>
                  <a:schemeClr val="dk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pic>
        <p:nvPicPr>
          <p:cNvPr id="9" name="Bilde 8" descr="Et bilde som inneholder tekst&#10;&#10;Automatisk generert beskrivelse">
            <a:extLst>
              <a:ext uri="{FF2B5EF4-FFF2-40B4-BE49-F238E27FC236}">
                <a16:creationId xmlns:a16="http://schemas.microsoft.com/office/drawing/2014/main" id="{1CF77BC4-34AA-4675-BE55-234304E214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32776" cy="6858000"/>
          </a:xfrm>
          <a:prstGeom prst="rect">
            <a:avLst/>
          </a:prstGeom>
        </p:spPr>
      </p:pic>
      <p:pic>
        <p:nvPicPr>
          <p:cNvPr id="10" name="Grafikk 9">
            <a:extLst>
              <a:ext uri="{FF2B5EF4-FFF2-40B4-BE49-F238E27FC236}">
                <a16:creationId xmlns:a16="http://schemas.microsoft.com/office/drawing/2014/main" id="{83688B5B-08F8-FA49-95AB-92CF82DF88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66765" y="300853"/>
            <a:ext cx="1683701" cy="43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495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127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081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821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207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60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863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284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015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8543BDC-0553-40FA-A4DB-EDAAA606CFF6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9AD569-83DD-4E5B-AF97-63825DE45633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E9BD204E-F430-7C38-A19A-B36BE301E476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6642100"/>
            <a:ext cx="1177925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nb-NO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Følsomhet Intern (gul)</a:t>
            </a:r>
          </a:p>
        </p:txBody>
      </p:sp>
    </p:spTree>
    <p:extLst>
      <p:ext uri="{BB962C8B-B14F-4D97-AF65-F5344CB8AC3E}">
        <p14:creationId xmlns:p14="http://schemas.microsoft.com/office/powerpoint/2010/main" val="2649319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voresbaredygtighed.rm.dk/" TargetMode="Externa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voresbaredygtighed.rm.dk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oresbaredygtighed.rm.dk/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oresbaredygtighed.rm.dk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lovdata.no/dokument/LTI/forskrift/2022-06-07-971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F128010A-B3FB-4B1A-BE63-A2D4A62EB7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23238" y="2222499"/>
            <a:ext cx="3495860" cy="3840163"/>
          </a:xfrm>
        </p:spPr>
        <p:txBody>
          <a:bodyPr/>
          <a:lstStyle/>
          <a:p>
            <a:r>
              <a:rPr lang="nb-NO" sz="4000" b="1" dirty="0">
                <a:cs typeface="Calibri"/>
              </a:rPr>
              <a:t>Miljøvern i </a:t>
            </a:r>
            <a:r>
              <a:rPr lang="nn-NO" sz="4000" b="1">
                <a:cs typeface="Calibri"/>
              </a:rPr>
              <a:t>helsetenesta</a:t>
            </a:r>
            <a:br>
              <a:rPr lang="nn-NO" dirty="0">
                <a:cs typeface="Calibri"/>
              </a:rPr>
            </a:br>
            <a:r>
              <a:rPr lang="nn-NO" sz="2800">
                <a:cs typeface="Calibri"/>
              </a:rPr>
              <a:t>(og smittevernet)</a:t>
            </a:r>
            <a:endParaRPr lang="nn-NO" sz="2800"/>
          </a:p>
        </p:txBody>
      </p:sp>
    </p:spTree>
    <p:extLst>
      <p:ext uri="{BB962C8B-B14F-4D97-AF65-F5344CB8AC3E}">
        <p14:creationId xmlns:p14="http://schemas.microsoft.com/office/powerpoint/2010/main" val="37633518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4B911-587A-30B3-6759-32EC71513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473" y="2"/>
            <a:ext cx="5885895" cy="1358282"/>
          </a:xfrm>
        </p:spPr>
        <p:txBody>
          <a:bodyPr/>
          <a:lstStyle/>
          <a:p>
            <a:br>
              <a:rPr lang="en-US" dirty="0">
                <a:cs typeface="Calibri"/>
              </a:rPr>
            </a:br>
            <a:r>
              <a:rPr lang="nb-NO" b="0" i="0" dirty="0">
                <a:solidFill>
                  <a:srgbClr val="222222"/>
                </a:solidFill>
                <a:effectLst/>
                <a:latin typeface="Brandon Text"/>
              </a:rPr>
              <a:t>Overforbruk av </a:t>
            </a:r>
            <a:r>
              <a:rPr lang="nb-NO" b="0" i="0" dirty="0" err="1">
                <a:solidFill>
                  <a:srgbClr val="222222"/>
                </a:solidFill>
                <a:effectLst/>
                <a:latin typeface="Brandon Text"/>
              </a:rPr>
              <a:t>hanskar</a:t>
            </a:r>
            <a:r>
              <a:rPr lang="nb-NO" b="0" i="0" dirty="0">
                <a:solidFill>
                  <a:srgbClr val="222222"/>
                </a:solidFill>
                <a:effectLst/>
                <a:latin typeface="Brandon Text"/>
              </a:rPr>
              <a:t> i den norske </a:t>
            </a:r>
            <a:r>
              <a:rPr lang="nn-NO" b="0" i="0" dirty="0">
                <a:solidFill>
                  <a:srgbClr val="222222"/>
                </a:solidFill>
                <a:effectLst/>
                <a:latin typeface="Brandon Text"/>
              </a:rPr>
              <a:t>helsetenesta-</a:t>
            </a:r>
            <a:r>
              <a:rPr lang="en-US" dirty="0">
                <a:cs typeface="Calibri"/>
              </a:rPr>
              <a:t> </a:t>
            </a:r>
            <a:r>
              <a:rPr lang="nn-NO" b="1" dirty="0">
                <a:cs typeface="Calibri"/>
              </a:rPr>
              <a:t>Miljøbelastning</a:t>
            </a:r>
            <a:endParaRPr lang="nn-NO" b="1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5484ED-B6F8-7813-05BD-14CC6793A7C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963269" y="976312"/>
            <a:ext cx="3431806" cy="5086351"/>
          </a:xfrm>
        </p:spPr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D4B73A-2F70-BDC9-DB23-52643FD960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473" y="1562470"/>
            <a:ext cx="7325465" cy="4500194"/>
          </a:xfrm>
        </p:spPr>
        <p:txBody>
          <a:bodyPr vert="horz" lIns="0" tIns="0" rIns="0" bIns="0" rtlCol="0" anchor="t">
            <a:normAutofit fontScale="70000" lnSpcReduction="20000"/>
          </a:bodyPr>
          <a:lstStyle/>
          <a:p>
            <a:pPr marL="0" indent="0">
              <a:buNone/>
            </a:pPr>
            <a:r>
              <a:rPr lang="nn-NO" b="0" i="0" dirty="0">
                <a:solidFill>
                  <a:srgbClr val="222222"/>
                </a:solidFill>
                <a:effectLst/>
                <a:latin typeface="Brandon Text"/>
              </a:rPr>
              <a:t>Med overforbruk meiner ein hanskar som brukast i situasjonar </a:t>
            </a:r>
            <a:r>
              <a:rPr lang="nn-NO" dirty="0">
                <a:solidFill>
                  <a:srgbClr val="222222"/>
                </a:solidFill>
                <a:latin typeface="Brandon Text"/>
              </a:rPr>
              <a:t>k</a:t>
            </a:r>
            <a:r>
              <a:rPr lang="nn-NO" b="0" i="0" dirty="0">
                <a:solidFill>
                  <a:srgbClr val="222222"/>
                </a:solidFill>
                <a:effectLst/>
                <a:latin typeface="Brandon Text"/>
              </a:rPr>
              <a:t>or det ikkje er nødvendig eller anbefalt. </a:t>
            </a:r>
          </a:p>
          <a:p>
            <a:pPr marL="0" indent="0">
              <a:buNone/>
            </a:pPr>
            <a:r>
              <a:rPr lang="nn-NO" dirty="0">
                <a:solidFill>
                  <a:srgbClr val="222222"/>
                </a:solidFill>
                <a:latin typeface="Brandon Text"/>
              </a:rPr>
              <a:t>Medisinske eingongshanskar av lateks og </a:t>
            </a:r>
            <a:r>
              <a:rPr lang="nn-NO" dirty="0" err="1">
                <a:solidFill>
                  <a:srgbClr val="222222"/>
                </a:solidFill>
                <a:latin typeface="Brandon Text"/>
              </a:rPr>
              <a:t>nitril</a:t>
            </a:r>
            <a:r>
              <a:rPr lang="nn-NO" dirty="0">
                <a:solidFill>
                  <a:srgbClr val="222222"/>
                </a:solidFill>
                <a:latin typeface="Brandon Text"/>
              </a:rPr>
              <a:t>.</a:t>
            </a:r>
            <a:endParaRPr lang="nn-NO" b="0" i="0" dirty="0">
              <a:solidFill>
                <a:srgbClr val="222222"/>
              </a:solidFill>
              <a:effectLst/>
              <a:latin typeface="Brandon Text"/>
            </a:endParaRPr>
          </a:p>
          <a:p>
            <a:pPr marL="0" indent="0">
              <a:buNone/>
            </a:pPr>
            <a:endParaRPr lang="nn-NO" dirty="0">
              <a:solidFill>
                <a:srgbClr val="222222"/>
              </a:solidFill>
              <a:latin typeface="Brandon Text"/>
            </a:endParaRPr>
          </a:p>
          <a:p>
            <a:pPr marL="0" indent="0">
              <a:buNone/>
            </a:pPr>
            <a:r>
              <a:rPr lang="nn-NO" dirty="0">
                <a:solidFill>
                  <a:srgbClr val="222222"/>
                </a:solidFill>
                <a:latin typeface="Brandon Text"/>
              </a:rPr>
              <a:t>Forbruk pr år:</a:t>
            </a:r>
          </a:p>
          <a:p>
            <a:pPr marL="0" indent="0">
              <a:buNone/>
            </a:pPr>
            <a:r>
              <a:rPr lang="nn-NO" dirty="0">
                <a:solidFill>
                  <a:srgbClr val="222222"/>
                </a:solidFill>
                <a:latin typeface="Brandon Text"/>
              </a:rPr>
              <a:t>Sjukehus- rundt 104 millionar.</a:t>
            </a:r>
          </a:p>
          <a:p>
            <a:pPr marL="0" indent="0">
              <a:buNone/>
            </a:pPr>
            <a:r>
              <a:rPr lang="nn-NO" dirty="0">
                <a:solidFill>
                  <a:srgbClr val="222222"/>
                </a:solidFill>
                <a:latin typeface="Brandon Text"/>
              </a:rPr>
              <a:t>Kommunehelsetenesta-200 millionar.</a:t>
            </a:r>
          </a:p>
          <a:p>
            <a:pPr marL="0" indent="0">
              <a:buNone/>
            </a:pPr>
            <a:endParaRPr lang="nb-NO" dirty="0">
              <a:solidFill>
                <a:srgbClr val="222222"/>
              </a:solidFill>
              <a:latin typeface="Brandon Text"/>
            </a:endParaRPr>
          </a:p>
          <a:p>
            <a:pPr marL="0" indent="0">
              <a:buNone/>
            </a:pPr>
            <a:r>
              <a:rPr lang="nn-NO" dirty="0">
                <a:solidFill>
                  <a:srgbClr val="222222"/>
                </a:solidFill>
                <a:latin typeface="Brandon Text"/>
              </a:rPr>
              <a:t>H</a:t>
            </a:r>
            <a:r>
              <a:rPr lang="nn-NO" b="0" i="0" dirty="0">
                <a:solidFill>
                  <a:srgbClr val="222222"/>
                </a:solidFill>
                <a:effectLst/>
                <a:latin typeface="Brandon Text"/>
              </a:rPr>
              <a:t>anskar som brukast utan at det er behov for det, er estimert til å utgjere 70 millionar hanskar. </a:t>
            </a:r>
          </a:p>
          <a:p>
            <a:pPr marL="0" indent="0">
              <a:buNone/>
            </a:pPr>
            <a:r>
              <a:rPr lang="nn-NO" b="0" i="0" dirty="0">
                <a:solidFill>
                  <a:srgbClr val="222222"/>
                </a:solidFill>
                <a:effectLst/>
                <a:latin typeface="Brandon Text"/>
              </a:rPr>
              <a:t>30% KVART ÅR! </a:t>
            </a:r>
          </a:p>
          <a:p>
            <a:pPr marL="0" indent="0">
              <a:buNone/>
            </a:pPr>
            <a:r>
              <a:rPr lang="nn-NO" dirty="0">
                <a:solidFill>
                  <a:srgbClr val="222222"/>
                </a:solidFill>
                <a:latin typeface="Brandon Text"/>
              </a:rPr>
              <a:t>Overforbruket ligg på mellom 24 og 59 prosent.</a:t>
            </a:r>
            <a:endParaRPr lang="nb-NO" dirty="0">
              <a:solidFill>
                <a:srgbClr val="222222"/>
              </a:solidFill>
              <a:latin typeface="Brandon Text"/>
            </a:endParaRPr>
          </a:p>
          <a:p>
            <a:pPr marL="0" indent="0">
              <a:buNone/>
            </a:pPr>
            <a:endParaRPr lang="nb-NO" dirty="0">
              <a:solidFill>
                <a:srgbClr val="222222"/>
              </a:solidFill>
              <a:latin typeface="Brandon Text"/>
            </a:endParaRPr>
          </a:p>
          <a:p>
            <a:pPr marL="0" indent="0">
              <a:buNone/>
            </a:pPr>
            <a:r>
              <a:rPr lang="nn-NO" b="0" i="0" dirty="0">
                <a:solidFill>
                  <a:srgbClr val="222222"/>
                </a:solidFill>
                <a:effectLst/>
                <a:latin typeface="Brandon Text"/>
              </a:rPr>
              <a:t>Det </a:t>
            </a:r>
            <a:r>
              <a:rPr lang="nn-NO" b="0" i="0" dirty="0" err="1">
                <a:solidFill>
                  <a:srgbClr val="222222"/>
                </a:solidFill>
                <a:effectLst/>
                <a:latin typeface="Brandon Text"/>
              </a:rPr>
              <a:t>tilsvarar</a:t>
            </a:r>
            <a:r>
              <a:rPr lang="nn-NO" b="0" i="0" dirty="0">
                <a:solidFill>
                  <a:srgbClr val="222222"/>
                </a:solidFill>
                <a:effectLst/>
                <a:latin typeface="Brandon Text"/>
              </a:rPr>
              <a:t> 490 ekstra tonn plast som kastast i restavfallet.</a:t>
            </a:r>
            <a:r>
              <a:rPr lang="nn-NO" dirty="0">
                <a:solidFill>
                  <a:srgbClr val="222222"/>
                </a:solidFill>
                <a:latin typeface="Brandon Text"/>
              </a:rPr>
              <a:t> </a:t>
            </a:r>
          </a:p>
          <a:p>
            <a:pPr marL="0" indent="0">
              <a:buNone/>
            </a:pPr>
            <a:endParaRPr lang="nn-NO" b="0" i="0" dirty="0">
              <a:solidFill>
                <a:srgbClr val="222222"/>
              </a:solidFill>
              <a:effectLst/>
              <a:latin typeface="Brandon Text"/>
            </a:endParaRPr>
          </a:p>
          <a:p>
            <a:pPr marL="0" indent="0">
              <a:buNone/>
            </a:pPr>
            <a:endParaRPr lang="nb-NO" dirty="0">
              <a:solidFill>
                <a:srgbClr val="222222"/>
              </a:solidFill>
              <a:latin typeface="Brandon Text"/>
            </a:endParaRPr>
          </a:p>
          <a:p>
            <a:pPr marL="0" indent="0">
              <a:buNone/>
            </a:pPr>
            <a:endParaRPr lang="nn-NO" dirty="0">
              <a:solidFill>
                <a:srgbClr val="222222"/>
              </a:solidFill>
              <a:latin typeface="Brandon Text"/>
            </a:endParaRPr>
          </a:p>
          <a:p>
            <a:pPr marL="0" indent="0">
              <a:buNone/>
            </a:pPr>
            <a:endParaRPr lang="nn-NO" b="0" i="0" dirty="0">
              <a:solidFill>
                <a:srgbClr val="222222"/>
              </a:solidFill>
              <a:effectLst/>
              <a:latin typeface="Brandon Text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D4AE2E-CEF5-9191-9D16-A7F844BEC39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Bilete 6">
            <a:extLst>
              <a:ext uri="{FF2B5EF4-FFF2-40B4-BE49-F238E27FC236}">
                <a16:creationId xmlns:a16="http://schemas.microsoft.com/office/drawing/2014/main" id="{13E9E2F5-3059-C85A-6807-3C7B09E67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210" y="872359"/>
            <a:ext cx="4035972" cy="519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71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96C8BAF-68F3-4B78-B238-35DF5D8656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F4CD6D0-5A87-4BA2-A13A-0E40511C3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4774" y="699565"/>
            <a:ext cx="3553132" cy="5156200"/>
            <a:chOff x="7807230" y="2012810"/>
            <a:chExt cx="3251252" cy="345986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877EAC0-2063-444D-8EE9-72FED2E03B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C155BF8-661A-4F4A-B4EC-923105C69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Bilete 4" descr="Eit bilete som inneheld tekst, teikning&#10;&#10;Automatisk generert skildring">
            <a:extLst>
              <a:ext uri="{FF2B5EF4-FFF2-40B4-BE49-F238E27FC236}">
                <a16:creationId xmlns:a16="http://schemas.microsoft.com/office/drawing/2014/main" id="{D1103DC6-B054-9168-9102-445C2DAD6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568" y="1009436"/>
            <a:ext cx="3209544" cy="453645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9537076-EF48-4F72-9164-FD8260D55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19434" y="699565"/>
            <a:ext cx="3553132" cy="5156200"/>
            <a:chOff x="7807230" y="2012810"/>
            <a:chExt cx="3251252" cy="345986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89673CB-C48B-4D05-B6E4-B88CD5BAA0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6C31A20-B341-476E-8C04-A26C87E14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Bilete 2" descr="Eit bilete som inneheld tekst, skjermbilete&#10;&#10;Automatisk generert skildring">
            <a:extLst>
              <a:ext uri="{FF2B5EF4-FFF2-40B4-BE49-F238E27FC236}">
                <a16:creationId xmlns:a16="http://schemas.microsoft.com/office/drawing/2014/main" id="{EA51C6AF-D9D2-85C5-AD69-175C940352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7333" y="1017423"/>
            <a:ext cx="3209544" cy="4520484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6EFC3492-86BD-4D75-B5B4-C2DBFE0BD1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104093" y="699565"/>
            <a:ext cx="3553132" cy="5156200"/>
            <a:chOff x="7807230" y="2012810"/>
            <a:chExt cx="3251252" cy="3459865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72E5074-2516-4705-BFF1-F508394A0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2259E4C-F24C-4180-AEC3-76255D535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Bilete 6" descr="Eit bilete som inneheld tekst, person&#10;&#10;Automatisk generert skildring">
            <a:extLst>
              <a:ext uri="{FF2B5EF4-FFF2-40B4-BE49-F238E27FC236}">
                <a16:creationId xmlns:a16="http://schemas.microsoft.com/office/drawing/2014/main" id="{FF488EB1-2488-04FC-FB52-EC7A56DD9A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87" y="1017423"/>
            <a:ext cx="3209544" cy="452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8660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F38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ete 4">
            <a:extLst>
              <a:ext uri="{FF2B5EF4-FFF2-40B4-BE49-F238E27FC236}">
                <a16:creationId xmlns:a16="http://schemas.microsoft.com/office/drawing/2014/main" id="{9E0284AA-E2A9-C38B-9683-B41477839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605" y="643467"/>
            <a:ext cx="1031679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0691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1964CFE-1051-74B8-06C0-07BFAD39C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n-NO" dirty="0"/>
              <a:t>Anna utstyr vi kan spare på/bruke </a:t>
            </a:r>
            <a:r>
              <a:rPr lang="nn-NO" dirty="0" err="1"/>
              <a:t>riktigare</a:t>
            </a:r>
            <a:r>
              <a:rPr lang="nn-NO" dirty="0"/>
              <a:t>?</a:t>
            </a:r>
          </a:p>
        </p:txBody>
      </p:sp>
      <p:pic>
        <p:nvPicPr>
          <p:cNvPr id="6" name="Plassholder for bilde 5" descr="Kvinne i maske coughing">
            <a:extLst>
              <a:ext uri="{FF2B5EF4-FFF2-40B4-BE49-F238E27FC236}">
                <a16:creationId xmlns:a16="http://schemas.microsoft.com/office/drawing/2014/main" id="{9AA7B36F-56E6-69BE-EF95-7167628908D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12749" r="12749"/>
          <a:stretch/>
        </p:blipFill>
        <p:spPr>
          <a:xfrm>
            <a:off x="5713413" y="976313"/>
            <a:ext cx="5678487" cy="5086350"/>
          </a:xfrm>
        </p:spPr>
      </p:pic>
      <p:sp>
        <p:nvSpPr>
          <p:cNvPr id="4" name="Plasshaldar for innhald 3">
            <a:extLst>
              <a:ext uri="{FF2B5EF4-FFF2-40B4-BE49-F238E27FC236}">
                <a16:creationId xmlns:a16="http://schemas.microsoft.com/office/drawing/2014/main" id="{B30D3B32-7C99-EAFB-8F22-7726D59EAA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925" y="2413000"/>
            <a:ext cx="3850576" cy="3649664"/>
          </a:xfrm>
        </p:spPr>
        <p:txBody>
          <a:bodyPr/>
          <a:lstStyle/>
          <a:p>
            <a:r>
              <a:rPr lang="nn-NO" dirty="0"/>
              <a:t>Smittefrakkar?</a:t>
            </a:r>
          </a:p>
          <a:p>
            <a:r>
              <a:rPr lang="nn-NO" dirty="0"/>
              <a:t>Munnbind?</a:t>
            </a:r>
          </a:p>
          <a:p>
            <a:r>
              <a:rPr lang="nn-NO" dirty="0"/>
              <a:t>Plastposar?</a:t>
            </a:r>
          </a:p>
          <a:p>
            <a:r>
              <a:rPr lang="nn-NO" dirty="0"/>
              <a:t>Smitteavfall/restavfall?</a:t>
            </a:r>
          </a:p>
          <a:p>
            <a:r>
              <a:rPr lang="nn-NO" dirty="0"/>
              <a:t>Antibiotika?</a:t>
            </a:r>
          </a:p>
          <a:p>
            <a:endParaRPr lang="nn-NO" dirty="0"/>
          </a:p>
          <a:p>
            <a:endParaRPr lang="nn-NO" dirty="0"/>
          </a:p>
          <a:p>
            <a:endParaRPr lang="nn-NO" dirty="0"/>
          </a:p>
          <a:p>
            <a:endParaRPr lang="nn-NO" dirty="0"/>
          </a:p>
        </p:txBody>
      </p:sp>
      <p:sp>
        <p:nvSpPr>
          <p:cNvPr id="5" name="Plasshaldar for tekst 4">
            <a:extLst>
              <a:ext uri="{FF2B5EF4-FFF2-40B4-BE49-F238E27FC236}">
                <a16:creationId xmlns:a16="http://schemas.microsoft.com/office/drawing/2014/main" id="{F6BBAFC2-72F1-5849-3E0A-E2291C428B2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8401230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A20DFC2-8EE3-0DA4-FCBC-8872D5A9C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924" y="976313"/>
            <a:ext cx="4865687" cy="1057275"/>
          </a:xfrm>
        </p:spPr>
        <p:txBody>
          <a:bodyPr>
            <a:noAutofit/>
          </a:bodyPr>
          <a:lstStyle/>
          <a:p>
            <a:r>
              <a:rPr lang="nn-NO" sz="3600" dirty="0"/>
              <a:t>Legemiddel utgjer og ein stor del av utsleppa</a:t>
            </a:r>
          </a:p>
        </p:txBody>
      </p:sp>
      <p:pic>
        <p:nvPicPr>
          <p:cNvPr id="6" name="Plassholder for bilde 5" descr="Assorted Pills og nett brett">
            <a:extLst>
              <a:ext uri="{FF2B5EF4-FFF2-40B4-BE49-F238E27FC236}">
                <a16:creationId xmlns:a16="http://schemas.microsoft.com/office/drawing/2014/main" id="{3874505F-0C36-2D51-EA43-A6A8A089AC9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18113" r="18113"/>
          <a:stretch/>
        </p:blipFill>
        <p:spPr>
          <a:xfrm>
            <a:off x="6526213" y="976313"/>
            <a:ext cx="4865687" cy="5086350"/>
          </a:xfrm>
        </p:spPr>
      </p:pic>
      <p:sp>
        <p:nvSpPr>
          <p:cNvPr id="4" name="Plasshaldar for innhald 3">
            <a:extLst>
              <a:ext uri="{FF2B5EF4-FFF2-40B4-BE49-F238E27FC236}">
                <a16:creationId xmlns:a16="http://schemas.microsoft.com/office/drawing/2014/main" id="{DC5FBBF5-E7D3-6BA9-9AF9-4534E90D14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924" y="2413000"/>
            <a:ext cx="4270025" cy="364966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n-NO" dirty="0"/>
              <a:t>Stort avtrykk (klima, miljø, forureining)</a:t>
            </a:r>
          </a:p>
          <a:p>
            <a:pPr marL="0" indent="0">
              <a:buNone/>
            </a:pPr>
            <a:endParaRPr lang="nn-NO" dirty="0"/>
          </a:p>
          <a:p>
            <a:pPr marL="0" indent="0">
              <a:buNone/>
            </a:pPr>
            <a:r>
              <a:rPr lang="nn-NO" dirty="0"/>
              <a:t>Viktig å gjere kloke val:</a:t>
            </a:r>
          </a:p>
          <a:p>
            <a:r>
              <a:rPr lang="nn-NO" sz="2600" dirty="0"/>
              <a:t>Medisingjennomgang</a:t>
            </a:r>
          </a:p>
          <a:p>
            <a:r>
              <a:rPr lang="nn-NO" sz="2600" dirty="0"/>
              <a:t>Antibiotikastyring</a:t>
            </a:r>
          </a:p>
          <a:p>
            <a:r>
              <a:rPr lang="nn-NO" sz="2600" dirty="0"/>
              <a:t>Rekvirere rett pakningsstørrelse/mengd</a:t>
            </a:r>
          </a:p>
          <a:p>
            <a:r>
              <a:rPr lang="nn-NO" sz="2600" dirty="0"/>
              <a:t>Forhindre svinn</a:t>
            </a:r>
          </a:p>
          <a:p>
            <a:endParaRPr lang="nn-NO" dirty="0"/>
          </a:p>
        </p:txBody>
      </p:sp>
      <p:sp>
        <p:nvSpPr>
          <p:cNvPr id="5" name="Plasshaldar for tekst 4">
            <a:extLst>
              <a:ext uri="{FF2B5EF4-FFF2-40B4-BE49-F238E27FC236}">
                <a16:creationId xmlns:a16="http://schemas.microsoft.com/office/drawing/2014/main" id="{C02A5AF0-EFD1-5393-53E9-ABD73334AC5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8746379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B46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Bilete 6">
            <a:extLst>
              <a:ext uri="{FF2B5EF4-FFF2-40B4-BE49-F238E27FC236}">
                <a16:creationId xmlns:a16="http://schemas.microsoft.com/office/drawing/2014/main" id="{DAE30556-72EF-9C24-3E4A-947A2ED0E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1235" y="643467"/>
            <a:ext cx="3969384" cy="557106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ete 4">
            <a:extLst>
              <a:ext uri="{FF2B5EF4-FFF2-40B4-BE49-F238E27FC236}">
                <a16:creationId xmlns:a16="http://schemas.microsoft.com/office/drawing/2014/main" id="{6C1AF22D-FD6F-361C-43F3-20064B68F9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790" y="643467"/>
            <a:ext cx="4512563" cy="5571066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F85D847A-84B5-C72D-D6F8-F12B35C2AB47}"/>
              </a:ext>
            </a:extLst>
          </p:cNvPr>
          <p:cNvSpPr txBox="1"/>
          <p:nvPr/>
        </p:nvSpPr>
        <p:spPr>
          <a:xfrm>
            <a:off x="5548022" y="6411548"/>
            <a:ext cx="61026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n-NO" dirty="0" err="1">
                <a:hlinkClick r:id="rId5"/>
              </a:rPr>
              <a:t>Vores</a:t>
            </a:r>
            <a:r>
              <a:rPr lang="nn-NO" dirty="0">
                <a:hlinkClick r:id="rId5"/>
              </a:rPr>
              <a:t> </a:t>
            </a:r>
            <a:r>
              <a:rPr lang="nn-NO" dirty="0" err="1">
                <a:hlinkClick r:id="rId5"/>
              </a:rPr>
              <a:t>Bæredygtighed</a:t>
            </a:r>
            <a:r>
              <a:rPr lang="nn-NO" dirty="0">
                <a:hlinkClick r:id="rId5"/>
              </a:rPr>
              <a:t> (rm.dk)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2147900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046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ete 2">
            <a:extLst>
              <a:ext uri="{FF2B5EF4-FFF2-40B4-BE49-F238E27FC236}">
                <a16:creationId xmlns:a16="http://schemas.microsoft.com/office/drawing/2014/main" id="{14578C8A-D365-B397-0021-BE2BBE44E3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0009" y="643467"/>
            <a:ext cx="7051982" cy="5571066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67BA9E42-B116-AB2A-E7E6-4AC8274BDE91}"/>
              </a:ext>
            </a:extLst>
          </p:cNvPr>
          <p:cNvSpPr txBox="1"/>
          <p:nvPr/>
        </p:nvSpPr>
        <p:spPr>
          <a:xfrm>
            <a:off x="7617177" y="5845201"/>
            <a:ext cx="61026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n-NO" dirty="0" err="1">
                <a:hlinkClick r:id="rId4"/>
              </a:rPr>
              <a:t>Vores</a:t>
            </a:r>
            <a:r>
              <a:rPr lang="nn-NO" dirty="0">
                <a:hlinkClick r:id="rId4"/>
              </a:rPr>
              <a:t> </a:t>
            </a:r>
            <a:r>
              <a:rPr lang="nn-NO" dirty="0" err="1">
                <a:hlinkClick r:id="rId4"/>
              </a:rPr>
              <a:t>Bæredygtighed</a:t>
            </a:r>
            <a:r>
              <a:rPr lang="nn-NO" dirty="0">
                <a:hlinkClick r:id="rId4"/>
              </a:rPr>
              <a:t> (rm.dk)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40938774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ete 2">
            <a:extLst>
              <a:ext uri="{FF2B5EF4-FFF2-40B4-BE49-F238E27FC236}">
                <a16:creationId xmlns:a16="http://schemas.microsoft.com/office/drawing/2014/main" id="{6D55978D-A491-27C2-BFA0-504DDFB4B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9925" y="89510"/>
            <a:ext cx="5657849" cy="6816688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FBACD453-0A4E-5BCA-B06C-909F4E12A6B7}"/>
              </a:ext>
            </a:extLst>
          </p:cNvPr>
          <p:cNvSpPr txBox="1"/>
          <p:nvPr/>
        </p:nvSpPr>
        <p:spPr>
          <a:xfrm>
            <a:off x="8416746" y="6178323"/>
            <a:ext cx="6105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n-NO" dirty="0" err="1">
                <a:hlinkClick r:id="rId3"/>
              </a:rPr>
              <a:t>Vores</a:t>
            </a:r>
            <a:r>
              <a:rPr lang="nn-NO" dirty="0">
                <a:hlinkClick r:id="rId3"/>
              </a:rPr>
              <a:t> </a:t>
            </a:r>
            <a:r>
              <a:rPr lang="nn-NO" dirty="0" err="1">
                <a:hlinkClick r:id="rId3"/>
              </a:rPr>
              <a:t>Bæredygtighed</a:t>
            </a:r>
            <a:r>
              <a:rPr lang="nn-NO" dirty="0">
                <a:hlinkClick r:id="rId3"/>
              </a:rPr>
              <a:t> (rm.dk)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23791032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4D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ete 2">
            <a:extLst>
              <a:ext uri="{FF2B5EF4-FFF2-40B4-BE49-F238E27FC236}">
                <a16:creationId xmlns:a16="http://schemas.microsoft.com/office/drawing/2014/main" id="{1A7FF262-7BC5-24A9-4C84-469F716A0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0540" y="643467"/>
            <a:ext cx="8670919" cy="5571066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391B3782-637E-FE13-D42C-FAF12E81BE25}"/>
              </a:ext>
            </a:extLst>
          </p:cNvPr>
          <p:cNvSpPr txBox="1"/>
          <p:nvPr/>
        </p:nvSpPr>
        <p:spPr>
          <a:xfrm>
            <a:off x="3178534" y="6433304"/>
            <a:ext cx="61026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n-NO" dirty="0" err="1">
                <a:hlinkClick r:id="rId3"/>
              </a:rPr>
              <a:t>Vores</a:t>
            </a:r>
            <a:r>
              <a:rPr lang="nn-NO" dirty="0">
                <a:hlinkClick r:id="rId3"/>
              </a:rPr>
              <a:t> </a:t>
            </a:r>
            <a:r>
              <a:rPr lang="nn-NO" dirty="0" err="1">
                <a:hlinkClick r:id="rId3"/>
              </a:rPr>
              <a:t>Bæredygtighed</a:t>
            </a:r>
            <a:r>
              <a:rPr lang="nn-NO" dirty="0">
                <a:hlinkClick r:id="rId3"/>
              </a:rPr>
              <a:t> (rm.dk)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42398243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E623481-9A5B-B20B-48B9-A267265E8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925" y="382662"/>
            <a:ext cx="4702471" cy="667415"/>
          </a:xfrm>
        </p:spPr>
        <p:txBody>
          <a:bodyPr>
            <a:noAutofit/>
          </a:bodyPr>
          <a:lstStyle/>
          <a:p>
            <a:r>
              <a:rPr lang="nb-NO" sz="3600" b="1" dirty="0">
                <a:ea typeface="+mj-lt"/>
                <a:cs typeface="+mj-lt"/>
              </a:rPr>
              <a:t>Miljøvern på bekostning av smittevernet?</a:t>
            </a:r>
            <a:endParaRPr lang="nb-NO" sz="3600" b="1" dirty="0"/>
          </a:p>
        </p:txBody>
      </p:sp>
      <p:pic>
        <p:nvPicPr>
          <p:cNvPr id="10" name="Plassholder for bilde 9" descr="Ballpen i kassett båndet">
            <a:extLst>
              <a:ext uri="{FF2B5EF4-FFF2-40B4-BE49-F238E27FC236}">
                <a16:creationId xmlns:a16="http://schemas.microsoft.com/office/drawing/2014/main" id="{A97BB134-0EEB-58F1-F8E2-58F3CC833F9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13644" r="13644"/>
          <a:stretch/>
        </p:blipFill>
        <p:spPr>
          <a:xfrm>
            <a:off x="7016147" y="378931"/>
            <a:ext cx="4930775" cy="5086350"/>
          </a:xfrm>
        </p:spPr>
      </p:pic>
      <p:graphicFrame>
        <p:nvGraphicFramePr>
          <p:cNvPr id="21" name="Plassholder for innhold 3">
            <a:extLst>
              <a:ext uri="{FF2B5EF4-FFF2-40B4-BE49-F238E27FC236}">
                <a16:creationId xmlns:a16="http://schemas.microsoft.com/office/drawing/2014/main" id="{1014919B-B683-18E9-7AFD-924B6D9268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6285963"/>
              </p:ext>
            </p:extLst>
          </p:nvPr>
        </p:nvGraphicFramePr>
        <p:xfrm>
          <a:off x="468976" y="1602772"/>
          <a:ext cx="6253051" cy="39775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CFB3BC42-A08A-3A15-8B23-8DF86621BF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0" name="Bilde 49" descr="Mannlig ingeniør med lommelykt som undersøker stålsylinder">
            <a:extLst>
              <a:ext uri="{FF2B5EF4-FFF2-40B4-BE49-F238E27FC236}">
                <a16:creationId xmlns:a16="http://schemas.microsoft.com/office/drawing/2014/main" id="{F2511535-5D71-776B-D236-821DAEAB45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61138" y="4307491"/>
            <a:ext cx="3703900" cy="255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123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8FF2C79-48AF-E623-9053-C67D9FEE5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925" y="976313"/>
            <a:ext cx="4808796" cy="1057275"/>
          </a:xfrm>
        </p:spPr>
        <p:txBody>
          <a:bodyPr vert="horz" lIns="0" tIns="0" rIns="0" bIns="0" rtlCol="0" anchor="ctr">
            <a:noAutofit/>
          </a:bodyPr>
          <a:lstStyle/>
          <a:p>
            <a:r>
              <a:rPr lang="nn-NO" sz="3600" dirty="0"/>
              <a:t>Om verdens samla helsevesen var eit land</a:t>
            </a:r>
          </a:p>
        </p:txBody>
      </p:sp>
      <p:pic>
        <p:nvPicPr>
          <p:cNvPr id="6" name="Plassholder for bilde 5" descr="En person som holder en globus">
            <a:extLst>
              <a:ext uri="{FF2B5EF4-FFF2-40B4-BE49-F238E27FC236}">
                <a16:creationId xmlns:a16="http://schemas.microsoft.com/office/drawing/2014/main" id="{498E749C-B5F2-1534-B2CF-382B5A2C93E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9488" r="9488"/>
          <a:stretch/>
        </p:blipFill>
        <p:spPr>
          <a:xfrm>
            <a:off x="6674404" y="1711731"/>
            <a:ext cx="5222543" cy="4404096"/>
          </a:xfrm>
        </p:spPr>
      </p:pic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CDE9944A-C934-EB35-90FE-4B8FFAEECC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925" y="2944628"/>
            <a:ext cx="5065750" cy="3118036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nn-NO" dirty="0"/>
              <a:t>5. plass </a:t>
            </a:r>
            <a:r>
              <a:rPr lang="nn-NO" dirty="0" err="1"/>
              <a:t>mtp</a:t>
            </a:r>
            <a:r>
              <a:rPr lang="nn-NO" dirty="0"/>
              <a:t>. Klimagassutslepp</a:t>
            </a:r>
          </a:p>
          <a:p>
            <a:r>
              <a:rPr lang="nn-NO" dirty="0"/>
              <a:t>Helse står for 5% av utsleppa globalt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4D8BB7A2-A39A-E951-90BC-CFAFB9134B3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995497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6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4" name="Freeform: Shape 8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Bilde 1" descr="Et bilde som inneholder innendørs, vegg, person, skrivepult&#10;&#10;Automatisk generert beskrivelse">
            <a:extLst>
              <a:ext uri="{FF2B5EF4-FFF2-40B4-BE49-F238E27FC236}">
                <a16:creationId xmlns:a16="http://schemas.microsoft.com/office/drawing/2014/main" id="{449023DF-9FC4-E119-6CD6-349DF22C9B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24772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527721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1A7E53E-3ECD-D99D-FF30-11F284E0F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ctr">
            <a:noAutofit/>
          </a:bodyPr>
          <a:lstStyle/>
          <a:p>
            <a:r>
              <a:rPr lang="nn-NO" sz="3600" dirty="0"/>
              <a:t>Kva kan vi gjere for miljøet?</a:t>
            </a:r>
          </a:p>
        </p:txBody>
      </p:sp>
      <p:pic>
        <p:nvPicPr>
          <p:cNvPr id="6" name="Plassholder for bilde 5" descr="Person som bærer solsikke">
            <a:extLst>
              <a:ext uri="{FF2B5EF4-FFF2-40B4-BE49-F238E27FC236}">
                <a16:creationId xmlns:a16="http://schemas.microsoft.com/office/drawing/2014/main" id="{A384C653-4A68-5BAD-33EC-0D0491888CE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4567" r="4567"/>
          <a:stretch/>
        </p:blipFill>
        <p:spPr/>
      </p:pic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5FAEF34-35E7-3139-E8F3-001D4603AF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nn-NO" dirty="0"/>
              <a:t>All innsats tel</a:t>
            </a:r>
          </a:p>
          <a:p>
            <a:pPr marL="0" indent="0">
              <a:buNone/>
            </a:pPr>
            <a:endParaRPr lang="nn-NO" dirty="0"/>
          </a:p>
          <a:p>
            <a:r>
              <a:rPr lang="nn-NO" dirty="0"/>
              <a:t>Du kan gjere ein forskjell.</a:t>
            </a:r>
          </a:p>
          <a:p>
            <a:endParaRPr lang="nn-NO" dirty="0"/>
          </a:p>
          <a:p>
            <a:r>
              <a:rPr lang="nn-NO" dirty="0"/>
              <a:t>Bevisstgjering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88A4307F-8259-4B88-E366-4B64B8460AB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135612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53F4F830-1387-467A-8F09-1A3EBE6D8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120" y="360727"/>
            <a:ext cx="5603875" cy="1048623"/>
          </a:xfrm>
        </p:spPr>
        <p:txBody>
          <a:bodyPr>
            <a:normAutofit/>
          </a:bodyPr>
          <a:lstStyle/>
          <a:p>
            <a:r>
              <a:rPr lang="nn-NO" sz="2700" dirty="0">
                <a:solidFill>
                  <a:srgbClr val="333333"/>
                </a:solidFill>
                <a:ea typeface="+mj-lt"/>
                <a:cs typeface="+mj-lt"/>
              </a:rPr>
              <a:t>Strengare krav til kjeldesortering av avfall</a:t>
            </a:r>
            <a:endParaRPr lang="nb-NO" sz="2700" dirty="0">
              <a:solidFill>
                <a:srgbClr val="333333"/>
              </a:solidFill>
              <a:ea typeface="+mj-lt"/>
              <a:cs typeface="+mj-lt"/>
            </a:endParaRPr>
          </a:p>
        </p:txBody>
      </p:sp>
      <p:pic>
        <p:nvPicPr>
          <p:cNvPr id="2" name="Plassholder for bilde 1" descr="Hvit kjøkken redskaper og kåler">
            <a:extLst>
              <a:ext uri="{FF2B5EF4-FFF2-40B4-BE49-F238E27FC236}">
                <a16:creationId xmlns:a16="http://schemas.microsoft.com/office/drawing/2014/main" id="{F76F8F24-5CBF-AD94-419B-EA68499C211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513" b="513"/>
          <a:stretch/>
        </p:blipFill>
        <p:spPr>
          <a:xfrm>
            <a:off x="5973995" y="976312"/>
            <a:ext cx="5417905" cy="5086351"/>
          </a:xfrm>
        </p:spPr>
      </p:pic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7DCAC6D0-384A-4337-98ED-E0812F941F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281" y="1300294"/>
            <a:ext cx="5521280" cy="4762370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nn-NO" sz="1800" dirty="0">
                <a:solidFill>
                  <a:srgbClr val="333333"/>
                </a:solidFill>
                <a:ea typeface="+mn-lt"/>
                <a:cs typeface="+mn-lt"/>
              </a:rPr>
              <a:t>Frå 1. januar 2023:</a:t>
            </a:r>
            <a:endParaRPr lang="nb-NO" sz="1800" dirty="0">
              <a:solidFill>
                <a:srgbClr val="333333"/>
              </a:solidFill>
              <a:ea typeface="+mn-lt"/>
              <a:cs typeface="+mn-lt"/>
            </a:endParaRPr>
          </a:p>
          <a:p>
            <a:pPr marL="171450" indent="-171450"/>
            <a:r>
              <a:rPr lang="nn-NO" sz="1800" dirty="0">
                <a:solidFill>
                  <a:srgbClr val="333333"/>
                </a:solidFill>
                <a:ea typeface="+mn-lt"/>
                <a:cs typeface="+mn-lt"/>
              </a:rPr>
              <a:t>Mat- og plastavfall frå alle husstandar over hele landet skal sorterast ut. </a:t>
            </a:r>
            <a:endParaRPr lang="nb-NO" sz="1800" dirty="0">
              <a:solidFill>
                <a:srgbClr val="333333"/>
              </a:solidFill>
              <a:ea typeface="+mn-lt"/>
              <a:cs typeface="+mn-lt"/>
            </a:endParaRPr>
          </a:p>
          <a:p>
            <a:pPr marL="171450" indent="-171450"/>
            <a:r>
              <a:rPr lang="nn-NO" sz="1800" dirty="0">
                <a:solidFill>
                  <a:srgbClr val="333333"/>
                </a:solidFill>
                <a:ea typeface="+mn-lt"/>
                <a:cs typeface="+mn-lt"/>
              </a:rPr>
              <a:t>Offentlege og private verksemder og institusjonar som lager hushaldningsliknande avfall og landbruksplast, skal også sortere ut dette. </a:t>
            </a:r>
            <a:endParaRPr lang="nb-NO" sz="1800" dirty="0">
              <a:solidFill>
                <a:srgbClr val="333333"/>
              </a:solidFill>
              <a:ea typeface="+mn-lt"/>
              <a:cs typeface="+mn-lt"/>
            </a:endParaRPr>
          </a:p>
          <a:p>
            <a:pPr marL="171450" indent="-171450"/>
            <a:r>
              <a:rPr lang="nn-NO" sz="1800" dirty="0">
                <a:solidFill>
                  <a:srgbClr val="333333"/>
                </a:solidFill>
                <a:ea typeface="+mn-lt"/>
                <a:cs typeface="+mn-lt"/>
              </a:rPr>
              <a:t>Dette avfallet skal materialgjenvinnes eller gjerest klart for ombruk.</a:t>
            </a:r>
          </a:p>
          <a:p>
            <a:pPr marL="171450" indent="-171450"/>
            <a:endParaRPr lang="nn-NO" sz="1200" dirty="0">
              <a:solidFill>
                <a:srgbClr val="333333"/>
              </a:solidFill>
              <a:ea typeface="+mn-lt"/>
              <a:cs typeface="+mn-lt"/>
            </a:endParaRPr>
          </a:p>
          <a:p>
            <a:pPr marL="171450" indent="-171450"/>
            <a:r>
              <a:rPr lang="nn-NO" sz="1100" dirty="0">
                <a:solidFill>
                  <a:srgbClr val="333333"/>
                </a:solidFill>
                <a:latin typeface="Roboto"/>
                <a:ea typeface="Roboto"/>
                <a:cs typeface="Roboto"/>
                <a:hlinkClick r:id="rId3"/>
              </a:rPr>
              <a:t>Forskrift om endring i avfallsforskriften er § 10a-5</a:t>
            </a:r>
            <a:r>
              <a:rPr lang="nn-NO" sz="1100" dirty="0">
                <a:solidFill>
                  <a:srgbClr val="444444"/>
                </a:solidFill>
                <a:latin typeface="Roboto"/>
                <a:ea typeface="Roboto"/>
                <a:cs typeface="Roboto"/>
              </a:rPr>
              <a:t> </a:t>
            </a:r>
          </a:p>
          <a:p>
            <a:pPr>
              <a:buNone/>
            </a:pPr>
            <a:r>
              <a:rPr lang="nn-NO" sz="1100" dirty="0">
                <a:solidFill>
                  <a:srgbClr val="444444"/>
                </a:solidFill>
                <a:latin typeface="Roboto"/>
                <a:ea typeface="Roboto"/>
                <a:cs typeface="Roboto"/>
              </a:rPr>
              <a:t>«§ 10a-5. </a:t>
            </a:r>
            <a:r>
              <a:rPr lang="nn-NO" sz="1100" i="1" dirty="0">
                <a:solidFill>
                  <a:srgbClr val="444444"/>
                </a:solidFill>
                <a:latin typeface="Roboto"/>
                <a:ea typeface="Roboto"/>
                <a:cs typeface="Roboto"/>
              </a:rPr>
              <a:t>Plikter for </a:t>
            </a:r>
            <a:r>
              <a:rPr lang="nn-NO" sz="1100" i="1" dirty="0" err="1">
                <a:solidFill>
                  <a:srgbClr val="444444"/>
                </a:solidFill>
                <a:latin typeface="Roboto"/>
                <a:ea typeface="Roboto"/>
                <a:cs typeface="Roboto"/>
              </a:rPr>
              <a:t>virksomheter</a:t>
            </a:r>
            <a:r>
              <a:rPr lang="nn-NO" sz="1100" i="1" dirty="0">
                <a:solidFill>
                  <a:srgbClr val="444444"/>
                </a:solidFill>
                <a:latin typeface="Roboto"/>
                <a:ea typeface="Roboto"/>
                <a:cs typeface="Roboto"/>
              </a:rPr>
              <a:t> som generer </a:t>
            </a:r>
            <a:r>
              <a:rPr lang="nn-NO" sz="1100" i="1" dirty="0" err="1">
                <a:solidFill>
                  <a:srgbClr val="444444"/>
                </a:solidFill>
                <a:latin typeface="Roboto"/>
                <a:ea typeface="Roboto"/>
                <a:cs typeface="Roboto"/>
              </a:rPr>
              <a:t>husholdningslignende</a:t>
            </a:r>
            <a:r>
              <a:rPr lang="nn-NO" sz="1100" i="1" dirty="0">
                <a:solidFill>
                  <a:srgbClr val="444444"/>
                </a:solidFill>
                <a:latin typeface="Roboto"/>
                <a:ea typeface="Roboto"/>
                <a:cs typeface="Roboto"/>
              </a:rPr>
              <a:t> avfall</a:t>
            </a:r>
            <a:endParaRPr lang="nn-NO" sz="1100" dirty="0">
              <a:solidFill>
                <a:srgbClr val="444444"/>
              </a:solidFill>
              <a:latin typeface="Roboto"/>
              <a:ea typeface="Roboto"/>
              <a:cs typeface="Roboto"/>
            </a:endParaRPr>
          </a:p>
          <a:p>
            <a:pPr>
              <a:buNone/>
            </a:pPr>
            <a:r>
              <a:rPr lang="nn-NO" sz="1100" dirty="0" err="1">
                <a:solidFill>
                  <a:srgbClr val="444444"/>
                </a:solidFill>
                <a:latin typeface="Roboto"/>
                <a:ea typeface="Roboto"/>
                <a:cs typeface="Roboto"/>
              </a:rPr>
              <a:t>Virksomheter</a:t>
            </a:r>
            <a:r>
              <a:rPr lang="nn-NO" sz="1100" dirty="0">
                <a:solidFill>
                  <a:srgbClr val="444444"/>
                </a:solidFill>
                <a:latin typeface="Roboto"/>
                <a:ea typeface="Roboto"/>
                <a:cs typeface="Roboto"/>
              </a:rPr>
              <a:t> som genererer </a:t>
            </a:r>
            <a:r>
              <a:rPr lang="nn-NO" sz="1100" dirty="0" err="1">
                <a:solidFill>
                  <a:srgbClr val="444444"/>
                </a:solidFill>
                <a:latin typeface="Roboto"/>
                <a:ea typeface="Roboto"/>
                <a:cs typeface="Roboto"/>
              </a:rPr>
              <a:t>husholdningslignende</a:t>
            </a:r>
            <a:r>
              <a:rPr lang="nn-NO" sz="1100" dirty="0">
                <a:solidFill>
                  <a:srgbClr val="444444"/>
                </a:solidFill>
                <a:latin typeface="Roboto"/>
                <a:ea typeface="Roboto"/>
                <a:cs typeface="Roboto"/>
              </a:rPr>
              <a:t> avfall skal sørge for</a:t>
            </a:r>
            <a:br>
              <a:rPr lang="nn-NO" sz="1100" dirty="0">
                <a:solidFill>
                  <a:srgbClr val="444444"/>
                </a:solidFill>
                <a:latin typeface="Roboto"/>
                <a:ea typeface="Roboto"/>
                <a:cs typeface="Roboto"/>
              </a:rPr>
            </a:br>
            <a:r>
              <a:rPr lang="nn-NO" sz="1100" dirty="0">
                <a:solidFill>
                  <a:srgbClr val="444444"/>
                </a:solidFill>
                <a:latin typeface="Roboto"/>
                <a:ea typeface="Roboto"/>
                <a:cs typeface="Roboto"/>
              </a:rPr>
              <a:t>a. at </a:t>
            </a:r>
            <a:r>
              <a:rPr lang="nn-NO" sz="1100" dirty="0" err="1">
                <a:solidFill>
                  <a:srgbClr val="444444"/>
                </a:solidFill>
                <a:latin typeface="Roboto"/>
                <a:ea typeface="Roboto"/>
                <a:cs typeface="Roboto"/>
              </a:rPr>
              <a:t>husholdningslignende</a:t>
            </a:r>
            <a:r>
              <a:rPr lang="nn-NO" sz="1100" dirty="0">
                <a:solidFill>
                  <a:srgbClr val="444444"/>
                </a:solidFill>
                <a:latin typeface="Roboto"/>
                <a:ea typeface="Roboto"/>
                <a:cs typeface="Roboto"/>
              </a:rPr>
              <a:t> matavfall og park- og hageavfall </a:t>
            </a:r>
            <a:r>
              <a:rPr lang="nn-NO" sz="1100" dirty="0" err="1">
                <a:solidFill>
                  <a:srgbClr val="444444"/>
                </a:solidFill>
                <a:latin typeface="Roboto"/>
                <a:ea typeface="Roboto"/>
                <a:cs typeface="Roboto"/>
              </a:rPr>
              <a:t>utsorteres</a:t>
            </a:r>
            <a:r>
              <a:rPr lang="nn-NO" sz="1100" dirty="0">
                <a:solidFill>
                  <a:srgbClr val="444444"/>
                </a:solidFill>
                <a:latin typeface="Roboto"/>
                <a:ea typeface="Roboto"/>
                <a:cs typeface="Roboto"/>
              </a:rPr>
              <a:t> ved </a:t>
            </a:r>
            <a:r>
              <a:rPr lang="nn-NO" sz="1100" dirty="0" err="1">
                <a:solidFill>
                  <a:srgbClr val="444444"/>
                </a:solidFill>
                <a:latin typeface="Roboto"/>
                <a:ea typeface="Roboto"/>
                <a:cs typeface="Roboto"/>
              </a:rPr>
              <a:t>kildesortering</a:t>
            </a:r>
            <a:r>
              <a:rPr lang="nn-NO" sz="1100" dirty="0">
                <a:solidFill>
                  <a:srgbClr val="444444"/>
                </a:solidFill>
                <a:latin typeface="Roboto"/>
                <a:ea typeface="Roboto"/>
                <a:cs typeface="Roboto"/>
              </a:rPr>
              <a:t>.</a:t>
            </a:r>
            <a:br>
              <a:rPr lang="nn-NO" sz="1100" dirty="0">
                <a:solidFill>
                  <a:srgbClr val="444444"/>
                </a:solidFill>
                <a:latin typeface="Roboto"/>
                <a:ea typeface="Roboto"/>
                <a:cs typeface="Roboto"/>
              </a:rPr>
            </a:br>
            <a:r>
              <a:rPr lang="nn-NO" sz="1100" dirty="0">
                <a:solidFill>
                  <a:srgbClr val="444444"/>
                </a:solidFill>
                <a:latin typeface="Roboto"/>
                <a:ea typeface="Roboto"/>
                <a:cs typeface="Roboto"/>
              </a:rPr>
              <a:t>b. at </a:t>
            </a:r>
            <a:r>
              <a:rPr lang="nn-NO" sz="1100" dirty="0" err="1">
                <a:solidFill>
                  <a:srgbClr val="444444"/>
                </a:solidFill>
                <a:latin typeface="Roboto"/>
                <a:ea typeface="Roboto"/>
                <a:cs typeface="Roboto"/>
              </a:rPr>
              <a:t>husholdningslignende</a:t>
            </a:r>
            <a:r>
              <a:rPr lang="nn-NO" sz="1100" dirty="0">
                <a:solidFill>
                  <a:srgbClr val="444444"/>
                </a:solidFill>
                <a:latin typeface="Roboto"/>
                <a:ea typeface="Roboto"/>
                <a:cs typeface="Roboto"/>
              </a:rPr>
              <a:t> plastavfall som kan materialgjenvinnes </a:t>
            </a:r>
            <a:r>
              <a:rPr lang="nn-NO" sz="1100" dirty="0" err="1">
                <a:solidFill>
                  <a:srgbClr val="444444"/>
                </a:solidFill>
                <a:latin typeface="Roboto"/>
                <a:ea typeface="Roboto"/>
                <a:cs typeface="Roboto"/>
              </a:rPr>
              <a:t>utsorteres</a:t>
            </a:r>
            <a:r>
              <a:rPr lang="nn-NO" sz="1100" dirty="0">
                <a:solidFill>
                  <a:srgbClr val="444444"/>
                </a:solidFill>
                <a:latin typeface="Roboto"/>
                <a:ea typeface="Roboto"/>
                <a:cs typeface="Roboto"/>
              </a:rPr>
              <a:t> ved </a:t>
            </a:r>
            <a:r>
              <a:rPr lang="nn-NO" sz="1100" dirty="0" err="1">
                <a:solidFill>
                  <a:srgbClr val="444444"/>
                </a:solidFill>
                <a:latin typeface="Roboto"/>
                <a:ea typeface="Roboto"/>
                <a:cs typeface="Roboto"/>
              </a:rPr>
              <a:t>kildesortering</a:t>
            </a:r>
            <a:r>
              <a:rPr lang="nn-NO" sz="1100" dirty="0">
                <a:solidFill>
                  <a:srgbClr val="444444"/>
                </a:solidFill>
                <a:latin typeface="Roboto"/>
                <a:ea typeface="Roboto"/>
                <a:cs typeface="Roboto"/>
              </a:rPr>
              <a:t>. </a:t>
            </a:r>
            <a:r>
              <a:rPr lang="nn-NO" sz="1100" dirty="0" err="1">
                <a:solidFill>
                  <a:srgbClr val="444444"/>
                </a:solidFill>
                <a:latin typeface="Roboto"/>
                <a:ea typeface="Roboto"/>
                <a:cs typeface="Roboto"/>
              </a:rPr>
              <a:t>Kildesortering</a:t>
            </a:r>
            <a:r>
              <a:rPr lang="nn-NO" sz="1100" dirty="0">
                <a:solidFill>
                  <a:srgbClr val="444444"/>
                </a:solidFill>
                <a:latin typeface="Roboto"/>
                <a:ea typeface="Roboto"/>
                <a:cs typeface="Roboto"/>
              </a:rPr>
              <a:t> av plastavfall kan </a:t>
            </a:r>
            <a:r>
              <a:rPr lang="nn-NO" sz="1100" dirty="0" err="1">
                <a:solidFill>
                  <a:srgbClr val="444444"/>
                </a:solidFill>
                <a:latin typeface="Roboto"/>
                <a:ea typeface="Roboto"/>
                <a:cs typeface="Roboto"/>
              </a:rPr>
              <a:t>erstattes</a:t>
            </a:r>
            <a:r>
              <a:rPr lang="nn-NO" sz="1100" dirty="0">
                <a:solidFill>
                  <a:srgbClr val="444444"/>
                </a:solidFill>
                <a:latin typeface="Roboto"/>
                <a:ea typeface="Roboto"/>
                <a:cs typeface="Roboto"/>
              </a:rPr>
              <a:t> av </a:t>
            </a:r>
            <a:r>
              <a:rPr lang="nn-NO" sz="1100" dirty="0" err="1">
                <a:solidFill>
                  <a:srgbClr val="444444"/>
                </a:solidFill>
                <a:latin typeface="Roboto"/>
                <a:ea typeface="Roboto"/>
                <a:cs typeface="Roboto"/>
              </a:rPr>
              <a:t>annen</a:t>
            </a:r>
            <a:r>
              <a:rPr lang="nn-NO" sz="1100" dirty="0">
                <a:solidFill>
                  <a:srgbClr val="444444"/>
                </a:solidFill>
                <a:latin typeface="Roboto"/>
                <a:ea typeface="Roboto"/>
                <a:cs typeface="Roboto"/>
              </a:rPr>
              <a:t> sortering dersom metoden gir minst like høy utsorteringsgrad som ved </a:t>
            </a:r>
            <a:r>
              <a:rPr lang="nn-NO" sz="1100" dirty="0" err="1">
                <a:solidFill>
                  <a:srgbClr val="444444"/>
                </a:solidFill>
                <a:latin typeface="Roboto"/>
                <a:ea typeface="Roboto"/>
                <a:cs typeface="Roboto"/>
              </a:rPr>
              <a:t>kildesortering</a:t>
            </a:r>
            <a:r>
              <a:rPr lang="nn-NO" sz="1100" dirty="0">
                <a:solidFill>
                  <a:srgbClr val="444444"/>
                </a:solidFill>
                <a:latin typeface="Roboto"/>
                <a:ea typeface="Roboto"/>
                <a:cs typeface="Roboto"/>
              </a:rPr>
              <a:t>.</a:t>
            </a:r>
            <a:br>
              <a:rPr lang="nn-NO" sz="1100" dirty="0">
                <a:solidFill>
                  <a:srgbClr val="444444"/>
                </a:solidFill>
                <a:latin typeface="Roboto"/>
                <a:ea typeface="Roboto"/>
                <a:cs typeface="Roboto"/>
              </a:rPr>
            </a:br>
            <a:endParaRPr lang="nn-NO" sz="1100" dirty="0">
              <a:solidFill>
                <a:srgbClr val="444444"/>
              </a:solidFill>
              <a:latin typeface="Roboto"/>
              <a:ea typeface="Roboto"/>
              <a:cs typeface="Roboto"/>
            </a:endParaRPr>
          </a:p>
          <a:p>
            <a:pPr>
              <a:buNone/>
            </a:pPr>
            <a:endParaRPr lang="nn-NO" sz="1100" dirty="0">
              <a:solidFill>
                <a:srgbClr val="444444"/>
              </a:solidFill>
              <a:latin typeface="Roboto"/>
              <a:ea typeface="Roboto"/>
              <a:cs typeface="Roboto"/>
            </a:endParaRPr>
          </a:p>
          <a:p>
            <a:pPr marL="0" indent="0">
              <a:buNone/>
            </a:pPr>
            <a:endParaRPr lang="nn-NO" sz="1100" dirty="0">
              <a:solidFill>
                <a:srgbClr val="444444"/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842D29E5-7259-43F8-9940-CC8BF255CB5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55978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B569A44-727F-6A5E-E0FB-B80F1D25D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925" y="580445"/>
            <a:ext cx="3834145" cy="1081378"/>
          </a:xfrm>
        </p:spPr>
        <p:txBody>
          <a:bodyPr>
            <a:noAutofit/>
          </a:bodyPr>
          <a:lstStyle/>
          <a:p>
            <a:r>
              <a:rPr lang="nn-NO" sz="3600" dirty="0"/>
              <a:t>Avfall som ressurs</a:t>
            </a:r>
          </a:p>
        </p:txBody>
      </p:sp>
      <p:pic>
        <p:nvPicPr>
          <p:cNvPr id="6" name="Plassholder for bilde 5" descr="Ikon for resirkulering av piler i chat">
            <a:extLst>
              <a:ext uri="{FF2B5EF4-FFF2-40B4-BE49-F238E27FC236}">
                <a16:creationId xmlns:a16="http://schemas.microsoft.com/office/drawing/2014/main" id="{4BCBBE11-0DA5-4AA4-636C-1E899908AED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23617" r="23617"/>
          <a:stretch/>
        </p:blipFill>
        <p:spPr>
          <a:xfrm>
            <a:off x="7097713" y="976313"/>
            <a:ext cx="4294187" cy="5086350"/>
          </a:xfrm>
        </p:spPr>
      </p:pic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5AA1E59C-267A-8B4E-0D7A-EAABC56A9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584" y="2289976"/>
            <a:ext cx="6240734" cy="3772687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nn-NO" sz="2400" dirty="0"/>
              <a:t>Mykje av avfallet vårt kan vere ein ressurs som vi kan bruke om att. </a:t>
            </a:r>
          </a:p>
          <a:p>
            <a:r>
              <a:rPr lang="nn-NO" sz="2400" dirty="0"/>
              <a:t>Målet er at vi i 2035 skal materialgjenvinne eller gjere klar til ombruk 65% av hushaldningsavfallet vårt og det same frå næringslivet</a:t>
            </a:r>
          </a:p>
          <a:p>
            <a:endParaRPr lang="nn-NO" sz="2400" dirty="0"/>
          </a:p>
          <a:p>
            <a:endParaRPr lang="nn-NO" sz="2400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4A8DEAF1-B443-B7EA-9C10-C95A6049640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33999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1F73274-D3A4-0038-2137-8809F14DB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925" y="335561"/>
            <a:ext cx="3267076" cy="640751"/>
          </a:xfrm>
        </p:spPr>
        <p:txBody>
          <a:bodyPr>
            <a:normAutofit/>
          </a:bodyPr>
          <a:lstStyle/>
          <a:p>
            <a:r>
              <a:rPr lang="nb-NO"/>
              <a:t>Matavfall</a:t>
            </a:r>
          </a:p>
        </p:txBody>
      </p:sp>
      <p:pic>
        <p:nvPicPr>
          <p:cNvPr id="6" name="Plassholder for bilde 5" descr="Gjenstående på kompost">
            <a:extLst>
              <a:ext uri="{FF2B5EF4-FFF2-40B4-BE49-F238E27FC236}">
                <a16:creationId xmlns:a16="http://schemas.microsoft.com/office/drawing/2014/main" id="{07F1351E-C10D-345F-D7FA-555DD6F9324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14784" r="14784"/>
          <a:stretch/>
        </p:blipFill>
        <p:spPr>
          <a:xfrm>
            <a:off x="6018213" y="976313"/>
            <a:ext cx="5373687" cy="5086350"/>
          </a:xfrm>
        </p:spPr>
      </p:pic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CBAAAD85-D099-E510-2047-310A98BEFC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577" y="1308683"/>
            <a:ext cx="5226939" cy="4753981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nb-NO" sz="2000" dirty="0">
                <a:solidFill>
                  <a:srgbClr val="333333"/>
                </a:solidFill>
                <a:ea typeface="+mn-lt"/>
                <a:cs typeface="+mn-lt"/>
              </a:rPr>
              <a:t>Biologisk behandling av bioavfall, som matavfall og hageavfall, bidrar til reduserte klimagassutslipp og gi verdiskaping ved gjenvinning av næringsstoffer, organisk materiale og energi. </a:t>
            </a:r>
          </a:p>
          <a:p>
            <a:r>
              <a:rPr lang="nn-NO" sz="2000" dirty="0"/>
              <a:t>Matavfallet kan t.d. verte til biogass og gjødsel.</a:t>
            </a:r>
            <a:endParaRPr lang="nb-NO" sz="2000" dirty="0">
              <a:solidFill>
                <a:srgbClr val="333333"/>
              </a:solidFill>
              <a:ea typeface="+mn-lt"/>
              <a:cs typeface="+mn-lt"/>
            </a:endParaRPr>
          </a:p>
          <a:p>
            <a:endParaRPr lang="nb-NO" sz="2000" dirty="0">
              <a:solidFill>
                <a:srgbClr val="333333"/>
              </a:solidFill>
              <a:ea typeface="+mn-lt"/>
              <a:cs typeface="+mn-lt"/>
            </a:endParaRPr>
          </a:p>
          <a:p>
            <a:endParaRPr lang="nb-NO" sz="2000" dirty="0">
              <a:solidFill>
                <a:srgbClr val="333333"/>
              </a:solidFill>
              <a:ea typeface="+mn-lt"/>
              <a:cs typeface="+mn-lt"/>
            </a:endParaRPr>
          </a:p>
          <a:p>
            <a:r>
              <a:rPr lang="nb-NO" sz="2000" dirty="0">
                <a:solidFill>
                  <a:srgbClr val="333333"/>
                </a:solidFill>
                <a:ea typeface="+mn-lt"/>
                <a:cs typeface="+mn-lt"/>
              </a:rPr>
              <a:t>For bioavfall som matavfall og hageavfall, anslås økning i utsortering fra 47 prosent i dag til 71 prosent i 2035.</a:t>
            </a:r>
            <a:endParaRPr lang="nb-NO" sz="2000" dirty="0">
              <a:solidFill>
                <a:srgbClr val="333333"/>
              </a:solidFill>
            </a:endParaRP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CB201F50-A12E-6580-D11E-B9C3FEBF9DD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08119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94957FC-3C8D-6C62-84EF-5B6B3FA67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925" y="335561"/>
            <a:ext cx="3267076" cy="1090568"/>
          </a:xfrm>
        </p:spPr>
        <p:txBody>
          <a:bodyPr/>
          <a:lstStyle/>
          <a:p>
            <a:r>
              <a:rPr lang="nb-NO"/>
              <a:t>Plastavfall</a:t>
            </a:r>
          </a:p>
        </p:txBody>
      </p:sp>
      <p:pic>
        <p:nvPicPr>
          <p:cNvPr id="6" name="Plassholder for bilde 5" descr="Forårsaket tom plast flaske i papir kurven">
            <a:extLst>
              <a:ext uri="{FF2B5EF4-FFF2-40B4-BE49-F238E27FC236}">
                <a16:creationId xmlns:a16="http://schemas.microsoft.com/office/drawing/2014/main" id="{1DE6A43D-41ED-E026-95B7-EF74A8EA678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21878" r="21878"/>
          <a:stretch/>
        </p:blipFill>
        <p:spPr>
          <a:xfrm>
            <a:off x="7159625" y="976313"/>
            <a:ext cx="4289425" cy="5086350"/>
          </a:xfrm>
        </p:spPr>
      </p:pic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01A162DA-D153-B9DF-5DF8-4C8658C823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114" y="1872849"/>
            <a:ext cx="5791353" cy="4189815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nb-NO" sz="1600" dirty="0">
                <a:solidFill>
                  <a:srgbClr val="333333"/>
                </a:solidFill>
                <a:ea typeface="+mn-lt"/>
                <a:cs typeface="+mn-lt"/>
              </a:rPr>
              <a:t>Det er anslått at andelen plastavfall fra husholdningene og lignende næringsavfall som materialgjenvinning </a:t>
            </a:r>
            <a:r>
              <a:rPr lang="nb-NO" sz="1600" dirty="0" err="1">
                <a:solidFill>
                  <a:srgbClr val="333333"/>
                </a:solidFill>
                <a:ea typeface="+mn-lt"/>
                <a:cs typeface="+mn-lt"/>
              </a:rPr>
              <a:t>aukar</a:t>
            </a:r>
            <a:r>
              <a:rPr lang="nb-NO" sz="1600" dirty="0">
                <a:solidFill>
                  <a:srgbClr val="333333"/>
                </a:solidFill>
                <a:ea typeface="+mn-lt"/>
                <a:cs typeface="+mn-lt"/>
              </a:rPr>
              <a:t> fra 23 % i 2016 til 52 % i 2035.</a:t>
            </a:r>
          </a:p>
          <a:p>
            <a:pPr marL="0" indent="0">
              <a:buNone/>
            </a:pPr>
            <a:r>
              <a:rPr lang="nn-NO" sz="1600" dirty="0"/>
              <a:t>Plasten kan brukast om att.</a:t>
            </a:r>
          </a:p>
          <a:p>
            <a:pPr marL="0" indent="0">
              <a:buNone/>
            </a:pPr>
            <a:endParaRPr lang="nb-NO" sz="1600" dirty="0">
              <a:solidFill>
                <a:srgbClr val="333333"/>
              </a:solidFill>
            </a:endParaRPr>
          </a:p>
          <a:p>
            <a:pPr marL="0" indent="0">
              <a:buNone/>
            </a:pPr>
            <a:r>
              <a:rPr lang="nb-NO" sz="1600" dirty="0">
                <a:solidFill>
                  <a:srgbClr val="333333"/>
                </a:solidFill>
              </a:rPr>
              <a:t>Inna 2035 skal vi materialgjenvinning 70 % både av plast- og bioavfall.</a:t>
            </a:r>
          </a:p>
          <a:p>
            <a:pPr marL="0" indent="0">
              <a:buNone/>
            </a:pPr>
            <a:endParaRPr lang="nb-NO" sz="1600" dirty="0">
              <a:solidFill>
                <a:srgbClr val="333333"/>
              </a:solidFill>
            </a:endParaRPr>
          </a:p>
          <a:p>
            <a:pPr marL="0" indent="0">
              <a:buNone/>
            </a:pPr>
            <a:r>
              <a:rPr lang="nn-NO" sz="1600" dirty="0"/>
              <a:t>Dette vil bidra til å redusere utslepp av klimagassar og utnytte </a:t>
            </a:r>
            <a:r>
              <a:rPr lang="nn-NO" sz="1600"/>
              <a:t>ressursane</a:t>
            </a:r>
            <a:r>
              <a:rPr lang="nn-NO" sz="1600" dirty="0"/>
              <a:t> betre.</a:t>
            </a:r>
          </a:p>
          <a:p>
            <a:pPr marL="0" indent="0">
              <a:buNone/>
            </a:pPr>
            <a:endParaRPr lang="nb-NO" sz="1600" dirty="0">
              <a:solidFill>
                <a:srgbClr val="333333"/>
              </a:solidFill>
            </a:endParaRP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ECBBE11E-4A88-8A29-787A-D742630E5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750071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Document 9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435C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517CB1D-9094-D1BD-AAB0-D7831674B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n-NO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Korleis kan vi bidra til  betre miljø og klima?</a:t>
            </a:r>
          </a:p>
        </p:txBody>
      </p:sp>
      <p:pic>
        <p:nvPicPr>
          <p:cNvPr id="5" name="Plasshaldar for innhald 4" descr="People doing teamwork illustration">
            <a:extLst>
              <a:ext uri="{FF2B5EF4-FFF2-40B4-BE49-F238E27FC236}">
                <a16:creationId xmlns:a16="http://schemas.microsoft.com/office/drawing/2014/main" id="{E72EB7FA-15A1-3F8D-4B07-2BAFB5A501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933" y="1105829"/>
            <a:ext cx="7347537" cy="464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3560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ilde 1" descr="Et bilde som inneholder tekst, skjermbilde, Font, logo&#10;&#10;Automatisk generert beskrivelse">
            <a:extLst>
              <a:ext uri="{FF2B5EF4-FFF2-40B4-BE49-F238E27FC236}">
                <a16:creationId xmlns:a16="http://schemas.microsoft.com/office/drawing/2014/main" id="{99F97478-6AA0-15FF-B663-0611FA072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4233" y="457200"/>
            <a:ext cx="5423534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6830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B70EDEBF198384385A3C580227638DA" ma:contentTypeVersion="7" ma:contentTypeDescription="Opprett et nytt dokument." ma:contentTypeScope="" ma:versionID="0a8ff7a7aeb241cd5c2bdb7d7435234e">
  <xsd:schema xmlns:xsd="http://www.w3.org/2001/XMLSchema" xmlns:xs="http://www.w3.org/2001/XMLSchema" xmlns:p="http://schemas.microsoft.com/office/2006/metadata/properties" xmlns:ns2="7c1e2fdc-ff4d-450c-97bc-2a8999607bce" xmlns:ns3="11ffd650-923e-483c-8916-6557af185179" targetNamespace="http://schemas.microsoft.com/office/2006/metadata/properties" ma:root="true" ma:fieldsID="7b9737a2217ce995aa75476e5c6d283e" ns2:_="" ns3:_="">
    <xsd:import namespace="7c1e2fdc-ff4d-450c-97bc-2a8999607bce"/>
    <xsd:import namespace="11ffd650-923e-483c-8916-6557af18517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1e2fdc-ff4d-450c-97bc-2a8999607bc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earchProperties" ma:index="1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ffd650-923e-483c-8916-6557af185179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87B419D-0E0C-465F-99AA-B023AA5A78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c1e2fdc-ff4d-450c-97bc-2a8999607bce"/>
    <ds:schemaRef ds:uri="11ffd650-923e-483c-8916-6557af18517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B3AFF76-8B3A-41DC-BEE9-5A84AC032B6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579</Words>
  <Application>Microsoft Office PowerPoint</Application>
  <PresentationFormat>Breiskjerm</PresentationFormat>
  <Paragraphs>83</Paragraphs>
  <Slides>20</Slides>
  <Notes>2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Lysbilettitlar</vt:lpstr>
      </vt:variant>
      <vt:variant>
        <vt:i4>20</vt:i4>
      </vt:variant>
    </vt:vector>
  </HeadingPairs>
  <TitlesOfParts>
    <vt:vector size="27" baseType="lpstr">
      <vt:lpstr>Aptos</vt:lpstr>
      <vt:lpstr>Aptos Display</vt:lpstr>
      <vt:lpstr>Arial</vt:lpstr>
      <vt:lpstr>Brandon Text</vt:lpstr>
      <vt:lpstr>Calibri</vt:lpstr>
      <vt:lpstr>Roboto</vt:lpstr>
      <vt:lpstr>Office-tema</vt:lpstr>
      <vt:lpstr>Miljøvern i helsetenesta (og smittevernet)</vt:lpstr>
      <vt:lpstr>Om verdens samla helsevesen var eit land</vt:lpstr>
      <vt:lpstr>Kva kan vi gjere for miljøet?</vt:lpstr>
      <vt:lpstr>Strengare krav til kjeldesortering av avfall</vt:lpstr>
      <vt:lpstr>Avfall som ressurs</vt:lpstr>
      <vt:lpstr>Matavfall</vt:lpstr>
      <vt:lpstr>Plastavfall</vt:lpstr>
      <vt:lpstr>Korleis kan vi bidra til  betre miljø og klima?</vt:lpstr>
      <vt:lpstr>PowerPoint-presentasjon</vt:lpstr>
      <vt:lpstr> Overforbruk av hanskar i den norske helsetenesta- Miljøbelastning</vt:lpstr>
      <vt:lpstr>PowerPoint-presentasjon</vt:lpstr>
      <vt:lpstr>PowerPoint-presentasjon</vt:lpstr>
      <vt:lpstr>Anna utstyr vi kan spare på/bruke riktigare?</vt:lpstr>
      <vt:lpstr>Legemiddel utgjer og ein stor del av utsleppa</vt:lpstr>
      <vt:lpstr>PowerPoint-presentasjon</vt:lpstr>
      <vt:lpstr>PowerPoint-presentasjon</vt:lpstr>
      <vt:lpstr>PowerPoint-presentasjon</vt:lpstr>
      <vt:lpstr>PowerPoint-presentasjon</vt:lpstr>
      <vt:lpstr>Miljøvern på bekostning av smittevernet?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/>
  <cp:lastModifiedBy>Aarnes, Laila</cp:lastModifiedBy>
  <cp:revision>207</cp:revision>
  <dcterms:created xsi:type="dcterms:W3CDTF">2024-05-06T12:42:57Z</dcterms:created>
  <dcterms:modified xsi:type="dcterms:W3CDTF">2024-05-30T08:09:52Z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c3ffc1c-ef00-4620-9c2f-7d9c1597774b_Enabled">
    <vt:lpwstr>true</vt:lpwstr>
  </property>
  <property fmtid="{D5CDD505-2E9C-101B-9397-08002B2CF9AE}" pid="3" name="MSIP_Label_0c3ffc1c-ef00-4620-9c2f-7d9c1597774b_SetDate">
    <vt:lpwstr>2024-05-06T12:43:02Z</vt:lpwstr>
  </property>
  <property fmtid="{D5CDD505-2E9C-101B-9397-08002B2CF9AE}" pid="4" name="MSIP_Label_0c3ffc1c-ef00-4620-9c2f-7d9c1597774b_Method">
    <vt:lpwstr>Standard</vt:lpwstr>
  </property>
  <property fmtid="{D5CDD505-2E9C-101B-9397-08002B2CF9AE}" pid="5" name="MSIP_Label_0c3ffc1c-ef00-4620-9c2f-7d9c1597774b_Name">
    <vt:lpwstr>Intern</vt:lpwstr>
  </property>
  <property fmtid="{D5CDD505-2E9C-101B-9397-08002B2CF9AE}" pid="6" name="MSIP_Label_0c3ffc1c-ef00-4620-9c2f-7d9c1597774b_SiteId">
    <vt:lpwstr>bdcbe535-f3cf-49f5-8a6a-fb6d98dc7837</vt:lpwstr>
  </property>
  <property fmtid="{D5CDD505-2E9C-101B-9397-08002B2CF9AE}" pid="7" name="MSIP_Label_0c3ffc1c-ef00-4620-9c2f-7d9c1597774b_ActionId">
    <vt:lpwstr>4857fc11-a2ae-46fa-8a74-cb750c646d8d</vt:lpwstr>
  </property>
  <property fmtid="{D5CDD505-2E9C-101B-9397-08002B2CF9AE}" pid="8" name="MSIP_Label_0c3ffc1c-ef00-4620-9c2f-7d9c1597774b_ContentBits">
    <vt:lpwstr>2</vt:lpwstr>
  </property>
  <property fmtid="{D5CDD505-2E9C-101B-9397-08002B2CF9AE}" pid="9" name="ClassificationContentMarkingFooterLocations">
    <vt:lpwstr>Office-tema:8</vt:lpwstr>
  </property>
  <property fmtid="{D5CDD505-2E9C-101B-9397-08002B2CF9AE}" pid="10" name="ClassificationContentMarkingFooterText">
    <vt:lpwstr>Følsomhet Intern (gul)</vt:lpwstr>
  </property>
</Properties>
</file>