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2" r:id="rId20"/>
    <p:sldId id="273" r:id="rId21"/>
    <p:sldId id="274" r:id="rId22"/>
    <p:sldId id="275" r:id="rId23"/>
    <p:sldId id="276" r:id="rId24"/>
    <p:sldId id="277" r:id="rId25"/>
    <p:sldId id="279" r:id="rId26"/>
    <p:sldId id="280" r:id="rId27"/>
    <p:sldId id="282" r:id="rId2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866185-4E89-D9BF-0B1E-F1DB810B687E}" v="32" dt="2024-05-28T07:46:45.346"/>
    <p1510:client id="{1F8838B5-549C-7EC1-8628-485E974F3372}" v="31" dt="2024-05-29T13:18:02.922"/>
    <p1510:client id="{35F13C0B-4968-788A-3649-147D9D6FEA2F}" v="2" dt="2024-05-27T13:40:54.901"/>
    <p1510:client id="{4CB767AA-D273-DD27-9326-783E1EA3ED76}" v="1" dt="2024-05-29T13:21:43.085"/>
    <p1510:client id="{878689BC-9BEF-0679-0AA0-1A3FA1567B5B}" v="5" dt="2024-05-27T19:54:19.064"/>
    <p1510:client id="{F6F10C47-416C-5E1F-B359-1B467CB298A2}" v="11" dt="2024-05-28T07:56:10.112"/>
    <p1510:client id="{FC5D34E6-CAD5-A12E-9361-7E76AE5E5F74}" v="18" dt="2024-05-27T18:23:40.4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58E591-5860-45AF-8549-F088E8854AA1}" type="doc">
      <dgm:prSet loTypeId="urn:microsoft.com/office/officeart/2005/8/layout/default" loCatId="list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FAD78390-1AC3-42FC-938B-4E6CE8E62698}">
      <dgm:prSet/>
      <dgm:spPr/>
      <dgm:t>
        <a:bodyPr/>
        <a:lstStyle/>
        <a:p>
          <a:r>
            <a:rPr lang="nb-NO"/>
            <a:t>Kva er skabb</a:t>
          </a:r>
          <a:r>
            <a:rPr lang="nb-NO">
              <a:latin typeface="Calibri Light" panose="020F0302020204030204"/>
            </a:rPr>
            <a:t>?</a:t>
          </a:r>
          <a:endParaRPr lang="en-US"/>
        </a:p>
      </dgm:t>
    </dgm:pt>
    <dgm:pt modelId="{10A37C7A-9421-4154-8663-6D40D3AB31B0}" type="parTrans" cxnId="{6E21920A-50FC-4C04-B94B-08DF175F0FD7}">
      <dgm:prSet/>
      <dgm:spPr/>
      <dgm:t>
        <a:bodyPr/>
        <a:lstStyle/>
        <a:p>
          <a:endParaRPr lang="en-US"/>
        </a:p>
      </dgm:t>
    </dgm:pt>
    <dgm:pt modelId="{256AC50A-B336-43A1-914C-3511ED1F4474}" type="sibTrans" cxnId="{6E21920A-50FC-4C04-B94B-08DF175F0FD7}">
      <dgm:prSet/>
      <dgm:spPr/>
      <dgm:t>
        <a:bodyPr/>
        <a:lstStyle/>
        <a:p>
          <a:endParaRPr lang="en-US"/>
        </a:p>
      </dgm:t>
    </dgm:pt>
    <dgm:pt modelId="{6B588ED3-7D8F-42E2-AD55-C0266C7F6A56}">
      <dgm:prSet/>
      <dgm:spPr/>
      <dgm:t>
        <a:bodyPr/>
        <a:lstStyle/>
        <a:p>
          <a:r>
            <a:rPr lang="nb-NO"/>
            <a:t>Smittemåte</a:t>
          </a:r>
          <a:endParaRPr lang="en-US"/>
        </a:p>
      </dgm:t>
    </dgm:pt>
    <dgm:pt modelId="{34838E97-4AE9-43A7-92B1-313E3B41ACE1}" type="parTrans" cxnId="{5B719CB2-E189-46D0-AD5C-4BE414105224}">
      <dgm:prSet/>
      <dgm:spPr/>
      <dgm:t>
        <a:bodyPr/>
        <a:lstStyle/>
        <a:p>
          <a:endParaRPr lang="en-US"/>
        </a:p>
      </dgm:t>
    </dgm:pt>
    <dgm:pt modelId="{DC133347-4598-436A-AEE9-AE8CF9CF3299}" type="sibTrans" cxnId="{5B719CB2-E189-46D0-AD5C-4BE414105224}">
      <dgm:prSet/>
      <dgm:spPr/>
      <dgm:t>
        <a:bodyPr/>
        <a:lstStyle/>
        <a:p>
          <a:endParaRPr lang="en-US"/>
        </a:p>
      </dgm:t>
    </dgm:pt>
    <dgm:pt modelId="{38B5F2BF-D16A-450A-9CED-6A47606277CC}">
      <dgm:prSet/>
      <dgm:spPr/>
      <dgm:t>
        <a:bodyPr/>
        <a:lstStyle/>
        <a:p>
          <a:r>
            <a:rPr lang="nb-NO"/>
            <a:t>Symptom og forløp</a:t>
          </a:r>
          <a:endParaRPr lang="en-US"/>
        </a:p>
      </dgm:t>
    </dgm:pt>
    <dgm:pt modelId="{F9E0CB06-1E88-4DF2-80CF-627A9D223E83}" type="parTrans" cxnId="{A9F1ECCF-00C5-412D-B7D9-0298D3A74873}">
      <dgm:prSet/>
      <dgm:spPr/>
      <dgm:t>
        <a:bodyPr/>
        <a:lstStyle/>
        <a:p>
          <a:endParaRPr lang="en-US"/>
        </a:p>
      </dgm:t>
    </dgm:pt>
    <dgm:pt modelId="{B64AA6E4-E19B-442E-9942-C3732E53E6D5}" type="sibTrans" cxnId="{A9F1ECCF-00C5-412D-B7D9-0298D3A74873}">
      <dgm:prSet/>
      <dgm:spPr/>
      <dgm:t>
        <a:bodyPr/>
        <a:lstStyle/>
        <a:p>
          <a:endParaRPr lang="en-US"/>
        </a:p>
      </dgm:t>
    </dgm:pt>
    <dgm:pt modelId="{6DE2D17D-4B2F-494A-A929-F8F12A6419DD}">
      <dgm:prSet/>
      <dgm:spPr/>
      <dgm:t>
        <a:bodyPr/>
        <a:lstStyle/>
        <a:p>
          <a:r>
            <a:rPr lang="nb-NO"/>
            <a:t>Diagnostikk</a:t>
          </a:r>
          <a:endParaRPr lang="en-US"/>
        </a:p>
      </dgm:t>
    </dgm:pt>
    <dgm:pt modelId="{6919E89C-F9FA-4AF4-88B5-A0655E82A2E3}" type="parTrans" cxnId="{843468F2-DDAB-4D4F-BBE1-FAE78D9D42A8}">
      <dgm:prSet/>
      <dgm:spPr/>
      <dgm:t>
        <a:bodyPr/>
        <a:lstStyle/>
        <a:p>
          <a:endParaRPr lang="en-US"/>
        </a:p>
      </dgm:t>
    </dgm:pt>
    <dgm:pt modelId="{A487EA3C-93A3-4005-96D1-A709C77AB6D2}" type="sibTrans" cxnId="{843468F2-DDAB-4D4F-BBE1-FAE78D9D42A8}">
      <dgm:prSet/>
      <dgm:spPr/>
      <dgm:t>
        <a:bodyPr/>
        <a:lstStyle/>
        <a:p>
          <a:endParaRPr lang="en-US"/>
        </a:p>
      </dgm:t>
    </dgm:pt>
    <dgm:pt modelId="{6C931E0D-351B-4C7D-A6D7-7D15256AD6BC}">
      <dgm:prSet/>
      <dgm:spPr/>
      <dgm:t>
        <a:bodyPr/>
        <a:lstStyle/>
        <a:p>
          <a:r>
            <a:rPr lang="nb-NO"/>
            <a:t>Behandling</a:t>
          </a:r>
          <a:endParaRPr lang="en-US"/>
        </a:p>
      </dgm:t>
    </dgm:pt>
    <dgm:pt modelId="{E5B3E045-BE79-4815-AA65-83204932662D}" type="parTrans" cxnId="{D8E0BC32-9CA4-49A0-89C7-A1CC3CAE363B}">
      <dgm:prSet/>
      <dgm:spPr/>
      <dgm:t>
        <a:bodyPr/>
        <a:lstStyle/>
        <a:p>
          <a:endParaRPr lang="en-US"/>
        </a:p>
      </dgm:t>
    </dgm:pt>
    <dgm:pt modelId="{F3CB6427-B9BF-42D6-81C9-6015C6F8A60A}" type="sibTrans" cxnId="{D8E0BC32-9CA4-49A0-89C7-A1CC3CAE363B}">
      <dgm:prSet/>
      <dgm:spPr/>
      <dgm:t>
        <a:bodyPr/>
        <a:lstStyle/>
        <a:p>
          <a:endParaRPr lang="en-US"/>
        </a:p>
      </dgm:t>
    </dgm:pt>
    <dgm:pt modelId="{8B71359C-D0CC-48D6-8A9A-69C1BFE73C16}">
      <dgm:prSet/>
      <dgm:spPr/>
      <dgm:t>
        <a:bodyPr/>
        <a:lstStyle/>
        <a:p>
          <a:r>
            <a:rPr lang="nb-NO"/>
            <a:t>Stønad</a:t>
          </a:r>
          <a:endParaRPr lang="en-US"/>
        </a:p>
      </dgm:t>
    </dgm:pt>
    <dgm:pt modelId="{FA46114F-93C1-4163-9979-1903E16EB7EF}" type="parTrans" cxnId="{33072B09-EC68-4E34-8645-400C0FD9ED9C}">
      <dgm:prSet/>
      <dgm:spPr/>
      <dgm:t>
        <a:bodyPr/>
        <a:lstStyle/>
        <a:p>
          <a:endParaRPr lang="en-US"/>
        </a:p>
      </dgm:t>
    </dgm:pt>
    <dgm:pt modelId="{C52EFBB3-F63A-41E8-A150-0B90C4B6A306}" type="sibTrans" cxnId="{33072B09-EC68-4E34-8645-400C0FD9ED9C}">
      <dgm:prSet/>
      <dgm:spPr/>
      <dgm:t>
        <a:bodyPr/>
        <a:lstStyle/>
        <a:p>
          <a:endParaRPr lang="en-US"/>
        </a:p>
      </dgm:t>
    </dgm:pt>
    <dgm:pt modelId="{87B9C151-74B2-4884-BA30-00CA5587DE8E}">
      <dgm:prSet/>
      <dgm:spPr/>
      <dgm:t>
        <a:bodyPr/>
        <a:lstStyle/>
        <a:p>
          <a:r>
            <a:rPr lang="nb-NO"/>
            <a:t>Korleis skal </a:t>
          </a:r>
          <a:r>
            <a:rPr lang="nb-NO" err="1"/>
            <a:t>ein</a:t>
          </a:r>
          <a:r>
            <a:rPr lang="nb-NO"/>
            <a:t> behandle</a:t>
          </a:r>
          <a:r>
            <a:rPr lang="nb-NO">
              <a:latin typeface="Calibri Light" panose="020F0302020204030204"/>
            </a:rPr>
            <a:t>?</a:t>
          </a:r>
          <a:endParaRPr lang="en-US"/>
        </a:p>
      </dgm:t>
    </dgm:pt>
    <dgm:pt modelId="{0F06C2DE-DDFC-47CD-930F-6E0704F0352B}" type="parTrans" cxnId="{AE0DDFA2-A422-4D5C-A7CA-DBAE91C61755}">
      <dgm:prSet/>
      <dgm:spPr/>
      <dgm:t>
        <a:bodyPr/>
        <a:lstStyle/>
        <a:p>
          <a:endParaRPr lang="en-US"/>
        </a:p>
      </dgm:t>
    </dgm:pt>
    <dgm:pt modelId="{B8D798C9-4778-4F8F-9205-A881A0990C6C}" type="sibTrans" cxnId="{AE0DDFA2-A422-4D5C-A7CA-DBAE91C61755}">
      <dgm:prSet/>
      <dgm:spPr/>
      <dgm:t>
        <a:bodyPr/>
        <a:lstStyle/>
        <a:p>
          <a:endParaRPr lang="en-US"/>
        </a:p>
      </dgm:t>
    </dgm:pt>
    <dgm:pt modelId="{AD47ED1A-D234-4AEC-8F59-383A796EFA12}">
      <dgm:prSet/>
      <dgm:spPr/>
      <dgm:t>
        <a:bodyPr/>
        <a:lstStyle/>
        <a:p>
          <a:pPr rtl="0"/>
          <a:r>
            <a:rPr lang="nb-NO"/>
            <a:t>Praktisk gjennomgang</a:t>
          </a:r>
          <a:r>
            <a:rPr lang="nb-NO">
              <a:latin typeface="Calibri Light" panose="020F0302020204030204"/>
            </a:rPr>
            <a:t> </a:t>
          </a:r>
          <a:endParaRPr lang="en-US"/>
        </a:p>
      </dgm:t>
    </dgm:pt>
    <dgm:pt modelId="{7D5DBF1D-44A0-4187-A83F-AF2FF9BD942A}" type="parTrans" cxnId="{D4B6E4B0-AC0B-42FF-AD00-4CDD2F4DF47C}">
      <dgm:prSet/>
      <dgm:spPr/>
      <dgm:t>
        <a:bodyPr/>
        <a:lstStyle/>
        <a:p>
          <a:endParaRPr lang="en-US"/>
        </a:p>
      </dgm:t>
    </dgm:pt>
    <dgm:pt modelId="{389EDCA1-7260-4AA3-9CCE-C3EF7AEF5033}" type="sibTrans" cxnId="{D4B6E4B0-AC0B-42FF-AD00-4CDD2F4DF47C}">
      <dgm:prSet/>
      <dgm:spPr/>
      <dgm:t>
        <a:bodyPr/>
        <a:lstStyle/>
        <a:p>
          <a:endParaRPr lang="en-US"/>
        </a:p>
      </dgm:t>
    </dgm:pt>
    <dgm:pt modelId="{17B6EF8E-57F2-1043-B857-8FBCADB03629}" type="pres">
      <dgm:prSet presAssocID="{8B58E591-5860-45AF-8549-F088E8854AA1}" presName="diagram" presStyleCnt="0">
        <dgm:presLayoutVars>
          <dgm:dir/>
          <dgm:resizeHandles val="exact"/>
        </dgm:presLayoutVars>
      </dgm:prSet>
      <dgm:spPr/>
    </dgm:pt>
    <dgm:pt modelId="{18535C13-D6C7-5443-A967-CA0FC5544BA5}" type="pres">
      <dgm:prSet presAssocID="{FAD78390-1AC3-42FC-938B-4E6CE8E62698}" presName="node" presStyleLbl="node1" presStyleIdx="0" presStyleCnt="8">
        <dgm:presLayoutVars>
          <dgm:bulletEnabled val="1"/>
        </dgm:presLayoutVars>
      </dgm:prSet>
      <dgm:spPr/>
    </dgm:pt>
    <dgm:pt modelId="{A54F9EE0-C7FE-3747-959A-DC6EBBD249D3}" type="pres">
      <dgm:prSet presAssocID="{256AC50A-B336-43A1-914C-3511ED1F4474}" presName="sibTrans" presStyleCnt="0"/>
      <dgm:spPr/>
    </dgm:pt>
    <dgm:pt modelId="{3F500717-59B2-934C-AD39-08D4393D99DB}" type="pres">
      <dgm:prSet presAssocID="{6B588ED3-7D8F-42E2-AD55-C0266C7F6A56}" presName="node" presStyleLbl="node1" presStyleIdx="1" presStyleCnt="8">
        <dgm:presLayoutVars>
          <dgm:bulletEnabled val="1"/>
        </dgm:presLayoutVars>
      </dgm:prSet>
      <dgm:spPr/>
    </dgm:pt>
    <dgm:pt modelId="{DF84276E-695A-5B44-831B-966DDEE77790}" type="pres">
      <dgm:prSet presAssocID="{DC133347-4598-436A-AEE9-AE8CF9CF3299}" presName="sibTrans" presStyleCnt="0"/>
      <dgm:spPr/>
    </dgm:pt>
    <dgm:pt modelId="{D08DB6DA-8E7B-6B42-8848-FBA0A24F2D16}" type="pres">
      <dgm:prSet presAssocID="{38B5F2BF-D16A-450A-9CED-6A47606277CC}" presName="node" presStyleLbl="node1" presStyleIdx="2" presStyleCnt="8">
        <dgm:presLayoutVars>
          <dgm:bulletEnabled val="1"/>
        </dgm:presLayoutVars>
      </dgm:prSet>
      <dgm:spPr/>
    </dgm:pt>
    <dgm:pt modelId="{C0120974-F121-7C4E-8794-65F6956B3295}" type="pres">
      <dgm:prSet presAssocID="{B64AA6E4-E19B-442E-9942-C3732E53E6D5}" presName="sibTrans" presStyleCnt="0"/>
      <dgm:spPr/>
    </dgm:pt>
    <dgm:pt modelId="{C6984CFB-40D2-3C40-B2B4-96A3B62CA8F8}" type="pres">
      <dgm:prSet presAssocID="{6DE2D17D-4B2F-494A-A929-F8F12A6419DD}" presName="node" presStyleLbl="node1" presStyleIdx="3" presStyleCnt="8">
        <dgm:presLayoutVars>
          <dgm:bulletEnabled val="1"/>
        </dgm:presLayoutVars>
      </dgm:prSet>
      <dgm:spPr/>
    </dgm:pt>
    <dgm:pt modelId="{6541A2A0-E837-A143-B70E-68B70BE232F5}" type="pres">
      <dgm:prSet presAssocID="{A487EA3C-93A3-4005-96D1-A709C77AB6D2}" presName="sibTrans" presStyleCnt="0"/>
      <dgm:spPr/>
    </dgm:pt>
    <dgm:pt modelId="{B54237C8-1147-1C4F-A0D5-97592EAFDCB8}" type="pres">
      <dgm:prSet presAssocID="{6C931E0D-351B-4C7D-A6D7-7D15256AD6BC}" presName="node" presStyleLbl="node1" presStyleIdx="4" presStyleCnt="8">
        <dgm:presLayoutVars>
          <dgm:bulletEnabled val="1"/>
        </dgm:presLayoutVars>
      </dgm:prSet>
      <dgm:spPr/>
    </dgm:pt>
    <dgm:pt modelId="{4B43AC34-F2BA-E74D-97E7-530FF1A8D89B}" type="pres">
      <dgm:prSet presAssocID="{F3CB6427-B9BF-42D6-81C9-6015C6F8A60A}" presName="sibTrans" presStyleCnt="0"/>
      <dgm:spPr/>
    </dgm:pt>
    <dgm:pt modelId="{8C58535A-D84E-6349-ABE3-90FCD10B5DB6}" type="pres">
      <dgm:prSet presAssocID="{8B71359C-D0CC-48D6-8A9A-69C1BFE73C16}" presName="node" presStyleLbl="node1" presStyleIdx="5" presStyleCnt="8">
        <dgm:presLayoutVars>
          <dgm:bulletEnabled val="1"/>
        </dgm:presLayoutVars>
      </dgm:prSet>
      <dgm:spPr/>
    </dgm:pt>
    <dgm:pt modelId="{EFD9A572-7BE1-9E43-B674-1D03C0A298BA}" type="pres">
      <dgm:prSet presAssocID="{C52EFBB3-F63A-41E8-A150-0B90C4B6A306}" presName="sibTrans" presStyleCnt="0"/>
      <dgm:spPr/>
    </dgm:pt>
    <dgm:pt modelId="{8985129D-5B02-1E4B-969F-2D1761CB2988}" type="pres">
      <dgm:prSet presAssocID="{87B9C151-74B2-4884-BA30-00CA5587DE8E}" presName="node" presStyleLbl="node1" presStyleIdx="6" presStyleCnt="8">
        <dgm:presLayoutVars>
          <dgm:bulletEnabled val="1"/>
        </dgm:presLayoutVars>
      </dgm:prSet>
      <dgm:spPr/>
    </dgm:pt>
    <dgm:pt modelId="{19F6A830-9C31-CC40-9E13-5CA4A93D5C7E}" type="pres">
      <dgm:prSet presAssocID="{B8D798C9-4778-4F8F-9205-A881A0990C6C}" presName="sibTrans" presStyleCnt="0"/>
      <dgm:spPr/>
    </dgm:pt>
    <dgm:pt modelId="{51E7C54C-C813-3546-B4F0-B8E29E14673A}" type="pres">
      <dgm:prSet presAssocID="{AD47ED1A-D234-4AEC-8F59-383A796EFA12}" presName="node" presStyleLbl="node1" presStyleIdx="7" presStyleCnt="8">
        <dgm:presLayoutVars>
          <dgm:bulletEnabled val="1"/>
        </dgm:presLayoutVars>
      </dgm:prSet>
      <dgm:spPr/>
    </dgm:pt>
  </dgm:ptLst>
  <dgm:cxnLst>
    <dgm:cxn modelId="{33072B09-EC68-4E34-8645-400C0FD9ED9C}" srcId="{8B58E591-5860-45AF-8549-F088E8854AA1}" destId="{8B71359C-D0CC-48D6-8A9A-69C1BFE73C16}" srcOrd="5" destOrd="0" parTransId="{FA46114F-93C1-4163-9979-1903E16EB7EF}" sibTransId="{C52EFBB3-F63A-41E8-A150-0B90C4B6A306}"/>
    <dgm:cxn modelId="{851D450A-F187-2646-9F56-9FD59A657F64}" type="presOf" srcId="{8B71359C-D0CC-48D6-8A9A-69C1BFE73C16}" destId="{8C58535A-D84E-6349-ABE3-90FCD10B5DB6}" srcOrd="0" destOrd="0" presId="urn:microsoft.com/office/officeart/2005/8/layout/default"/>
    <dgm:cxn modelId="{6E21920A-50FC-4C04-B94B-08DF175F0FD7}" srcId="{8B58E591-5860-45AF-8549-F088E8854AA1}" destId="{FAD78390-1AC3-42FC-938B-4E6CE8E62698}" srcOrd="0" destOrd="0" parTransId="{10A37C7A-9421-4154-8663-6D40D3AB31B0}" sibTransId="{256AC50A-B336-43A1-914C-3511ED1F4474}"/>
    <dgm:cxn modelId="{37D4B81F-4448-D74D-B700-A7835341AB26}" type="presOf" srcId="{AD47ED1A-D234-4AEC-8F59-383A796EFA12}" destId="{51E7C54C-C813-3546-B4F0-B8E29E14673A}" srcOrd="0" destOrd="0" presId="urn:microsoft.com/office/officeart/2005/8/layout/default"/>
    <dgm:cxn modelId="{D8E0BC32-9CA4-49A0-89C7-A1CC3CAE363B}" srcId="{8B58E591-5860-45AF-8549-F088E8854AA1}" destId="{6C931E0D-351B-4C7D-A6D7-7D15256AD6BC}" srcOrd="4" destOrd="0" parTransId="{E5B3E045-BE79-4815-AA65-83204932662D}" sibTransId="{F3CB6427-B9BF-42D6-81C9-6015C6F8A60A}"/>
    <dgm:cxn modelId="{1643E047-8516-3546-B67B-8AAC92F88E75}" type="presOf" srcId="{6B588ED3-7D8F-42E2-AD55-C0266C7F6A56}" destId="{3F500717-59B2-934C-AD39-08D4393D99DB}" srcOrd="0" destOrd="0" presId="urn:microsoft.com/office/officeart/2005/8/layout/default"/>
    <dgm:cxn modelId="{381DDD9E-DBF2-AA4D-AD79-F0A55180AFA7}" type="presOf" srcId="{8B58E591-5860-45AF-8549-F088E8854AA1}" destId="{17B6EF8E-57F2-1043-B857-8FBCADB03629}" srcOrd="0" destOrd="0" presId="urn:microsoft.com/office/officeart/2005/8/layout/default"/>
    <dgm:cxn modelId="{753163A2-4C94-894C-98E7-FE5301BF0D66}" type="presOf" srcId="{FAD78390-1AC3-42FC-938B-4E6CE8E62698}" destId="{18535C13-D6C7-5443-A967-CA0FC5544BA5}" srcOrd="0" destOrd="0" presId="urn:microsoft.com/office/officeart/2005/8/layout/default"/>
    <dgm:cxn modelId="{AE0DDFA2-A422-4D5C-A7CA-DBAE91C61755}" srcId="{8B58E591-5860-45AF-8549-F088E8854AA1}" destId="{87B9C151-74B2-4884-BA30-00CA5587DE8E}" srcOrd="6" destOrd="0" parTransId="{0F06C2DE-DDFC-47CD-930F-6E0704F0352B}" sibTransId="{B8D798C9-4778-4F8F-9205-A881A0990C6C}"/>
    <dgm:cxn modelId="{B0D118B0-C797-CB49-8649-667B37DAE0CE}" type="presOf" srcId="{87B9C151-74B2-4884-BA30-00CA5587DE8E}" destId="{8985129D-5B02-1E4B-969F-2D1761CB2988}" srcOrd="0" destOrd="0" presId="urn:microsoft.com/office/officeart/2005/8/layout/default"/>
    <dgm:cxn modelId="{D4B6E4B0-AC0B-42FF-AD00-4CDD2F4DF47C}" srcId="{8B58E591-5860-45AF-8549-F088E8854AA1}" destId="{AD47ED1A-D234-4AEC-8F59-383A796EFA12}" srcOrd="7" destOrd="0" parTransId="{7D5DBF1D-44A0-4187-A83F-AF2FF9BD942A}" sibTransId="{389EDCA1-7260-4AA3-9CCE-C3EF7AEF5033}"/>
    <dgm:cxn modelId="{5B719CB2-E189-46D0-AD5C-4BE414105224}" srcId="{8B58E591-5860-45AF-8549-F088E8854AA1}" destId="{6B588ED3-7D8F-42E2-AD55-C0266C7F6A56}" srcOrd="1" destOrd="0" parTransId="{34838E97-4AE9-43A7-92B1-313E3B41ACE1}" sibTransId="{DC133347-4598-436A-AEE9-AE8CF9CF3299}"/>
    <dgm:cxn modelId="{3D0707BE-5BA0-1A48-8114-B6C163BAF690}" type="presOf" srcId="{38B5F2BF-D16A-450A-9CED-6A47606277CC}" destId="{D08DB6DA-8E7B-6B42-8848-FBA0A24F2D16}" srcOrd="0" destOrd="0" presId="urn:microsoft.com/office/officeart/2005/8/layout/default"/>
    <dgm:cxn modelId="{645656C4-4235-FB4F-AD77-F1408CDB6A5B}" type="presOf" srcId="{6C931E0D-351B-4C7D-A6D7-7D15256AD6BC}" destId="{B54237C8-1147-1C4F-A0D5-97592EAFDCB8}" srcOrd="0" destOrd="0" presId="urn:microsoft.com/office/officeart/2005/8/layout/default"/>
    <dgm:cxn modelId="{A9F1ECCF-00C5-412D-B7D9-0298D3A74873}" srcId="{8B58E591-5860-45AF-8549-F088E8854AA1}" destId="{38B5F2BF-D16A-450A-9CED-6A47606277CC}" srcOrd="2" destOrd="0" parTransId="{F9E0CB06-1E88-4DF2-80CF-627A9D223E83}" sibTransId="{B64AA6E4-E19B-442E-9942-C3732E53E6D5}"/>
    <dgm:cxn modelId="{5E0BE7D2-68ED-6C4F-861A-07FBCB1F2A16}" type="presOf" srcId="{6DE2D17D-4B2F-494A-A929-F8F12A6419DD}" destId="{C6984CFB-40D2-3C40-B2B4-96A3B62CA8F8}" srcOrd="0" destOrd="0" presId="urn:microsoft.com/office/officeart/2005/8/layout/default"/>
    <dgm:cxn modelId="{843468F2-DDAB-4D4F-BBE1-FAE78D9D42A8}" srcId="{8B58E591-5860-45AF-8549-F088E8854AA1}" destId="{6DE2D17D-4B2F-494A-A929-F8F12A6419DD}" srcOrd="3" destOrd="0" parTransId="{6919E89C-F9FA-4AF4-88B5-A0655E82A2E3}" sibTransId="{A487EA3C-93A3-4005-96D1-A709C77AB6D2}"/>
    <dgm:cxn modelId="{EA2E34E5-A973-9F44-8646-F2E663697BFA}" type="presParOf" srcId="{17B6EF8E-57F2-1043-B857-8FBCADB03629}" destId="{18535C13-D6C7-5443-A967-CA0FC5544BA5}" srcOrd="0" destOrd="0" presId="urn:microsoft.com/office/officeart/2005/8/layout/default"/>
    <dgm:cxn modelId="{4047BCAA-1DF7-5D43-A883-780C03753D73}" type="presParOf" srcId="{17B6EF8E-57F2-1043-B857-8FBCADB03629}" destId="{A54F9EE0-C7FE-3747-959A-DC6EBBD249D3}" srcOrd="1" destOrd="0" presId="urn:microsoft.com/office/officeart/2005/8/layout/default"/>
    <dgm:cxn modelId="{A7B9C12F-5476-F44F-9AA8-FF6200157F5A}" type="presParOf" srcId="{17B6EF8E-57F2-1043-B857-8FBCADB03629}" destId="{3F500717-59B2-934C-AD39-08D4393D99DB}" srcOrd="2" destOrd="0" presId="urn:microsoft.com/office/officeart/2005/8/layout/default"/>
    <dgm:cxn modelId="{181F14F4-AB43-6B4D-AAE2-50786817F11E}" type="presParOf" srcId="{17B6EF8E-57F2-1043-B857-8FBCADB03629}" destId="{DF84276E-695A-5B44-831B-966DDEE77790}" srcOrd="3" destOrd="0" presId="urn:microsoft.com/office/officeart/2005/8/layout/default"/>
    <dgm:cxn modelId="{84A3D3A1-CA6A-A94E-A31C-30756F177941}" type="presParOf" srcId="{17B6EF8E-57F2-1043-B857-8FBCADB03629}" destId="{D08DB6DA-8E7B-6B42-8848-FBA0A24F2D16}" srcOrd="4" destOrd="0" presId="urn:microsoft.com/office/officeart/2005/8/layout/default"/>
    <dgm:cxn modelId="{1E5603C7-DECF-D143-8100-FF7190FDC7F0}" type="presParOf" srcId="{17B6EF8E-57F2-1043-B857-8FBCADB03629}" destId="{C0120974-F121-7C4E-8794-65F6956B3295}" srcOrd="5" destOrd="0" presId="urn:microsoft.com/office/officeart/2005/8/layout/default"/>
    <dgm:cxn modelId="{639850D1-BA82-D349-864D-49AE18473B8F}" type="presParOf" srcId="{17B6EF8E-57F2-1043-B857-8FBCADB03629}" destId="{C6984CFB-40D2-3C40-B2B4-96A3B62CA8F8}" srcOrd="6" destOrd="0" presId="urn:microsoft.com/office/officeart/2005/8/layout/default"/>
    <dgm:cxn modelId="{EDC5FFA5-1F98-9541-BF98-F173BA6E4A67}" type="presParOf" srcId="{17B6EF8E-57F2-1043-B857-8FBCADB03629}" destId="{6541A2A0-E837-A143-B70E-68B70BE232F5}" srcOrd="7" destOrd="0" presId="urn:microsoft.com/office/officeart/2005/8/layout/default"/>
    <dgm:cxn modelId="{569AF2F8-6BD4-4B4E-B0E9-BB9531570D5F}" type="presParOf" srcId="{17B6EF8E-57F2-1043-B857-8FBCADB03629}" destId="{B54237C8-1147-1C4F-A0D5-97592EAFDCB8}" srcOrd="8" destOrd="0" presId="urn:microsoft.com/office/officeart/2005/8/layout/default"/>
    <dgm:cxn modelId="{0D3070EB-E5B7-5946-B8EF-0869A22FF6A8}" type="presParOf" srcId="{17B6EF8E-57F2-1043-B857-8FBCADB03629}" destId="{4B43AC34-F2BA-E74D-97E7-530FF1A8D89B}" srcOrd="9" destOrd="0" presId="urn:microsoft.com/office/officeart/2005/8/layout/default"/>
    <dgm:cxn modelId="{960B4CEC-1F33-AF4E-B7F8-314E4CC80F0C}" type="presParOf" srcId="{17B6EF8E-57F2-1043-B857-8FBCADB03629}" destId="{8C58535A-D84E-6349-ABE3-90FCD10B5DB6}" srcOrd="10" destOrd="0" presId="urn:microsoft.com/office/officeart/2005/8/layout/default"/>
    <dgm:cxn modelId="{7AEFF6AE-7228-5049-A9B0-AB152F45C193}" type="presParOf" srcId="{17B6EF8E-57F2-1043-B857-8FBCADB03629}" destId="{EFD9A572-7BE1-9E43-B674-1D03C0A298BA}" srcOrd="11" destOrd="0" presId="urn:microsoft.com/office/officeart/2005/8/layout/default"/>
    <dgm:cxn modelId="{B468A711-78C5-A84F-9909-825A9C8393A6}" type="presParOf" srcId="{17B6EF8E-57F2-1043-B857-8FBCADB03629}" destId="{8985129D-5B02-1E4B-969F-2D1761CB2988}" srcOrd="12" destOrd="0" presId="urn:microsoft.com/office/officeart/2005/8/layout/default"/>
    <dgm:cxn modelId="{63B37137-3A80-A34B-B9F1-F285D025A7A4}" type="presParOf" srcId="{17B6EF8E-57F2-1043-B857-8FBCADB03629}" destId="{19F6A830-9C31-CC40-9E13-5CA4A93D5C7E}" srcOrd="13" destOrd="0" presId="urn:microsoft.com/office/officeart/2005/8/layout/default"/>
    <dgm:cxn modelId="{3ECC6FCC-264B-6244-9CF2-31921FED0276}" type="presParOf" srcId="{17B6EF8E-57F2-1043-B857-8FBCADB03629}" destId="{51E7C54C-C813-3546-B4F0-B8E29E14673A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634621-22D2-45A8-AF74-37012E4EA716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AC606F7-5576-4A8A-A552-70132A67FA78}">
      <dgm:prSet custT="1"/>
      <dgm:spPr/>
      <dgm:t>
        <a:bodyPr/>
        <a:lstStyle/>
        <a:p>
          <a:r>
            <a:rPr lang="nb-NO" sz="2400"/>
            <a:t>1: Reseptfritt. Ingen refusjon ved første behandling: </a:t>
          </a:r>
          <a:r>
            <a:rPr lang="nb-NO" sz="2400" err="1"/>
            <a:t>Permetrin</a:t>
          </a:r>
          <a:r>
            <a:rPr lang="nb-NO" sz="2400"/>
            <a:t> krem og benzylbenzoat</a:t>
          </a:r>
          <a:endParaRPr lang="en-US" sz="2400"/>
        </a:p>
      </dgm:t>
    </dgm:pt>
    <dgm:pt modelId="{430E1875-37C4-4F92-8BEA-1B2DEBDEF7BC}" type="parTrans" cxnId="{21A7247A-AC1E-40D6-BDEB-0D7572B93653}">
      <dgm:prSet/>
      <dgm:spPr/>
      <dgm:t>
        <a:bodyPr/>
        <a:lstStyle/>
        <a:p>
          <a:endParaRPr lang="en-US"/>
        </a:p>
      </dgm:t>
    </dgm:pt>
    <dgm:pt modelId="{CABC9346-A11D-47D9-A399-40DC43D4EFB4}" type="sibTrans" cxnId="{21A7247A-AC1E-40D6-BDEB-0D7572B93653}">
      <dgm:prSet/>
      <dgm:spPr/>
      <dgm:t>
        <a:bodyPr/>
        <a:lstStyle/>
        <a:p>
          <a:endParaRPr lang="en-US"/>
        </a:p>
      </dgm:t>
    </dgm:pt>
    <dgm:pt modelId="{F4FC3E97-DB56-42BE-862C-171D0E6E6617}">
      <dgm:prSet custT="1"/>
      <dgm:spPr/>
      <dgm:t>
        <a:bodyPr/>
        <a:lstStyle/>
        <a:p>
          <a:r>
            <a:rPr lang="nb-NO" sz="1600"/>
            <a:t>2 Fortsatt skabb:</a:t>
          </a:r>
        </a:p>
        <a:p>
          <a:pPr rtl="0"/>
          <a:r>
            <a:rPr lang="nb-NO" sz="1600" err="1"/>
            <a:t>Permetrin</a:t>
          </a:r>
          <a:r>
            <a:rPr lang="nb-NO" sz="1600"/>
            <a:t>. Krav til </a:t>
          </a:r>
          <a:r>
            <a:rPr lang="nb-NO" sz="1600" err="1"/>
            <a:t>tidlegare</a:t>
          </a:r>
          <a:r>
            <a:rPr lang="nb-NO" sz="1600"/>
            <a:t> behandling: Gjennomført minst </a:t>
          </a:r>
          <a:r>
            <a:rPr lang="nb-NO" sz="1600">
              <a:latin typeface="Calibri Light" panose="020F0302020204030204"/>
            </a:rPr>
            <a:t>ein </a:t>
          </a:r>
          <a:r>
            <a:rPr lang="nb-NO" sz="1600"/>
            <a:t>kur med </a:t>
          </a:r>
          <a:r>
            <a:rPr lang="nb-NO" sz="1600" err="1"/>
            <a:t>topikal</a:t>
          </a:r>
          <a:r>
            <a:rPr lang="nb-NO" sz="1600"/>
            <a:t> eller systemisk behandling: </a:t>
          </a:r>
          <a:r>
            <a:rPr lang="nb-NO" sz="1600" err="1"/>
            <a:t>Permetrin</a:t>
          </a:r>
          <a:r>
            <a:rPr lang="nb-NO" sz="1600"/>
            <a:t> </a:t>
          </a:r>
          <a:r>
            <a:rPr lang="nb-NO" sz="1600" u="sng"/>
            <a:t>eller</a:t>
          </a:r>
          <a:r>
            <a:rPr lang="nb-NO" sz="1600"/>
            <a:t> Benzylbenzoat </a:t>
          </a:r>
          <a:r>
            <a:rPr lang="nb-NO" sz="1600" u="sng"/>
            <a:t>eller</a:t>
          </a:r>
          <a:r>
            <a:rPr lang="nb-NO" sz="1600"/>
            <a:t> </a:t>
          </a:r>
          <a:r>
            <a:rPr lang="nb-NO" sz="1600" err="1"/>
            <a:t>Scatol</a:t>
          </a:r>
          <a:r>
            <a:rPr lang="nb-NO" sz="1600"/>
            <a:t> </a:t>
          </a:r>
          <a:r>
            <a:rPr lang="nb-NO" sz="1600" err="1">
              <a:latin typeface="Calibri Light" panose="020F0302020204030204"/>
            </a:rPr>
            <a:t>tablettar</a:t>
          </a:r>
          <a:r>
            <a:rPr lang="nb-NO" sz="1600"/>
            <a:t> (</a:t>
          </a:r>
          <a:r>
            <a:rPr lang="nb-NO" sz="1600" err="1"/>
            <a:t>ivermektin</a:t>
          </a:r>
          <a:r>
            <a:rPr lang="nb-NO" sz="1600"/>
            <a:t>).</a:t>
          </a:r>
          <a:r>
            <a:rPr lang="nb-NO" sz="1600">
              <a:latin typeface="Calibri Light" panose="020F0302020204030204"/>
            </a:rPr>
            <a:t> </a:t>
          </a:r>
          <a:endParaRPr lang="nb-NO" sz="1600"/>
        </a:p>
        <a:p>
          <a:pPr rtl="0"/>
          <a:r>
            <a:rPr lang="nb-NO" sz="1600"/>
            <a:t>Benzylbenzoat NAF liniment. Krav til </a:t>
          </a:r>
          <a:r>
            <a:rPr lang="nb-NO" sz="1600" err="1"/>
            <a:t>tidlegare</a:t>
          </a:r>
          <a:r>
            <a:rPr lang="nb-NO" sz="1600"/>
            <a:t> behandling: </a:t>
          </a:r>
          <a:r>
            <a:rPr lang="nb-NO" sz="1600" err="1"/>
            <a:t>Permetrin</a:t>
          </a:r>
          <a:r>
            <a:rPr lang="nb-NO" sz="1600"/>
            <a:t> krem eller Benzylbenzoat NAF liniment </a:t>
          </a:r>
          <a:r>
            <a:rPr lang="nb-NO" sz="1600" u="sng"/>
            <a:t>elle</a:t>
          </a:r>
          <a:r>
            <a:rPr lang="nb-NO" sz="1600"/>
            <a:t>r </a:t>
          </a:r>
          <a:r>
            <a:rPr lang="nb-NO" sz="1600" err="1"/>
            <a:t>Scatol</a:t>
          </a:r>
          <a:r>
            <a:rPr lang="nb-NO" sz="1600"/>
            <a:t> </a:t>
          </a:r>
          <a:r>
            <a:rPr lang="nb-NO" sz="1600" err="1">
              <a:latin typeface="Calibri Light" panose="020F0302020204030204"/>
            </a:rPr>
            <a:t>tablettar</a:t>
          </a:r>
          <a:r>
            <a:rPr lang="nb-NO" sz="1600"/>
            <a:t>.</a:t>
          </a:r>
          <a:r>
            <a:rPr lang="nb-NO" sz="1600">
              <a:latin typeface="Calibri Light" panose="020F0302020204030204"/>
            </a:rPr>
            <a:t> </a:t>
          </a:r>
          <a:endParaRPr lang="nb-NO" sz="1600"/>
        </a:p>
        <a:p>
          <a:r>
            <a:rPr lang="nb-NO" sz="1600" err="1"/>
            <a:t>Ivermektin</a:t>
          </a:r>
          <a:r>
            <a:rPr lang="nb-NO" sz="1600"/>
            <a:t>: </a:t>
          </a:r>
          <a:r>
            <a:rPr lang="nb-NO" sz="1600">
              <a:latin typeface="Calibri Light" panose="020F0302020204030204"/>
            </a:rPr>
            <a:t>Krav</a:t>
          </a:r>
          <a:r>
            <a:rPr lang="nb-NO" sz="1600"/>
            <a:t> til </a:t>
          </a:r>
          <a:r>
            <a:rPr lang="nb-NO" sz="1600" err="1"/>
            <a:t>tidlegare</a:t>
          </a:r>
          <a:r>
            <a:rPr lang="nb-NO" sz="1600"/>
            <a:t> behandling: </a:t>
          </a:r>
          <a:r>
            <a:rPr lang="nb-NO" sz="1600" err="1"/>
            <a:t>Permetrin</a:t>
          </a:r>
          <a:r>
            <a:rPr lang="nb-NO" sz="1600"/>
            <a:t> krem </a:t>
          </a:r>
          <a:r>
            <a:rPr lang="nb-NO" sz="1600" u="sng"/>
            <a:t>eller </a:t>
          </a:r>
          <a:r>
            <a:rPr lang="nb-NO" sz="1600"/>
            <a:t>Benzylbenzoat (</a:t>
          </a:r>
          <a:r>
            <a:rPr lang="nb-NO" sz="1600" err="1"/>
            <a:t>Tenutex</a:t>
          </a:r>
          <a:r>
            <a:rPr lang="nb-NO" sz="1600"/>
            <a:t> sidestilles</a:t>
          </a:r>
          <a:r>
            <a:rPr lang="nb-NO" sz="1600">
              <a:latin typeface="Calibri Light" panose="020F0302020204030204"/>
            </a:rPr>
            <a:t>).</a:t>
          </a:r>
          <a:endParaRPr lang="nb-NO" sz="1600"/>
        </a:p>
        <a:p>
          <a:pPr rtl="0"/>
          <a:r>
            <a:rPr lang="nb-NO" sz="1600"/>
            <a:t>Merknad: </a:t>
          </a:r>
          <a:r>
            <a:rPr lang="nb-NO" sz="1600" err="1"/>
            <a:t>Helfo</a:t>
          </a:r>
          <a:r>
            <a:rPr lang="nb-NO" sz="1600"/>
            <a:t> gir stønad til andrelinjebehandling med reseptfrie </a:t>
          </a:r>
          <a:r>
            <a:rPr lang="nb-NO" sz="1600">
              <a:latin typeface="Calibri Light" panose="020F0302020204030204"/>
            </a:rPr>
            <a:t>legemiddel når</a:t>
          </a:r>
          <a:r>
            <a:rPr lang="nb-NO" sz="1600"/>
            <a:t> </a:t>
          </a:r>
          <a:r>
            <a:rPr lang="nb-NO" sz="1600" err="1"/>
            <a:t>dei</a:t>
          </a:r>
          <a:r>
            <a:rPr lang="nb-NO" sz="1600"/>
            <a:t> vert tatt i kombinasjon med </a:t>
          </a:r>
          <a:r>
            <a:rPr lang="nb-NO" sz="1600" err="1"/>
            <a:t>ivermektin</a:t>
          </a:r>
          <a:r>
            <a:rPr lang="nb-NO" sz="1600"/>
            <a:t> </a:t>
          </a:r>
          <a:r>
            <a:rPr lang="nb-NO" sz="1600" err="1">
              <a:latin typeface="Calibri Light" panose="020F0302020204030204"/>
            </a:rPr>
            <a:t>tablettar</a:t>
          </a:r>
          <a:r>
            <a:rPr lang="nb-NO" sz="1600"/>
            <a:t>.</a:t>
          </a:r>
          <a:endParaRPr lang="en-US" sz="1600"/>
        </a:p>
      </dgm:t>
    </dgm:pt>
    <dgm:pt modelId="{53DAAE6B-FF6D-4C9B-B830-501C1CCF7B2B}" type="parTrans" cxnId="{63373B2A-FAE1-401B-9055-E81F0278A88F}">
      <dgm:prSet/>
      <dgm:spPr/>
      <dgm:t>
        <a:bodyPr/>
        <a:lstStyle/>
        <a:p>
          <a:endParaRPr lang="en-US"/>
        </a:p>
      </dgm:t>
    </dgm:pt>
    <dgm:pt modelId="{6EBC21BC-71D8-4018-9FB2-306B05C63B22}" type="sibTrans" cxnId="{63373B2A-FAE1-401B-9055-E81F0278A88F}">
      <dgm:prSet/>
      <dgm:spPr/>
      <dgm:t>
        <a:bodyPr/>
        <a:lstStyle/>
        <a:p>
          <a:endParaRPr lang="en-US"/>
        </a:p>
      </dgm:t>
    </dgm:pt>
    <dgm:pt modelId="{563CB13A-BED7-4385-BB46-687EE7F6505C}">
      <dgm:prSet custT="1"/>
      <dgm:spPr/>
      <dgm:t>
        <a:bodyPr/>
        <a:lstStyle/>
        <a:p>
          <a:r>
            <a:rPr lang="en-US" sz="1400"/>
            <a:t>3 </a:t>
          </a:r>
          <a:r>
            <a:rPr lang="en-US" sz="1600" err="1"/>
            <a:t>Fortsatt</a:t>
          </a:r>
          <a:r>
            <a:rPr lang="en-US" sz="1600"/>
            <a:t> </a:t>
          </a:r>
          <a:r>
            <a:rPr lang="en-US" sz="1600" err="1"/>
            <a:t>skabb</a:t>
          </a:r>
          <a:r>
            <a:rPr lang="en-US" sz="1600"/>
            <a:t>: </a:t>
          </a:r>
        </a:p>
        <a:p>
          <a:pPr rtl="0"/>
          <a:r>
            <a:rPr lang="en-US" sz="1600" err="1"/>
            <a:t>Tenutex</a:t>
          </a:r>
          <a:r>
            <a:rPr lang="en-US" sz="1600"/>
            <a:t> liniment, </a:t>
          </a:r>
          <a:r>
            <a:rPr lang="en-US" sz="1600" err="1"/>
            <a:t>emulsjon</a:t>
          </a:r>
          <a:r>
            <a:rPr lang="en-US" sz="1600"/>
            <a:t>. Krav </a:t>
          </a:r>
          <a:r>
            <a:rPr lang="en-US" sz="1600" err="1"/>
            <a:t>til</a:t>
          </a:r>
          <a:r>
            <a:rPr lang="en-US" sz="1600"/>
            <a:t> </a:t>
          </a:r>
          <a:r>
            <a:rPr lang="en-US" sz="1600" err="1"/>
            <a:t>tidlegare</a:t>
          </a:r>
          <a:r>
            <a:rPr lang="en-US" sz="1600"/>
            <a:t> </a:t>
          </a:r>
          <a:r>
            <a:rPr lang="en-US" sz="1600" err="1"/>
            <a:t>behandling</a:t>
          </a:r>
          <a:r>
            <a:rPr lang="en-US" sz="1600"/>
            <a:t>: </a:t>
          </a:r>
          <a:r>
            <a:rPr lang="en-US" sz="1600" err="1"/>
            <a:t>Gjennomført</a:t>
          </a:r>
          <a:r>
            <a:rPr lang="en-US" sz="1600"/>
            <a:t> </a:t>
          </a:r>
          <a:r>
            <a:rPr lang="en-US" sz="1600" err="1"/>
            <a:t>fleire</a:t>
          </a:r>
          <a:r>
            <a:rPr lang="en-US" sz="1600"/>
            <a:t> </a:t>
          </a:r>
          <a:r>
            <a:rPr lang="en-US" sz="1600" err="1"/>
            <a:t>kurer</a:t>
          </a:r>
          <a:r>
            <a:rPr lang="en-US" sz="1600"/>
            <a:t> med </a:t>
          </a:r>
          <a:r>
            <a:rPr lang="en-US" sz="1600" err="1"/>
            <a:t>markedsført</a:t>
          </a:r>
          <a:r>
            <a:rPr lang="en-US" sz="1600"/>
            <a:t> </a:t>
          </a:r>
          <a:r>
            <a:rPr lang="en-US" sz="1600" err="1"/>
            <a:t>skabbmiddel</a:t>
          </a:r>
          <a:r>
            <a:rPr lang="en-US" sz="1600"/>
            <a:t>. </a:t>
          </a:r>
          <a:r>
            <a:rPr lang="en-US" sz="1600" err="1"/>
            <a:t>Benzylbenzoat</a:t>
          </a:r>
          <a:r>
            <a:rPr lang="en-US" sz="1600"/>
            <a:t> NAF liniment </a:t>
          </a:r>
          <a:r>
            <a:rPr lang="en-US" sz="1600" u="sng" err="1"/>
            <a:t>og</a:t>
          </a:r>
          <a:r>
            <a:rPr lang="en-US" sz="1600"/>
            <a:t> </a:t>
          </a:r>
          <a:r>
            <a:rPr lang="en-US" sz="1600" err="1"/>
            <a:t>Permetrin</a:t>
          </a:r>
          <a:r>
            <a:rPr lang="en-US" sz="1600"/>
            <a:t> </a:t>
          </a:r>
          <a:r>
            <a:rPr lang="en-US" sz="1600" err="1"/>
            <a:t>krem</a:t>
          </a:r>
          <a:r>
            <a:rPr lang="en-US" sz="1600"/>
            <a:t> </a:t>
          </a:r>
          <a:r>
            <a:rPr lang="en-US" sz="1600" u="sng" err="1"/>
            <a:t>o</a:t>
          </a:r>
          <a:r>
            <a:rPr lang="en-US" sz="1600" err="1"/>
            <a:t>g</a:t>
          </a:r>
          <a:r>
            <a:rPr lang="en-US" sz="1600"/>
            <a:t> </a:t>
          </a:r>
          <a:r>
            <a:rPr lang="en-US" sz="1600" err="1"/>
            <a:t>Sacatol</a:t>
          </a:r>
          <a:r>
            <a:rPr lang="en-US" sz="1600"/>
            <a:t> </a:t>
          </a:r>
          <a:r>
            <a:rPr lang="en-US" sz="1600" err="1">
              <a:latin typeface="Calibri Light" panose="020F0302020204030204"/>
            </a:rPr>
            <a:t>tablettar</a:t>
          </a:r>
          <a:r>
            <a:rPr lang="en-US" sz="1600"/>
            <a:t>. </a:t>
          </a:r>
          <a:r>
            <a:rPr lang="en-US" sz="1600" err="1"/>
            <a:t>Spesialistkrav</a:t>
          </a:r>
          <a:r>
            <a:rPr lang="en-US" sz="1600">
              <a:latin typeface="Calibri Light" panose="020F0302020204030204"/>
            </a:rPr>
            <a:t>.</a:t>
          </a:r>
          <a:endParaRPr lang="en-US" sz="1600"/>
        </a:p>
      </dgm:t>
    </dgm:pt>
    <dgm:pt modelId="{E39A477B-AAF5-43B5-BB45-E0BC175C5563}" type="parTrans" cxnId="{81F38197-10B5-49FC-A237-13A5EEFF2006}">
      <dgm:prSet/>
      <dgm:spPr/>
      <dgm:t>
        <a:bodyPr/>
        <a:lstStyle/>
        <a:p>
          <a:endParaRPr lang="en-US"/>
        </a:p>
      </dgm:t>
    </dgm:pt>
    <dgm:pt modelId="{A4BDD649-0479-4A44-BF23-58A361DDAA4A}" type="sibTrans" cxnId="{81F38197-10B5-49FC-A237-13A5EEFF2006}">
      <dgm:prSet/>
      <dgm:spPr/>
      <dgm:t>
        <a:bodyPr/>
        <a:lstStyle/>
        <a:p>
          <a:endParaRPr lang="en-US"/>
        </a:p>
      </dgm:t>
    </dgm:pt>
    <dgm:pt modelId="{900746AE-1F96-2E47-9219-C2CCE4791BAC}" type="pres">
      <dgm:prSet presAssocID="{F1634621-22D2-45A8-AF74-37012E4EA716}" presName="outerComposite" presStyleCnt="0">
        <dgm:presLayoutVars>
          <dgm:chMax val="5"/>
          <dgm:dir/>
          <dgm:resizeHandles val="exact"/>
        </dgm:presLayoutVars>
      </dgm:prSet>
      <dgm:spPr/>
    </dgm:pt>
    <dgm:pt modelId="{D17B77EE-1458-824A-BD4B-460533F9924A}" type="pres">
      <dgm:prSet presAssocID="{F1634621-22D2-45A8-AF74-37012E4EA716}" presName="dummyMaxCanvas" presStyleCnt="0">
        <dgm:presLayoutVars/>
      </dgm:prSet>
      <dgm:spPr/>
    </dgm:pt>
    <dgm:pt modelId="{CDAAB4B4-E5F7-694C-A8B8-011E8A1929AC}" type="pres">
      <dgm:prSet presAssocID="{F1634621-22D2-45A8-AF74-37012E4EA716}" presName="ThreeNodes_1" presStyleLbl="node1" presStyleIdx="0" presStyleCnt="3" custScaleY="60007" custLinFactNeighborX="139" custLinFactNeighborY="-50654">
        <dgm:presLayoutVars>
          <dgm:bulletEnabled val="1"/>
        </dgm:presLayoutVars>
      </dgm:prSet>
      <dgm:spPr/>
    </dgm:pt>
    <dgm:pt modelId="{789EDF69-9ECF-3F4D-8FD8-9FA3CA177DA3}" type="pres">
      <dgm:prSet presAssocID="{F1634621-22D2-45A8-AF74-37012E4EA716}" presName="ThreeNodes_2" presStyleLbl="node1" presStyleIdx="1" presStyleCnt="3" custScaleX="115563" custScaleY="210021">
        <dgm:presLayoutVars>
          <dgm:bulletEnabled val="1"/>
        </dgm:presLayoutVars>
      </dgm:prSet>
      <dgm:spPr/>
    </dgm:pt>
    <dgm:pt modelId="{B4D06482-42A2-4849-980E-394E9A6D660E}" type="pres">
      <dgm:prSet presAssocID="{F1634621-22D2-45A8-AF74-37012E4EA716}" presName="ThreeNodes_3" presStyleLbl="node1" presStyleIdx="2" presStyleCnt="3" custScaleY="63109" custLinFactNeighborX="-1109" custLinFactNeighborY="13378">
        <dgm:presLayoutVars>
          <dgm:bulletEnabled val="1"/>
        </dgm:presLayoutVars>
      </dgm:prSet>
      <dgm:spPr/>
    </dgm:pt>
    <dgm:pt modelId="{483CE16D-C8E0-D241-B5E9-ED98C12F4F72}" type="pres">
      <dgm:prSet presAssocID="{F1634621-22D2-45A8-AF74-37012E4EA716}" presName="ThreeConn_1-2" presStyleLbl="fgAccFollowNode1" presStyleIdx="0" presStyleCnt="2">
        <dgm:presLayoutVars>
          <dgm:bulletEnabled val="1"/>
        </dgm:presLayoutVars>
      </dgm:prSet>
      <dgm:spPr/>
    </dgm:pt>
    <dgm:pt modelId="{51D827E7-5582-C449-BFD7-E8524B8E7D84}" type="pres">
      <dgm:prSet presAssocID="{F1634621-22D2-45A8-AF74-37012E4EA716}" presName="ThreeConn_2-3" presStyleLbl="fgAccFollowNode1" presStyleIdx="1" presStyleCnt="2">
        <dgm:presLayoutVars>
          <dgm:bulletEnabled val="1"/>
        </dgm:presLayoutVars>
      </dgm:prSet>
      <dgm:spPr/>
    </dgm:pt>
    <dgm:pt modelId="{ED03FF62-CF87-9C4F-B46A-28F7FEA1446A}" type="pres">
      <dgm:prSet presAssocID="{F1634621-22D2-45A8-AF74-37012E4EA716}" presName="ThreeNodes_1_text" presStyleLbl="node1" presStyleIdx="2" presStyleCnt="3">
        <dgm:presLayoutVars>
          <dgm:bulletEnabled val="1"/>
        </dgm:presLayoutVars>
      </dgm:prSet>
      <dgm:spPr/>
    </dgm:pt>
    <dgm:pt modelId="{0EBA0114-EE47-2B41-8B9A-7A55DD9E8DA4}" type="pres">
      <dgm:prSet presAssocID="{F1634621-22D2-45A8-AF74-37012E4EA716}" presName="ThreeNodes_2_text" presStyleLbl="node1" presStyleIdx="2" presStyleCnt="3">
        <dgm:presLayoutVars>
          <dgm:bulletEnabled val="1"/>
        </dgm:presLayoutVars>
      </dgm:prSet>
      <dgm:spPr/>
    </dgm:pt>
    <dgm:pt modelId="{E9A0E54A-A22B-0C44-9039-A4F27D252AD0}" type="pres">
      <dgm:prSet presAssocID="{F1634621-22D2-45A8-AF74-37012E4EA716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BF80907-4A36-9F4E-B3AE-33385F968A8F}" type="presOf" srcId="{CABC9346-A11D-47D9-A399-40DC43D4EFB4}" destId="{483CE16D-C8E0-D241-B5E9-ED98C12F4F72}" srcOrd="0" destOrd="0" presId="urn:microsoft.com/office/officeart/2005/8/layout/vProcess5"/>
    <dgm:cxn modelId="{2FA65E15-8357-A943-BB0B-B30458049354}" type="presOf" srcId="{DAC606F7-5576-4A8A-A552-70132A67FA78}" destId="{CDAAB4B4-E5F7-694C-A8B8-011E8A1929AC}" srcOrd="0" destOrd="0" presId="urn:microsoft.com/office/officeart/2005/8/layout/vProcess5"/>
    <dgm:cxn modelId="{63373B2A-FAE1-401B-9055-E81F0278A88F}" srcId="{F1634621-22D2-45A8-AF74-37012E4EA716}" destId="{F4FC3E97-DB56-42BE-862C-171D0E6E6617}" srcOrd="1" destOrd="0" parTransId="{53DAAE6B-FF6D-4C9B-B830-501C1CCF7B2B}" sibTransId="{6EBC21BC-71D8-4018-9FB2-306B05C63B22}"/>
    <dgm:cxn modelId="{7A8FFE2B-4B86-8F4F-8A49-8963BCF80D2F}" type="presOf" srcId="{F4FC3E97-DB56-42BE-862C-171D0E6E6617}" destId="{789EDF69-9ECF-3F4D-8FD8-9FA3CA177DA3}" srcOrd="0" destOrd="0" presId="urn:microsoft.com/office/officeart/2005/8/layout/vProcess5"/>
    <dgm:cxn modelId="{90D95F5B-E1F8-6D4E-8C3C-B20F8C2D6F88}" type="presOf" srcId="{F4FC3E97-DB56-42BE-862C-171D0E6E6617}" destId="{0EBA0114-EE47-2B41-8B9A-7A55DD9E8DA4}" srcOrd="1" destOrd="0" presId="urn:microsoft.com/office/officeart/2005/8/layout/vProcess5"/>
    <dgm:cxn modelId="{21A7247A-AC1E-40D6-BDEB-0D7572B93653}" srcId="{F1634621-22D2-45A8-AF74-37012E4EA716}" destId="{DAC606F7-5576-4A8A-A552-70132A67FA78}" srcOrd="0" destOrd="0" parTransId="{430E1875-37C4-4F92-8BEA-1B2DEBDEF7BC}" sibTransId="{CABC9346-A11D-47D9-A399-40DC43D4EFB4}"/>
    <dgm:cxn modelId="{81F38197-10B5-49FC-A237-13A5EEFF2006}" srcId="{F1634621-22D2-45A8-AF74-37012E4EA716}" destId="{563CB13A-BED7-4385-BB46-687EE7F6505C}" srcOrd="2" destOrd="0" parTransId="{E39A477B-AAF5-43B5-BB45-E0BC175C5563}" sibTransId="{A4BDD649-0479-4A44-BF23-58A361DDAA4A}"/>
    <dgm:cxn modelId="{916322CC-EC26-1A44-B0E9-C2F402876F2D}" type="presOf" srcId="{DAC606F7-5576-4A8A-A552-70132A67FA78}" destId="{ED03FF62-CF87-9C4F-B46A-28F7FEA1446A}" srcOrd="1" destOrd="0" presId="urn:microsoft.com/office/officeart/2005/8/layout/vProcess5"/>
    <dgm:cxn modelId="{9D64E2DB-C96C-CF46-9099-0B4B5DF7CFA5}" type="presOf" srcId="{563CB13A-BED7-4385-BB46-687EE7F6505C}" destId="{B4D06482-42A2-4849-980E-394E9A6D660E}" srcOrd="0" destOrd="0" presId="urn:microsoft.com/office/officeart/2005/8/layout/vProcess5"/>
    <dgm:cxn modelId="{0E2245E4-D7D5-E14F-9BB7-8E19BA32B2EF}" type="presOf" srcId="{6EBC21BC-71D8-4018-9FB2-306B05C63B22}" destId="{51D827E7-5582-C449-BFD7-E8524B8E7D84}" srcOrd="0" destOrd="0" presId="urn:microsoft.com/office/officeart/2005/8/layout/vProcess5"/>
    <dgm:cxn modelId="{001319EE-522E-E04F-A607-1CFA800441B0}" type="presOf" srcId="{F1634621-22D2-45A8-AF74-37012E4EA716}" destId="{900746AE-1F96-2E47-9219-C2CCE4791BAC}" srcOrd="0" destOrd="0" presId="urn:microsoft.com/office/officeart/2005/8/layout/vProcess5"/>
    <dgm:cxn modelId="{176355FC-63B4-9A4F-AB8A-1350B87E66E8}" type="presOf" srcId="{563CB13A-BED7-4385-BB46-687EE7F6505C}" destId="{E9A0E54A-A22B-0C44-9039-A4F27D252AD0}" srcOrd="1" destOrd="0" presId="urn:microsoft.com/office/officeart/2005/8/layout/vProcess5"/>
    <dgm:cxn modelId="{2826A6D3-FE6F-D040-B6FB-110750C90AB4}" type="presParOf" srcId="{900746AE-1F96-2E47-9219-C2CCE4791BAC}" destId="{D17B77EE-1458-824A-BD4B-460533F9924A}" srcOrd="0" destOrd="0" presId="urn:microsoft.com/office/officeart/2005/8/layout/vProcess5"/>
    <dgm:cxn modelId="{9A5F2634-4834-D449-A8C2-F8D7A7538657}" type="presParOf" srcId="{900746AE-1F96-2E47-9219-C2CCE4791BAC}" destId="{CDAAB4B4-E5F7-694C-A8B8-011E8A1929AC}" srcOrd="1" destOrd="0" presId="urn:microsoft.com/office/officeart/2005/8/layout/vProcess5"/>
    <dgm:cxn modelId="{31040757-2DEC-C84E-9C70-13165C9E7B34}" type="presParOf" srcId="{900746AE-1F96-2E47-9219-C2CCE4791BAC}" destId="{789EDF69-9ECF-3F4D-8FD8-9FA3CA177DA3}" srcOrd="2" destOrd="0" presId="urn:microsoft.com/office/officeart/2005/8/layout/vProcess5"/>
    <dgm:cxn modelId="{4F702AA9-F5DB-A445-9FFB-F2024AB28661}" type="presParOf" srcId="{900746AE-1F96-2E47-9219-C2CCE4791BAC}" destId="{B4D06482-42A2-4849-980E-394E9A6D660E}" srcOrd="3" destOrd="0" presId="urn:microsoft.com/office/officeart/2005/8/layout/vProcess5"/>
    <dgm:cxn modelId="{E15186EB-805A-CF43-90F1-6274E34650E5}" type="presParOf" srcId="{900746AE-1F96-2E47-9219-C2CCE4791BAC}" destId="{483CE16D-C8E0-D241-B5E9-ED98C12F4F72}" srcOrd="4" destOrd="0" presId="urn:microsoft.com/office/officeart/2005/8/layout/vProcess5"/>
    <dgm:cxn modelId="{8E15F3BC-EBCF-B848-941C-6585D0918FCA}" type="presParOf" srcId="{900746AE-1F96-2E47-9219-C2CCE4791BAC}" destId="{51D827E7-5582-C449-BFD7-E8524B8E7D84}" srcOrd="5" destOrd="0" presId="urn:microsoft.com/office/officeart/2005/8/layout/vProcess5"/>
    <dgm:cxn modelId="{DA36B19F-D382-5940-A729-1A3731A9C0D8}" type="presParOf" srcId="{900746AE-1F96-2E47-9219-C2CCE4791BAC}" destId="{ED03FF62-CF87-9C4F-B46A-28F7FEA1446A}" srcOrd="6" destOrd="0" presId="urn:microsoft.com/office/officeart/2005/8/layout/vProcess5"/>
    <dgm:cxn modelId="{652A277B-0E05-084B-94E9-782885124C70}" type="presParOf" srcId="{900746AE-1F96-2E47-9219-C2CCE4791BAC}" destId="{0EBA0114-EE47-2B41-8B9A-7A55DD9E8DA4}" srcOrd="7" destOrd="0" presId="urn:microsoft.com/office/officeart/2005/8/layout/vProcess5"/>
    <dgm:cxn modelId="{DE6CBAA7-612F-344D-8526-222362E928B8}" type="presParOf" srcId="{900746AE-1F96-2E47-9219-C2CCE4791BAC}" destId="{E9A0E54A-A22B-0C44-9039-A4F27D252AD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1CC30D-962F-4771-AB05-C08DCB9F1542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7ECC9D6-A3DC-4571-A1CA-8BC2AEDE49F7}">
      <dgm:prSet/>
      <dgm:spPr/>
      <dgm:t>
        <a:bodyPr/>
        <a:lstStyle/>
        <a:p>
          <a:r>
            <a:rPr lang="nb-NO"/>
            <a:t>1: </a:t>
          </a:r>
        </a:p>
        <a:p>
          <a:pPr rtl="0"/>
          <a:r>
            <a:rPr lang="nb-NO" err="1"/>
            <a:t>Permetrin</a:t>
          </a:r>
          <a:r>
            <a:rPr lang="nb-NO"/>
            <a:t>: </a:t>
          </a:r>
          <a:r>
            <a:rPr lang="nb-NO">
              <a:latin typeface="Calibri Light" panose="020F0302020204030204"/>
            </a:rPr>
            <a:t>Ingen </a:t>
          </a:r>
          <a:r>
            <a:rPr lang="nb-NO"/>
            <a:t>krav til </a:t>
          </a:r>
          <a:r>
            <a:rPr lang="nb-NO" err="1"/>
            <a:t>tidlegare</a:t>
          </a:r>
          <a:r>
            <a:rPr lang="nb-NO"/>
            <a:t> behandling</a:t>
          </a:r>
          <a:r>
            <a:rPr lang="nb-NO">
              <a:latin typeface="Calibri Light" panose="020F0302020204030204"/>
            </a:rPr>
            <a:t> </a:t>
          </a:r>
          <a:endParaRPr lang="nb-NO"/>
        </a:p>
        <a:p>
          <a:r>
            <a:rPr lang="nb-NO" err="1"/>
            <a:t>Ivermektin</a:t>
          </a:r>
          <a:r>
            <a:rPr lang="nb-NO"/>
            <a:t> tabletter: Ingen krav til </a:t>
          </a:r>
          <a:r>
            <a:rPr lang="nb-NO" err="1"/>
            <a:t>tidlegare</a:t>
          </a:r>
          <a:r>
            <a:rPr lang="nb-NO"/>
            <a:t> behandling </a:t>
          </a:r>
        </a:p>
        <a:p>
          <a:r>
            <a:rPr lang="nb-NO"/>
            <a:t>Benzylbenzoat NAF liniment: Ingen krav til </a:t>
          </a:r>
          <a:r>
            <a:rPr lang="nb-NO" err="1"/>
            <a:t>tidlegare</a:t>
          </a:r>
          <a:r>
            <a:rPr lang="nb-NO"/>
            <a:t> behandling </a:t>
          </a:r>
        </a:p>
        <a:p>
          <a:pPr rtl="0"/>
          <a:r>
            <a:rPr lang="nb-NO" err="1"/>
            <a:t>Helfo</a:t>
          </a:r>
          <a:r>
            <a:rPr lang="nb-NO"/>
            <a:t> kan </a:t>
          </a:r>
          <a:r>
            <a:rPr lang="nb-NO" err="1"/>
            <a:t>gje</a:t>
          </a:r>
          <a:r>
            <a:rPr lang="nb-NO"/>
            <a:t> </a:t>
          </a:r>
          <a:r>
            <a:rPr lang="nb-NO">
              <a:latin typeface="Calibri Light" panose="020F0302020204030204"/>
            </a:rPr>
            <a:t>stønad</a:t>
          </a:r>
          <a:r>
            <a:rPr lang="nb-NO"/>
            <a:t> til behandling med </a:t>
          </a:r>
          <a:r>
            <a:rPr lang="nb-NO">
              <a:latin typeface="Calibri Light" panose="020F0302020204030204"/>
            </a:rPr>
            <a:t>reseptfrie</a:t>
          </a:r>
          <a:r>
            <a:rPr lang="nb-NO"/>
            <a:t> </a:t>
          </a:r>
          <a:r>
            <a:rPr lang="nb-NO">
              <a:latin typeface="Calibri Light" panose="020F0302020204030204"/>
            </a:rPr>
            <a:t>legemiddel</a:t>
          </a:r>
          <a:r>
            <a:rPr lang="nb-NO"/>
            <a:t> mot skabb når </a:t>
          </a:r>
          <a:r>
            <a:rPr lang="nb-NO">
              <a:latin typeface="Calibri Light" panose="020F0302020204030204"/>
            </a:rPr>
            <a:t>desse blir tatt</a:t>
          </a:r>
          <a:r>
            <a:rPr lang="nb-NO"/>
            <a:t> i kombinasjon med </a:t>
          </a:r>
          <a:r>
            <a:rPr lang="nb-NO" err="1"/>
            <a:t>ivermektin</a:t>
          </a:r>
          <a:r>
            <a:rPr lang="nb-NO"/>
            <a:t> </a:t>
          </a:r>
          <a:r>
            <a:rPr lang="nb-NO" err="1">
              <a:latin typeface="Calibri Light" panose="020F0302020204030204"/>
            </a:rPr>
            <a:t>tablettar</a:t>
          </a:r>
          <a:endParaRPr lang="en-US" err="1"/>
        </a:p>
      </dgm:t>
    </dgm:pt>
    <dgm:pt modelId="{FDEEF34F-4001-43FB-B8A4-0FC92BEB32C5}" type="parTrans" cxnId="{7169A217-C342-4C22-9F16-F983370F0C34}">
      <dgm:prSet/>
      <dgm:spPr/>
      <dgm:t>
        <a:bodyPr/>
        <a:lstStyle/>
        <a:p>
          <a:endParaRPr lang="en-US"/>
        </a:p>
      </dgm:t>
    </dgm:pt>
    <dgm:pt modelId="{7FF28AAB-E2B5-48B3-AEC2-FC804AC6FF4D}" type="sibTrans" cxnId="{7169A217-C342-4C22-9F16-F983370F0C34}">
      <dgm:prSet/>
      <dgm:spPr/>
      <dgm:t>
        <a:bodyPr/>
        <a:lstStyle/>
        <a:p>
          <a:endParaRPr lang="en-US"/>
        </a:p>
      </dgm:t>
    </dgm:pt>
    <dgm:pt modelId="{709FA496-3C01-4E27-8BC7-6565C9921F33}">
      <dgm:prSet/>
      <dgm:spPr/>
      <dgm:t>
        <a:bodyPr/>
        <a:lstStyle/>
        <a:p>
          <a:pPr rtl="0"/>
          <a:r>
            <a:rPr lang="nb-NO"/>
            <a:t>2:</a:t>
          </a:r>
          <a:r>
            <a:rPr lang="nb-NO">
              <a:latin typeface="Calibri Light" panose="020F0302020204030204"/>
            </a:rPr>
            <a:t> </a:t>
          </a:r>
          <a:r>
            <a:rPr lang="nb-NO"/>
            <a:t>Ingen konkret informasjon om bruk av </a:t>
          </a:r>
          <a:r>
            <a:rPr lang="nb-NO" err="1"/>
            <a:t>Tenutex</a:t>
          </a:r>
          <a:r>
            <a:rPr lang="nb-NO"/>
            <a:t> ved skorpeskabb på helsedirektoratet sine sider</a:t>
          </a:r>
          <a:endParaRPr lang="en-US"/>
        </a:p>
      </dgm:t>
    </dgm:pt>
    <dgm:pt modelId="{1ACE0F52-2381-4455-B048-08C51B24CD3C}" type="parTrans" cxnId="{6C17D80C-1554-4F75-9C77-381244E3903F}">
      <dgm:prSet/>
      <dgm:spPr/>
      <dgm:t>
        <a:bodyPr/>
        <a:lstStyle/>
        <a:p>
          <a:endParaRPr lang="en-US"/>
        </a:p>
      </dgm:t>
    </dgm:pt>
    <dgm:pt modelId="{97021904-A300-485E-B81C-DD06A55FF1CC}" type="sibTrans" cxnId="{6C17D80C-1554-4F75-9C77-381244E3903F}">
      <dgm:prSet/>
      <dgm:spPr/>
      <dgm:t>
        <a:bodyPr/>
        <a:lstStyle/>
        <a:p>
          <a:endParaRPr lang="en-US"/>
        </a:p>
      </dgm:t>
    </dgm:pt>
    <dgm:pt modelId="{BB397F4A-5F11-0D4C-8343-0563A9035980}" type="pres">
      <dgm:prSet presAssocID="{6E1CC30D-962F-4771-AB05-C08DCB9F1542}" presName="outerComposite" presStyleCnt="0">
        <dgm:presLayoutVars>
          <dgm:chMax val="5"/>
          <dgm:dir/>
          <dgm:resizeHandles val="exact"/>
        </dgm:presLayoutVars>
      </dgm:prSet>
      <dgm:spPr/>
    </dgm:pt>
    <dgm:pt modelId="{A1F030F4-B29F-944E-8C43-E4CEA6229EA4}" type="pres">
      <dgm:prSet presAssocID="{6E1CC30D-962F-4771-AB05-C08DCB9F1542}" presName="dummyMaxCanvas" presStyleCnt="0">
        <dgm:presLayoutVars/>
      </dgm:prSet>
      <dgm:spPr/>
    </dgm:pt>
    <dgm:pt modelId="{2984AFFF-DDDA-0D4B-97FB-71771CDC830B}" type="pres">
      <dgm:prSet presAssocID="{6E1CC30D-962F-4771-AB05-C08DCB9F1542}" presName="TwoNodes_1" presStyleLbl="node1" presStyleIdx="0" presStyleCnt="2">
        <dgm:presLayoutVars>
          <dgm:bulletEnabled val="1"/>
        </dgm:presLayoutVars>
      </dgm:prSet>
      <dgm:spPr/>
    </dgm:pt>
    <dgm:pt modelId="{EB3DD158-328B-0740-B0C4-5690313AF467}" type="pres">
      <dgm:prSet presAssocID="{6E1CC30D-962F-4771-AB05-C08DCB9F1542}" presName="TwoNodes_2" presStyleLbl="node1" presStyleIdx="1" presStyleCnt="2">
        <dgm:presLayoutVars>
          <dgm:bulletEnabled val="1"/>
        </dgm:presLayoutVars>
      </dgm:prSet>
      <dgm:spPr/>
    </dgm:pt>
    <dgm:pt modelId="{5F8C2230-881E-EE48-9D69-20928C9C588B}" type="pres">
      <dgm:prSet presAssocID="{6E1CC30D-962F-4771-AB05-C08DCB9F1542}" presName="TwoConn_1-2" presStyleLbl="fgAccFollowNode1" presStyleIdx="0" presStyleCnt="1">
        <dgm:presLayoutVars>
          <dgm:bulletEnabled val="1"/>
        </dgm:presLayoutVars>
      </dgm:prSet>
      <dgm:spPr/>
    </dgm:pt>
    <dgm:pt modelId="{B84B2FB9-B327-ED4F-8930-F1D1C5F599AB}" type="pres">
      <dgm:prSet presAssocID="{6E1CC30D-962F-4771-AB05-C08DCB9F1542}" presName="TwoNodes_1_text" presStyleLbl="node1" presStyleIdx="1" presStyleCnt="2">
        <dgm:presLayoutVars>
          <dgm:bulletEnabled val="1"/>
        </dgm:presLayoutVars>
      </dgm:prSet>
      <dgm:spPr/>
    </dgm:pt>
    <dgm:pt modelId="{6681C00E-08CE-AF4D-9ED9-406D56C5EFC5}" type="pres">
      <dgm:prSet presAssocID="{6E1CC30D-962F-4771-AB05-C08DCB9F1542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6C17D80C-1554-4F75-9C77-381244E3903F}" srcId="{6E1CC30D-962F-4771-AB05-C08DCB9F1542}" destId="{709FA496-3C01-4E27-8BC7-6565C9921F33}" srcOrd="1" destOrd="0" parTransId="{1ACE0F52-2381-4455-B048-08C51B24CD3C}" sibTransId="{97021904-A300-485E-B81C-DD06A55FF1CC}"/>
    <dgm:cxn modelId="{7169A217-C342-4C22-9F16-F983370F0C34}" srcId="{6E1CC30D-962F-4771-AB05-C08DCB9F1542}" destId="{B7ECC9D6-A3DC-4571-A1CA-8BC2AEDE49F7}" srcOrd="0" destOrd="0" parTransId="{FDEEF34F-4001-43FB-B8A4-0FC92BEB32C5}" sibTransId="{7FF28AAB-E2B5-48B3-AEC2-FC804AC6FF4D}"/>
    <dgm:cxn modelId="{D68D041E-E48D-4848-AA17-CD5503EDFCE7}" type="presOf" srcId="{7FF28AAB-E2B5-48B3-AEC2-FC804AC6FF4D}" destId="{5F8C2230-881E-EE48-9D69-20928C9C588B}" srcOrd="0" destOrd="0" presId="urn:microsoft.com/office/officeart/2005/8/layout/vProcess5"/>
    <dgm:cxn modelId="{FD5A3A70-2AB1-C645-9F44-F00C9871DBCB}" type="presOf" srcId="{709FA496-3C01-4E27-8BC7-6565C9921F33}" destId="{6681C00E-08CE-AF4D-9ED9-406D56C5EFC5}" srcOrd="1" destOrd="0" presId="urn:microsoft.com/office/officeart/2005/8/layout/vProcess5"/>
    <dgm:cxn modelId="{4A4EFE93-28AE-8746-B49A-40FD4E63FF38}" type="presOf" srcId="{6E1CC30D-962F-4771-AB05-C08DCB9F1542}" destId="{BB397F4A-5F11-0D4C-8343-0563A9035980}" srcOrd="0" destOrd="0" presId="urn:microsoft.com/office/officeart/2005/8/layout/vProcess5"/>
    <dgm:cxn modelId="{393ACFC5-67FF-4844-A0BA-FB1EC36F5A9E}" type="presOf" srcId="{709FA496-3C01-4E27-8BC7-6565C9921F33}" destId="{EB3DD158-328B-0740-B0C4-5690313AF467}" srcOrd="0" destOrd="0" presId="urn:microsoft.com/office/officeart/2005/8/layout/vProcess5"/>
    <dgm:cxn modelId="{075F10CD-811C-F949-9F2A-456329B91A6E}" type="presOf" srcId="{B7ECC9D6-A3DC-4571-A1CA-8BC2AEDE49F7}" destId="{2984AFFF-DDDA-0D4B-97FB-71771CDC830B}" srcOrd="0" destOrd="0" presId="urn:microsoft.com/office/officeart/2005/8/layout/vProcess5"/>
    <dgm:cxn modelId="{52B297D2-A6A0-4D48-B935-D0E4DE8DF3F1}" type="presOf" srcId="{B7ECC9D6-A3DC-4571-A1CA-8BC2AEDE49F7}" destId="{B84B2FB9-B327-ED4F-8930-F1D1C5F599AB}" srcOrd="1" destOrd="0" presId="urn:microsoft.com/office/officeart/2005/8/layout/vProcess5"/>
    <dgm:cxn modelId="{0547E52E-6A68-5B44-BE39-F6F8E0724A6D}" type="presParOf" srcId="{BB397F4A-5F11-0D4C-8343-0563A9035980}" destId="{A1F030F4-B29F-944E-8C43-E4CEA6229EA4}" srcOrd="0" destOrd="0" presId="urn:microsoft.com/office/officeart/2005/8/layout/vProcess5"/>
    <dgm:cxn modelId="{70629BB8-A91E-E141-AC30-F0CE58A4356C}" type="presParOf" srcId="{BB397F4A-5F11-0D4C-8343-0563A9035980}" destId="{2984AFFF-DDDA-0D4B-97FB-71771CDC830B}" srcOrd="1" destOrd="0" presId="urn:microsoft.com/office/officeart/2005/8/layout/vProcess5"/>
    <dgm:cxn modelId="{D03E2A3D-302F-DE4B-842C-1A642F22C2AE}" type="presParOf" srcId="{BB397F4A-5F11-0D4C-8343-0563A9035980}" destId="{EB3DD158-328B-0740-B0C4-5690313AF467}" srcOrd="2" destOrd="0" presId="urn:microsoft.com/office/officeart/2005/8/layout/vProcess5"/>
    <dgm:cxn modelId="{82265F27-330C-9449-950D-898DBD86A15C}" type="presParOf" srcId="{BB397F4A-5F11-0D4C-8343-0563A9035980}" destId="{5F8C2230-881E-EE48-9D69-20928C9C588B}" srcOrd="3" destOrd="0" presId="urn:microsoft.com/office/officeart/2005/8/layout/vProcess5"/>
    <dgm:cxn modelId="{56576591-2832-494E-810E-F2722F0AAA42}" type="presParOf" srcId="{BB397F4A-5F11-0D4C-8343-0563A9035980}" destId="{B84B2FB9-B327-ED4F-8930-F1D1C5F599AB}" srcOrd="4" destOrd="0" presId="urn:microsoft.com/office/officeart/2005/8/layout/vProcess5"/>
    <dgm:cxn modelId="{3AE796B7-FE27-1F46-882B-94C97DD23320}" type="presParOf" srcId="{BB397F4A-5F11-0D4C-8343-0563A9035980}" destId="{6681C00E-08CE-AF4D-9ED9-406D56C5EFC5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535C13-D6C7-5443-A967-CA0FC5544BA5}">
      <dsp:nvSpPr>
        <dsp:cNvPr id="0" name=""/>
        <dsp:cNvSpPr/>
      </dsp:nvSpPr>
      <dsp:spPr>
        <a:xfrm>
          <a:off x="993068" y="2520"/>
          <a:ext cx="2036906" cy="12221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/>
            <a:t>Kva er skabb</a:t>
          </a:r>
          <a:r>
            <a:rPr lang="nb-NO" sz="2500" kern="1200">
              <a:latin typeface="Calibri Light" panose="020F0302020204030204"/>
            </a:rPr>
            <a:t>?</a:t>
          </a:r>
          <a:endParaRPr lang="en-US" sz="2500" kern="1200"/>
        </a:p>
      </dsp:txBody>
      <dsp:txXfrm>
        <a:off x="993068" y="2520"/>
        <a:ext cx="2036906" cy="1222143"/>
      </dsp:txXfrm>
    </dsp:sp>
    <dsp:sp modelId="{3F500717-59B2-934C-AD39-08D4393D99DB}">
      <dsp:nvSpPr>
        <dsp:cNvPr id="0" name=""/>
        <dsp:cNvSpPr/>
      </dsp:nvSpPr>
      <dsp:spPr>
        <a:xfrm>
          <a:off x="3233665" y="2520"/>
          <a:ext cx="2036906" cy="12221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/>
            <a:t>Smittemåte</a:t>
          </a:r>
          <a:endParaRPr lang="en-US" sz="2500" kern="1200"/>
        </a:p>
      </dsp:txBody>
      <dsp:txXfrm>
        <a:off x="3233665" y="2520"/>
        <a:ext cx="2036906" cy="1222143"/>
      </dsp:txXfrm>
    </dsp:sp>
    <dsp:sp modelId="{D08DB6DA-8E7B-6B42-8848-FBA0A24F2D16}">
      <dsp:nvSpPr>
        <dsp:cNvPr id="0" name=""/>
        <dsp:cNvSpPr/>
      </dsp:nvSpPr>
      <dsp:spPr>
        <a:xfrm>
          <a:off x="993068" y="1428354"/>
          <a:ext cx="2036906" cy="12221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/>
            <a:t>Symptom og forløp</a:t>
          </a:r>
          <a:endParaRPr lang="en-US" sz="2500" kern="1200"/>
        </a:p>
      </dsp:txBody>
      <dsp:txXfrm>
        <a:off x="993068" y="1428354"/>
        <a:ext cx="2036906" cy="1222143"/>
      </dsp:txXfrm>
    </dsp:sp>
    <dsp:sp modelId="{C6984CFB-40D2-3C40-B2B4-96A3B62CA8F8}">
      <dsp:nvSpPr>
        <dsp:cNvPr id="0" name=""/>
        <dsp:cNvSpPr/>
      </dsp:nvSpPr>
      <dsp:spPr>
        <a:xfrm>
          <a:off x="3233665" y="1428354"/>
          <a:ext cx="2036906" cy="12221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/>
            <a:t>Diagnostikk</a:t>
          </a:r>
          <a:endParaRPr lang="en-US" sz="2500" kern="1200"/>
        </a:p>
      </dsp:txBody>
      <dsp:txXfrm>
        <a:off x="3233665" y="1428354"/>
        <a:ext cx="2036906" cy="1222143"/>
      </dsp:txXfrm>
    </dsp:sp>
    <dsp:sp modelId="{B54237C8-1147-1C4F-A0D5-97592EAFDCB8}">
      <dsp:nvSpPr>
        <dsp:cNvPr id="0" name=""/>
        <dsp:cNvSpPr/>
      </dsp:nvSpPr>
      <dsp:spPr>
        <a:xfrm>
          <a:off x="993068" y="2854189"/>
          <a:ext cx="2036906" cy="12221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/>
            <a:t>Behandling</a:t>
          </a:r>
          <a:endParaRPr lang="en-US" sz="2500" kern="1200"/>
        </a:p>
      </dsp:txBody>
      <dsp:txXfrm>
        <a:off x="993068" y="2854189"/>
        <a:ext cx="2036906" cy="1222143"/>
      </dsp:txXfrm>
    </dsp:sp>
    <dsp:sp modelId="{8C58535A-D84E-6349-ABE3-90FCD10B5DB6}">
      <dsp:nvSpPr>
        <dsp:cNvPr id="0" name=""/>
        <dsp:cNvSpPr/>
      </dsp:nvSpPr>
      <dsp:spPr>
        <a:xfrm>
          <a:off x="3233665" y="2854189"/>
          <a:ext cx="2036906" cy="12221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/>
            <a:t>Stønad</a:t>
          </a:r>
          <a:endParaRPr lang="en-US" sz="2500" kern="1200"/>
        </a:p>
      </dsp:txBody>
      <dsp:txXfrm>
        <a:off x="3233665" y="2854189"/>
        <a:ext cx="2036906" cy="1222143"/>
      </dsp:txXfrm>
    </dsp:sp>
    <dsp:sp modelId="{8985129D-5B02-1E4B-969F-2D1761CB2988}">
      <dsp:nvSpPr>
        <dsp:cNvPr id="0" name=""/>
        <dsp:cNvSpPr/>
      </dsp:nvSpPr>
      <dsp:spPr>
        <a:xfrm>
          <a:off x="993068" y="4280023"/>
          <a:ext cx="2036906" cy="12221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/>
            <a:t>Korleis skal </a:t>
          </a:r>
          <a:r>
            <a:rPr lang="nb-NO" sz="2500" kern="1200" err="1"/>
            <a:t>ein</a:t>
          </a:r>
          <a:r>
            <a:rPr lang="nb-NO" sz="2500" kern="1200"/>
            <a:t> behandle</a:t>
          </a:r>
          <a:r>
            <a:rPr lang="nb-NO" sz="2500" kern="1200">
              <a:latin typeface="Calibri Light" panose="020F0302020204030204"/>
            </a:rPr>
            <a:t>?</a:t>
          </a:r>
          <a:endParaRPr lang="en-US" sz="2500" kern="1200"/>
        </a:p>
      </dsp:txBody>
      <dsp:txXfrm>
        <a:off x="993068" y="4280023"/>
        <a:ext cx="2036906" cy="1222143"/>
      </dsp:txXfrm>
    </dsp:sp>
    <dsp:sp modelId="{51E7C54C-C813-3546-B4F0-B8E29E14673A}">
      <dsp:nvSpPr>
        <dsp:cNvPr id="0" name=""/>
        <dsp:cNvSpPr/>
      </dsp:nvSpPr>
      <dsp:spPr>
        <a:xfrm>
          <a:off x="3233665" y="4280023"/>
          <a:ext cx="2036906" cy="12221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/>
            <a:t>Praktisk gjennomgang</a:t>
          </a:r>
          <a:r>
            <a:rPr lang="nb-NO" sz="2500" kern="1200">
              <a:latin typeface="Calibri Light" panose="020F0302020204030204"/>
            </a:rPr>
            <a:t> </a:t>
          </a:r>
          <a:endParaRPr lang="en-US" sz="2500" kern="1200"/>
        </a:p>
      </dsp:txBody>
      <dsp:txXfrm>
        <a:off x="3233665" y="4280023"/>
        <a:ext cx="2036906" cy="12221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AAB4B4-E5F7-694C-A8B8-011E8A1929AC}">
      <dsp:nvSpPr>
        <dsp:cNvPr id="0" name=""/>
        <dsp:cNvSpPr/>
      </dsp:nvSpPr>
      <dsp:spPr>
        <a:xfrm>
          <a:off x="12911" y="0"/>
          <a:ext cx="9288654" cy="9463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/>
            <a:t>1: Reseptfritt. Ingen refusjon ved første behandling: </a:t>
          </a:r>
          <a:r>
            <a:rPr lang="nb-NO" sz="2400" kern="1200" err="1"/>
            <a:t>Permetrin</a:t>
          </a:r>
          <a:r>
            <a:rPr lang="nb-NO" sz="2400" kern="1200"/>
            <a:t> krem og benzylbenzoat</a:t>
          </a:r>
          <a:endParaRPr lang="en-US" sz="2400" kern="1200"/>
        </a:p>
      </dsp:txBody>
      <dsp:txXfrm>
        <a:off x="40627" y="27716"/>
        <a:ext cx="7623910" cy="890868"/>
      </dsp:txXfrm>
    </dsp:sp>
    <dsp:sp modelId="{789EDF69-9ECF-3F4D-8FD8-9FA3CA177DA3}">
      <dsp:nvSpPr>
        <dsp:cNvPr id="0" name=""/>
        <dsp:cNvSpPr/>
      </dsp:nvSpPr>
      <dsp:spPr>
        <a:xfrm>
          <a:off x="96790" y="972307"/>
          <a:ext cx="10734247" cy="3311997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/>
            <a:t>2 Fortsatt skabb:</a:t>
          </a:r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err="1"/>
            <a:t>Permetrin</a:t>
          </a:r>
          <a:r>
            <a:rPr lang="nb-NO" sz="1600" kern="1200"/>
            <a:t>. Krav til </a:t>
          </a:r>
          <a:r>
            <a:rPr lang="nb-NO" sz="1600" kern="1200" err="1"/>
            <a:t>tidlegare</a:t>
          </a:r>
          <a:r>
            <a:rPr lang="nb-NO" sz="1600" kern="1200"/>
            <a:t> behandling: Gjennomført minst </a:t>
          </a:r>
          <a:r>
            <a:rPr lang="nb-NO" sz="1600" kern="1200">
              <a:latin typeface="Calibri Light" panose="020F0302020204030204"/>
            </a:rPr>
            <a:t>ein </a:t>
          </a:r>
          <a:r>
            <a:rPr lang="nb-NO" sz="1600" kern="1200"/>
            <a:t>kur med </a:t>
          </a:r>
          <a:r>
            <a:rPr lang="nb-NO" sz="1600" kern="1200" err="1"/>
            <a:t>topikal</a:t>
          </a:r>
          <a:r>
            <a:rPr lang="nb-NO" sz="1600" kern="1200"/>
            <a:t> eller systemisk behandling: </a:t>
          </a:r>
          <a:r>
            <a:rPr lang="nb-NO" sz="1600" kern="1200" err="1"/>
            <a:t>Permetrin</a:t>
          </a:r>
          <a:r>
            <a:rPr lang="nb-NO" sz="1600" kern="1200"/>
            <a:t> </a:t>
          </a:r>
          <a:r>
            <a:rPr lang="nb-NO" sz="1600" u="sng" kern="1200"/>
            <a:t>eller</a:t>
          </a:r>
          <a:r>
            <a:rPr lang="nb-NO" sz="1600" kern="1200"/>
            <a:t> Benzylbenzoat </a:t>
          </a:r>
          <a:r>
            <a:rPr lang="nb-NO" sz="1600" u="sng" kern="1200"/>
            <a:t>eller</a:t>
          </a:r>
          <a:r>
            <a:rPr lang="nb-NO" sz="1600" kern="1200"/>
            <a:t> </a:t>
          </a:r>
          <a:r>
            <a:rPr lang="nb-NO" sz="1600" kern="1200" err="1"/>
            <a:t>Scatol</a:t>
          </a:r>
          <a:r>
            <a:rPr lang="nb-NO" sz="1600" kern="1200"/>
            <a:t> </a:t>
          </a:r>
          <a:r>
            <a:rPr lang="nb-NO" sz="1600" kern="1200" err="1">
              <a:latin typeface="Calibri Light" panose="020F0302020204030204"/>
            </a:rPr>
            <a:t>tablettar</a:t>
          </a:r>
          <a:r>
            <a:rPr lang="nb-NO" sz="1600" kern="1200"/>
            <a:t> (</a:t>
          </a:r>
          <a:r>
            <a:rPr lang="nb-NO" sz="1600" kern="1200" err="1"/>
            <a:t>ivermektin</a:t>
          </a:r>
          <a:r>
            <a:rPr lang="nb-NO" sz="1600" kern="1200"/>
            <a:t>).</a:t>
          </a:r>
          <a:r>
            <a:rPr lang="nb-NO" sz="1600" kern="1200">
              <a:latin typeface="Calibri Light" panose="020F0302020204030204"/>
            </a:rPr>
            <a:t> </a:t>
          </a:r>
          <a:endParaRPr lang="nb-NO" sz="1600" kern="1200"/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/>
            <a:t>Benzylbenzoat NAF liniment. Krav til </a:t>
          </a:r>
          <a:r>
            <a:rPr lang="nb-NO" sz="1600" kern="1200" err="1"/>
            <a:t>tidlegare</a:t>
          </a:r>
          <a:r>
            <a:rPr lang="nb-NO" sz="1600" kern="1200"/>
            <a:t> behandling: </a:t>
          </a:r>
          <a:r>
            <a:rPr lang="nb-NO" sz="1600" kern="1200" err="1"/>
            <a:t>Permetrin</a:t>
          </a:r>
          <a:r>
            <a:rPr lang="nb-NO" sz="1600" kern="1200"/>
            <a:t> krem eller Benzylbenzoat NAF liniment </a:t>
          </a:r>
          <a:r>
            <a:rPr lang="nb-NO" sz="1600" u="sng" kern="1200"/>
            <a:t>elle</a:t>
          </a:r>
          <a:r>
            <a:rPr lang="nb-NO" sz="1600" kern="1200"/>
            <a:t>r </a:t>
          </a:r>
          <a:r>
            <a:rPr lang="nb-NO" sz="1600" kern="1200" err="1"/>
            <a:t>Scatol</a:t>
          </a:r>
          <a:r>
            <a:rPr lang="nb-NO" sz="1600" kern="1200"/>
            <a:t> </a:t>
          </a:r>
          <a:r>
            <a:rPr lang="nb-NO" sz="1600" kern="1200" err="1">
              <a:latin typeface="Calibri Light" panose="020F0302020204030204"/>
            </a:rPr>
            <a:t>tablettar</a:t>
          </a:r>
          <a:r>
            <a:rPr lang="nb-NO" sz="1600" kern="1200"/>
            <a:t>.</a:t>
          </a:r>
          <a:r>
            <a:rPr lang="nb-NO" sz="1600" kern="1200">
              <a:latin typeface="Calibri Light" panose="020F0302020204030204"/>
            </a:rPr>
            <a:t> </a:t>
          </a:r>
          <a:endParaRPr lang="nb-NO" sz="1600" kern="120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err="1"/>
            <a:t>Ivermektin</a:t>
          </a:r>
          <a:r>
            <a:rPr lang="nb-NO" sz="1600" kern="1200"/>
            <a:t>: </a:t>
          </a:r>
          <a:r>
            <a:rPr lang="nb-NO" sz="1600" kern="1200">
              <a:latin typeface="Calibri Light" panose="020F0302020204030204"/>
            </a:rPr>
            <a:t>Krav</a:t>
          </a:r>
          <a:r>
            <a:rPr lang="nb-NO" sz="1600" kern="1200"/>
            <a:t> til </a:t>
          </a:r>
          <a:r>
            <a:rPr lang="nb-NO" sz="1600" kern="1200" err="1"/>
            <a:t>tidlegare</a:t>
          </a:r>
          <a:r>
            <a:rPr lang="nb-NO" sz="1600" kern="1200"/>
            <a:t> behandling: </a:t>
          </a:r>
          <a:r>
            <a:rPr lang="nb-NO" sz="1600" kern="1200" err="1"/>
            <a:t>Permetrin</a:t>
          </a:r>
          <a:r>
            <a:rPr lang="nb-NO" sz="1600" kern="1200"/>
            <a:t> krem </a:t>
          </a:r>
          <a:r>
            <a:rPr lang="nb-NO" sz="1600" u="sng" kern="1200"/>
            <a:t>eller </a:t>
          </a:r>
          <a:r>
            <a:rPr lang="nb-NO" sz="1600" kern="1200"/>
            <a:t>Benzylbenzoat (</a:t>
          </a:r>
          <a:r>
            <a:rPr lang="nb-NO" sz="1600" kern="1200" err="1"/>
            <a:t>Tenutex</a:t>
          </a:r>
          <a:r>
            <a:rPr lang="nb-NO" sz="1600" kern="1200"/>
            <a:t> sidestilles</a:t>
          </a:r>
          <a:r>
            <a:rPr lang="nb-NO" sz="1600" kern="1200">
              <a:latin typeface="Calibri Light" panose="020F0302020204030204"/>
            </a:rPr>
            <a:t>).</a:t>
          </a:r>
          <a:endParaRPr lang="nb-NO" sz="1600" kern="1200"/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/>
            <a:t>Merknad: </a:t>
          </a:r>
          <a:r>
            <a:rPr lang="nb-NO" sz="1600" kern="1200" err="1"/>
            <a:t>Helfo</a:t>
          </a:r>
          <a:r>
            <a:rPr lang="nb-NO" sz="1600" kern="1200"/>
            <a:t> gir stønad til andrelinjebehandling med reseptfrie </a:t>
          </a:r>
          <a:r>
            <a:rPr lang="nb-NO" sz="1600" kern="1200">
              <a:latin typeface="Calibri Light" panose="020F0302020204030204"/>
            </a:rPr>
            <a:t>legemiddel når</a:t>
          </a:r>
          <a:r>
            <a:rPr lang="nb-NO" sz="1600" kern="1200"/>
            <a:t> </a:t>
          </a:r>
          <a:r>
            <a:rPr lang="nb-NO" sz="1600" kern="1200" err="1"/>
            <a:t>dei</a:t>
          </a:r>
          <a:r>
            <a:rPr lang="nb-NO" sz="1600" kern="1200"/>
            <a:t> vert tatt i kombinasjon med </a:t>
          </a:r>
          <a:r>
            <a:rPr lang="nb-NO" sz="1600" kern="1200" err="1"/>
            <a:t>ivermektin</a:t>
          </a:r>
          <a:r>
            <a:rPr lang="nb-NO" sz="1600" kern="1200"/>
            <a:t> </a:t>
          </a:r>
          <a:r>
            <a:rPr lang="nb-NO" sz="1600" kern="1200" err="1">
              <a:latin typeface="Calibri Light" panose="020F0302020204030204"/>
            </a:rPr>
            <a:t>tablettar</a:t>
          </a:r>
          <a:r>
            <a:rPr lang="nb-NO" sz="1600" kern="1200"/>
            <a:t>.</a:t>
          </a:r>
          <a:endParaRPr lang="en-US" sz="1600" kern="1200"/>
        </a:p>
      </dsp:txBody>
      <dsp:txXfrm>
        <a:off x="193795" y="1069312"/>
        <a:ext cx="8408532" cy="3117987"/>
      </dsp:txXfrm>
    </dsp:sp>
    <dsp:sp modelId="{B4D06482-42A2-4849-980E-394E9A6D660E}">
      <dsp:nvSpPr>
        <dsp:cNvPr id="0" name=""/>
        <dsp:cNvSpPr/>
      </dsp:nvSpPr>
      <dsp:spPr>
        <a:xfrm>
          <a:off x="1536163" y="4181480"/>
          <a:ext cx="9288654" cy="995218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3 </a:t>
          </a:r>
          <a:r>
            <a:rPr lang="en-US" sz="1600" kern="1200" err="1"/>
            <a:t>Fortsatt</a:t>
          </a:r>
          <a:r>
            <a:rPr lang="en-US" sz="1600" kern="1200"/>
            <a:t> </a:t>
          </a:r>
          <a:r>
            <a:rPr lang="en-US" sz="1600" kern="1200" err="1"/>
            <a:t>skabb</a:t>
          </a:r>
          <a:r>
            <a:rPr lang="en-US" sz="1600" kern="1200"/>
            <a:t>: </a:t>
          </a: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err="1"/>
            <a:t>Tenutex</a:t>
          </a:r>
          <a:r>
            <a:rPr lang="en-US" sz="1600" kern="1200"/>
            <a:t> liniment, </a:t>
          </a:r>
          <a:r>
            <a:rPr lang="en-US" sz="1600" kern="1200" err="1"/>
            <a:t>emulsjon</a:t>
          </a:r>
          <a:r>
            <a:rPr lang="en-US" sz="1600" kern="1200"/>
            <a:t>. Krav </a:t>
          </a:r>
          <a:r>
            <a:rPr lang="en-US" sz="1600" kern="1200" err="1"/>
            <a:t>til</a:t>
          </a:r>
          <a:r>
            <a:rPr lang="en-US" sz="1600" kern="1200"/>
            <a:t> </a:t>
          </a:r>
          <a:r>
            <a:rPr lang="en-US" sz="1600" kern="1200" err="1"/>
            <a:t>tidlegare</a:t>
          </a:r>
          <a:r>
            <a:rPr lang="en-US" sz="1600" kern="1200"/>
            <a:t> </a:t>
          </a:r>
          <a:r>
            <a:rPr lang="en-US" sz="1600" kern="1200" err="1"/>
            <a:t>behandling</a:t>
          </a:r>
          <a:r>
            <a:rPr lang="en-US" sz="1600" kern="1200"/>
            <a:t>: </a:t>
          </a:r>
          <a:r>
            <a:rPr lang="en-US" sz="1600" kern="1200" err="1"/>
            <a:t>Gjennomført</a:t>
          </a:r>
          <a:r>
            <a:rPr lang="en-US" sz="1600" kern="1200"/>
            <a:t> </a:t>
          </a:r>
          <a:r>
            <a:rPr lang="en-US" sz="1600" kern="1200" err="1"/>
            <a:t>fleire</a:t>
          </a:r>
          <a:r>
            <a:rPr lang="en-US" sz="1600" kern="1200"/>
            <a:t> </a:t>
          </a:r>
          <a:r>
            <a:rPr lang="en-US" sz="1600" kern="1200" err="1"/>
            <a:t>kurer</a:t>
          </a:r>
          <a:r>
            <a:rPr lang="en-US" sz="1600" kern="1200"/>
            <a:t> med </a:t>
          </a:r>
          <a:r>
            <a:rPr lang="en-US" sz="1600" kern="1200" err="1"/>
            <a:t>markedsført</a:t>
          </a:r>
          <a:r>
            <a:rPr lang="en-US" sz="1600" kern="1200"/>
            <a:t> </a:t>
          </a:r>
          <a:r>
            <a:rPr lang="en-US" sz="1600" kern="1200" err="1"/>
            <a:t>skabbmiddel</a:t>
          </a:r>
          <a:r>
            <a:rPr lang="en-US" sz="1600" kern="1200"/>
            <a:t>. </a:t>
          </a:r>
          <a:r>
            <a:rPr lang="en-US" sz="1600" kern="1200" err="1"/>
            <a:t>Benzylbenzoat</a:t>
          </a:r>
          <a:r>
            <a:rPr lang="en-US" sz="1600" kern="1200"/>
            <a:t> NAF liniment </a:t>
          </a:r>
          <a:r>
            <a:rPr lang="en-US" sz="1600" u="sng" kern="1200" err="1"/>
            <a:t>og</a:t>
          </a:r>
          <a:r>
            <a:rPr lang="en-US" sz="1600" kern="1200"/>
            <a:t> </a:t>
          </a:r>
          <a:r>
            <a:rPr lang="en-US" sz="1600" kern="1200" err="1"/>
            <a:t>Permetrin</a:t>
          </a:r>
          <a:r>
            <a:rPr lang="en-US" sz="1600" kern="1200"/>
            <a:t> </a:t>
          </a:r>
          <a:r>
            <a:rPr lang="en-US" sz="1600" kern="1200" err="1"/>
            <a:t>krem</a:t>
          </a:r>
          <a:r>
            <a:rPr lang="en-US" sz="1600" kern="1200"/>
            <a:t> </a:t>
          </a:r>
          <a:r>
            <a:rPr lang="en-US" sz="1600" u="sng" kern="1200" err="1"/>
            <a:t>o</a:t>
          </a:r>
          <a:r>
            <a:rPr lang="en-US" sz="1600" kern="1200" err="1"/>
            <a:t>g</a:t>
          </a:r>
          <a:r>
            <a:rPr lang="en-US" sz="1600" kern="1200"/>
            <a:t> </a:t>
          </a:r>
          <a:r>
            <a:rPr lang="en-US" sz="1600" kern="1200" err="1"/>
            <a:t>Sacatol</a:t>
          </a:r>
          <a:r>
            <a:rPr lang="en-US" sz="1600" kern="1200"/>
            <a:t> </a:t>
          </a:r>
          <a:r>
            <a:rPr lang="en-US" sz="1600" kern="1200" err="1">
              <a:latin typeface="Calibri Light" panose="020F0302020204030204"/>
            </a:rPr>
            <a:t>tablettar</a:t>
          </a:r>
          <a:r>
            <a:rPr lang="en-US" sz="1600" kern="1200"/>
            <a:t>. </a:t>
          </a:r>
          <a:r>
            <a:rPr lang="en-US" sz="1600" kern="1200" err="1"/>
            <a:t>Spesialistkrav</a:t>
          </a:r>
          <a:r>
            <a:rPr lang="en-US" sz="1600" kern="1200">
              <a:latin typeface="Calibri Light" panose="020F0302020204030204"/>
            </a:rPr>
            <a:t>.</a:t>
          </a:r>
          <a:endParaRPr lang="en-US" sz="1600" kern="1200"/>
        </a:p>
      </dsp:txBody>
      <dsp:txXfrm>
        <a:off x="1565312" y="4210629"/>
        <a:ext cx="7385729" cy="936920"/>
      </dsp:txXfrm>
    </dsp:sp>
    <dsp:sp modelId="{483CE16D-C8E0-D241-B5E9-ED98C12F4F72}">
      <dsp:nvSpPr>
        <dsp:cNvPr id="0" name=""/>
        <dsp:cNvSpPr/>
      </dsp:nvSpPr>
      <dsp:spPr>
        <a:xfrm>
          <a:off x="8263615" y="1195879"/>
          <a:ext cx="1025039" cy="102503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494249" y="1195879"/>
        <a:ext cx="563771" cy="771342"/>
      </dsp:txXfrm>
    </dsp:sp>
    <dsp:sp modelId="{51D827E7-5582-C449-BFD7-E8524B8E7D84}">
      <dsp:nvSpPr>
        <dsp:cNvPr id="0" name=""/>
        <dsp:cNvSpPr/>
      </dsp:nvSpPr>
      <dsp:spPr>
        <a:xfrm>
          <a:off x="9083202" y="3025180"/>
          <a:ext cx="1025039" cy="102503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313836" y="3025180"/>
        <a:ext cx="563771" cy="7713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4AFFF-DDDA-0D4B-97FB-71771CDC830B}">
      <dsp:nvSpPr>
        <dsp:cNvPr id="0" name=""/>
        <dsp:cNvSpPr/>
      </dsp:nvSpPr>
      <dsp:spPr>
        <a:xfrm>
          <a:off x="0" y="0"/>
          <a:ext cx="9288654" cy="18867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/>
            <a:t>1: </a:t>
          </a:r>
        </a:p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err="1"/>
            <a:t>Permetrin</a:t>
          </a:r>
          <a:r>
            <a:rPr lang="nb-NO" sz="1500" kern="1200"/>
            <a:t>: </a:t>
          </a:r>
          <a:r>
            <a:rPr lang="nb-NO" sz="1500" kern="1200">
              <a:latin typeface="Calibri Light" panose="020F0302020204030204"/>
            </a:rPr>
            <a:t>Ingen </a:t>
          </a:r>
          <a:r>
            <a:rPr lang="nb-NO" sz="1500" kern="1200"/>
            <a:t>krav til </a:t>
          </a:r>
          <a:r>
            <a:rPr lang="nb-NO" sz="1500" kern="1200" err="1"/>
            <a:t>tidlegare</a:t>
          </a:r>
          <a:r>
            <a:rPr lang="nb-NO" sz="1500" kern="1200"/>
            <a:t> behandling</a:t>
          </a:r>
          <a:r>
            <a:rPr lang="nb-NO" sz="1500" kern="1200">
              <a:latin typeface="Calibri Light" panose="020F0302020204030204"/>
            </a:rPr>
            <a:t> </a:t>
          </a:r>
          <a:endParaRPr lang="nb-NO" sz="1500" kern="120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err="1"/>
            <a:t>Ivermektin</a:t>
          </a:r>
          <a:r>
            <a:rPr lang="nb-NO" sz="1500" kern="1200"/>
            <a:t> tabletter: Ingen krav til </a:t>
          </a:r>
          <a:r>
            <a:rPr lang="nb-NO" sz="1500" kern="1200" err="1"/>
            <a:t>tidlegare</a:t>
          </a:r>
          <a:r>
            <a:rPr lang="nb-NO" sz="1500" kern="1200"/>
            <a:t> behandling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/>
            <a:t>Benzylbenzoat NAF liniment: Ingen krav til </a:t>
          </a:r>
          <a:r>
            <a:rPr lang="nb-NO" sz="1500" kern="1200" err="1"/>
            <a:t>tidlegare</a:t>
          </a:r>
          <a:r>
            <a:rPr lang="nb-NO" sz="1500" kern="1200"/>
            <a:t> behandling </a:t>
          </a:r>
        </a:p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err="1"/>
            <a:t>Helfo</a:t>
          </a:r>
          <a:r>
            <a:rPr lang="nb-NO" sz="1500" kern="1200"/>
            <a:t> kan </a:t>
          </a:r>
          <a:r>
            <a:rPr lang="nb-NO" sz="1500" kern="1200" err="1"/>
            <a:t>gje</a:t>
          </a:r>
          <a:r>
            <a:rPr lang="nb-NO" sz="1500" kern="1200"/>
            <a:t> </a:t>
          </a:r>
          <a:r>
            <a:rPr lang="nb-NO" sz="1500" kern="1200">
              <a:latin typeface="Calibri Light" panose="020F0302020204030204"/>
            </a:rPr>
            <a:t>stønad</a:t>
          </a:r>
          <a:r>
            <a:rPr lang="nb-NO" sz="1500" kern="1200"/>
            <a:t> til behandling med </a:t>
          </a:r>
          <a:r>
            <a:rPr lang="nb-NO" sz="1500" kern="1200">
              <a:latin typeface="Calibri Light" panose="020F0302020204030204"/>
            </a:rPr>
            <a:t>reseptfrie</a:t>
          </a:r>
          <a:r>
            <a:rPr lang="nb-NO" sz="1500" kern="1200"/>
            <a:t> </a:t>
          </a:r>
          <a:r>
            <a:rPr lang="nb-NO" sz="1500" kern="1200">
              <a:latin typeface="Calibri Light" panose="020F0302020204030204"/>
            </a:rPr>
            <a:t>legemiddel</a:t>
          </a:r>
          <a:r>
            <a:rPr lang="nb-NO" sz="1500" kern="1200"/>
            <a:t> mot skabb når </a:t>
          </a:r>
          <a:r>
            <a:rPr lang="nb-NO" sz="1500" kern="1200">
              <a:latin typeface="Calibri Light" panose="020F0302020204030204"/>
            </a:rPr>
            <a:t>desse blir tatt</a:t>
          </a:r>
          <a:r>
            <a:rPr lang="nb-NO" sz="1500" kern="1200"/>
            <a:t> i kombinasjon med </a:t>
          </a:r>
          <a:r>
            <a:rPr lang="nb-NO" sz="1500" kern="1200" err="1"/>
            <a:t>ivermektin</a:t>
          </a:r>
          <a:r>
            <a:rPr lang="nb-NO" sz="1500" kern="1200"/>
            <a:t> </a:t>
          </a:r>
          <a:r>
            <a:rPr lang="nb-NO" sz="1500" kern="1200" err="1">
              <a:latin typeface="Calibri Light" panose="020F0302020204030204"/>
            </a:rPr>
            <a:t>tablettar</a:t>
          </a:r>
          <a:endParaRPr lang="en-US" sz="1500" kern="1200" err="1"/>
        </a:p>
      </dsp:txBody>
      <dsp:txXfrm>
        <a:off x="55261" y="55261"/>
        <a:ext cx="7338539" cy="1776240"/>
      </dsp:txXfrm>
    </dsp:sp>
    <dsp:sp modelId="{EB3DD158-328B-0740-B0C4-5690313AF467}">
      <dsp:nvSpPr>
        <dsp:cNvPr id="0" name=""/>
        <dsp:cNvSpPr/>
      </dsp:nvSpPr>
      <dsp:spPr>
        <a:xfrm>
          <a:off x="1639174" y="2306042"/>
          <a:ext cx="9288654" cy="18867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/>
            <a:t>2:</a:t>
          </a:r>
          <a:r>
            <a:rPr lang="nb-NO" sz="1500" kern="1200">
              <a:latin typeface="Calibri Light" panose="020F0302020204030204"/>
            </a:rPr>
            <a:t> </a:t>
          </a:r>
          <a:r>
            <a:rPr lang="nb-NO" sz="1500" kern="1200"/>
            <a:t>Ingen konkret informasjon om bruk av </a:t>
          </a:r>
          <a:r>
            <a:rPr lang="nb-NO" sz="1500" kern="1200" err="1"/>
            <a:t>Tenutex</a:t>
          </a:r>
          <a:r>
            <a:rPr lang="nb-NO" sz="1500" kern="1200"/>
            <a:t> ved skorpeskabb på helsedirektoratet sine sider</a:t>
          </a:r>
          <a:endParaRPr lang="en-US" sz="1500" kern="1200"/>
        </a:p>
      </dsp:txBody>
      <dsp:txXfrm>
        <a:off x="1694435" y="2361303"/>
        <a:ext cx="6312562" cy="1776240"/>
      </dsp:txXfrm>
    </dsp:sp>
    <dsp:sp modelId="{5F8C2230-881E-EE48-9D69-20928C9C588B}">
      <dsp:nvSpPr>
        <dsp:cNvPr id="0" name=""/>
        <dsp:cNvSpPr/>
      </dsp:nvSpPr>
      <dsp:spPr>
        <a:xfrm>
          <a:off x="8062259" y="1483204"/>
          <a:ext cx="1226395" cy="122639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338198" y="1483204"/>
        <a:ext cx="674517" cy="922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3B3268-FDE1-574D-8925-924C7EB42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1A54747-FB00-D24A-A30A-C23DE1617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934B0E8-602E-FF45-AA94-519E15FA8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2F2F-F241-4F46-82D7-2865C55C18FA}" type="datetimeFigureOut">
              <a:rPr lang="nb-NO" smtClean="0"/>
              <a:t>30.05.2024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7E0CD57-8395-4149-AB7C-8BDB7DE0D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BD03B20-A887-9F4B-86EE-95BFEA25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EF64-EEC7-2440-A06C-77BE36B3E5C0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8196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1A51E2-C90E-8847-A11D-FF520D97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1B87573-1F12-5249-BD36-6F384CAD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77F1B7C-1E04-B540-9954-613739E19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2F2F-F241-4F46-82D7-2865C55C18FA}" type="datetimeFigureOut">
              <a:rPr lang="nb-NO" smtClean="0"/>
              <a:t>30.05.2024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761FDE5-F9A6-EC48-87CF-7091B7A71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9ACD250-31D8-C641-9C4F-0D6A91C34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EF64-EEC7-2440-A06C-77BE36B3E5C0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393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CE40A9E-0224-EC45-94F4-D90BABC6CF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5B17280-6864-DA43-9BBF-6A625E6B19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94CD374-9154-0246-80DD-20AF6104E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2F2F-F241-4F46-82D7-2865C55C18FA}" type="datetimeFigureOut">
              <a:rPr lang="nb-NO" smtClean="0"/>
              <a:t>30.05.2024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50B362-36AE-454A-A47A-1F0E98AAD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B362B0-2612-9C41-ACD0-0353200C7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EF64-EEC7-2440-A06C-77BE36B3E5C0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676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B9080A-278C-6A46-B74A-4115DD1D7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836EB4D-9DD2-E149-B791-308E094D9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45654B1-14F7-5F40-B81F-8F7721E78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2F2F-F241-4F46-82D7-2865C55C18FA}" type="datetimeFigureOut">
              <a:rPr lang="nb-NO" smtClean="0"/>
              <a:t>30.05.2024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C6E7F1E-B661-D346-BD1E-B22762E4B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D19F06F-CDCB-5D43-ADE5-44F523024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EF64-EEC7-2440-A06C-77BE36B3E5C0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001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DBC0F7-5416-6346-92F4-D9FBE9B9C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6B030BA-F8E3-5E45-85E2-1E17CC507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A40F303-CD09-5A4A-AE61-6603D376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2F2F-F241-4F46-82D7-2865C55C18FA}" type="datetimeFigureOut">
              <a:rPr lang="nb-NO" smtClean="0"/>
              <a:t>30.05.2024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3394D54-3F4D-D449-AF88-E19E4B7D8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B1C496-7DF4-384D-B987-55E9B02DE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EF64-EEC7-2440-A06C-77BE36B3E5C0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92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A328B1-D48B-8543-998A-9FAD4F931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E19C52-1F1C-C147-A6C7-C08C54B5E0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432C951-C2F5-2549-B63F-9433553CA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B0FBDDC-55CA-264E-A5A6-3728DE02C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2F2F-F241-4F46-82D7-2865C55C18FA}" type="datetimeFigureOut">
              <a:rPr lang="nb-NO" smtClean="0"/>
              <a:t>30.05.2024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57B787C-A547-9541-ACE6-BB41FEB85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883FEEA-8FD3-8E4B-AF95-223E0F86F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EF64-EEC7-2440-A06C-77BE36B3E5C0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135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CD7172-F95D-154D-BDE3-6B9CB3422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B910782-627F-1842-AEEB-755F8DD41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41A0851-E5D5-554E-9971-036BA6867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78F4A69-A692-7A41-B7DE-BD4CAB0C43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0FE34AD-5705-A740-AD4E-FC0E6938A7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D4449E5-7374-954B-9CF0-45C0DEDC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2F2F-F241-4F46-82D7-2865C55C18FA}" type="datetimeFigureOut">
              <a:rPr lang="nb-NO" smtClean="0"/>
              <a:t>30.05.2024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075ABA6-759F-7644-B6CD-99511F8A1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74514165-61C1-DB40-BD41-F6E1C5F98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EF64-EEC7-2440-A06C-77BE36B3E5C0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21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38F4AA-D340-DE41-BF9B-F74FF3907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FE8781C-96DB-8340-B1E4-A3CD27F7D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2F2F-F241-4F46-82D7-2865C55C18FA}" type="datetimeFigureOut">
              <a:rPr lang="nb-NO" smtClean="0"/>
              <a:t>30.05.2024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2613025-D7EE-114A-81C6-DB668AD85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8F27CD2-6402-B546-8EE8-7E5D96DE0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EF64-EEC7-2440-A06C-77BE36B3E5C0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461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5CF8B85-F3CB-534A-8DC6-637636364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2F2F-F241-4F46-82D7-2865C55C18FA}" type="datetimeFigureOut">
              <a:rPr lang="nb-NO" smtClean="0"/>
              <a:t>30.05.2024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4AC200A-44E5-624C-983D-D1979D8B2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53519B1-18DC-534A-9695-4120C0D5B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EF64-EEC7-2440-A06C-77BE36B3E5C0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309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B5F5CF-6223-4549-BDA2-1C174EE2E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B464BFF-BDD5-AA4F-B9D5-0CC7ABF9A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2ED02EE-9C3B-A24B-961B-D99C8EE39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1942814-7651-3B40-939F-4DAC4092F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2F2F-F241-4F46-82D7-2865C55C18FA}" type="datetimeFigureOut">
              <a:rPr lang="nb-NO" smtClean="0"/>
              <a:t>30.05.2024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0257479-B823-224B-BFA6-C621FB76B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E26FDFA-933B-254F-B569-0813EF36D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EF64-EEC7-2440-A06C-77BE36B3E5C0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704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EB9D11-027B-294F-988E-B7EB7CAC1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6F4686F-2D7A-E54C-AF25-458BAC2B35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1765BD7-89BC-0C43-BBD2-3F3764C7B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1F1CC5-134F-ED42-9CED-B916FAE4E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2F2F-F241-4F46-82D7-2865C55C18FA}" type="datetimeFigureOut">
              <a:rPr lang="nb-NO" smtClean="0"/>
              <a:t>30.05.2024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CEB1241-C506-EA42-921F-DD87BA81F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2FB4EEA-9257-AE47-8D3E-339D323ED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EF64-EEC7-2440-A06C-77BE36B3E5C0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192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E1A40E2-6DB6-D744-94B7-580ABA9AD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7419DDF-815A-CA45-AC68-3D67A59B9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FBDDCA0-354D-7C4D-A8C2-D81DA448AA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32F2F-F241-4F46-82D7-2865C55C18FA}" type="datetimeFigureOut">
              <a:rPr lang="nb-NO" smtClean="0"/>
              <a:t>30.05.2024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3C52CE8-70A2-5146-B5FA-717348379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62438BD-704D-A744-950D-7A5C0C295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6EF64-EEC7-2440-A06C-77BE36B3E5C0}" type="slidenum">
              <a:rPr lang="nb-NO" smtClean="0"/>
              <a:t>‹nr.›</a:t>
            </a:fld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646A2109-558E-5AF6-8D93-B77F5C07FCC1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1117336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t.no/btmeninger/ps/i/gPG2zL/om-fremleie-husleie-og-samleie" TargetMode="External"/><Relationship Id="rId3" Type="http://schemas.openxmlformats.org/officeDocument/2006/relationships/hyperlink" Target="https://www.fhi.no/sm/smittevernveilederen/sykdommer-a-a/skabb/?term=" TargetMode="External"/><Relationship Id="rId7" Type="http://schemas.openxmlformats.org/officeDocument/2006/relationships/hyperlink" Target="https://frelsesarmeen.no/barn-og-unge/auglendsdalen-barnehage" TargetMode="External"/><Relationship Id="rId2" Type="http://schemas.openxmlformats.org/officeDocument/2006/relationships/hyperlink" Target="https://www.helsedirektoratet.no/rundskriv/kapittel-5-stonad-ved-helsetjenester/vedlegg-1-til--5-14-legemiddellist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umpu.com/no/document/read/19892676/utbrudd-av-skabb-i-helseinstitusjoner/17" TargetMode="External"/><Relationship Id="rId11" Type="http://schemas.openxmlformats.org/officeDocument/2006/relationships/hyperlink" Target="https://www.vitusapotek.no/sykdom-og-plager/bitt%2C-stikk-og-kloe/behandling-av-skabb/a/A635015" TargetMode="External"/><Relationship Id="rId5" Type="http://schemas.openxmlformats.org/officeDocument/2006/relationships/hyperlink" Target="https://relis.no/artikler/28057/" TargetMode="External"/><Relationship Id="rId10" Type="http://schemas.openxmlformats.org/officeDocument/2006/relationships/hyperlink" Target="https://www.cartoonstock.com/directory/s/scabies.asp" TargetMode="External"/><Relationship Id="rId4" Type="http://schemas.openxmlformats.org/officeDocument/2006/relationships/hyperlink" Target="https://www.legeforeningen.no/globalassets/foreningsledd/lokalforeninger/rogaland/skabb-og-sopp-v-lars-johan-lysen.pdf" TargetMode="External"/><Relationship Id="rId9" Type="http://schemas.openxmlformats.org/officeDocument/2006/relationships/hyperlink" Target="https://drmahabubullah.wordpress.com/services/847-2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53C0425-990A-8540-88B3-DA1CDD46E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nb-NO" sz="4800">
                <a:solidFill>
                  <a:srgbClr val="FFFFFF"/>
                </a:solidFill>
              </a:rPr>
              <a:t>Skabbinfestasjon </a:t>
            </a:r>
            <a:br>
              <a:rPr lang="nb-NO" sz="4800">
                <a:solidFill>
                  <a:srgbClr val="FFFFFF"/>
                </a:solidFill>
              </a:rPr>
            </a:br>
            <a:r>
              <a:rPr lang="nb-NO" sz="4800">
                <a:ea typeface="+mj-lt"/>
                <a:cs typeface="+mj-lt"/>
              </a:rPr>
              <a:t> </a:t>
            </a:r>
            <a:r>
              <a:rPr lang="nb-NO" sz="4800">
                <a:solidFill>
                  <a:schemeClr val="bg1"/>
                </a:solidFill>
                <a:ea typeface="+mj-lt"/>
                <a:cs typeface="+mj-lt"/>
              </a:rPr>
              <a:t>– </a:t>
            </a:r>
            <a:r>
              <a:rPr lang="nb-NO" sz="4800" err="1">
                <a:solidFill>
                  <a:schemeClr val="bg1"/>
                </a:solidFill>
                <a:ea typeface="+mj-lt"/>
                <a:cs typeface="+mj-lt"/>
              </a:rPr>
              <a:t>erfaringar</a:t>
            </a:r>
            <a:r>
              <a:rPr lang="nb-NO" sz="4800">
                <a:solidFill>
                  <a:schemeClr val="bg1"/>
                </a:solidFill>
                <a:ea typeface="+mj-lt"/>
                <a:cs typeface="+mj-lt"/>
              </a:rPr>
              <a:t> og råd </a:t>
            </a:r>
            <a:r>
              <a:rPr lang="nb-NO" sz="4800" err="1">
                <a:solidFill>
                  <a:schemeClr val="bg1"/>
                </a:solidFill>
                <a:ea typeface="+mj-lt"/>
                <a:cs typeface="+mj-lt"/>
              </a:rPr>
              <a:t>frå</a:t>
            </a:r>
            <a:r>
              <a:rPr lang="nb-NO" sz="4800">
                <a:solidFill>
                  <a:schemeClr val="bg1"/>
                </a:solidFill>
                <a:ea typeface="+mj-lt"/>
                <a:cs typeface="+mj-lt"/>
              </a:rPr>
              <a:t> hudavdelinga</a:t>
            </a:r>
            <a:endParaRPr lang="nb-NO" sz="480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1E795BC-45F6-8A4D-853C-3A386EF15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nb-NO"/>
              <a:t>Hege Sandal Høyvik og Tone </a:t>
            </a:r>
            <a:r>
              <a:rPr lang="nb-NO" err="1"/>
              <a:t>Havåg</a:t>
            </a:r>
            <a:r>
              <a:rPr lang="nb-NO"/>
              <a:t> Bjørlo </a:t>
            </a:r>
          </a:p>
          <a:p>
            <a:pPr algn="l"/>
            <a:r>
              <a:rPr lang="nb-NO"/>
              <a:t>29.05.24</a:t>
            </a:r>
            <a:endParaRPr lang="nb-N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9383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Slide Background">
            <a:extLst>
              <a:ext uri="{FF2B5EF4-FFF2-40B4-BE49-F238E27FC236}">
                <a16:creationId xmlns:a16="http://schemas.microsoft.com/office/drawing/2014/main" id="{AF6CB648-9554-488A-B457-99CAAD1DA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2">
            <a:extLst>
              <a:ext uri="{FF2B5EF4-FFF2-40B4-BE49-F238E27FC236}">
                <a16:creationId xmlns:a16="http://schemas.microsoft.com/office/drawing/2014/main" id="{E3ADCBE7-9330-1CDA-00EB-CDD12DB722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290"/>
            <a:ext cx="12192000" cy="1733407"/>
          </a:xfrm>
          <a:prstGeom prst="rect">
            <a:avLst/>
          </a:prstGeom>
          <a:ln>
            <a:noFill/>
          </a:ln>
          <a:effectLst>
            <a:outerShdw blurRad="254000" dist="38100" dir="546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63F12D3-0C4E-534A-A5BC-300BD0333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240241"/>
            <a:ext cx="10760054" cy="1228299"/>
          </a:xfrm>
        </p:spPr>
        <p:txBody>
          <a:bodyPr>
            <a:normAutofit/>
          </a:bodyPr>
          <a:lstStyle/>
          <a:p>
            <a:r>
              <a:rPr lang="nb-NO" sz="4000"/>
              <a:t>Behandlingssvikt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C2BC76-CC97-4645-B04A-311EDC41A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321476"/>
            <a:ext cx="4864875" cy="3850724"/>
          </a:xfrm>
        </p:spPr>
        <p:txBody>
          <a:bodyPr anchor="ctr">
            <a:normAutofit lnSpcReduction="10000"/>
          </a:bodyPr>
          <a:lstStyle/>
          <a:p>
            <a:r>
              <a:rPr lang="nb-NO" sz="2000" err="1"/>
              <a:t>Auka</a:t>
            </a:r>
            <a:r>
              <a:rPr lang="nb-NO" sz="2000"/>
              <a:t> toleranse/resistens i skabbmidden</a:t>
            </a:r>
          </a:p>
          <a:p>
            <a:r>
              <a:rPr lang="nb-NO" sz="2000"/>
              <a:t>Nysmitte etter vellykka behandling for </a:t>
            </a:r>
            <a:r>
              <a:rPr lang="nb-NO" sz="2000" err="1"/>
              <a:t>kontaktar</a:t>
            </a:r>
            <a:r>
              <a:rPr lang="nb-NO" sz="2000"/>
              <a:t> som </a:t>
            </a:r>
            <a:r>
              <a:rPr lang="nb-NO" sz="2000" err="1"/>
              <a:t>ikkje</a:t>
            </a:r>
            <a:r>
              <a:rPr lang="nb-NO" sz="2000"/>
              <a:t> vart behandla</a:t>
            </a:r>
          </a:p>
          <a:p>
            <a:r>
              <a:rPr lang="nb-NO" sz="2000"/>
              <a:t>Feil bruk av </a:t>
            </a:r>
            <a:r>
              <a:rPr lang="nb-NO" sz="2000" err="1"/>
              <a:t>midlar</a:t>
            </a:r>
            <a:endParaRPr lang="nb-NO" sz="2000"/>
          </a:p>
          <a:p>
            <a:r>
              <a:rPr lang="nb-NO" sz="2000"/>
              <a:t>Feil diagnose</a:t>
            </a:r>
          </a:p>
          <a:p>
            <a:endParaRPr lang="nb-NO" sz="2000"/>
          </a:p>
          <a:p>
            <a:r>
              <a:rPr lang="nb-NO" sz="2000"/>
              <a:t>Andrelinjebehandling: Peroral </a:t>
            </a:r>
            <a:r>
              <a:rPr lang="nb-NO" sz="2000" err="1"/>
              <a:t>Ivermektin</a:t>
            </a:r>
            <a:endParaRPr lang="nb-NO" sz="2000"/>
          </a:p>
          <a:p>
            <a:r>
              <a:rPr lang="nb-NO" sz="2000" err="1"/>
              <a:t>Oftast</a:t>
            </a:r>
            <a:r>
              <a:rPr lang="nb-NO" sz="2000"/>
              <a:t> i kombinasjon med </a:t>
            </a:r>
            <a:r>
              <a:rPr lang="nb-NO" sz="2000" err="1"/>
              <a:t>permetrin</a:t>
            </a:r>
            <a:r>
              <a:rPr lang="nb-NO" sz="2000"/>
              <a:t> eller benzylbenzoat</a:t>
            </a:r>
          </a:p>
          <a:p>
            <a:r>
              <a:rPr lang="nb-NO" sz="2000" err="1"/>
              <a:t>Dårleg</a:t>
            </a:r>
            <a:r>
              <a:rPr lang="nb-NO" sz="2000"/>
              <a:t> effekt mot egg, (gjenta behandling etter 7 </a:t>
            </a:r>
            <a:r>
              <a:rPr lang="nb-NO" sz="2000" err="1"/>
              <a:t>dagar</a:t>
            </a:r>
            <a:r>
              <a:rPr lang="nb-NO" sz="20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41204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BE64D2D-18CD-B54E-A83C-20C474521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784476"/>
          </a:xfrm>
        </p:spPr>
        <p:txBody>
          <a:bodyPr anchor="ctr">
            <a:normAutofit/>
          </a:bodyPr>
          <a:lstStyle/>
          <a:p>
            <a:r>
              <a:rPr lang="nb-NO" sz="4000">
                <a:solidFill>
                  <a:srgbClr val="FFFFFF"/>
                </a:solidFill>
              </a:rPr>
              <a:t>Refusjon, </a:t>
            </a:r>
            <a:r>
              <a:rPr lang="nb-NO" sz="4000" err="1">
                <a:solidFill>
                  <a:srgbClr val="FFFFFF"/>
                </a:solidFill>
              </a:rPr>
              <a:t>vanleg</a:t>
            </a:r>
            <a:r>
              <a:rPr lang="nb-NO" sz="4000">
                <a:solidFill>
                  <a:srgbClr val="FFFFFF"/>
                </a:solidFill>
              </a:rPr>
              <a:t> skabb</a:t>
            </a:r>
          </a:p>
        </p:txBody>
      </p:sp>
      <p:graphicFrame>
        <p:nvGraphicFramePr>
          <p:cNvPr id="18" name="Plassholder for innhold 2">
            <a:extLst>
              <a:ext uri="{FF2B5EF4-FFF2-40B4-BE49-F238E27FC236}">
                <a16:creationId xmlns:a16="http://schemas.microsoft.com/office/drawing/2014/main" id="{C0D82482-4DC1-F89E-4110-E477205B65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086197"/>
              </p:ext>
            </p:extLst>
          </p:nvPr>
        </p:nvGraphicFramePr>
        <p:xfrm>
          <a:off x="633759" y="1481619"/>
          <a:ext cx="10927829" cy="5256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6592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1F0F7E8-5709-0C4D-8338-08079B89E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nb-NO" sz="4000">
                <a:solidFill>
                  <a:srgbClr val="FFFFFF"/>
                </a:solidFill>
              </a:rPr>
              <a:t>Refusjon, skorpeskabb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C06F4B4A-FF98-9A82-9CC0-54516190D2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066656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8111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CB962CF-61A3-4EF9-94F6-7C59B0329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A5DF4CD-2A87-9E44-BC8C-F2E382615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337"/>
            <a:ext cx="6797405" cy="1651404"/>
          </a:xfrm>
        </p:spPr>
        <p:txBody>
          <a:bodyPr>
            <a:normAutofit/>
          </a:bodyPr>
          <a:lstStyle/>
          <a:p>
            <a:r>
              <a:rPr lang="nb-NO" sz="4000"/>
              <a:t>Tiltak ved vanleg skabb i helseinstitusjonar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42867F9-06A8-7E4F-90D3-FA1C58FB0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1330"/>
            <a:ext cx="6797405" cy="3719384"/>
          </a:xfrm>
        </p:spPr>
        <p:txBody>
          <a:bodyPr>
            <a:normAutofit/>
          </a:bodyPr>
          <a:lstStyle/>
          <a:p>
            <a:r>
              <a:rPr lang="nb-NO" sz="2000"/>
              <a:t>Medfører risiko for smitte til medpasientar, personale og pårørande</a:t>
            </a:r>
          </a:p>
          <a:p>
            <a:r>
              <a:rPr lang="nb-NO" sz="2000"/>
              <a:t>Vurdere kvart enkelt tilfelle om det har vore tilstrekkelig kontakt for overføring</a:t>
            </a:r>
          </a:p>
          <a:p>
            <a:r>
              <a:rPr lang="nb-NO" sz="2000"/>
              <a:t>Undersøk og gjennomfør behandling</a:t>
            </a:r>
          </a:p>
          <a:p>
            <a:r>
              <a:rPr lang="nb-NO" sz="2000"/>
              <a:t>For å unngå resmitte: Viktig at alle vert behandla på same tid</a:t>
            </a:r>
          </a:p>
        </p:txBody>
      </p:sp>
    </p:spTree>
    <p:extLst>
      <p:ext uri="{BB962C8B-B14F-4D97-AF65-F5344CB8AC3E}">
        <p14:creationId xmlns:p14="http://schemas.microsoft.com/office/powerpoint/2010/main" val="1929525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154218-182F-034B-8DA8-9B76614D8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8557" y="1138036"/>
            <a:ext cx="5444382" cy="1402470"/>
          </a:xfrm>
        </p:spPr>
        <p:txBody>
          <a:bodyPr anchor="t">
            <a:normAutofit/>
          </a:bodyPr>
          <a:lstStyle/>
          <a:p>
            <a:r>
              <a:rPr lang="nb-NO" sz="3200"/>
              <a:t>Tiltak ved skorpeskabb i helseinstitusjonar</a:t>
            </a:r>
          </a:p>
        </p:txBody>
      </p:sp>
      <p:cxnSp>
        <p:nvCxnSpPr>
          <p:cNvPr id="25" name="Straight Connector 21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1697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391227-BCD9-9344-9872-653A27C0E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8557" y="2551176"/>
            <a:ext cx="5444382" cy="35912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Ved funn av </a:t>
            </a:r>
            <a:r>
              <a:rPr lang="nb-NO" sz="1100" err="1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ein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nb-NO" sz="1100" err="1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bebuar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 med skorpeskabb bør</a:t>
            </a:r>
            <a:r>
              <a:rPr lang="nb-NO" sz="1100">
                <a:latin typeface="Segoe U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nb-NO" sz="1100" err="1">
                <a:latin typeface="Segoe UI"/>
                <a:ea typeface="Times New Roman" panose="02020603050405020304" pitchFamily="18" charset="0"/>
                <a:cs typeface="Times New Roman"/>
              </a:rPr>
              <a:t>ein</a:t>
            </a:r>
            <a:r>
              <a:rPr lang="nb-NO" sz="1100">
                <a:latin typeface="Segoe UI"/>
                <a:ea typeface="Times New Roman" panose="02020603050405020304" pitchFamily="18" charset="0"/>
                <a:cs typeface="Times New Roman"/>
              </a:rPr>
              <a:t> starte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 behandling raskt.</a:t>
            </a:r>
            <a:endParaRPr lang="nb-NO" sz="1100">
              <a:effectLst/>
              <a:latin typeface="Segoe UI"/>
              <a:ea typeface="Calibri" panose="020F0502020204030204" pitchFamily="34" charset="0"/>
              <a:cs typeface="Times New Roman"/>
            </a:endParaRPr>
          </a:p>
          <a:p>
            <a:pPr marL="34290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nb-NO" sz="1100" err="1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Bebuaren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nb-NO" sz="1100" err="1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isolerast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 med kontaktsmitteregime. Om </a:t>
            </a:r>
            <a:r>
              <a:rPr lang="nb-NO" sz="1100" err="1">
                <a:latin typeface="Segoe UI"/>
                <a:ea typeface="Times New Roman" panose="02020603050405020304" pitchFamily="18" charset="0"/>
                <a:cs typeface="Times New Roman"/>
              </a:rPr>
              <a:t>mogeleg</a:t>
            </a:r>
            <a:r>
              <a:rPr lang="nb-NO" sz="1100">
                <a:latin typeface="Segoe UI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nb-NO" sz="1100" err="1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flyttast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 til nytt rom inntil sanering er avslutta.</a:t>
            </a:r>
            <a:endParaRPr lang="nb-NO" sz="1100">
              <a:effectLst/>
              <a:latin typeface="Segoe UI"/>
              <a:ea typeface="Calibri" panose="020F0502020204030204" pitchFamily="34" charset="0"/>
              <a:cs typeface="Times New Roman"/>
            </a:endParaRPr>
          </a:p>
          <a:p>
            <a:pPr marL="34290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Dersom det er påvist eller er mistanke om </a:t>
            </a:r>
            <a:r>
              <a:rPr lang="nb-NO" sz="1100" err="1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fleire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nb-NO" sz="1100">
                <a:latin typeface="Segoe UI"/>
                <a:ea typeface="Times New Roman" panose="02020603050405020304" pitchFamily="18" charset="0"/>
                <a:cs typeface="Times New Roman"/>
              </a:rPr>
              <a:t>tilfelle av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 skabb på institusjonen, bør alle </a:t>
            </a:r>
            <a:r>
              <a:rPr lang="nb-NO" sz="1100" err="1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bebuarar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 og ansatte </a:t>
            </a:r>
            <a:r>
              <a:rPr lang="nb-NO" sz="1100">
                <a:latin typeface="Segoe UI"/>
                <a:ea typeface="Times New Roman" panose="02020603050405020304" pitchFamily="18" charset="0"/>
                <a:cs typeface="Times New Roman"/>
              </a:rPr>
              <a:t>bli undersøkt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 for skabb.</a:t>
            </a:r>
            <a:endParaRPr lang="nb-NO" sz="1100">
              <a:effectLst/>
              <a:latin typeface="Segoe UI"/>
              <a:ea typeface="Calibri" panose="020F0502020204030204" pitchFamily="34" charset="0"/>
              <a:cs typeface="Times New Roman"/>
            </a:endParaRPr>
          </a:p>
          <a:p>
            <a:pPr marL="34290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Det bør </a:t>
            </a:r>
            <a:r>
              <a:rPr lang="nb-NO" sz="1100">
                <a:latin typeface="Segoe UI"/>
                <a:ea typeface="Times New Roman" panose="02020603050405020304" pitchFamily="18" charset="0"/>
                <a:cs typeface="Times New Roman"/>
              </a:rPr>
              <a:t>bli vurdert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 om avdelinga skal stenge for inntak til </a:t>
            </a:r>
            <a:r>
              <a:rPr lang="nb-NO" sz="1100" err="1">
                <a:latin typeface="Segoe UI"/>
                <a:ea typeface="Times New Roman" panose="02020603050405020304" pitchFamily="18" charset="0"/>
                <a:cs typeface="Times New Roman"/>
              </a:rPr>
              <a:t>utbrotet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 er under kontroll.</a:t>
            </a:r>
            <a:endParaRPr lang="nb-NO" sz="1100">
              <a:effectLst/>
              <a:latin typeface="Segoe UI"/>
              <a:ea typeface="Calibri" panose="020F0502020204030204" pitchFamily="34" charset="0"/>
              <a:cs typeface="Times New Roman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Alle </a:t>
            </a:r>
            <a:r>
              <a:rPr lang="nb-NO" sz="1100" err="1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gjenstandar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 i rommet til </a:t>
            </a:r>
            <a:r>
              <a:rPr lang="nb-NO" sz="1100" err="1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bebuaren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 som er stoffbelagt skal i karantene, </a:t>
            </a:r>
            <a:r>
              <a:rPr lang="nb-NO" sz="1100" err="1">
                <a:latin typeface="Segoe UI"/>
                <a:ea typeface="Times New Roman" panose="02020603050405020304" pitchFamily="18" charset="0"/>
                <a:cs typeface="Times New Roman"/>
              </a:rPr>
              <a:t>pakkast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 inn i plast og </a:t>
            </a:r>
            <a:r>
              <a:rPr lang="nb-NO" sz="1100" err="1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vere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 ved romtemperatur på 20 grader i ei veke.</a:t>
            </a:r>
            <a:endParaRPr lang="nb-NO" sz="1100">
              <a:effectLst/>
              <a:latin typeface="Segoe UI"/>
              <a:ea typeface="Calibri" panose="020F0502020204030204" pitchFamily="34" charset="0"/>
              <a:cs typeface="Times New Roman"/>
            </a:endParaRPr>
          </a:p>
          <a:p>
            <a:pPr marL="34290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nb-NO" sz="1100" err="1">
                <a:latin typeface="Segoe UI"/>
                <a:ea typeface="Times New Roman" panose="02020603050405020304" pitchFamily="18" charset="0"/>
                <a:cs typeface="Times New Roman"/>
              </a:rPr>
              <a:t>Reingjer</a:t>
            </a:r>
            <a:r>
              <a:rPr lang="nb-NO" sz="1100">
                <a:latin typeface="Segoe UI"/>
                <a:ea typeface="Times New Roman" panose="02020603050405020304" pitchFamily="18" charset="0"/>
                <a:cs typeface="Times New Roman"/>
              </a:rPr>
              <a:t> rom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 og kontaktpunkt</a:t>
            </a:r>
            <a:r>
              <a:rPr lang="nb-NO" sz="1100">
                <a:latin typeface="Segoe UI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nb-NO" sz="1100" err="1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dagleg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 med såpe og vatn.</a:t>
            </a:r>
            <a:endParaRPr lang="nb-NO" sz="1100">
              <a:effectLst/>
              <a:latin typeface="Segoe UI"/>
              <a:ea typeface="Calibri" panose="020F0502020204030204" pitchFamily="34" charset="0"/>
              <a:cs typeface="Times New Roman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Personale, </a:t>
            </a:r>
            <a:r>
              <a:rPr lang="nb-NO" sz="1100" err="1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bebuarane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 og </a:t>
            </a:r>
            <a:r>
              <a:rPr lang="nb-NO" sz="1100">
                <a:latin typeface="Segoe UI"/>
                <a:ea typeface="Times New Roman" panose="02020603050405020304" pitchFamily="18" charset="0"/>
                <a:cs typeface="Times New Roman"/>
              </a:rPr>
              <a:t>evt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nb-NO" sz="1100" err="1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pårørande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 som har hatt kontakt med pasienten skal </a:t>
            </a:r>
            <a:r>
              <a:rPr lang="nb-NO" sz="1100" err="1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undersøkast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 for skabb og </a:t>
            </a:r>
            <a:r>
              <a:rPr lang="nb-NO" sz="1100" err="1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behandlast</a:t>
            </a:r>
            <a:r>
              <a:rPr lang="nb-NO" sz="1100">
                <a:latin typeface="Segoe UI"/>
                <a:ea typeface="Times New Roman" panose="02020603050405020304" pitchFamily="18" charset="0"/>
                <a:cs typeface="Times New Roman"/>
              </a:rPr>
              <a:t>.</a:t>
            </a:r>
            <a:endParaRPr lang="nb-NO" sz="1100" err="1">
              <a:effectLst/>
              <a:latin typeface="Segoe UI"/>
              <a:ea typeface="Calibri" panose="020F0502020204030204" pitchFamily="34" charset="0"/>
              <a:cs typeface="Times New Roman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Har personalet eller </a:t>
            </a:r>
            <a:r>
              <a:rPr lang="nb-NO" sz="1100" err="1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pårørande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 symptom skal også husstanden </a:t>
            </a:r>
            <a:r>
              <a:rPr lang="nb-NO" sz="1100" err="1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behandlast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.</a:t>
            </a:r>
            <a:endParaRPr lang="nb-NO" sz="1100">
              <a:effectLst/>
              <a:latin typeface="Segoe UI"/>
              <a:ea typeface="Calibri" panose="020F0502020204030204" pitchFamily="34" charset="0"/>
              <a:cs typeface="Times New Roman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Også her skal tiltak for </a:t>
            </a:r>
            <a:r>
              <a:rPr lang="nb-NO" sz="1100" err="1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vanleg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 skabb </a:t>
            </a:r>
            <a:r>
              <a:rPr lang="nb-NO" sz="1100" err="1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gjennomførast</a:t>
            </a:r>
            <a:r>
              <a:rPr lang="nb-NO" sz="1100">
                <a:effectLst/>
                <a:latin typeface="Segoe UI"/>
                <a:ea typeface="Times New Roman" panose="02020603050405020304" pitchFamily="18" charset="0"/>
                <a:cs typeface="Times New Roman"/>
              </a:rPr>
              <a:t>.</a:t>
            </a:r>
            <a:endParaRPr lang="nb-NO" sz="1100">
              <a:effectLst/>
              <a:latin typeface="Segoe UI"/>
              <a:ea typeface="Calibri" panose="020F0502020204030204" pitchFamily="34" charset="0"/>
              <a:cs typeface="Times New Roman"/>
            </a:endParaRPr>
          </a:p>
          <a:p>
            <a:pPr marL="0" indent="0">
              <a:buNone/>
            </a:pPr>
            <a:endParaRPr lang="nb-NO" sz="1100"/>
          </a:p>
        </p:txBody>
      </p:sp>
    </p:spTree>
    <p:extLst>
      <p:ext uri="{BB962C8B-B14F-4D97-AF65-F5344CB8AC3E}">
        <p14:creationId xmlns:p14="http://schemas.microsoft.com/office/powerpoint/2010/main" val="2261131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ABE1108-6423-4E53-85A1-817683043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5520B3F-3A75-374B-84B1-A19238208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3366" y="543070"/>
            <a:ext cx="6870954" cy="1675626"/>
          </a:xfrm>
        </p:spPr>
        <p:txBody>
          <a:bodyPr>
            <a:normAutofit/>
          </a:bodyPr>
          <a:lstStyle/>
          <a:p>
            <a:r>
              <a:rPr lang="nb-NO" sz="4000"/>
              <a:t>Kort om behandling av skorpeskabb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F7F807-E13E-ED4F-83BA-E457A3E7B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3366" y="2399720"/>
            <a:ext cx="6870954" cy="37365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2000"/>
              <a:t>Førstelinje: </a:t>
            </a:r>
            <a:r>
              <a:rPr lang="nb-NO" sz="2000" err="1"/>
              <a:t>Permetrin</a:t>
            </a:r>
            <a:r>
              <a:rPr lang="nb-NO" sz="2000"/>
              <a:t> og </a:t>
            </a:r>
            <a:r>
              <a:rPr lang="nb-NO" sz="2000" err="1"/>
              <a:t>Ivermektin</a:t>
            </a:r>
            <a:r>
              <a:rPr lang="nb-NO" sz="2000"/>
              <a:t> </a:t>
            </a:r>
          </a:p>
          <a:p>
            <a:r>
              <a:rPr lang="nb-NO" sz="2000" err="1"/>
              <a:t>Ivermektin</a:t>
            </a:r>
            <a:r>
              <a:rPr lang="nb-NO" sz="2000"/>
              <a:t> 200 mikrogram/kg/dose dag 1, 2, 8, 9 og 15. </a:t>
            </a:r>
            <a:r>
              <a:rPr lang="nb-NO" sz="2000" err="1"/>
              <a:t>Vanleg</a:t>
            </a:r>
            <a:r>
              <a:rPr lang="nb-NO" sz="2000"/>
              <a:t> skabb dag 1 og dag 8</a:t>
            </a:r>
          </a:p>
          <a:p>
            <a:r>
              <a:rPr lang="nb-NO" sz="2000" err="1"/>
              <a:t>Permetrin</a:t>
            </a:r>
            <a:r>
              <a:rPr lang="nb-NO" sz="2000"/>
              <a:t> 5% krem </a:t>
            </a:r>
            <a:r>
              <a:rPr lang="nb-NO" sz="2000" err="1"/>
              <a:t>dagleg</a:t>
            </a:r>
            <a:r>
              <a:rPr lang="nb-NO" sz="2000"/>
              <a:t> i 7 </a:t>
            </a:r>
            <a:r>
              <a:rPr lang="nb-NO" sz="2000" err="1"/>
              <a:t>dagar</a:t>
            </a:r>
            <a:r>
              <a:rPr lang="nb-NO" sz="2000"/>
              <a:t>. Deretter x2/veke til </a:t>
            </a:r>
            <a:r>
              <a:rPr lang="nb-NO" sz="2000" err="1"/>
              <a:t>ein</a:t>
            </a:r>
            <a:r>
              <a:rPr lang="nb-NO" sz="2000"/>
              <a:t> </a:t>
            </a:r>
            <a:r>
              <a:rPr lang="nb-NO" sz="2000" err="1"/>
              <a:t>ein</a:t>
            </a:r>
            <a:r>
              <a:rPr lang="nb-NO" sz="2000"/>
              <a:t> kvitt </a:t>
            </a:r>
            <a:r>
              <a:rPr lang="nb-NO" sz="2000" err="1"/>
              <a:t>skabben</a:t>
            </a:r>
            <a:r>
              <a:rPr lang="nb-NO" sz="2000"/>
              <a:t>. </a:t>
            </a:r>
            <a:r>
              <a:rPr lang="nb-NO" sz="2000" err="1"/>
              <a:t>Vanleg</a:t>
            </a:r>
            <a:r>
              <a:rPr lang="nb-NO" sz="2000"/>
              <a:t> skabb dag 1 og dag 8 </a:t>
            </a:r>
          </a:p>
        </p:txBody>
      </p:sp>
    </p:spTree>
    <p:extLst>
      <p:ext uri="{BB962C8B-B14F-4D97-AF65-F5344CB8AC3E}">
        <p14:creationId xmlns:p14="http://schemas.microsoft.com/office/powerpoint/2010/main" val="3800076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E48EB88C-CAEC-FF44-9BCF-38A1178DB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r>
              <a:rPr lang="nb-NO" sz="4000"/>
              <a:t>Korleis skal ein behandle?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59A9BEF-83E0-114A-9F34-77D9D3D10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52774" cy="43034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1900"/>
              <a:t>Alle i husstanden/familien må behandle seg til same tid</a:t>
            </a:r>
          </a:p>
          <a:p>
            <a:r>
              <a:rPr lang="nb-NO" sz="1900"/>
              <a:t>Lag </a:t>
            </a:r>
            <a:r>
              <a:rPr lang="nb-NO" sz="1900" err="1"/>
              <a:t>ein</a:t>
            </a:r>
            <a:r>
              <a:rPr lang="nb-NO" sz="1900"/>
              <a:t> god plan</a:t>
            </a:r>
            <a:endParaRPr lang="nb-NO" sz="1900">
              <a:cs typeface="Calibri"/>
            </a:endParaRPr>
          </a:p>
          <a:p>
            <a:r>
              <a:rPr lang="nb-NO" sz="1900"/>
              <a:t>Gjennomfør behandlinga dag 1. og gjenta behandlinga dag 8</a:t>
            </a:r>
            <a:endParaRPr lang="nb-NO" sz="1900">
              <a:cs typeface="Calibri"/>
            </a:endParaRPr>
          </a:p>
          <a:p>
            <a:r>
              <a:rPr lang="nb-NO" sz="1900"/>
              <a:t>Behandlinga tek 24 </a:t>
            </a:r>
            <a:r>
              <a:rPr lang="nb-NO" sz="1900" err="1"/>
              <a:t>timar</a:t>
            </a:r>
            <a:endParaRPr lang="nb-NO" sz="1900" err="1">
              <a:cs typeface="Calibri"/>
            </a:endParaRPr>
          </a:p>
          <a:p>
            <a:pPr lvl="1"/>
            <a:r>
              <a:rPr lang="nb-NO" sz="1900"/>
              <a:t>Då kan </a:t>
            </a:r>
            <a:r>
              <a:rPr lang="nb-NO" sz="1900" err="1"/>
              <a:t>ein</a:t>
            </a:r>
            <a:r>
              <a:rPr lang="nb-NO" sz="1900"/>
              <a:t> </a:t>
            </a:r>
            <a:r>
              <a:rPr lang="nb-NO" sz="1900" err="1"/>
              <a:t>ikkje</a:t>
            </a:r>
            <a:r>
              <a:rPr lang="nb-NO" sz="1900"/>
              <a:t> gå på arbeid, skule, barnehage</a:t>
            </a:r>
            <a:endParaRPr lang="nb-NO" sz="1900">
              <a:cs typeface="Calibri"/>
            </a:endParaRPr>
          </a:p>
          <a:p>
            <a:r>
              <a:rPr lang="nb-NO" sz="1900"/>
              <a:t>Institusjon</a:t>
            </a:r>
            <a:endParaRPr lang="nb-NO" sz="1900">
              <a:cs typeface="Calibri"/>
            </a:endParaRPr>
          </a:p>
          <a:p>
            <a:pPr lvl="1"/>
            <a:r>
              <a:rPr lang="nb-NO" sz="1900" err="1"/>
              <a:t>Vanleg</a:t>
            </a:r>
            <a:r>
              <a:rPr lang="nb-NO" sz="1900"/>
              <a:t> skabb - kontaktsmitte?</a:t>
            </a:r>
            <a:endParaRPr lang="nb-NO" sz="1900">
              <a:cs typeface="Calibri"/>
            </a:endParaRPr>
          </a:p>
          <a:p>
            <a:pPr lvl="1"/>
            <a:r>
              <a:rPr lang="nb-NO" sz="1900"/>
              <a:t>Skorpeskabb - kontaktsmitte inntil </a:t>
            </a:r>
            <a:r>
              <a:rPr lang="nb-NO" sz="1900" err="1"/>
              <a:t>ein</a:t>
            </a:r>
            <a:r>
              <a:rPr lang="nb-NO" sz="1900"/>
              <a:t> er ferdig med sanering </a:t>
            </a:r>
            <a:endParaRPr lang="nb-NO" sz="19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5267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0">
            <a:extLst>
              <a:ext uri="{FF2B5EF4-FFF2-40B4-BE49-F238E27FC236}">
                <a16:creationId xmlns:a16="http://schemas.microsoft.com/office/drawing/2014/main" id="{6A8AAC95-3719-4BCD-B710-4160043D9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2">
            <a:extLst>
              <a:ext uri="{FF2B5EF4-FFF2-40B4-BE49-F238E27FC236}">
                <a16:creationId xmlns:a16="http://schemas.microsoft.com/office/drawing/2014/main" id="{73A6D7BA-50E4-42FE-A0E3-FC42B7EC43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2767722"/>
            <a:ext cx="3021543" cy="1532055"/>
          </a:xfrm>
          <a:custGeom>
            <a:avLst/>
            <a:gdLst>
              <a:gd name="connsiteX0" fmla="*/ 3021543 w 3021543"/>
              <a:gd name="connsiteY0" fmla="*/ 0 h 1532055"/>
              <a:gd name="connsiteX1" fmla="*/ 2963800 w 3021543"/>
              <a:gd name="connsiteY1" fmla="*/ 7730 h 1532055"/>
              <a:gd name="connsiteX2" fmla="*/ 2793803 w 3021543"/>
              <a:gd name="connsiteY2" fmla="*/ 25704 h 1532055"/>
              <a:gd name="connsiteX3" fmla="*/ 2414348 w 3021543"/>
              <a:gd name="connsiteY3" fmla="*/ 31695 h 1532055"/>
              <a:gd name="connsiteX4" fmla="*/ 2091558 w 3021543"/>
              <a:gd name="connsiteY4" fmla="*/ 29298 h 1532055"/>
              <a:gd name="connsiteX5" fmla="*/ 1645319 w 3021543"/>
              <a:gd name="connsiteY5" fmla="*/ 30497 h 1532055"/>
              <a:gd name="connsiteX6" fmla="*/ 1243602 w 3021543"/>
              <a:gd name="connsiteY6" fmla="*/ 64048 h 1532055"/>
              <a:gd name="connsiteX7" fmla="*/ 753851 w 3021543"/>
              <a:gd name="connsiteY7" fmla="*/ 61651 h 1532055"/>
              <a:gd name="connsiteX8" fmla="*/ 465465 w 3021543"/>
              <a:gd name="connsiteY8" fmla="*/ 123960 h 1532055"/>
              <a:gd name="connsiteX9" fmla="*/ 546416 w 3021543"/>
              <a:gd name="connsiteY9" fmla="*/ 145529 h 1532055"/>
              <a:gd name="connsiteX10" fmla="*/ 689091 w 3021543"/>
              <a:gd name="connsiteY10" fmla="*/ 192260 h 1532055"/>
              <a:gd name="connsiteX11" fmla="*/ 704269 w 3021543"/>
              <a:gd name="connsiteY11" fmla="*/ 222217 h 1532055"/>
              <a:gd name="connsiteX12" fmla="*/ 683020 w 3021543"/>
              <a:gd name="connsiteY12" fmla="*/ 236595 h 1532055"/>
              <a:gd name="connsiteX13" fmla="*/ 621295 w 3021543"/>
              <a:gd name="connsiteY13" fmla="*/ 264155 h 1532055"/>
              <a:gd name="connsiteX14" fmla="*/ 848968 w 3021543"/>
              <a:gd name="connsiteY14" fmla="*/ 304896 h 1532055"/>
              <a:gd name="connsiteX15" fmla="*/ 768018 w 3021543"/>
              <a:gd name="connsiteY15" fmla="*/ 330059 h 1532055"/>
              <a:gd name="connsiteX16" fmla="*/ 684032 w 3021543"/>
              <a:gd name="connsiteY16" fmla="*/ 348032 h 1532055"/>
              <a:gd name="connsiteX17" fmla="*/ 592962 w 3021543"/>
              <a:gd name="connsiteY17" fmla="*/ 361213 h 1532055"/>
              <a:gd name="connsiteX18" fmla="*/ 509988 w 3021543"/>
              <a:gd name="connsiteY18" fmla="*/ 387575 h 1532055"/>
              <a:gd name="connsiteX19" fmla="*/ 726531 w 3021543"/>
              <a:gd name="connsiteY19" fmla="*/ 398359 h 1532055"/>
              <a:gd name="connsiteX20" fmla="*/ 614212 w 3021543"/>
              <a:gd name="connsiteY20" fmla="*/ 422324 h 1532055"/>
              <a:gd name="connsiteX21" fmla="*/ 522131 w 3021543"/>
              <a:gd name="connsiteY21" fmla="*/ 453478 h 1532055"/>
              <a:gd name="connsiteX22" fmla="*/ 457370 w 3021543"/>
              <a:gd name="connsiteY22" fmla="*/ 467857 h 1532055"/>
              <a:gd name="connsiteX23" fmla="*/ 388562 w 3021543"/>
              <a:gd name="connsiteY23" fmla="*/ 471452 h 1532055"/>
              <a:gd name="connsiteX24" fmla="*/ 372372 w 3021543"/>
              <a:gd name="connsiteY24" fmla="*/ 494218 h 1532055"/>
              <a:gd name="connsiteX25" fmla="*/ 393622 w 3021543"/>
              <a:gd name="connsiteY25" fmla="*/ 518184 h 1532055"/>
              <a:gd name="connsiteX26" fmla="*/ 426002 w 3021543"/>
              <a:gd name="connsiteY26" fmla="*/ 520580 h 1532055"/>
              <a:gd name="connsiteX27" fmla="*/ 619271 w 3021543"/>
              <a:gd name="connsiteY27" fmla="*/ 526571 h 1532055"/>
              <a:gd name="connsiteX28" fmla="*/ 0 w 3021543"/>
              <a:gd name="connsiteY28" fmla="*/ 579294 h 1532055"/>
              <a:gd name="connsiteX29" fmla="*/ 83986 w 3021543"/>
              <a:gd name="connsiteY29" fmla="*/ 611647 h 1532055"/>
              <a:gd name="connsiteX30" fmla="*/ 112319 w 3021543"/>
              <a:gd name="connsiteY30" fmla="*/ 700317 h 1532055"/>
              <a:gd name="connsiteX31" fmla="*/ 215531 w 3021543"/>
              <a:gd name="connsiteY31" fmla="*/ 750643 h 1532055"/>
              <a:gd name="connsiteX32" fmla="*/ 282315 w 3021543"/>
              <a:gd name="connsiteY32" fmla="*/ 768617 h 1532055"/>
              <a:gd name="connsiteX33" fmla="*/ 435109 w 3021543"/>
              <a:gd name="connsiteY33" fmla="*/ 794979 h 1532055"/>
              <a:gd name="connsiteX34" fmla="*/ 457370 w 3021543"/>
              <a:gd name="connsiteY34" fmla="*/ 838116 h 1532055"/>
              <a:gd name="connsiteX35" fmla="*/ 476596 w 3021543"/>
              <a:gd name="connsiteY35" fmla="*/ 886046 h 1532055"/>
              <a:gd name="connsiteX36" fmla="*/ 517071 w 3021543"/>
              <a:gd name="connsiteY36" fmla="*/ 917200 h 1532055"/>
              <a:gd name="connsiteX37" fmla="*/ 202377 w 3021543"/>
              <a:gd name="connsiteY37" fmla="*/ 912407 h 1532055"/>
              <a:gd name="connsiteX38" fmla="*/ 557546 w 3021543"/>
              <a:gd name="connsiteY38" fmla="*/ 1013060 h 1532055"/>
              <a:gd name="connsiteX39" fmla="*/ 526178 w 3021543"/>
              <a:gd name="connsiteY39" fmla="*/ 1052602 h 1532055"/>
              <a:gd name="connsiteX40" fmla="*/ 720459 w 3021543"/>
              <a:gd name="connsiteY40" fmla="*/ 1106523 h 1532055"/>
              <a:gd name="connsiteX41" fmla="*/ 616236 w 3021543"/>
              <a:gd name="connsiteY41" fmla="*/ 1112514 h 1532055"/>
              <a:gd name="connsiteX42" fmla="*/ 1222353 w 3021543"/>
              <a:gd name="connsiteY42" fmla="*/ 1337785 h 1532055"/>
              <a:gd name="connsiteX43" fmla="*/ 2087511 w 3021543"/>
              <a:gd name="connsiteY43" fmla="*/ 1500747 h 1532055"/>
              <a:gd name="connsiteX44" fmla="*/ 2425479 w 3021543"/>
              <a:gd name="connsiteY44" fmla="*/ 1531901 h 1532055"/>
              <a:gd name="connsiteX45" fmla="*/ 2809994 w 3021543"/>
              <a:gd name="connsiteY45" fmla="*/ 1522315 h 1532055"/>
              <a:gd name="connsiteX46" fmla="*/ 2953618 w 3021543"/>
              <a:gd name="connsiteY46" fmla="*/ 1512448 h 1532055"/>
              <a:gd name="connsiteX47" fmla="*/ 3021543 w 3021543"/>
              <a:gd name="connsiteY47" fmla="*/ 1502657 h 153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532055">
                <a:moveTo>
                  <a:pt x="3021543" y="0"/>
                </a:moveTo>
                <a:lnTo>
                  <a:pt x="2963800" y="7730"/>
                </a:lnTo>
                <a:cubicBezTo>
                  <a:pt x="2907134" y="14919"/>
                  <a:pt x="2850469" y="24506"/>
                  <a:pt x="2793803" y="25704"/>
                </a:cubicBezTo>
                <a:cubicBezTo>
                  <a:pt x="2667318" y="29298"/>
                  <a:pt x="2539821" y="20911"/>
                  <a:pt x="2414348" y="31695"/>
                </a:cubicBezTo>
                <a:cubicBezTo>
                  <a:pt x="2307089" y="41281"/>
                  <a:pt x="2198818" y="30497"/>
                  <a:pt x="2091558" y="29298"/>
                </a:cubicBezTo>
                <a:cubicBezTo>
                  <a:pt x="1942812" y="28100"/>
                  <a:pt x="1793053" y="19713"/>
                  <a:pt x="1645319" y="30497"/>
                </a:cubicBezTo>
                <a:cubicBezTo>
                  <a:pt x="1510738" y="38885"/>
                  <a:pt x="1376158" y="41281"/>
                  <a:pt x="1243602" y="64048"/>
                </a:cubicBezTo>
                <a:cubicBezTo>
                  <a:pt x="1079677" y="76030"/>
                  <a:pt x="916765" y="68841"/>
                  <a:pt x="753851" y="61651"/>
                </a:cubicBezTo>
                <a:cubicBezTo>
                  <a:pt x="653675" y="56858"/>
                  <a:pt x="554511" y="41281"/>
                  <a:pt x="465465" y="123960"/>
                </a:cubicBezTo>
                <a:cubicBezTo>
                  <a:pt x="489751" y="143132"/>
                  <a:pt x="519095" y="139537"/>
                  <a:pt x="546416" y="145529"/>
                </a:cubicBezTo>
                <a:cubicBezTo>
                  <a:pt x="594986" y="157511"/>
                  <a:pt x="643557" y="169493"/>
                  <a:pt x="689091" y="192260"/>
                </a:cubicBezTo>
                <a:cubicBezTo>
                  <a:pt x="699210" y="197053"/>
                  <a:pt x="708317" y="206639"/>
                  <a:pt x="704269" y="222217"/>
                </a:cubicBezTo>
                <a:cubicBezTo>
                  <a:pt x="701234" y="234199"/>
                  <a:pt x="691115" y="234199"/>
                  <a:pt x="683020" y="236595"/>
                </a:cubicBezTo>
                <a:cubicBezTo>
                  <a:pt x="664806" y="243785"/>
                  <a:pt x="642545" y="238992"/>
                  <a:pt x="621295" y="264155"/>
                </a:cubicBezTo>
                <a:cubicBezTo>
                  <a:pt x="702245" y="277336"/>
                  <a:pt x="780160" y="252172"/>
                  <a:pt x="848968" y="304896"/>
                </a:cubicBezTo>
                <a:cubicBezTo>
                  <a:pt x="823671" y="331257"/>
                  <a:pt x="795339" y="325266"/>
                  <a:pt x="768018" y="330059"/>
                </a:cubicBezTo>
                <a:cubicBezTo>
                  <a:pt x="739685" y="334852"/>
                  <a:pt x="712365" y="343240"/>
                  <a:pt x="684032" y="348032"/>
                </a:cubicBezTo>
                <a:cubicBezTo>
                  <a:pt x="653675" y="354023"/>
                  <a:pt x="623319" y="355222"/>
                  <a:pt x="592962" y="361213"/>
                </a:cubicBezTo>
                <a:cubicBezTo>
                  <a:pt x="567666" y="366006"/>
                  <a:pt x="540345" y="357618"/>
                  <a:pt x="509988" y="387575"/>
                </a:cubicBezTo>
                <a:cubicBezTo>
                  <a:pt x="584867" y="409143"/>
                  <a:pt x="652663" y="376790"/>
                  <a:pt x="726531" y="398359"/>
                </a:cubicBezTo>
                <a:cubicBezTo>
                  <a:pt x="683020" y="417531"/>
                  <a:pt x="647604" y="411539"/>
                  <a:pt x="614212" y="422324"/>
                </a:cubicBezTo>
                <a:cubicBezTo>
                  <a:pt x="583855" y="433108"/>
                  <a:pt x="547428" y="421126"/>
                  <a:pt x="522131" y="453478"/>
                </a:cubicBezTo>
                <a:cubicBezTo>
                  <a:pt x="502905" y="478641"/>
                  <a:pt x="482668" y="482236"/>
                  <a:pt x="457370" y="467857"/>
                </a:cubicBezTo>
                <a:cubicBezTo>
                  <a:pt x="435109" y="454676"/>
                  <a:pt x="410824" y="458271"/>
                  <a:pt x="388562" y="471452"/>
                </a:cubicBezTo>
                <a:cubicBezTo>
                  <a:pt x="380468" y="476245"/>
                  <a:pt x="372372" y="482236"/>
                  <a:pt x="372372" y="494218"/>
                </a:cubicBezTo>
                <a:cubicBezTo>
                  <a:pt x="372372" y="510994"/>
                  <a:pt x="382491" y="515787"/>
                  <a:pt x="393622" y="518184"/>
                </a:cubicBezTo>
                <a:cubicBezTo>
                  <a:pt x="403741" y="520580"/>
                  <a:pt x="415883" y="522977"/>
                  <a:pt x="426002" y="520580"/>
                </a:cubicBezTo>
                <a:cubicBezTo>
                  <a:pt x="490762" y="507399"/>
                  <a:pt x="554511" y="528968"/>
                  <a:pt x="619271" y="526571"/>
                </a:cubicBezTo>
                <a:cubicBezTo>
                  <a:pt x="415883" y="578096"/>
                  <a:pt x="210471" y="561321"/>
                  <a:pt x="0" y="579294"/>
                </a:cubicBezTo>
                <a:cubicBezTo>
                  <a:pt x="27321" y="615241"/>
                  <a:pt x="62737" y="585286"/>
                  <a:pt x="83986" y="611647"/>
                </a:cubicBezTo>
                <a:cubicBezTo>
                  <a:pt x="63748" y="666766"/>
                  <a:pt x="71844" y="696722"/>
                  <a:pt x="112319" y="700317"/>
                </a:cubicBezTo>
                <a:cubicBezTo>
                  <a:pt x="151782" y="703912"/>
                  <a:pt x="194281" y="684740"/>
                  <a:pt x="215531" y="750643"/>
                </a:cubicBezTo>
                <a:cubicBezTo>
                  <a:pt x="221602" y="771014"/>
                  <a:pt x="259042" y="765023"/>
                  <a:pt x="282315" y="768617"/>
                </a:cubicBezTo>
                <a:cubicBezTo>
                  <a:pt x="332909" y="777005"/>
                  <a:pt x="386539" y="768617"/>
                  <a:pt x="435109" y="794979"/>
                </a:cubicBezTo>
                <a:cubicBezTo>
                  <a:pt x="454335" y="804565"/>
                  <a:pt x="467489" y="811754"/>
                  <a:pt x="457370" y="838116"/>
                </a:cubicBezTo>
                <a:cubicBezTo>
                  <a:pt x="447252" y="865675"/>
                  <a:pt x="460406" y="875261"/>
                  <a:pt x="476596" y="886046"/>
                </a:cubicBezTo>
                <a:cubicBezTo>
                  <a:pt x="488739" y="894433"/>
                  <a:pt x="506953" y="892037"/>
                  <a:pt x="517071" y="917200"/>
                </a:cubicBezTo>
                <a:cubicBezTo>
                  <a:pt x="410824" y="913605"/>
                  <a:pt x="307612" y="893235"/>
                  <a:pt x="202377" y="912407"/>
                </a:cubicBezTo>
                <a:cubicBezTo>
                  <a:pt x="317731" y="960337"/>
                  <a:pt x="444216" y="957940"/>
                  <a:pt x="557546" y="1013060"/>
                </a:cubicBezTo>
                <a:cubicBezTo>
                  <a:pt x="553499" y="1032232"/>
                  <a:pt x="527190" y="1023844"/>
                  <a:pt x="526178" y="1052602"/>
                </a:cubicBezTo>
                <a:cubicBezTo>
                  <a:pt x="585879" y="1082558"/>
                  <a:pt x="657723" y="1062188"/>
                  <a:pt x="720459" y="1106523"/>
                </a:cubicBezTo>
                <a:cubicBezTo>
                  <a:pt x="684032" y="1126893"/>
                  <a:pt x="650640" y="1093342"/>
                  <a:pt x="616236" y="1112514"/>
                </a:cubicBezTo>
                <a:cubicBezTo>
                  <a:pt x="627367" y="1141273"/>
                  <a:pt x="1131283" y="1318613"/>
                  <a:pt x="1222353" y="1337785"/>
                </a:cubicBezTo>
                <a:cubicBezTo>
                  <a:pt x="1407527" y="1377327"/>
                  <a:pt x="1940788" y="1477980"/>
                  <a:pt x="2087511" y="1500747"/>
                </a:cubicBezTo>
                <a:cubicBezTo>
                  <a:pt x="2200841" y="1517522"/>
                  <a:pt x="2313160" y="1530703"/>
                  <a:pt x="2425479" y="1531901"/>
                </a:cubicBezTo>
                <a:cubicBezTo>
                  <a:pt x="2553988" y="1533099"/>
                  <a:pt x="2681485" y="1527108"/>
                  <a:pt x="2809994" y="1522315"/>
                </a:cubicBezTo>
                <a:cubicBezTo>
                  <a:pt x="2858058" y="1520518"/>
                  <a:pt x="2905933" y="1517372"/>
                  <a:pt x="2953618" y="1512448"/>
                </a:cubicBezTo>
                <a:lnTo>
                  <a:pt x="3021543" y="1502657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C9B29A8-D4DA-6E4B-80DB-5307D684D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199"/>
            <a:ext cx="4191000" cy="5338763"/>
          </a:xfrm>
        </p:spPr>
        <p:txBody>
          <a:bodyPr>
            <a:normAutofit/>
          </a:bodyPr>
          <a:lstStyle/>
          <a:p>
            <a:r>
              <a:rPr lang="nb-NO"/>
              <a:t>Praktisk gjennomføring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9A00F23-0DD1-8240-B9BB-5F6CF108E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332" y="838199"/>
            <a:ext cx="6051468" cy="5338763"/>
          </a:xfrm>
        </p:spPr>
        <p:txBody>
          <a:bodyPr anchor="ctr">
            <a:normAutofit/>
          </a:bodyPr>
          <a:lstStyle/>
          <a:p>
            <a:r>
              <a:rPr lang="nb-NO" sz="2000"/>
              <a:t>Ta av sengetøy/rydd </a:t>
            </a:r>
            <a:r>
              <a:rPr lang="nb-NO" sz="2000" err="1"/>
              <a:t>saman</a:t>
            </a:r>
            <a:r>
              <a:rPr lang="nb-NO" sz="2000"/>
              <a:t> </a:t>
            </a:r>
            <a:r>
              <a:rPr lang="nb-NO" sz="2000" err="1"/>
              <a:t>tekstilar</a:t>
            </a:r>
            <a:endParaRPr lang="nb-NO" sz="2000"/>
          </a:p>
          <a:p>
            <a:r>
              <a:rPr lang="nb-NO" sz="2000"/>
              <a:t>Klipp neglene</a:t>
            </a:r>
          </a:p>
          <a:p>
            <a:r>
              <a:rPr lang="nb-NO" sz="2000"/>
              <a:t>Dusj og tørk godt/føn håret</a:t>
            </a:r>
          </a:p>
          <a:p>
            <a:r>
              <a:rPr lang="nb-NO" sz="2000"/>
              <a:t>Smør inn kroppen </a:t>
            </a:r>
            <a:r>
              <a:rPr lang="nb-NO" sz="2000" err="1"/>
              <a:t>frå</a:t>
            </a:r>
            <a:r>
              <a:rPr lang="nb-NO" sz="2000"/>
              <a:t> topp til fotsåle!</a:t>
            </a:r>
          </a:p>
          <a:p>
            <a:pPr lvl="1"/>
            <a:r>
              <a:rPr lang="nb-NO" sz="2000"/>
              <a:t>Menn: smør under forhud og på glans penis</a:t>
            </a:r>
          </a:p>
          <a:p>
            <a:pPr lvl="1"/>
            <a:r>
              <a:rPr lang="nb-NO" sz="2000"/>
              <a:t>Kvinner: smør områder med hårvekst genitalt, også mellom ytre kjønnslepper</a:t>
            </a:r>
          </a:p>
          <a:p>
            <a:r>
              <a:rPr lang="nb-NO" sz="2000"/>
              <a:t>2 tuber </a:t>
            </a:r>
            <a:r>
              <a:rPr lang="nb-NO" sz="2000" err="1"/>
              <a:t>Nix</a:t>
            </a:r>
            <a:r>
              <a:rPr lang="nb-NO" sz="2000"/>
              <a:t> (30g) kvar behandling – totalt 4 tuber</a:t>
            </a:r>
          </a:p>
          <a:p>
            <a:r>
              <a:rPr lang="nb-NO" sz="2000"/>
              <a:t>1 tube </a:t>
            </a:r>
            <a:r>
              <a:rPr lang="nb-NO" sz="2000" err="1"/>
              <a:t>Tenutex</a:t>
            </a:r>
            <a:r>
              <a:rPr lang="nb-NO" sz="2000"/>
              <a:t> (100g) kvar behandling -  totalt 2 tuber</a:t>
            </a:r>
          </a:p>
          <a:p>
            <a:r>
              <a:rPr lang="nb-NO" sz="2000"/>
              <a:t>Reine klede og </a:t>
            </a:r>
            <a:r>
              <a:rPr lang="nb-NO" sz="2000" err="1"/>
              <a:t>bommulshanskar</a:t>
            </a:r>
            <a:r>
              <a:rPr lang="nb-NO" sz="2000"/>
              <a:t>. Evt. </a:t>
            </a:r>
            <a:r>
              <a:rPr lang="nb-NO" sz="2000" err="1"/>
              <a:t>eingongshanskar</a:t>
            </a:r>
            <a:r>
              <a:rPr lang="nb-NO" sz="2000"/>
              <a:t> over ved behov</a:t>
            </a:r>
            <a:endParaRPr lang="nb-NO" sz="2000">
              <a:cs typeface="Calibri"/>
            </a:endParaRPr>
          </a:p>
          <a:p>
            <a:r>
              <a:rPr lang="nb-NO" sz="2000"/>
              <a:t>Dekk madrass med plast (t.d. </a:t>
            </a:r>
            <a:r>
              <a:rPr lang="nb-NO" sz="2000" err="1"/>
              <a:t>byggplast</a:t>
            </a:r>
            <a:r>
              <a:rPr lang="nb-NO" sz="2000"/>
              <a:t>) og legg på reint sengetøy</a:t>
            </a:r>
          </a:p>
        </p:txBody>
      </p:sp>
    </p:spTree>
    <p:extLst>
      <p:ext uri="{BB962C8B-B14F-4D97-AF65-F5344CB8AC3E}">
        <p14:creationId xmlns:p14="http://schemas.microsoft.com/office/powerpoint/2010/main" val="2732218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8717E5B-2C1D-4094-9D25-6FF6FBD92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" y="1219200"/>
            <a:ext cx="4510838" cy="380455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B6D8913-AD57-DF4B-8150-7E41CA79A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044" y="2090114"/>
            <a:ext cx="3382890" cy="2481886"/>
          </a:xfrm>
        </p:spPr>
        <p:txBody>
          <a:bodyPr>
            <a:normAutofit/>
          </a:bodyPr>
          <a:lstStyle/>
          <a:p>
            <a:pPr algn="ctr"/>
            <a:r>
              <a:rPr lang="nb-NO" sz="4100"/>
              <a:t>Praktisk gjennomføring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F68D22A-AEDE-4E4B-940F-03493DF75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5014" y="964850"/>
            <a:ext cx="6068786" cy="4928300"/>
          </a:xfrm>
        </p:spPr>
        <p:txBody>
          <a:bodyPr anchor="ctr">
            <a:normAutofit/>
          </a:bodyPr>
          <a:lstStyle/>
          <a:p>
            <a:r>
              <a:rPr lang="nb-NO" sz="2000"/>
              <a:t>Dagen etter (hugs 24 </a:t>
            </a:r>
            <a:r>
              <a:rPr lang="nb-NO" sz="2000" err="1"/>
              <a:t>timar</a:t>
            </a:r>
            <a:r>
              <a:rPr lang="nb-NO" sz="2000"/>
              <a:t>) byter </a:t>
            </a:r>
            <a:r>
              <a:rPr lang="nb-NO" sz="2000" err="1"/>
              <a:t>ein</a:t>
            </a:r>
            <a:r>
              <a:rPr lang="nb-NO" sz="2000"/>
              <a:t> </a:t>
            </a:r>
            <a:r>
              <a:rPr lang="nb-NO" sz="2000" err="1"/>
              <a:t>sengtøy</a:t>
            </a:r>
            <a:r>
              <a:rPr lang="nb-NO" sz="2000"/>
              <a:t> og legg </a:t>
            </a:r>
            <a:r>
              <a:rPr lang="nb-NO" sz="2000" err="1"/>
              <a:t>dei</a:t>
            </a:r>
            <a:r>
              <a:rPr lang="nb-NO" sz="2000"/>
              <a:t> på vask. Bytt til ny plast på madrass</a:t>
            </a:r>
          </a:p>
          <a:p>
            <a:r>
              <a:rPr lang="nb-NO" sz="2000"/>
              <a:t>Kleda skal også til vask</a:t>
            </a:r>
          </a:p>
          <a:p>
            <a:r>
              <a:rPr lang="nb-NO" sz="2000"/>
              <a:t>Deretter dusj</a:t>
            </a:r>
          </a:p>
          <a:p>
            <a:r>
              <a:rPr lang="nb-NO" sz="2000"/>
              <a:t>Gjenta behandling med </a:t>
            </a:r>
            <a:r>
              <a:rPr lang="nb-NO" sz="2000" err="1"/>
              <a:t>Nix</a:t>
            </a:r>
            <a:r>
              <a:rPr lang="nb-NO" sz="2000"/>
              <a:t>/</a:t>
            </a:r>
            <a:r>
              <a:rPr lang="nb-NO" sz="2000" err="1"/>
              <a:t>Tenutex</a:t>
            </a:r>
            <a:r>
              <a:rPr lang="nb-NO" sz="2000"/>
              <a:t>/Benzylbenzoat etter ei veke!</a:t>
            </a:r>
          </a:p>
        </p:txBody>
      </p:sp>
    </p:spTree>
    <p:extLst>
      <p:ext uri="{BB962C8B-B14F-4D97-AF65-F5344CB8AC3E}">
        <p14:creationId xmlns:p14="http://schemas.microsoft.com/office/powerpoint/2010/main" val="3915820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6B58ABB-B8BE-1441-9B23-84B2E7F02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0" y="762001"/>
            <a:ext cx="5334197" cy="1708242"/>
          </a:xfrm>
        </p:spPr>
        <p:txBody>
          <a:bodyPr anchor="ctr">
            <a:normAutofit/>
          </a:bodyPr>
          <a:lstStyle/>
          <a:p>
            <a:r>
              <a:rPr lang="nb-NO" sz="4000"/>
              <a:t>Behandling med Benzylbenzoat 25%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E44A24F-2371-0745-B51A-B266D7D68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0" y="2470244"/>
            <a:ext cx="5334197" cy="376983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z="1900"/>
              <a:t>Påførast frå topp til tå!</a:t>
            </a:r>
          </a:p>
          <a:p>
            <a:r>
              <a:rPr lang="nb-NO" sz="1900"/>
              <a:t>Fukt ein kompress og smør huda</a:t>
            </a:r>
          </a:p>
          <a:p>
            <a:r>
              <a:rPr lang="nb-NO" sz="1900"/>
              <a:t>Tørk 5-10 minutt. Ny påføring. Totalt 3 påføringar</a:t>
            </a:r>
          </a:p>
          <a:p>
            <a:r>
              <a:rPr lang="nb-NO" sz="1900"/>
              <a:t>Bruk omlag 1,5-2 flasker (100 ml) ved kvar behandling</a:t>
            </a:r>
          </a:p>
          <a:p>
            <a:r>
              <a:rPr lang="nb-NO" sz="1900"/>
              <a:t>Følg elles same smørjeregime som ved Nix/Tenutex</a:t>
            </a:r>
            <a:endParaRPr lang="nb-NO" sz="1900">
              <a:cs typeface="Calibri" panose="020F0502020204030204"/>
            </a:endParaRPr>
          </a:p>
          <a:p>
            <a:pPr marL="0" indent="0">
              <a:buNone/>
            </a:pPr>
            <a:endParaRPr lang="nb-NO" sz="1900">
              <a:cs typeface="Calibri" panose="020F0502020204030204"/>
            </a:endParaRPr>
          </a:p>
          <a:p>
            <a:r>
              <a:rPr lang="nb-NO" sz="1900"/>
              <a:t>Etter første behandling er ein ikkje lenger smittsam</a:t>
            </a:r>
          </a:p>
        </p:txBody>
      </p:sp>
    </p:spTree>
    <p:extLst>
      <p:ext uri="{BB962C8B-B14F-4D97-AF65-F5344CB8AC3E}">
        <p14:creationId xmlns:p14="http://schemas.microsoft.com/office/powerpoint/2010/main" val="220147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C86A538-FAD4-9B4B-B76C-7055643F9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nb-NO" sz="5200"/>
              <a:t>Disposisjon</a:t>
            </a:r>
            <a:br>
              <a:rPr lang="nb-NO" sz="5200"/>
            </a:br>
            <a:endParaRPr lang="nb-NO" sz="5200"/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A4324E5E-3367-EA33-63B6-853FCB1ECD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67041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22960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A68F5E6-E08A-D440-A128-000B92133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r>
              <a:rPr lang="nb-NO" sz="4000"/>
              <a:t>Kva må gjerast i heimen?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6EA76ED-CEB5-5F48-BDE6-9AB03D833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52774" cy="43034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1900"/>
              <a:t>Vask klede, sengetøy, kosedyr pledd og puter på 60 grader. Tøy som </a:t>
            </a:r>
            <a:r>
              <a:rPr lang="nb-NO" sz="1900" err="1"/>
              <a:t>ikkje</a:t>
            </a:r>
            <a:r>
              <a:rPr lang="nb-NO" sz="1900"/>
              <a:t> tåler 60 grader må </a:t>
            </a:r>
            <a:r>
              <a:rPr lang="nb-NO" sz="1900" err="1"/>
              <a:t>ein</a:t>
            </a:r>
            <a:r>
              <a:rPr lang="nb-NO" sz="1900"/>
              <a:t> pakke i plastpose og legge vekk i 7 </a:t>
            </a:r>
            <a:r>
              <a:rPr lang="nb-NO" sz="1900" err="1"/>
              <a:t>dagar</a:t>
            </a:r>
            <a:r>
              <a:rPr lang="nb-NO" sz="1900"/>
              <a:t> i romtemperatur (minst 20 grader)</a:t>
            </a:r>
          </a:p>
          <a:p>
            <a:r>
              <a:rPr lang="nb-NO" sz="1900"/>
              <a:t>Sko </a:t>
            </a:r>
            <a:r>
              <a:rPr lang="nb-NO" sz="1900" err="1"/>
              <a:t>set</a:t>
            </a:r>
            <a:r>
              <a:rPr lang="nb-NO" sz="1900"/>
              <a:t> </a:t>
            </a:r>
            <a:r>
              <a:rPr lang="nb-NO" sz="1900" err="1"/>
              <a:t>ein</a:t>
            </a:r>
            <a:r>
              <a:rPr lang="nb-NO" sz="1900"/>
              <a:t> bort i 7 </a:t>
            </a:r>
            <a:r>
              <a:rPr lang="nb-NO" sz="1900" err="1"/>
              <a:t>dagar</a:t>
            </a:r>
            <a:r>
              <a:rPr lang="nb-NO" sz="1900"/>
              <a:t>. Gjeld også </a:t>
            </a:r>
            <a:r>
              <a:rPr lang="nb-NO" sz="1900" err="1"/>
              <a:t>sports-og</a:t>
            </a:r>
            <a:r>
              <a:rPr lang="nb-NO" sz="1900"/>
              <a:t> arbeidssko</a:t>
            </a:r>
            <a:endParaRPr lang="nb-NO" sz="1900">
              <a:cs typeface="Calibri"/>
            </a:endParaRPr>
          </a:p>
          <a:p>
            <a:r>
              <a:rPr lang="nb-NO" sz="1900"/>
              <a:t>Seng og madrass </a:t>
            </a:r>
            <a:r>
              <a:rPr lang="nb-NO" sz="1900" err="1"/>
              <a:t>støvsugast</a:t>
            </a:r>
            <a:r>
              <a:rPr lang="nb-NO" sz="1900"/>
              <a:t> og </a:t>
            </a:r>
            <a:r>
              <a:rPr lang="nb-NO" sz="1900" err="1"/>
              <a:t>dekkast</a:t>
            </a:r>
            <a:r>
              <a:rPr lang="nb-NO" sz="1900"/>
              <a:t> med plast (t.d. </a:t>
            </a:r>
            <a:r>
              <a:rPr lang="nb-NO" sz="1900" err="1"/>
              <a:t>byggeplast</a:t>
            </a:r>
            <a:r>
              <a:rPr lang="nb-NO" sz="1900"/>
              <a:t>), eller la stå ubrukt i 7 </a:t>
            </a:r>
            <a:r>
              <a:rPr lang="nb-NO" sz="1900" err="1"/>
              <a:t>dagar</a:t>
            </a:r>
            <a:endParaRPr lang="nb-NO" sz="1900" err="1">
              <a:cs typeface="Calibri"/>
            </a:endParaRPr>
          </a:p>
          <a:p>
            <a:r>
              <a:rPr lang="nb-NO" sz="1900"/>
              <a:t>Sofa, kontorstol, bilseter skal </a:t>
            </a:r>
            <a:r>
              <a:rPr lang="nb-NO" sz="1900" err="1"/>
              <a:t>støvsugast</a:t>
            </a:r>
            <a:r>
              <a:rPr lang="nb-NO" sz="1900"/>
              <a:t> grundig. Dekke med plast, eller la stå ubrukt i 7 </a:t>
            </a:r>
            <a:r>
              <a:rPr lang="nb-NO" sz="1900" err="1"/>
              <a:t>dagar</a:t>
            </a:r>
            <a:endParaRPr lang="nb-NO" sz="1900" err="1">
              <a:cs typeface="Calibri"/>
            </a:endParaRPr>
          </a:p>
        </p:txBody>
      </p:sp>
      <p:pic>
        <p:nvPicPr>
          <p:cNvPr id="5" name="Bilde 4" descr="Et bilde som inneholder tekst, skjermbilde, design&#10;&#10;Automatisk generert beskrivelse">
            <a:extLst>
              <a:ext uri="{FF2B5EF4-FFF2-40B4-BE49-F238E27FC236}">
                <a16:creationId xmlns:a16="http://schemas.microsoft.com/office/drawing/2014/main" id="{BD19095C-D5EC-164B-BF79-D9AF517A33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8095"/>
          <a:stretch/>
        </p:blipFill>
        <p:spPr>
          <a:xfrm>
            <a:off x="5183500" y="1904282"/>
            <a:ext cx="6170299" cy="422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044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8B6DF98-9F3D-F44E-BA77-76FF0B0BB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r>
              <a:rPr lang="nb-NO" sz="4000"/>
              <a:t>Kva må gjerast i heimen?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E17B47B-A4E2-934E-B9F0-AA9AFB09D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52774" cy="43034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b-NO" sz="2000">
              <a:cs typeface="Calibri" panose="020F0502020204030204"/>
            </a:endParaRPr>
          </a:p>
          <a:p>
            <a:r>
              <a:rPr lang="nb-NO" sz="2000"/>
              <a:t>Dra ut bilbelte og vask </a:t>
            </a:r>
            <a:r>
              <a:rPr lang="nb-NO" sz="2000" err="1"/>
              <a:t>dei</a:t>
            </a:r>
            <a:endParaRPr lang="nb-NO" sz="2000" err="1">
              <a:cs typeface="Calibri"/>
            </a:endParaRPr>
          </a:p>
          <a:p>
            <a:r>
              <a:rPr lang="nb-NO" sz="2000"/>
              <a:t>Mobiltelefon, datamaskin og </a:t>
            </a:r>
            <a:r>
              <a:rPr lang="nb-NO" sz="2000" err="1"/>
              <a:t>gaming</a:t>
            </a:r>
            <a:r>
              <a:rPr lang="nb-NO" sz="2000"/>
              <a:t>-konsoll må </a:t>
            </a:r>
            <a:r>
              <a:rPr lang="nb-NO" sz="2000" err="1"/>
              <a:t>reingjerast</a:t>
            </a:r>
            <a:r>
              <a:rPr lang="nb-NO" sz="2000"/>
              <a:t> </a:t>
            </a:r>
            <a:r>
              <a:rPr lang="nb-NO" sz="2000" err="1"/>
              <a:t>dagleg</a:t>
            </a:r>
            <a:r>
              <a:rPr lang="nb-NO" sz="2000"/>
              <a:t> med dertil eigna </a:t>
            </a:r>
            <a:r>
              <a:rPr lang="nb-NO" sz="2000" err="1"/>
              <a:t>reingjeringsmiddel</a:t>
            </a:r>
            <a:r>
              <a:rPr lang="nb-NO" sz="2000"/>
              <a:t>. Det er viktig med fysisk fjerning av midd </a:t>
            </a:r>
            <a:r>
              <a:rPr lang="nb-NO" sz="2000" err="1"/>
              <a:t>frå</a:t>
            </a:r>
            <a:r>
              <a:rPr lang="nb-NO" sz="2000"/>
              <a:t> alle overflater; hugs klokke, smykker, briller, </a:t>
            </a:r>
            <a:r>
              <a:rPr lang="nb-NO" sz="2000" err="1"/>
              <a:t>bilnøklar</a:t>
            </a:r>
            <a:r>
              <a:rPr lang="nb-NO" sz="2000"/>
              <a:t> osv.</a:t>
            </a:r>
            <a:endParaRPr lang="nb-NO" sz="2000">
              <a:cs typeface="Calibri"/>
            </a:endParaRPr>
          </a:p>
        </p:txBody>
      </p:sp>
      <p:pic>
        <p:nvPicPr>
          <p:cNvPr id="9" name="Bilde 8" descr="Et bilde som inneholder tekst, skjermbilde, design&#10;&#10;Automatisk generert beskrivelse">
            <a:extLst>
              <a:ext uri="{FF2B5EF4-FFF2-40B4-BE49-F238E27FC236}">
                <a16:creationId xmlns:a16="http://schemas.microsoft.com/office/drawing/2014/main" id="{D7507FDC-E3FF-AB43-9E8F-9D87E0B4E5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8095"/>
          <a:stretch/>
        </p:blipFill>
        <p:spPr>
          <a:xfrm>
            <a:off x="5183500" y="1904282"/>
            <a:ext cx="6170299" cy="422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253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28FE08-2BA3-9A4A-B814-445FF0DDE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r>
              <a:rPr lang="nb-NO" sz="3600"/>
              <a:t>Kven andre må ha behandling?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EBED027-C906-834D-AF1D-0EBAE3739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485413" cy="24526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b-NO" sz="1800"/>
              <a:t>Nærkontakter: </a:t>
            </a:r>
            <a:endParaRPr lang="nb-NO"/>
          </a:p>
          <a:p>
            <a:r>
              <a:rPr lang="nb-NO" sz="1800" err="1"/>
              <a:t>Personar</a:t>
            </a:r>
            <a:r>
              <a:rPr lang="nb-NO" sz="1800"/>
              <a:t> </a:t>
            </a:r>
            <a:r>
              <a:rPr lang="nb-NO" sz="1800" err="1"/>
              <a:t>ein</a:t>
            </a:r>
            <a:r>
              <a:rPr lang="nb-NO" sz="1800"/>
              <a:t> har delt seng, sofa og </a:t>
            </a:r>
            <a:r>
              <a:rPr lang="nb-NO" sz="1800" err="1"/>
              <a:t>tekstilar</a:t>
            </a:r>
            <a:r>
              <a:rPr lang="nb-NO" sz="1800"/>
              <a:t> med</a:t>
            </a:r>
            <a:endParaRPr lang="nb-NO" sz="1800">
              <a:cs typeface="Calibri"/>
            </a:endParaRPr>
          </a:p>
          <a:p>
            <a:r>
              <a:rPr lang="nb-NO" sz="1800" err="1"/>
              <a:t>Personar</a:t>
            </a:r>
            <a:r>
              <a:rPr lang="nb-NO" sz="1800"/>
              <a:t> som har </a:t>
            </a:r>
            <a:r>
              <a:rPr lang="nb-NO" sz="1800" err="1"/>
              <a:t>hjelpt</a:t>
            </a:r>
            <a:r>
              <a:rPr lang="nb-NO" sz="1800"/>
              <a:t> til med </a:t>
            </a:r>
            <a:r>
              <a:rPr lang="nb-NO" sz="1800" err="1"/>
              <a:t>personleg</a:t>
            </a:r>
            <a:r>
              <a:rPr lang="nb-NO" sz="1800"/>
              <a:t> hygiene og forflyttingssituasjon</a:t>
            </a:r>
            <a:endParaRPr lang="nb-NO" sz="1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899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Slide Background">
            <a:extLst>
              <a:ext uri="{FF2B5EF4-FFF2-40B4-BE49-F238E27FC236}">
                <a16:creationId xmlns:a16="http://schemas.microsoft.com/office/drawing/2014/main" id="{FE1EC756-41E9-4FD6-AD48-EF46A2813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66F6371-9EA5-9354-29DC-1D07B921F7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290"/>
            <a:ext cx="12192000" cy="1733407"/>
          </a:xfrm>
          <a:prstGeom prst="rect">
            <a:avLst/>
          </a:prstGeom>
          <a:ln>
            <a:noFill/>
          </a:ln>
          <a:effectLst>
            <a:outerShdw blurRad="254000" dist="38100" dir="546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85A66DA-FB63-8747-99A9-F6D4D2767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5" y="307447"/>
            <a:ext cx="10693884" cy="1109932"/>
          </a:xfrm>
        </p:spPr>
        <p:txBody>
          <a:bodyPr>
            <a:normAutofit/>
          </a:bodyPr>
          <a:lstStyle/>
          <a:p>
            <a:r>
              <a:rPr lang="nb-NO" sz="4000"/>
              <a:t>Behandling med Scatol (ivermectin) tabletter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3B3C988-E256-DD45-8390-4D52912C3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0509" y="2357888"/>
            <a:ext cx="4265370" cy="3902635"/>
          </a:xfrm>
        </p:spPr>
        <p:txBody>
          <a:bodyPr anchor="ctr">
            <a:normAutofit/>
          </a:bodyPr>
          <a:lstStyle/>
          <a:p>
            <a:r>
              <a:rPr lang="nb-NO" sz="2000"/>
              <a:t>Lege vurderer behov for tilleggsbehandling med </a:t>
            </a:r>
            <a:r>
              <a:rPr lang="nb-NO" sz="2000" err="1"/>
              <a:t>Scatol</a:t>
            </a:r>
            <a:r>
              <a:rPr lang="nb-NO" sz="2000"/>
              <a:t> tabletter</a:t>
            </a:r>
          </a:p>
          <a:p>
            <a:r>
              <a:rPr lang="nb-NO" sz="2000"/>
              <a:t>Vi tilrår å ta </a:t>
            </a:r>
            <a:r>
              <a:rPr lang="nb-NO" sz="2000" err="1"/>
              <a:t>Scatol</a:t>
            </a:r>
            <a:r>
              <a:rPr lang="nb-NO" sz="2000"/>
              <a:t> </a:t>
            </a:r>
            <a:r>
              <a:rPr lang="nb-NO" sz="2000" err="1"/>
              <a:t>tablettane</a:t>
            </a:r>
            <a:r>
              <a:rPr lang="nb-NO" sz="2000"/>
              <a:t> </a:t>
            </a:r>
            <a:r>
              <a:rPr lang="nb-NO" sz="2000" err="1"/>
              <a:t>saman</a:t>
            </a:r>
            <a:r>
              <a:rPr lang="nb-NO" sz="2000"/>
              <a:t> med mat</a:t>
            </a:r>
            <a:endParaRPr lang="nb-NO" sz="2000">
              <a:ea typeface="Calibri"/>
              <a:cs typeface="Calibri"/>
            </a:endParaRPr>
          </a:p>
          <a:p>
            <a:r>
              <a:rPr lang="nb-NO" sz="2000" err="1"/>
              <a:t>Ein</a:t>
            </a:r>
            <a:r>
              <a:rPr lang="nb-NO" sz="2000"/>
              <a:t> skal ta </a:t>
            </a:r>
            <a:r>
              <a:rPr lang="nb-NO" sz="2000" err="1"/>
              <a:t>Scatol</a:t>
            </a:r>
            <a:r>
              <a:rPr lang="nb-NO" sz="2000"/>
              <a:t> </a:t>
            </a:r>
            <a:r>
              <a:rPr lang="nb-NO" sz="2000" err="1"/>
              <a:t>tablettar</a:t>
            </a:r>
            <a:r>
              <a:rPr lang="nb-NO" sz="2000"/>
              <a:t> </a:t>
            </a:r>
            <a:r>
              <a:rPr lang="nb-NO" sz="2000" err="1"/>
              <a:t>saman</a:t>
            </a:r>
            <a:r>
              <a:rPr lang="nb-NO" sz="2000"/>
              <a:t> med mat på dag 1, SAMTIDIG smørjer </a:t>
            </a:r>
            <a:r>
              <a:rPr lang="nb-NO" sz="2000" err="1"/>
              <a:t>ein</a:t>
            </a:r>
            <a:r>
              <a:rPr lang="nb-NO" sz="2000"/>
              <a:t> seg med </a:t>
            </a:r>
            <a:r>
              <a:rPr lang="nb-NO" sz="2000" err="1"/>
              <a:t>Nix</a:t>
            </a:r>
            <a:r>
              <a:rPr lang="nb-NO" sz="2000"/>
              <a:t>, </a:t>
            </a:r>
            <a:r>
              <a:rPr lang="nb-NO" sz="2000" err="1"/>
              <a:t>Tenutex</a:t>
            </a:r>
            <a:r>
              <a:rPr lang="nb-NO" sz="2000"/>
              <a:t> eller Benzylbenzoat</a:t>
            </a:r>
            <a:endParaRPr lang="nb-NO" sz="2000">
              <a:ea typeface="Calibri"/>
              <a:cs typeface="Calibri"/>
            </a:endParaRPr>
          </a:p>
          <a:p>
            <a:r>
              <a:rPr lang="nb-NO" sz="2000"/>
              <a:t>Behandlinga </a:t>
            </a:r>
            <a:r>
              <a:rPr lang="nb-NO" sz="2000" err="1"/>
              <a:t>gjentakast</a:t>
            </a:r>
            <a:r>
              <a:rPr lang="nb-NO" sz="2000"/>
              <a:t> etter ei veke!</a:t>
            </a:r>
            <a:endParaRPr lang="nb-NO" sz="20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79102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CE6B5E-9D5A-8340-BE82-B4110C8DE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Kjelder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85E707-A188-054D-9A7A-25E46309E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b-NO">
                <a:hlinkClick r:id="rId2"/>
              </a:rPr>
              <a:t>https://www.helsedirektoratet.no/rundskriv/kapittel-5-stonad-ved-helsetjenester/vedlegg-1-til--5-14-legemiddellisten</a:t>
            </a:r>
            <a:endParaRPr lang="nb-NO"/>
          </a:p>
          <a:p>
            <a:r>
              <a:rPr lang="nb-NO">
                <a:hlinkClick r:id="rId3"/>
              </a:rPr>
              <a:t>https://www.fhi.no/sm/smittevernveilederen/sykdommer-a-a/skabb/?term=</a:t>
            </a:r>
            <a:endParaRPr lang="nb-NO"/>
          </a:p>
          <a:p>
            <a:r>
              <a:rPr lang="nb-NO" err="1"/>
              <a:t>UpToDate</a:t>
            </a:r>
            <a:endParaRPr lang="nb-NO"/>
          </a:p>
          <a:p>
            <a:r>
              <a:rPr lang="nb-NO">
                <a:hlinkClick r:id="rId4"/>
              </a:rPr>
              <a:t>https://www.legeforeningen.no/globalassets/foreningsledd/lokalforeninger/rogaland/skabb-og-sopp-v-lars-johan-lysen.pdf</a:t>
            </a:r>
            <a:endParaRPr lang="nb-NO"/>
          </a:p>
          <a:p>
            <a:r>
              <a:rPr lang="nb-NO">
                <a:hlinkClick r:id="rId5"/>
              </a:rPr>
              <a:t>https://relis.no/artikler/28057/</a:t>
            </a:r>
            <a:endParaRPr lang="nb-NO"/>
          </a:p>
          <a:p>
            <a:r>
              <a:rPr lang="nb-NO">
                <a:hlinkClick r:id="rId6"/>
              </a:rPr>
              <a:t>Bilder: </a:t>
            </a:r>
          </a:p>
          <a:p>
            <a:r>
              <a:rPr lang="nb-NO">
                <a:hlinkClick r:id="rId6"/>
              </a:rPr>
              <a:t>https://www.yumpu.com/no/document/read/19892676/utbrudd-av-skabb-i-helseinstitusjoner/17</a:t>
            </a:r>
            <a:endParaRPr lang="nb-NO"/>
          </a:p>
          <a:p>
            <a:r>
              <a:rPr lang="nb-NO">
                <a:hlinkClick r:id="rId7"/>
              </a:rPr>
              <a:t>https://frelsesarmeen.no/barn-og-unge/auglendsdalen-barnehage</a:t>
            </a:r>
            <a:endParaRPr lang="nb-NO"/>
          </a:p>
          <a:p>
            <a:r>
              <a:rPr lang="nb-NO">
                <a:hlinkClick r:id="rId8"/>
              </a:rPr>
              <a:t>https://www.bt.no/btmeninger/ps/i/gPG2zL/om-fremleie-husleie-og-samleie</a:t>
            </a:r>
            <a:endParaRPr lang="nb-NO"/>
          </a:p>
          <a:p>
            <a:r>
              <a:rPr lang="nb-NO">
                <a:hlinkClick r:id="rId9"/>
              </a:rPr>
              <a:t>https://drmahabubullah.wordpress.com/services/847-2/</a:t>
            </a:r>
            <a:endParaRPr lang="nb-NO"/>
          </a:p>
          <a:p>
            <a:r>
              <a:rPr lang="nb-NO">
                <a:hlinkClick r:id="rId10"/>
              </a:rPr>
              <a:t>https://www.cartoonstock.com/directory/s/scabies.asp</a:t>
            </a:r>
            <a:endParaRPr lang="nb-NO"/>
          </a:p>
          <a:p>
            <a:r>
              <a:rPr lang="nb-NO">
                <a:hlinkClick r:id="rId11"/>
              </a:rPr>
              <a:t>https://www.vitusapotek.no/sykdom-og-plager/bitt%2C-stikk-og-kloe/behandling-av-skabb/a/A635015</a:t>
            </a:r>
            <a:endParaRPr lang="nb-NO"/>
          </a:p>
          <a:p>
            <a:r>
              <a:rPr lang="nb-NO" err="1"/>
              <a:t>https</a:t>
            </a:r>
            <a:r>
              <a:rPr lang="nb-NO"/>
              <a:t>://</a:t>
            </a:r>
            <a:r>
              <a:rPr lang="nb-NO" err="1"/>
              <a:t>pixers.no</a:t>
            </a:r>
            <a:r>
              <a:rPr lang="nb-NO"/>
              <a:t>/</a:t>
            </a:r>
            <a:r>
              <a:rPr lang="nb-NO" err="1"/>
              <a:t>fototapeter</a:t>
            </a:r>
            <a:r>
              <a:rPr lang="nb-NO"/>
              <a:t>/lykkelig-stor-familie-smilende-sammen-tegning-skisse-25903007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432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2CB962CF-61A3-4EF9-94F6-7C59B0329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32093C0-5348-A24E-945A-124E1D76F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337"/>
            <a:ext cx="6797405" cy="1651404"/>
          </a:xfrm>
        </p:spPr>
        <p:txBody>
          <a:bodyPr>
            <a:normAutofit/>
          </a:bodyPr>
          <a:lstStyle/>
          <a:p>
            <a:r>
              <a:rPr lang="nb-NO" sz="4000"/>
              <a:t>Kva er skabb?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DB6F050-8550-FB46-90A9-AA71C0BA6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1330"/>
            <a:ext cx="6797405" cy="37193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2000"/>
              <a:t>Sterkt </a:t>
            </a:r>
            <a:r>
              <a:rPr lang="nb-NO" sz="2000" err="1"/>
              <a:t>kløande</a:t>
            </a:r>
            <a:r>
              <a:rPr lang="nb-NO" sz="2000"/>
              <a:t> utslett årsaka av </a:t>
            </a:r>
            <a:r>
              <a:rPr lang="nb-NO" sz="2000" err="1"/>
              <a:t>ein</a:t>
            </a:r>
            <a:r>
              <a:rPr lang="nb-NO" sz="2000"/>
              <a:t> infestasjon av skabbmidd</a:t>
            </a:r>
          </a:p>
          <a:p>
            <a:r>
              <a:rPr lang="nb-NO" sz="2000" err="1"/>
              <a:t>Forsvinnn</a:t>
            </a:r>
            <a:r>
              <a:rPr lang="nb-NO" sz="2000"/>
              <a:t> IKKJE av seg </a:t>
            </a:r>
            <a:r>
              <a:rPr lang="nb-NO" sz="2000" err="1"/>
              <a:t>sjølv</a:t>
            </a:r>
            <a:r>
              <a:rPr lang="nb-NO" sz="2000"/>
              <a:t> og må </a:t>
            </a:r>
            <a:r>
              <a:rPr lang="nb-NO" sz="2000" err="1"/>
              <a:t>behandlast</a:t>
            </a:r>
            <a:endParaRPr lang="nb-NO" sz="2000" err="1">
              <a:cs typeface="Calibri"/>
            </a:endParaRPr>
          </a:p>
          <a:p>
            <a:r>
              <a:rPr lang="nb-NO" sz="2000"/>
              <a:t>0,3-0,5 mm lang</a:t>
            </a:r>
            <a:endParaRPr lang="nb-NO" sz="2000">
              <a:cs typeface="Calibri"/>
            </a:endParaRPr>
          </a:p>
          <a:p>
            <a:r>
              <a:rPr lang="nb-NO" sz="2000" err="1"/>
              <a:t>Homidd</a:t>
            </a:r>
            <a:r>
              <a:rPr lang="nb-NO" sz="2000"/>
              <a:t>: Graver overfladiske </a:t>
            </a:r>
            <a:r>
              <a:rPr lang="nb-NO" sz="2000" err="1"/>
              <a:t>gongar</a:t>
            </a:r>
            <a:r>
              <a:rPr lang="nb-NO" sz="2000"/>
              <a:t> i huda (</a:t>
            </a:r>
            <a:r>
              <a:rPr lang="nb-NO" sz="2000" err="1"/>
              <a:t>epidermis</a:t>
            </a:r>
            <a:r>
              <a:rPr lang="nb-NO" sz="2000"/>
              <a:t>)</a:t>
            </a:r>
            <a:endParaRPr lang="nb-NO" sz="2000">
              <a:cs typeface="Calibri"/>
            </a:endParaRPr>
          </a:p>
          <a:p>
            <a:r>
              <a:rPr lang="nb-NO" sz="2000"/>
              <a:t>Legg 2-3 egg kvar dag </a:t>
            </a:r>
            <a:r>
              <a:rPr lang="nb-NO" sz="2000">
                <a:sym typeface="Wingdings" pitchFamily="2" charset="2"/>
              </a:rPr>
              <a:t> </a:t>
            </a:r>
            <a:r>
              <a:rPr lang="nb-NO" sz="2000" err="1">
                <a:sym typeface="Wingdings" pitchFamily="2" charset="2"/>
              </a:rPr>
              <a:t>klekkast</a:t>
            </a:r>
            <a:r>
              <a:rPr lang="nb-NO" sz="2000">
                <a:sym typeface="Wingdings" pitchFamily="2" charset="2"/>
              </a:rPr>
              <a:t> som larver etter 3-4 døgn  larver til nymfer 3-4 </a:t>
            </a:r>
            <a:r>
              <a:rPr lang="nb-NO" sz="2000" err="1">
                <a:sym typeface="Wingdings" pitchFamily="2" charset="2"/>
              </a:rPr>
              <a:t>dagar</a:t>
            </a:r>
            <a:r>
              <a:rPr lang="nb-NO" sz="2000">
                <a:sym typeface="Wingdings" pitchFamily="2" charset="2"/>
              </a:rPr>
              <a:t>  voksen midd</a:t>
            </a:r>
            <a:endParaRPr lang="nb-NO" sz="2000">
              <a:cs typeface="Calibri"/>
            </a:endParaRPr>
          </a:p>
          <a:p>
            <a:r>
              <a:rPr lang="nb-NO" sz="2000" err="1">
                <a:sym typeface="Wingdings" pitchFamily="2" charset="2"/>
              </a:rPr>
              <a:t>Sjeldan</a:t>
            </a:r>
            <a:r>
              <a:rPr lang="nb-NO" sz="2000">
                <a:sym typeface="Wingdings" pitchFamily="2" charset="2"/>
              </a:rPr>
              <a:t> </a:t>
            </a:r>
            <a:r>
              <a:rPr lang="nb-NO" sz="2000" err="1">
                <a:sym typeface="Wingdings" pitchFamily="2" charset="2"/>
              </a:rPr>
              <a:t>meir</a:t>
            </a:r>
            <a:r>
              <a:rPr lang="nb-NO" sz="2000">
                <a:sym typeface="Wingdings" pitchFamily="2" charset="2"/>
              </a:rPr>
              <a:t> enn 5-15 </a:t>
            </a:r>
            <a:r>
              <a:rPr lang="nb-NO" sz="2000" err="1">
                <a:sym typeface="Wingdings" pitchFamily="2" charset="2"/>
              </a:rPr>
              <a:t>homidd</a:t>
            </a:r>
            <a:endParaRPr lang="nb-NO" sz="2000" err="1">
              <a:cs typeface="Calibri"/>
            </a:endParaRPr>
          </a:p>
          <a:p>
            <a:r>
              <a:rPr lang="nb-NO" sz="2000">
                <a:sym typeface="Wingdings" pitchFamily="2" charset="2"/>
              </a:rPr>
              <a:t>Legger 40-50 egg i løpet av det 4-6 vekers lange livet</a:t>
            </a:r>
            <a:endParaRPr lang="nb-NO" sz="2000"/>
          </a:p>
        </p:txBody>
      </p:sp>
    </p:spTree>
    <p:extLst>
      <p:ext uri="{BB962C8B-B14F-4D97-AF65-F5344CB8AC3E}">
        <p14:creationId xmlns:p14="http://schemas.microsoft.com/office/powerpoint/2010/main" val="3622478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CB962CF-61A3-4EF9-94F6-7C59B0329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F7A4CF5-81FE-C74B-AF33-F45C7583A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337"/>
            <a:ext cx="6797405" cy="1651404"/>
          </a:xfrm>
        </p:spPr>
        <p:txBody>
          <a:bodyPr>
            <a:normAutofit/>
          </a:bodyPr>
          <a:lstStyle/>
          <a:p>
            <a:r>
              <a:rPr lang="nb-NO" sz="4000"/>
              <a:t>Kva er ein skabb?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3C04FA-A34F-D147-B486-451BFD5E2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1330"/>
            <a:ext cx="6797405" cy="37193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2000"/>
              <a:t>Skorpekabb, </a:t>
            </a:r>
            <a:r>
              <a:rPr lang="nb-NO" sz="2000" err="1"/>
              <a:t>ein</a:t>
            </a:r>
            <a:r>
              <a:rPr lang="nb-NO" sz="2000"/>
              <a:t> </a:t>
            </a:r>
            <a:r>
              <a:rPr lang="nb-NO" sz="2000" err="1"/>
              <a:t>sjeldan</a:t>
            </a:r>
            <a:r>
              <a:rPr lang="nb-NO" sz="2000"/>
              <a:t> variant (norsk skabb)</a:t>
            </a:r>
          </a:p>
          <a:p>
            <a:r>
              <a:rPr lang="nb-NO" sz="2000"/>
              <a:t>Same type skabbmidd, men i store mengder</a:t>
            </a:r>
          </a:p>
          <a:p>
            <a:r>
              <a:rPr lang="nb-NO" sz="2000"/>
              <a:t>Opptil 2 </a:t>
            </a:r>
            <a:r>
              <a:rPr lang="nb-NO" sz="2000" err="1"/>
              <a:t>millionar</a:t>
            </a:r>
            <a:r>
              <a:rPr lang="nb-NO" sz="2000"/>
              <a:t> midd</a:t>
            </a:r>
          </a:p>
          <a:p>
            <a:r>
              <a:rPr lang="nb-NO" sz="2000" err="1"/>
              <a:t>Utelukkande</a:t>
            </a:r>
            <a:r>
              <a:rPr lang="nb-NO" sz="2000"/>
              <a:t> i </a:t>
            </a:r>
            <a:r>
              <a:rPr lang="nb-NO" sz="2000" err="1"/>
              <a:t>pasientar</a:t>
            </a:r>
            <a:r>
              <a:rPr lang="nb-NO" sz="2000"/>
              <a:t> med svekka immunforsvar</a:t>
            </a:r>
          </a:p>
          <a:p>
            <a:r>
              <a:rPr lang="nb-NO" sz="2000" err="1"/>
              <a:t>Bebuarar</a:t>
            </a:r>
            <a:r>
              <a:rPr lang="nb-NO" sz="2000"/>
              <a:t> i </a:t>
            </a:r>
            <a:r>
              <a:rPr lang="nb-NO" sz="2000" err="1"/>
              <a:t>helseinstitusjonar</a:t>
            </a:r>
            <a:r>
              <a:rPr lang="nb-NO" sz="2000"/>
              <a:t> er </a:t>
            </a:r>
            <a:r>
              <a:rPr lang="nb-NO" sz="2000" err="1"/>
              <a:t>meir</a:t>
            </a:r>
            <a:r>
              <a:rPr lang="nb-NO" sz="2000"/>
              <a:t> utsatt</a:t>
            </a:r>
          </a:p>
          <a:p>
            <a:r>
              <a:rPr lang="nb-NO" sz="2000"/>
              <a:t>Betydelig større smittefare grunna antall skabb</a:t>
            </a:r>
          </a:p>
        </p:txBody>
      </p:sp>
    </p:spTree>
    <p:extLst>
      <p:ext uri="{BB962C8B-B14F-4D97-AF65-F5344CB8AC3E}">
        <p14:creationId xmlns:p14="http://schemas.microsoft.com/office/powerpoint/2010/main" val="2060201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ABE1108-6423-4E53-85A1-817683043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F2B4E59-8AED-8C4B-9BEE-8D904E670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3366" y="543070"/>
            <a:ext cx="6870954" cy="1675626"/>
          </a:xfrm>
        </p:spPr>
        <p:txBody>
          <a:bodyPr>
            <a:normAutofit/>
          </a:bodyPr>
          <a:lstStyle/>
          <a:p>
            <a:r>
              <a:rPr lang="nb-NO" sz="4000"/>
              <a:t>Smittemåte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7543CFC-4617-4A41-AA52-6A71244FF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3366" y="2399720"/>
            <a:ext cx="6870954" cy="37365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2000"/>
              <a:t>Direkte: Hudkontakt</a:t>
            </a:r>
          </a:p>
          <a:p>
            <a:r>
              <a:rPr lang="nb-NO" sz="2000"/>
              <a:t>Indirekte (</a:t>
            </a:r>
            <a:r>
              <a:rPr lang="nb-NO" sz="2000" err="1"/>
              <a:t>meir</a:t>
            </a:r>
            <a:r>
              <a:rPr lang="nb-NO" sz="2000"/>
              <a:t> </a:t>
            </a:r>
            <a:r>
              <a:rPr lang="nb-NO" sz="2000" err="1"/>
              <a:t>sjeldan</a:t>
            </a:r>
            <a:r>
              <a:rPr lang="nb-NO" sz="2000"/>
              <a:t>): sengetøy, handkle, kle, andre </a:t>
            </a:r>
            <a:r>
              <a:rPr lang="nb-NO" sz="2000" err="1"/>
              <a:t>tekstilar</a:t>
            </a:r>
            <a:endParaRPr lang="nb-NO" sz="2000" err="1">
              <a:cs typeface="Calibri"/>
            </a:endParaRPr>
          </a:p>
          <a:p>
            <a:r>
              <a:rPr lang="nb-NO" sz="2000"/>
              <a:t>Smitte kun </a:t>
            </a:r>
            <a:r>
              <a:rPr lang="nb-NO" sz="2000" err="1"/>
              <a:t>frå</a:t>
            </a:r>
            <a:r>
              <a:rPr lang="nb-NO" sz="2000"/>
              <a:t> menneske til menneske</a:t>
            </a:r>
          </a:p>
          <a:p>
            <a:r>
              <a:rPr lang="nb-NO" sz="2000" err="1"/>
              <a:t>Ein</a:t>
            </a:r>
            <a:r>
              <a:rPr lang="nb-NO" sz="2000"/>
              <a:t> antar at hudkontakt må </a:t>
            </a:r>
            <a:r>
              <a:rPr lang="nb-NO" sz="2000" err="1"/>
              <a:t>vere</a:t>
            </a:r>
            <a:r>
              <a:rPr lang="nb-NO" sz="2000"/>
              <a:t> minst 15 min </a:t>
            </a:r>
          </a:p>
          <a:p>
            <a:r>
              <a:rPr lang="nb-NO" sz="2000"/>
              <a:t>Før assosiasjon til </a:t>
            </a:r>
            <a:r>
              <a:rPr lang="nb-NO" sz="2000" err="1"/>
              <a:t>dårleg</a:t>
            </a:r>
            <a:r>
              <a:rPr lang="nb-NO" sz="2000"/>
              <a:t> hygiene og fattigdom, </a:t>
            </a:r>
            <a:r>
              <a:rPr lang="nb-NO" sz="2000" err="1"/>
              <a:t>no</a:t>
            </a:r>
            <a:r>
              <a:rPr lang="nb-NO" sz="2000"/>
              <a:t> nærkontakt over </a:t>
            </a:r>
            <a:r>
              <a:rPr lang="nb-NO" sz="2000" err="1"/>
              <a:t>noke</a:t>
            </a:r>
            <a:r>
              <a:rPr lang="nb-NO" sz="2000"/>
              <a:t> tid</a:t>
            </a:r>
          </a:p>
          <a:p>
            <a:r>
              <a:rPr lang="nb-NO" sz="2000"/>
              <a:t>Seksuell kontakt, innad i </a:t>
            </a:r>
            <a:r>
              <a:rPr lang="nb-NO" sz="2000" err="1"/>
              <a:t>familiar</a:t>
            </a:r>
            <a:r>
              <a:rPr lang="nb-NO" sz="2000"/>
              <a:t>/kollektiv, </a:t>
            </a:r>
            <a:r>
              <a:rPr lang="nb-NO" sz="2000" err="1"/>
              <a:t>barnehagar</a:t>
            </a:r>
            <a:r>
              <a:rPr lang="nb-NO" sz="2000"/>
              <a:t>, </a:t>
            </a:r>
            <a:r>
              <a:rPr lang="nb-NO" sz="2000" err="1"/>
              <a:t>institusjonar</a:t>
            </a:r>
            <a:r>
              <a:rPr lang="nb-NO" sz="200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54523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Background">
            <a:extLst>
              <a:ext uri="{FF2B5EF4-FFF2-40B4-BE49-F238E27FC236}">
                <a16:creationId xmlns:a16="http://schemas.microsoft.com/office/drawing/2014/main" id="{7DE220E6-BA55-4F04-B3C4-F4985F3E7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1" name="tint">
            <a:extLst>
              <a:ext uri="{FF2B5EF4-FFF2-40B4-BE49-F238E27FC236}">
                <a16:creationId xmlns:a16="http://schemas.microsoft.com/office/drawing/2014/main" id="{5AE190BC-D2FD-433E-AB89-0DF68EFD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5644" y="0"/>
            <a:ext cx="1046356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3E8FEA2-54EE-4F84-B5DB-A055A7D80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6444" y="0"/>
            <a:ext cx="6075554" cy="6858000"/>
          </a:xfrm>
          <a:prstGeom prst="rect">
            <a:avLst/>
          </a:prstGeom>
          <a:ln>
            <a:noFill/>
          </a:ln>
          <a:effectLst>
            <a:outerShdw blurRad="508000" dist="190500" dir="5460000" sx="93000" sy="93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601AA13-8C17-C947-9520-801A69AE9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6432" y="762001"/>
            <a:ext cx="4554680" cy="1708243"/>
          </a:xfrm>
        </p:spPr>
        <p:txBody>
          <a:bodyPr anchor="ctr">
            <a:normAutofit/>
          </a:bodyPr>
          <a:lstStyle/>
          <a:p>
            <a:r>
              <a:rPr lang="nb-NO" sz="4000"/>
              <a:t>Symptom og forløp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48E703-503A-DC44-A6F6-73A2D4D9C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6432" y="2470244"/>
            <a:ext cx="4554680" cy="3769835"/>
          </a:xfrm>
        </p:spPr>
        <p:txBody>
          <a:bodyPr anchor="ctr">
            <a:normAutofit/>
          </a:bodyPr>
          <a:lstStyle/>
          <a:p>
            <a:r>
              <a:rPr lang="nb-NO" sz="1700"/>
              <a:t>Sterkt </a:t>
            </a:r>
            <a:r>
              <a:rPr lang="nb-NO" sz="1700" err="1"/>
              <a:t>kløande</a:t>
            </a:r>
            <a:r>
              <a:rPr lang="nb-NO" sz="1700"/>
              <a:t> utslett med forverring på natt og ved svetting</a:t>
            </a:r>
          </a:p>
          <a:p>
            <a:r>
              <a:rPr lang="nb-NO" sz="1700" err="1"/>
              <a:t>Nuppar</a:t>
            </a:r>
            <a:r>
              <a:rPr lang="nb-NO" sz="1700"/>
              <a:t>, små blemmer, </a:t>
            </a:r>
            <a:r>
              <a:rPr lang="nb-NO" sz="1700" err="1"/>
              <a:t>papler</a:t>
            </a:r>
            <a:r>
              <a:rPr lang="nb-NO" sz="1700"/>
              <a:t>, </a:t>
            </a:r>
            <a:r>
              <a:rPr lang="nb-NO" sz="1700" err="1"/>
              <a:t>noduli</a:t>
            </a:r>
            <a:r>
              <a:rPr lang="nb-NO" sz="1700"/>
              <a:t>, </a:t>
            </a:r>
            <a:r>
              <a:rPr lang="nb-NO" sz="1700" err="1"/>
              <a:t>ekskoriasjonar</a:t>
            </a:r>
            <a:r>
              <a:rPr lang="nb-NO" sz="1700"/>
              <a:t> (</a:t>
            </a:r>
            <a:r>
              <a:rPr lang="nb-NO" sz="1700" err="1"/>
              <a:t>klømerker</a:t>
            </a:r>
            <a:r>
              <a:rPr lang="nb-NO" sz="1700"/>
              <a:t> i hud)</a:t>
            </a:r>
            <a:endParaRPr lang="nb-NO" sz="1700">
              <a:cs typeface="Calibri"/>
            </a:endParaRPr>
          </a:p>
          <a:p>
            <a:r>
              <a:rPr lang="nb-NO" sz="1700"/>
              <a:t>Typisk lokalisasjon: </a:t>
            </a:r>
            <a:r>
              <a:rPr lang="nb-NO" sz="1700" err="1"/>
              <a:t>fingrar</a:t>
            </a:r>
            <a:r>
              <a:rPr lang="nb-NO" sz="1700"/>
              <a:t>, handledd, hender, </a:t>
            </a:r>
            <a:r>
              <a:rPr lang="nb-NO" sz="1700" err="1"/>
              <a:t>olboge</a:t>
            </a:r>
            <a:r>
              <a:rPr lang="nb-NO" sz="1700"/>
              <a:t>, midje, </a:t>
            </a:r>
            <a:r>
              <a:rPr lang="nb-NO" sz="1700" err="1"/>
              <a:t>anklar</a:t>
            </a:r>
            <a:r>
              <a:rPr lang="nb-NO" sz="1700"/>
              <a:t>, </a:t>
            </a:r>
            <a:r>
              <a:rPr lang="nb-NO" sz="1700" err="1"/>
              <a:t>føter</a:t>
            </a:r>
            <a:r>
              <a:rPr lang="nb-NO" sz="1700"/>
              <a:t>, lår og ytre </a:t>
            </a:r>
            <a:r>
              <a:rPr lang="nb-NO" sz="1700" err="1"/>
              <a:t>genitalia</a:t>
            </a:r>
            <a:r>
              <a:rPr lang="nb-NO" sz="1700"/>
              <a:t> </a:t>
            </a:r>
            <a:endParaRPr lang="nb-NO" sz="1700">
              <a:cs typeface="Calibri"/>
            </a:endParaRPr>
          </a:p>
          <a:p>
            <a:r>
              <a:rPr lang="nb-NO" sz="1700" err="1"/>
              <a:t>Papel</a:t>
            </a:r>
            <a:r>
              <a:rPr lang="nb-NO" sz="1700"/>
              <a:t> på penis -&gt; tenk skabb </a:t>
            </a:r>
          </a:p>
          <a:p>
            <a:r>
              <a:rPr lang="nb-NO" sz="1700" err="1"/>
              <a:t>Sjeldan</a:t>
            </a:r>
            <a:r>
              <a:rPr lang="nb-NO" sz="1700"/>
              <a:t> ansikt/</a:t>
            </a:r>
            <a:r>
              <a:rPr lang="nb-NO" sz="1700" err="1"/>
              <a:t>hovudbotn</a:t>
            </a:r>
            <a:r>
              <a:rPr lang="nb-NO" sz="1700"/>
              <a:t> og hals, (barn under 3 år er unntaket)</a:t>
            </a:r>
            <a:endParaRPr lang="nb-NO" sz="1700">
              <a:cs typeface="Calibri"/>
            </a:endParaRPr>
          </a:p>
          <a:p>
            <a:r>
              <a:rPr lang="nb-NO" sz="1700"/>
              <a:t>Skorpeskabb: Generelle </a:t>
            </a:r>
            <a:r>
              <a:rPr lang="nb-NO" sz="1700" err="1"/>
              <a:t>hudmanifestasjonar</a:t>
            </a:r>
            <a:r>
              <a:rPr lang="nb-NO" sz="1700"/>
              <a:t>-&gt; store områder/flater med </a:t>
            </a:r>
            <a:r>
              <a:rPr lang="nb-NO" sz="1700" err="1"/>
              <a:t>avskjelling</a:t>
            </a:r>
            <a:r>
              <a:rPr lang="nb-NO" sz="1700"/>
              <a:t> </a:t>
            </a:r>
            <a:endParaRPr lang="nb-NO" sz="17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4193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9">
            <a:extLst>
              <a:ext uri="{FF2B5EF4-FFF2-40B4-BE49-F238E27FC236}">
                <a16:creationId xmlns:a16="http://schemas.microsoft.com/office/drawing/2014/main" id="{09C509D2-0C1A-47B8-89C1-D3AB17D45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E40D6BAE-6C70-C547-A050-406231954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264" y="556994"/>
            <a:ext cx="4753535" cy="1672499"/>
          </a:xfrm>
        </p:spPr>
        <p:txBody>
          <a:bodyPr>
            <a:normAutofit/>
          </a:bodyPr>
          <a:lstStyle/>
          <a:p>
            <a:r>
              <a:rPr lang="nb-NO" sz="4000"/>
              <a:t>Symptom og forløp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B6F0F28-916A-B14C-9B4C-3F4E5D366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0265" y="2413645"/>
            <a:ext cx="4753534" cy="36947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2000"/>
              <a:t>3-6 veker før symptom</a:t>
            </a:r>
          </a:p>
          <a:p>
            <a:r>
              <a:rPr lang="nb-NO" sz="2000"/>
              <a:t>Skabb </a:t>
            </a:r>
            <a:r>
              <a:rPr lang="nb-NO" sz="2000" err="1"/>
              <a:t>tidlegare</a:t>
            </a:r>
            <a:r>
              <a:rPr lang="nb-NO" sz="2000"/>
              <a:t>: 1-3 </a:t>
            </a:r>
            <a:r>
              <a:rPr lang="nb-NO" sz="2000" err="1"/>
              <a:t>dagar</a:t>
            </a:r>
            <a:endParaRPr lang="nb-NO" sz="2000"/>
          </a:p>
          <a:p>
            <a:r>
              <a:rPr lang="nb-NO" sz="2000"/>
              <a:t>Utslett og kløe årsaka av </a:t>
            </a:r>
            <a:r>
              <a:rPr lang="nb-NO" sz="2000" err="1"/>
              <a:t>ein</a:t>
            </a:r>
            <a:r>
              <a:rPr lang="nb-NO" sz="2000"/>
              <a:t> hypersensitivitetsreaksjon/allergi mot midd, egg og avføring (Skybala)</a:t>
            </a:r>
          </a:p>
          <a:p>
            <a:r>
              <a:rPr lang="nb-NO" sz="2000"/>
              <a:t>Utbreiing av utslett kan </a:t>
            </a:r>
            <a:r>
              <a:rPr lang="nb-NO" sz="2000" err="1"/>
              <a:t>vere</a:t>
            </a:r>
            <a:r>
              <a:rPr lang="nb-NO" sz="2000"/>
              <a:t> større enn det området som </a:t>
            </a:r>
            <a:r>
              <a:rPr lang="nb-NO" sz="2000" err="1"/>
              <a:t>skabben</a:t>
            </a:r>
            <a:r>
              <a:rPr lang="nb-NO" sz="2000"/>
              <a:t> faktisk </a:t>
            </a:r>
            <a:r>
              <a:rPr lang="nb-NO" sz="2000" err="1"/>
              <a:t>oppheld</a:t>
            </a:r>
            <a:r>
              <a:rPr lang="nb-NO" sz="2000"/>
              <a:t> seg</a:t>
            </a:r>
            <a:endParaRPr lang="nb-NO" sz="2000">
              <a:cs typeface="Calibri"/>
            </a:endParaRPr>
          </a:p>
          <a:p>
            <a:r>
              <a:rPr lang="nb-NO" sz="2000"/>
              <a:t>Kløe og utslett varer ofte i 4-6 veker etter vellykka behandling</a:t>
            </a:r>
          </a:p>
          <a:p>
            <a:endParaRPr lang="nb-NO" sz="2000"/>
          </a:p>
        </p:txBody>
      </p:sp>
    </p:spTree>
    <p:extLst>
      <p:ext uri="{BB962C8B-B14F-4D97-AF65-F5344CB8AC3E}">
        <p14:creationId xmlns:p14="http://schemas.microsoft.com/office/powerpoint/2010/main" val="3185762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1F6FCE1-8678-40F4-9644-79CD53330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D41F186-8308-EA44-A8B3-EC7802688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8456" y="507283"/>
            <a:ext cx="4285343" cy="1544062"/>
          </a:xfrm>
        </p:spPr>
        <p:txBody>
          <a:bodyPr>
            <a:normAutofit/>
          </a:bodyPr>
          <a:lstStyle/>
          <a:p>
            <a:r>
              <a:rPr lang="nb-NO" sz="4000"/>
              <a:t> Diagnostikk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2CB8CDB-7F16-344D-A652-986739674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8456" y="2230733"/>
            <a:ext cx="4790503" cy="39462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2000"/>
              <a:t>Stiller </a:t>
            </a:r>
            <a:r>
              <a:rPr lang="nb-NO" sz="2000" err="1"/>
              <a:t>ein</a:t>
            </a:r>
            <a:r>
              <a:rPr lang="nb-NO" sz="2000"/>
              <a:t> klinisk på bakgrunn av sjukehistorikk, lokalisasjon og evt. funn av skabb</a:t>
            </a:r>
          </a:p>
          <a:p>
            <a:r>
              <a:rPr lang="nb-NO" sz="2000"/>
              <a:t>Utslett i typiske områder? Hender? </a:t>
            </a:r>
            <a:r>
              <a:rPr lang="nb-NO" sz="2000" err="1"/>
              <a:t>Anklar</a:t>
            </a:r>
            <a:r>
              <a:rPr lang="nb-NO" sz="2000"/>
              <a:t>? </a:t>
            </a:r>
            <a:r>
              <a:rPr lang="nb-NO" sz="2000" err="1"/>
              <a:t>Fingrar</a:t>
            </a:r>
            <a:r>
              <a:rPr lang="nb-NO" sz="2000"/>
              <a:t>? </a:t>
            </a:r>
            <a:endParaRPr lang="nb-NO" sz="2000">
              <a:cs typeface="Calibri"/>
            </a:endParaRPr>
          </a:p>
          <a:p>
            <a:r>
              <a:rPr lang="nb-NO" sz="2000"/>
              <a:t>Skabbganger: 2-15 mm </a:t>
            </a:r>
            <a:r>
              <a:rPr lang="nb-NO" sz="2000" err="1"/>
              <a:t>grålege</a:t>
            </a:r>
            <a:r>
              <a:rPr lang="nb-NO" sz="2000"/>
              <a:t>, </a:t>
            </a:r>
            <a:r>
              <a:rPr lang="nb-NO" sz="2000" err="1"/>
              <a:t>raude</a:t>
            </a:r>
            <a:r>
              <a:rPr lang="nb-NO" sz="2000"/>
              <a:t> eller brune striper</a:t>
            </a:r>
          </a:p>
          <a:p>
            <a:r>
              <a:rPr lang="nb-NO" sz="2000"/>
              <a:t>V-form/trekant i enden av gang? Det er </a:t>
            </a:r>
            <a:r>
              <a:rPr lang="nb-NO" sz="2000" err="1"/>
              <a:t>hovudet</a:t>
            </a:r>
            <a:r>
              <a:rPr lang="nb-NO" sz="2000"/>
              <a:t> til </a:t>
            </a:r>
            <a:r>
              <a:rPr lang="nb-NO" sz="2000" err="1"/>
              <a:t>skabben</a:t>
            </a:r>
            <a:endParaRPr lang="nb-NO" sz="2000"/>
          </a:p>
          <a:p>
            <a:r>
              <a:rPr lang="nb-NO" sz="2000"/>
              <a:t>Pirker den ut og ser under mikroskop </a:t>
            </a:r>
          </a:p>
          <a:p>
            <a:endParaRPr lang="nb-NO" sz="2000"/>
          </a:p>
        </p:txBody>
      </p:sp>
    </p:spTree>
    <p:extLst>
      <p:ext uri="{BB962C8B-B14F-4D97-AF65-F5344CB8AC3E}">
        <p14:creationId xmlns:p14="http://schemas.microsoft.com/office/powerpoint/2010/main" val="2224866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CB962CF-61A3-4EF9-94F6-7C59B0329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97CC8C3-42C0-4B4E-BAED-9B73316B9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337"/>
            <a:ext cx="6797405" cy="1651404"/>
          </a:xfrm>
        </p:spPr>
        <p:txBody>
          <a:bodyPr>
            <a:normAutofit/>
          </a:bodyPr>
          <a:lstStyle/>
          <a:p>
            <a:r>
              <a:rPr lang="nb-NO" sz="4000"/>
              <a:t>Behandling – </a:t>
            </a:r>
            <a:r>
              <a:rPr lang="nb-NO" sz="4000" err="1"/>
              <a:t>skabben</a:t>
            </a:r>
            <a:r>
              <a:rPr lang="nb-NO" sz="4000"/>
              <a:t> forsvinner </a:t>
            </a:r>
            <a:r>
              <a:rPr lang="nb-NO" sz="4000" err="1"/>
              <a:t>ikkje</a:t>
            </a:r>
            <a:r>
              <a:rPr lang="nb-NO" sz="4000"/>
              <a:t> av seg </a:t>
            </a:r>
            <a:r>
              <a:rPr lang="nb-NO" sz="4000" err="1"/>
              <a:t>sjølv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B38F14-5AFE-704F-B97C-50256C4FA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1330"/>
            <a:ext cx="6797405" cy="3719384"/>
          </a:xfrm>
        </p:spPr>
        <p:txBody>
          <a:bodyPr>
            <a:normAutofit/>
          </a:bodyPr>
          <a:lstStyle/>
          <a:p>
            <a:r>
              <a:rPr lang="nb-NO" sz="2000"/>
              <a:t>Førstelinje: 2 virkestoff</a:t>
            </a:r>
          </a:p>
          <a:p>
            <a:r>
              <a:rPr lang="nb-NO" sz="2000"/>
              <a:t>Permetrin (permetrinkrem 50mg/g) </a:t>
            </a:r>
          </a:p>
          <a:p>
            <a:r>
              <a:rPr lang="nb-NO" sz="2000"/>
              <a:t>Benzylbenzoat (250mg/ml som liniment oppløysing eller liniment emulsjon og </a:t>
            </a:r>
            <a:r>
              <a:rPr lang="nb-NO" sz="2000" err="1"/>
              <a:t>eit</a:t>
            </a:r>
            <a:r>
              <a:rPr lang="nb-NO" sz="2000"/>
              <a:t> kombinasjonsprodukt med 225mg/g benzylbenzoat og 20mg/g </a:t>
            </a:r>
            <a:r>
              <a:rPr lang="nb-NO" sz="2000" err="1"/>
              <a:t>disulfiram</a:t>
            </a:r>
            <a:r>
              <a:rPr lang="nb-NO" sz="2000"/>
              <a:t> (</a:t>
            </a:r>
            <a:r>
              <a:rPr lang="nb-NO" sz="2000" err="1"/>
              <a:t>Tenutex</a:t>
            </a:r>
            <a:r>
              <a:rPr lang="nb-NO" sz="2000"/>
              <a:t>)) </a:t>
            </a:r>
          </a:p>
          <a:p>
            <a:r>
              <a:rPr lang="nb-NO" sz="2000"/>
              <a:t>Behandlingssvikt: bytte </a:t>
            </a:r>
            <a:r>
              <a:rPr lang="nb-NO" sz="2000" err="1"/>
              <a:t>topikalt</a:t>
            </a:r>
            <a:r>
              <a:rPr lang="nb-NO" sz="2000"/>
              <a:t> preparat aleine eller i kombinasjon med per oral </a:t>
            </a:r>
            <a:r>
              <a:rPr lang="nb-NO" sz="2000" err="1"/>
              <a:t>Ivermektin</a:t>
            </a:r>
            <a:r>
              <a:rPr lang="nb-NO" sz="2000"/>
              <a:t> tabletter</a:t>
            </a:r>
          </a:p>
        </p:txBody>
      </p:sp>
    </p:spTree>
    <p:extLst>
      <p:ext uri="{BB962C8B-B14F-4D97-AF65-F5344CB8AC3E}">
        <p14:creationId xmlns:p14="http://schemas.microsoft.com/office/powerpoint/2010/main" val="1643662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a8f10e-f55e-43a9-adb1-f4c299087a53">
      <UserInfo>
        <DisplayName>Høyvik, Hege Karin Sandal</DisplayName>
        <AccountId>18</AccountId>
        <AccountType/>
      </UserInfo>
      <UserInfo>
        <DisplayName>Aarnes, Laila</DisplayName>
        <AccountId>84</AccountId>
        <AccountType/>
      </UserInfo>
    </SharedWithUsers>
    <ArchivedBy xmlns="b2a8f10e-f55e-43a9-adb1-f4c299087a53" xsi:nil="true"/>
    <TaxCatchAll xmlns="b2a8f10e-f55e-43a9-adb1-f4c299087a53" xsi:nil="true"/>
    <lcf76f155ced4ddcb4097134ff3c332f xmlns="9caf67bb-8ca0-469e-98d4-fb78fa240cd5">
      <Terms xmlns="http://schemas.microsoft.com/office/infopath/2007/PartnerControls"/>
    </lcf76f155ced4ddcb4097134ff3c332f>
    <Archived xmlns="b2a8f10e-f55e-43a9-adb1-f4c299087a53" xsi:nil="true"/>
    <ArchivedTo xmlns="b2a8f10e-f55e-43a9-adb1-f4c299087a53">
      <Url xsi:nil="true"/>
      <Description xsi:nil="true"/>
    </ArchivedTo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7F5BC6CE43843B22741A1A6FC7067" ma:contentTypeVersion="17" ma:contentTypeDescription="Opprett et nytt dokument." ma:contentTypeScope="" ma:versionID="ace30f26fd202b75779548e539eab1bc">
  <xsd:schema xmlns:xsd="http://www.w3.org/2001/XMLSchema" xmlns:xs="http://www.w3.org/2001/XMLSchema" xmlns:p="http://schemas.microsoft.com/office/2006/metadata/properties" xmlns:ns2="9caf67bb-8ca0-469e-98d4-fb78fa240cd5" xmlns:ns3="b2a8f10e-f55e-43a9-adb1-f4c299087a53" targetNamespace="http://schemas.microsoft.com/office/2006/metadata/properties" ma:root="true" ma:fieldsID="dd63e750c410e42d54e82c76c194ad55" ns2:_="" ns3:_="">
    <xsd:import namespace="9caf67bb-8ca0-469e-98d4-fb78fa240cd5"/>
    <xsd:import namespace="b2a8f10e-f55e-43a9-adb1-f4c299087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Archived" minOccurs="0"/>
                <xsd:element ref="ns3:ArchivedBy" minOccurs="0"/>
                <xsd:element ref="ns3:ArchivedTo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f67bb-8ca0-469e-98d4-fb78fa240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8f10e-f55e-43a9-adb1-f4c299087a53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e80efd32-ea3c-4faf-ac57-ed1f0e932e32}" ma:internalName="TaxCatchAll" ma:showField="CatchAllData" ma:web="b2a8f10e-f55e-43a9-adb1-f4c299087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rchived" ma:index="17" nillable="true" ma:displayName="Arkivert" ma:format="DateTime" ma:internalName="Archived">
      <xsd:simpleType>
        <xsd:restriction base="dms:DateTime"/>
      </xsd:simpleType>
    </xsd:element>
    <xsd:element name="ArchivedBy" ma:index="18" nillable="true" ma:displayName="Arkivert av" ma:internalName="ArchivedBy">
      <xsd:simpleType>
        <xsd:restriction base="dms:Text"/>
      </xsd:simpleType>
    </xsd:element>
    <xsd:element name="ArchivedTo" ma:index="19" nillable="true" ma:displayName="Arkivert til" ma:format="Hyperlink" ma:internalName="ArchivedTo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SharedWithUsers" ma:index="2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23B8E0-169E-4781-83C6-3BDAA23C4D40}">
  <ds:schemaRefs>
    <ds:schemaRef ds:uri="9caf67bb-8ca0-469e-98d4-fb78fa240cd5"/>
    <ds:schemaRef ds:uri="b2a8f10e-f55e-43a9-adb1-f4c299087a53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26A319E-349E-4820-9715-E83941C92E0C}">
  <ds:schemaRefs>
    <ds:schemaRef ds:uri="9caf67bb-8ca0-469e-98d4-fb78fa240cd5"/>
    <ds:schemaRef ds:uri="b2a8f10e-f55e-43a9-adb1-f4c299087a5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4E16061-C631-4B71-8134-62E58FC14F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1612</Words>
  <Application>Microsoft Office PowerPoint</Application>
  <PresentationFormat>Breiskjerm</PresentationFormat>
  <Paragraphs>167</Paragraphs>
  <Slides>24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Lysbilettitlar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Segoe UI</vt:lpstr>
      <vt:lpstr>Symbol</vt:lpstr>
      <vt:lpstr>Office-tema</vt:lpstr>
      <vt:lpstr>Skabbinfestasjon   – erfaringar og råd frå hudavdelinga</vt:lpstr>
      <vt:lpstr>Disposisjon </vt:lpstr>
      <vt:lpstr>Kva er skabb?</vt:lpstr>
      <vt:lpstr>Kva er ein skabb?</vt:lpstr>
      <vt:lpstr>Smittemåte</vt:lpstr>
      <vt:lpstr>Symptom og forløp</vt:lpstr>
      <vt:lpstr>Symptom og forløp</vt:lpstr>
      <vt:lpstr> Diagnostikk</vt:lpstr>
      <vt:lpstr>Behandling – skabben forsvinner ikkje av seg sjølv</vt:lpstr>
      <vt:lpstr>Behandlingssvikt</vt:lpstr>
      <vt:lpstr>Refusjon, vanleg skabb</vt:lpstr>
      <vt:lpstr>Refusjon, skorpeskabb</vt:lpstr>
      <vt:lpstr>Tiltak ved vanleg skabb i helseinstitusjonar</vt:lpstr>
      <vt:lpstr>Tiltak ved skorpeskabb i helseinstitusjonar</vt:lpstr>
      <vt:lpstr>Kort om behandling av skorpeskabb</vt:lpstr>
      <vt:lpstr>Korleis skal ein behandle?</vt:lpstr>
      <vt:lpstr>Praktisk gjennomføring</vt:lpstr>
      <vt:lpstr>Praktisk gjennomføring</vt:lpstr>
      <vt:lpstr>Behandling med Benzylbenzoat 25%</vt:lpstr>
      <vt:lpstr>Kva må gjerast i heimen?</vt:lpstr>
      <vt:lpstr>Kva må gjerast i heimen?</vt:lpstr>
      <vt:lpstr>Kven andre må ha behandling?</vt:lpstr>
      <vt:lpstr>Behandling med Scatol (ivermectin) tabletter</vt:lpstr>
      <vt:lpstr>Kjelder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Skabbinfestasjon </dc:title>
  <dc:creator>Tone Bjørlo</dc:creator>
  <cp:lastModifiedBy>Aarnes, Laila</cp:lastModifiedBy>
  <cp:revision>2</cp:revision>
  <dcterms:created xsi:type="dcterms:W3CDTF">2024-05-26T09:58:32Z</dcterms:created>
  <dcterms:modified xsi:type="dcterms:W3CDTF">2024-05-30T06:24:31Z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0x010100D987F5BC6CE43843B22741A1A6FC7067</vt:lpwstr>
  </property>
  <property fmtid="{D5CDD505-2E9C-101B-9397-08002B2CF9AE}" pid="3" name="MSIP_Label_0c3ffc1c-ef00-4620-9c2f-7d9c1597774b_Enabled">
    <vt:lpwstr>true</vt:lpwstr>
  </property>
  <property fmtid="{D5CDD505-2E9C-101B-9397-08002B2CF9AE}" pid="4" name="MSIP_Label_0c3ffc1c-ef00-4620-9c2f-7d9c1597774b_SetDate">
    <vt:lpwstr>2024-05-27T08:54:30Z</vt:lpwstr>
  </property>
  <property fmtid="{D5CDD505-2E9C-101B-9397-08002B2CF9AE}" pid="5" name="MSIP_Label_0c3ffc1c-ef00-4620-9c2f-7d9c1597774b_Method">
    <vt:lpwstr>Standard</vt:lpwstr>
  </property>
  <property fmtid="{D5CDD505-2E9C-101B-9397-08002B2CF9AE}" pid="6" name="MSIP_Label_0c3ffc1c-ef00-4620-9c2f-7d9c1597774b_Name">
    <vt:lpwstr>Intern</vt:lpwstr>
  </property>
  <property fmtid="{D5CDD505-2E9C-101B-9397-08002B2CF9AE}" pid="7" name="MSIP_Label_0c3ffc1c-ef00-4620-9c2f-7d9c1597774b_SiteId">
    <vt:lpwstr>bdcbe535-f3cf-49f5-8a6a-fb6d98dc7837</vt:lpwstr>
  </property>
  <property fmtid="{D5CDD505-2E9C-101B-9397-08002B2CF9AE}" pid="8" name="MSIP_Label_0c3ffc1c-ef00-4620-9c2f-7d9c1597774b_ActionId">
    <vt:lpwstr>a1e8ba31-0bfc-4f37-89bd-a145c32091bc</vt:lpwstr>
  </property>
  <property fmtid="{D5CDD505-2E9C-101B-9397-08002B2CF9AE}" pid="9" name="MSIP_Label_0c3ffc1c-ef00-4620-9c2f-7d9c1597774b_ContentBits">
    <vt:lpwstr>2</vt:lpwstr>
  </property>
  <property fmtid="{D5CDD505-2E9C-101B-9397-08002B2CF9AE}" pid="10" name="ClassificationContentMarkingFooterLocations">
    <vt:lpwstr>Office-tema:8</vt:lpwstr>
  </property>
  <property fmtid="{D5CDD505-2E9C-101B-9397-08002B2CF9AE}" pid="11" name="ClassificationContentMarkingFooterText">
    <vt:lpwstr>Følsomhet Intern (gul)</vt:lpwstr>
  </property>
  <property fmtid="{D5CDD505-2E9C-101B-9397-08002B2CF9AE}" pid="12" name="MediaServiceImageTags">
    <vt:lpwstr/>
  </property>
</Properties>
</file>