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9" r:id="rId6"/>
    <p:sldId id="262" r:id="rId7"/>
    <p:sldId id="260" r:id="rId8"/>
    <p:sldId id="263" r:id="rId9"/>
    <p:sldId id="266" r:id="rId10"/>
    <p:sldId id="268" r:id="rId11"/>
    <p:sldId id="276" r:id="rId12"/>
    <p:sldId id="271" r:id="rId13"/>
    <p:sldId id="277" r:id="rId14"/>
    <p:sldId id="265" r:id="rId15"/>
    <p:sldId id="267" r:id="rId16"/>
    <p:sldId id="278" r:id="rId17"/>
  </p:sldIdLst>
  <p:sldSz cx="14630400" cy="8229600"/>
  <p:notesSz cx="6858000" cy="9144000"/>
  <p:defaultTextStyle>
    <a:defPPr>
      <a:defRPr lang="nb-NO"/>
    </a:defPPr>
    <a:lvl1pPr marL="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09B"/>
    <a:srgbClr val="DB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1" autoAdjust="0"/>
  </p:normalViewPr>
  <p:slideViewPr>
    <p:cSldViewPr snapToGrid="0">
      <p:cViewPr varScale="1">
        <p:scale>
          <a:sx n="90" d="100"/>
          <a:sy n="90" d="100"/>
        </p:scale>
        <p:origin x="588" y="96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3774" y="3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>
            <a:extLst>
              <a:ext uri="{FF2B5EF4-FFF2-40B4-BE49-F238E27FC236}">
                <a16:creationId xmlns:a16="http://schemas.microsoft.com/office/drawing/2014/main" id="{B4DF1E8F-74AE-7DB2-DA48-0BC4922488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381F91B2-B019-8735-D7BB-604824E642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856E-A1D4-47C3-9B74-C4A2AD0F2C22}" type="datetimeFigureOut">
              <a:rPr lang="nn-NO" smtClean="0"/>
              <a:t>30.05.2024</a:t>
            </a:fld>
            <a:endParaRPr lang="nn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42B269BF-789F-37C7-22E4-C30E09A9D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FEABA341-C7EA-1310-6071-78E406A55A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B637-D16F-460C-B0A6-1332C54FCE0B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33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29308-A14F-43FA-A3C5-58A53CCC2EBF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DEB9-A34F-4D3C-9735-5DD337EAC3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50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478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Ulike </a:t>
            </a:r>
            <a:r>
              <a:rPr lang="nn-NO" dirty="0" err="1"/>
              <a:t>foretak</a:t>
            </a:r>
            <a:r>
              <a:rPr lang="nn-NO" dirty="0"/>
              <a:t>, ulike skjema – råd: Gjer det enkelt/hjelp til å få oversikt.</a:t>
            </a:r>
          </a:p>
          <a:p>
            <a:r>
              <a:rPr lang="nn-NO" dirty="0" err="1"/>
              <a:t>Øverste</a:t>
            </a:r>
            <a:r>
              <a:rPr lang="nn-NO" dirty="0"/>
              <a:t> skjema: Frå </a:t>
            </a:r>
            <a:r>
              <a:rPr lang="nn-NO" dirty="0" err="1"/>
              <a:t>laboratorie</a:t>
            </a:r>
            <a:r>
              <a:rPr lang="nn-NO" dirty="0"/>
              <a:t>: risiko er talfesta frå1-5</a:t>
            </a:r>
            <a:r>
              <a:rPr lang="nn-NO" dirty="0">
                <a:sym typeface="Wingdings" panose="05000000000000000000" pitchFamily="2" charset="2"/>
              </a:rPr>
              <a:t>5x5 risiko 25 er høgste risikoverdi</a:t>
            </a:r>
          </a:p>
          <a:p>
            <a:endParaRPr lang="nn-NO" dirty="0">
              <a:sym typeface="Wingdings" panose="05000000000000000000" pitchFamily="2" charset="2"/>
            </a:endParaRPr>
          </a:p>
          <a:p>
            <a:r>
              <a:rPr lang="nn-NO" dirty="0">
                <a:sym typeface="Wingdings" panose="05000000000000000000" pitchFamily="2" charset="2"/>
              </a:rPr>
              <a:t>Skjema under frå HUS: Skal prioritere  Inga kolonne for tiltak og vurdering etter gjennomføring.</a:t>
            </a:r>
          </a:p>
          <a:p>
            <a:endParaRPr lang="nn-NO" dirty="0">
              <a:sym typeface="Wingdings" panose="05000000000000000000" pitchFamily="2" charset="2"/>
            </a:endParaRPr>
          </a:p>
          <a:p>
            <a:r>
              <a:rPr lang="nn-NO" dirty="0">
                <a:sym typeface="Wingdings" panose="05000000000000000000" pitchFamily="2" charset="2"/>
              </a:rPr>
              <a:t>Må utarbeide seg ein mal som fungerer hos seg sjølve.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33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I denne fasen må ein vurdere – er det akseptabel risiko.</a:t>
            </a:r>
          </a:p>
          <a:p>
            <a:r>
              <a:rPr lang="nn-NO" dirty="0"/>
              <a:t>Viktig å ha med seg rette personar i gruppa (leiing, tilsett, verneombod osv.)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94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Sannsynlighetreduserande</a:t>
            </a:r>
            <a:r>
              <a:rPr lang="nb-NO" dirty="0"/>
              <a:t> tiltak: Ved å redusere sannsynligheten av at noe uønsket kan skje, </a:t>
            </a:r>
            <a:r>
              <a:rPr lang="nb-NO" i="1" dirty="0"/>
              <a:t>forebygger</a:t>
            </a:r>
            <a:r>
              <a:rPr lang="nb-NO" dirty="0"/>
              <a:t> en risiko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Konsekvensen er like stor hvis varelageret er tomt</a:t>
            </a:r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703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Lykke til, arbeid som eit team, finn ut kor </a:t>
            </a:r>
            <a:r>
              <a:rPr lang="nn-NO" dirty="0" err="1"/>
              <a:t>dere</a:t>
            </a:r>
            <a:r>
              <a:rPr lang="nn-NO" dirty="0"/>
              <a:t> har utfordringar, og kor alvorlege desse er. Kva tiltak har effekt/kva fungerer ikkje. Risikoanalyse er ein levende prosess – dvs. må jobbe med heile tida fordi </a:t>
            </a:r>
            <a:r>
              <a:rPr lang="nn-NO" dirty="0" err="1"/>
              <a:t>endringer</a:t>
            </a:r>
            <a:r>
              <a:rPr lang="nn-NO" dirty="0"/>
              <a:t> skjer heile tida. Her kommer PDSA-</a:t>
            </a:r>
            <a:r>
              <a:rPr lang="nn-NO" dirty="0" err="1"/>
              <a:t>sirkelene</a:t>
            </a:r>
            <a:r>
              <a:rPr lang="nn-NO" dirty="0"/>
              <a:t> inn med </a:t>
            </a:r>
            <a:r>
              <a:rPr lang="nn-NO"/>
              <a:t>kontinuerleg forbetring. </a:t>
            </a:r>
            <a:r>
              <a:rPr lang="nn-NO" dirty="0"/>
              <a:t>Takk for meg.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16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82663" y="1227138"/>
            <a:ext cx="5486400" cy="3086100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62804"/>
          </a:xfrm>
        </p:spPr>
        <p:txBody>
          <a:bodyPr/>
          <a:lstStyle/>
          <a:p>
            <a:r>
              <a:rPr lang="nn-NO" dirty="0"/>
              <a:t>Risikovurdering er </a:t>
            </a:r>
            <a:r>
              <a:rPr lang="nn-NO" dirty="0" err="1"/>
              <a:t>noe</a:t>
            </a:r>
            <a:r>
              <a:rPr lang="nn-NO" dirty="0"/>
              <a:t> alle </a:t>
            </a:r>
            <a:r>
              <a:rPr lang="nn-NO" dirty="0" err="1"/>
              <a:t>gjør</a:t>
            </a:r>
            <a:r>
              <a:rPr lang="nn-NO" dirty="0"/>
              <a:t> ubevisst/bevisst kvar einaste dag  - med ein gong ein slår opp </a:t>
            </a:r>
            <a:r>
              <a:rPr lang="nn-NO" dirty="0" err="1"/>
              <a:t>øynene</a:t>
            </a:r>
            <a:r>
              <a:rPr lang="nn-NO" dirty="0"/>
              <a:t>. </a:t>
            </a:r>
          </a:p>
          <a:p>
            <a:r>
              <a:rPr lang="nn-NO" dirty="0"/>
              <a:t>For eksempel; </a:t>
            </a:r>
            <a:r>
              <a:rPr lang="nn-NO" dirty="0" err="1"/>
              <a:t>Hvordan</a:t>
            </a:r>
            <a:r>
              <a:rPr lang="nn-NO" dirty="0"/>
              <a:t> vær er det i dag og </a:t>
            </a:r>
            <a:r>
              <a:rPr lang="nn-NO" dirty="0" err="1"/>
              <a:t>hvordan</a:t>
            </a:r>
            <a:r>
              <a:rPr lang="nn-NO" dirty="0"/>
              <a:t> kommer det til å være resten av dagen?</a:t>
            </a:r>
          </a:p>
          <a:p>
            <a:r>
              <a:rPr lang="nn-NO" b="1" dirty="0" err="1"/>
              <a:t>Handler</a:t>
            </a:r>
            <a:r>
              <a:rPr lang="nn-NO" b="1" dirty="0"/>
              <a:t> om </a:t>
            </a:r>
            <a:r>
              <a:rPr lang="nn-NO" b="1" dirty="0" err="1"/>
              <a:t>hvor</a:t>
            </a:r>
            <a:r>
              <a:rPr lang="nn-NO" b="1" dirty="0"/>
              <a:t> stor risiko en </a:t>
            </a:r>
            <a:r>
              <a:rPr lang="nn-NO" b="1" dirty="0" err="1"/>
              <a:t>tåler</a:t>
            </a:r>
            <a:endParaRPr lang="nn-NO" b="1" dirty="0"/>
          </a:p>
          <a:p>
            <a:r>
              <a:rPr lang="nn-NO" dirty="0"/>
              <a:t>Ungdom </a:t>
            </a:r>
            <a:r>
              <a:rPr lang="nn-NO" dirty="0" err="1"/>
              <a:t>tåler</a:t>
            </a:r>
            <a:r>
              <a:rPr lang="nn-NO" dirty="0"/>
              <a:t> gjerne meir – </a:t>
            </a:r>
            <a:r>
              <a:rPr lang="nn-NO" dirty="0" err="1"/>
              <a:t>viktigere</a:t>
            </a:r>
            <a:r>
              <a:rPr lang="nn-NO" dirty="0"/>
              <a:t> å </a:t>
            </a:r>
            <a:r>
              <a:rPr lang="nn-NO" dirty="0" err="1"/>
              <a:t>se</a:t>
            </a:r>
            <a:r>
              <a:rPr lang="nn-NO" dirty="0"/>
              <a:t> bra ut</a:t>
            </a:r>
          </a:p>
          <a:p>
            <a:r>
              <a:rPr lang="nn-NO" dirty="0"/>
              <a:t>Enn en eldre person – som ikkje ønsker å bli våt</a:t>
            </a:r>
          </a:p>
          <a:p>
            <a:r>
              <a:rPr lang="nn-NO" dirty="0"/>
              <a:t>Setter inn ulike tiltak – paraply, regnjakke, </a:t>
            </a:r>
            <a:r>
              <a:rPr lang="nn-NO" dirty="0" err="1"/>
              <a:t>støvler</a:t>
            </a:r>
            <a:r>
              <a:rPr lang="nn-NO" dirty="0"/>
              <a:t> etc.</a:t>
            </a:r>
          </a:p>
          <a:p>
            <a:endParaRPr lang="nn-NO" dirty="0"/>
          </a:p>
          <a:p>
            <a:r>
              <a:rPr lang="nn-NO" dirty="0"/>
              <a:t>Risikovurdering/ros – analyser i </a:t>
            </a:r>
            <a:r>
              <a:rPr lang="nn-NO" b="1" dirty="0" err="1"/>
              <a:t>smittevernsammenheng</a:t>
            </a:r>
            <a:r>
              <a:rPr lang="nn-NO" dirty="0"/>
              <a:t> – pandemien er velkjent for </a:t>
            </a:r>
            <a:r>
              <a:rPr lang="nn-NO" dirty="0" err="1"/>
              <a:t>dere</a:t>
            </a:r>
            <a:r>
              <a:rPr lang="nn-NO" dirty="0"/>
              <a:t>.</a:t>
            </a:r>
          </a:p>
          <a:p>
            <a:r>
              <a:rPr lang="nn-NO" dirty="0" err="1"/>
              <a:t>Jobber</a:t>
            </a:r>
            <a:r>
              <a:rPr lang="nn-NO" dirty="0"/>
              <a:t> i helsetenesta - Alle har gjort en risikovurdering </a:t>
            </a:r>
            <a:r>
              <a:rPr lang="nn-NO" dirty="0" err="1"/>
              <a:t>ift</a:t>
            </a:r>
            <a:r>
              <a:rPr lang="nn-NO" dirty="0"/>
              <a:t>. luftvegsinfeksjon – </a:t>
            </a:r>
            <a:r>
              <a:rPr lang="nn-NO" dirty="0" err="1"/>
              <a:t>hvilke</a:t>
            </a:r>
            <a:r>
              <a:rPr lang="nn-NO" dirty="0"/>
              <a:t> tiltak for å redusere risiko for overførbar smitte – isolere, sette opp </a:t>
            </a:r>
            <a:r>
              <a:rPr lang="nn-NO" dirty="0" err="1"/>
              <a:t>plakater</a:t>
            </a:r>
            <a:r>
              <a:rPr lang="nn-NO" dirty="0"/>
              <a:t> etc.</a:t>
            </a:r>
          </a:p>
          <a:p>
            <a:r>
              <a:rPr lang="nn-NO" dirty="0"/>
              <a:t>Arbeidsmiljøloven: </a:t>
            </a:r>
            <a:r>
              <a:rPr lang="nn-NO" dirty="0" err="1"/>
              <a:t>Arbeidsgiver</a:t>
            </a:r>
            <a:r>
              <a:rPr lang="nn-NO" dirty="0"/>
              <a:t> skal saman med arbeidstakar kartlegge verksemdas </a:t>
            </a:r>
            <a:r>
              <a:rPr lang="nn-NO" dirty="0" err="1"/>
              <a:t>farer</a:t>
            </a:r>
            <a:r>
              <a:rPr lang="nn-NO" dirty="0"/>
              <a:t> og </a:t>
            </a:r>
            <a:r>
              <a:rPr lang="nn-NO" dirty="0" err="1"/>
              <a:t>problemer</a:t>
            </a:r>
            <a:r>
              <a:rPr lang="nn-NO" dirty="0"/>
              <a:t>.</a:t>
            </a:r>
          </a:p>
          <a:p>
            <a:r>
              <a:rPr lang="nn-NO" dirty="0"/>
              <a:t>Sort svane – kan skje en ekstrem hending – verst tenkeleg, ikkje ofte, men kan skje….kva er risikoen og </a:t>
            </a:r>
            <a:r>
              <a:rPr lang="nn-NO" dirty="0" err="1"/>
              <a:t>usikkerheten</a:t>
            </a:r>
            <a:r>
              <a:rPr lang="nn-NO" dirty="0"/>
              <a:t>?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5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Ein risikovurdering består av fleire </a:t>
            </a:r>
            <a:r>
              <a:rPr lang="nn-NO" dirty="0" err="1"/>
              <a:t>faser</a:t>
            </a:r>
            <a:r>
              <a:rPr lang="nn-NO" dirty="0"/>
              <a:t>/</a:t>
            </a:r>
            <a:r>
              <a:rPr lang="nn-NO" dirty="0" err="1"/>
              <a:t>step</a:t>
            </a:r>
            <a:r>
              <a:rPr lang="nn-NO" dirty="0"/>
              <a:t> som vi skal snakke litt om: Planlegge, Risikoidentifisering, Risikoanalyse, Risikoevaluering, </a:t>
            </a:r>
            <a:r>
              <a:rPr lang="nn-NO" dirty="0" err="1"/>
              <a:t>risikohåndtering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99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663575" y="1150938"/>
            <a:ext cx="5486400" cy="3086100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385391" cy="4488269"/>
          </a:xfrm>
        </p:spPr>
        <p:txBody>
          <a:bodyPr/>
          <a:lstStyle/>
          <a:p>
            <a:r>
              <a:rPr lang="nn-NO" dirty="0"/>
              <a:t>Risikovurdering blir ofte illustrert ved hjelp av sveitserost-modellen: Man står overfor ein fare og  setter inn </a:t>
            </a:r>
            <a:r>
              <a:rPr lang="nn-NO" dirty="0" err="1"/>
              <a:t>barrierer</a:t>
            </a:r>
            <a:r>
              <a:rPr lang="nn-NO" dirty="0"/>
              <a:t> som her er illustrert som en osteskive for å unngå at det skjer ein </a:t>
            </a:r>
            <a:r>
              <a:rPr lang="nn-NO" dirty="0" err="1"/>
              <a:t>uønska</a:t>
            </a:r>
            <a:r>
              <a:rPr lang="nn-NO" dirty="0"/>
              <a:t> hending. </a:t>
            </a:r>
            <a:r>
              <a:rPr lang="nb-NO" b="1" dirty="0"/>
              <a:t>Alle barrierer har hull og det kan skje at </a:t>
            </a:r>
            <a:r>
              <a:rPr lang="nb-NO" b="1" dirty="0" err="1"/>
              <a:t>desse</a:t>
            </a:r>
            <a:r>
              <a:rPr lang="nb-NO" b="1" dirty="0"/>
              <a:t> barrieren </a:t>
            </a:r>
            <a:r>
              <a:rPr lang="nb-NO" b="1" dirty="0" err="1"/>
              <a:t>ikkje</a:t>
            </a:r>
            <a:r>
              <a:rPr lang="nb-NO" b="1" dirty="0"/>
              <a:t> held. Må vurdere å bygge flere lag med barrierer. </a:t>
            </a:r>
            <a:r>
              <a:rPr lang="nn-NO" dirty="0"/>
              <a:t>Må vurdere kor mange </a:t>
            </a:r>
            <a:r>
              <a:rPr lang="nn-NO" dirty="0" err="1"/>
              <a:t>barrierer</a:t>
            </a:r>
            <a:r>
              <a:rPr lang="nn-NO" dirty="0"/>
              <a:t> ein skal ha. Kan bli tungvint – kostbart med mange </a:t>
            </a:r>
            <a:r>
              <a:rPr lang="nn-NO" dirty="0" err="1"/>
              <a:t>barrierer</a:t>
            </a:r>
            <a:r>
              <a:rPr lang="nn-NO" dirty="0"/>
              <a:t>. </a:t>
            </a:r>
            <a:r>
              <a:rPr lang="nn-NO" dirty="0" err="1"/>
              <a:t>Sikkerhetsbarrierer</a:t>
            </a:r>
            <a:r>
              <a:rPr lang="nn-NO" dirty="0"/>
              <a:t> i form av </a:t>
            </a:r>
            <a:r>
              <a:rPr lang="nn-NO" b="1" dirty="0"/>
              <a:t>system, </a:t>
            </a:r>
            <a:r>
              <a:rPr lang="nn-NO" b="1" dirty="0" err="1"/>
              <a:t>prosedyrer</a:t>
            </a:r>
            <a:r>
              <a:rPr lang="nn-NO" b="1" dirty="0"/>
              <a:t>, opplæring. </a:t>
            </a:r>
            <a:r>
              <a:rPr lang="nn-NO" dirty="0"/>
              <a:t>Kva </a:t>
            </a:r>
            <a:r>
              <a:rPr lang="nn-NO" dirty="0" err="1"/>
              <a:t>barrierer</a:t>
            </a:r>
            <a:r>
              <a:rPr lang="nn-NO" dirty="0"/>
              <a:t> vi skal ha er avhengig av området vi arbeider med.</a:t>
            </a:r>
          </a:p>
          <a:p>
            <a:endParaRPr lang="nb-NO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71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risikovurdering skal hjelpe foretaket å bevege seg </a:t>
            </a:r>
            <a:r>
              <a:rPr lang="nb-NO" sz="171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frå</a:t>
            </a:r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individfokus til systemfokus</a:t>
            </a:r>
          </a:p>
          <a:p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avdekke svakheter i organisasjonen (gjeld alle nivå)</a:t>
            </a:r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 plassere skyld hos den enkelte</a:t>
            </a:r>
          </a:p>
          <a:p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snakk om å </a:t>
            </a:r>
            <a:r>
              <a:rPr lang="nb-NO" sz="171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utvikle beredskap </a:t>
            </a:r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 at </a:t>
            </a:r>
            <a:r>
              <a:rPr lang="nb-NO" sz="171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</a:t>
            </a:r>
            <a:r>
              <a:rPr lang="nb-NO" sz="171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forutse og forebygge risiko og håndtere uønskede hendelser</a:t>
            </a:r>
            <a:r>
              <a:rPr lang="nb-NO" sz="171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nn-NO" dirty="0"/>
          </a:p>
          <a:p>
            <a:endParaRPr lang="nb-NO" b="1" dirty="0"/>
          </a:p>
          <a:p>
            <a:endParaRPr lang="nb-NO" dirty="0"/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18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Kven har ansvar, og kven skal vere med som deltakar i risikovurderinga, når samlast, kva risikoområde – spesielle fokusområde, korleis dokumentere </a:t>
            </a:r>
            <a:r>
              <a:rPr lang="nn-NO" dirty="0" err="1"/>
              <a:t>risikovuderinga</a:t>
            </a:r>
            <a:r>
              <a:rPr lang="nn-NO" dirty="0"/>
              <a:t>? Mange spørsmål.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53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I denne fasen – må stille seg </a:t>
            </a:r>
            <a:r>
              <a:rPr lang="nn-NO" dirty="0" err="1"/>
              <a:t>spørmålene</a:t>
            </a:r>
            <a:r>
              <a:rPr lang="nn-NO" dirty="0"/>
              <a:t>. Kva er utfordring hos oss? Kva viser meldte avvik/</a:t>
            </a:r>
            <a:r>
              <a:rPr lang="nn-NO" dirty="0" err="1"/>
              <a:t>uønska</a:t>
            </a:r>
            <a:r>
              <a:rPr lang="nn-NO" dirty="0"/>
              <a:t> hendingar, resultat av </a:t>
            </a:r>
            <a:r>
              <a:rPr lang="nn-NO" dirty="0" err="1"/>
              <a:t>vernerunder</a:t>
            </a:r>
            <a:r>
              <a:rPr lang="nn-NO" dirty="0"/>
              <a:t>, internrevisjonar?</a:t>
            </a:r>
          </a:p>
          <a:p>
            <a:r>
              <a:rPr lang="nn-NO" dirty="0"/>
              <a:t>Innafor smittevern – kva er </a:t>
            </a:r>
            <a:r>
              <a:rPr lang="nn-NO" dirty="0" err="1"/>
              <a:t>utfordringene</a:t>
            </a:r>
            <a:r>
              <a:rPr lang="nn-NO" dirty="0"/>
              <a:t>? Er størrelse på </a:t>
            </a:r>
            <a:r>
              <a:rPr lang="nn-NO" dirty="0" err="1"/>
              <a:t>varelagrene</a:t>
            </a:r>
            <a:r>
              <a:rPr lang="nn-NO" dirty="0"/>
              <a:t> ok?  Ein eller fleire leverandørar? Har dokke avtale med leverandør?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47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0000"/>
                </a:solidFill>
              </a:rPr>
              <a:t>Hvor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sannsynieg</a:t>
            </a:r>
            <a:r>
              <a:rPr lang="en-US" i="1" dirty="0">
                <a:solidFill>
                  <a:srgbClr val="000000"/>
                </a:solidFill>
              </a:rPr>
              <a:t> er det at </a:t>
            </a:r>
            <a:r>
              <a:rPr lang="en-US" i="1" dirty="0" err="1">
                <a:solidFill>
                  <a:srgbClr val="000000"/>
                </a:solidFill>
              </a:rPr>
              <a:t>hendelsen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inntreffer</a:t>
            </a:r>
            <a:r>
              <a:rPr lang="en-US" i="1" dirty="0">
                <a:solidFill>
                  <a:srgbClr val="000000"/>
                </a:solidFill>
              </a:rPr>
              <a:t>?</a:t>
            </a:r>
          </a:p>
          <a:p>
            <a:r>
              <a:rPr lang="en-US" i="1" dirty="0" err="1">
                <a:solidFill>
                  <a:srgbClr val="000000"/>
                </a:solidFill>
              </a:rPr>
              <a:t>Gitt</a:t>
            </a:r>
            <a:r>
              <a:rPr lang="en-US" i="1" dirty="0">
                <a:solidFill>
                  <a:srgbClr val="000000"/>
                </a:solidFill>
              </a:rPr>
              <a:t> at </a:t>
            </a:r>
            <a:r>
              <a:rPr lang="en-US" i="1" dirty="0" err="1">
                <a:solidFill>
                  <a:srgbClr val="000000"/>
                </a:solidFill>
              </a:rPr>
              <a:t>hendelsen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inntreffer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kva</a:t>
            </a:r>
            <a:r>
              <a:rPr lang="en-US" i="1" dirty="0">
                <a:solidFill>
                  <a:srgbClr val="000000"/>
                </a:solidFill>
              </a:rPr>
              <a:t> er den </a:t>
            </a:r>
            <a:r>
              <a:rPr lang="en-US" i="1" dirty="0" err="1">
                <a:solidFill>
                  <a:srgbClr val="000000"/>
                </a:solidFill>
              </a:rPr>
              <a:t>forventede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konsekvensen</a:t>
            </a:r>
            <a:r>
              <a:rPr lang="en-US" i="1" dirty="0">
                <a:solidFill>
                  <a:srgbClr val="000000"/>
                </a:solidFill>
              </a:rPr>
              <a:t>?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Vanleg å bruke ei matrise: ROS-analyse med trafikklysmodell.</a:t>
            </a:r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0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Risikokategori til høgre</a:t>
            </a:r>
          </a:p>
          <a:p>
            <a:r>
              <a:rPr lang="nn-NO" dirty="0"/>
              <a:t>Eksempel – i drift – ofte  tomt for ?  </a:t>
            </a:r>
            <a:r>
              <a:rPr lang="nn-NO" dirty="0">
                <a:sym typeface="Wingdings" panose="05000000000000000000" pitchFamily="2" charset="2"/>
              </a:rPr>
              <a:t> </a:t>
            </a:r>
            <a:r>
              <a:rPr lang="nn-NO" dirty="0" err="1"/>
              <a:t>kanyler</a:t>
            </a:r>
            <a:r>
              <a:rPr lang="nn-NO" dirty="0"/>
              <a:t>, </a:t>
            </a:r>
            <a:r>
              <a:rPr lang="nn-NO" dirty="0" err="1"/>
              <a:t>håndsprit</a:t>
            </a:r>
            <a:r>
              <a:rPr lang="nn-NO" dirty="0"/>
              <a:t>,. Ofte varer utgått på dato? Smittevernrutinar ikkje kjent?</a:t>
            </a:r>
          </a:p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92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/>
              <a:t>Putter</a:t>
            </a:r>
            <a:r>
              <a:rPr lang="nn-NO" dirty="0"/>
              <a:t> verdiane frå </a:t>
            </a:r>
            <a:r>
              <a:rPr lang="nn-NO" dirty="0" err="1"/>
              <a:t>sannsynlegheit</a:t>
            </a:r>
            <a:r>
              <a:rPr lang="nn-NO" dirty="0"/>
              <a:t> og konsekvens inn i matrisa-</a:t>
            </a:r>
            <a:r>
              <a:rPr lang="nn-NO" dirty="0">
                <a:sym typeface="Wingdings" panose="05000000000000000000" pitchFamily="2" charset="2"/>
              </a:rPr>
              <a:t> rødt område!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DEB9-A34F-4D3C-9735-5DD337EAC3A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16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0090" y="1080136"/>
            <a:ext cx="13159645" cy="6480810"/>
          </a:xfrm>
          <a:solidFill>
            <a:schemeClr val="accent1"/>
          </a:solidFill>
        </p:spPr>
        <p:txBody>
          <a:bodyPr lIns="540000" tIns="540000" rIns="5040000" bIns="2448000" anchor="t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6162" y="6660833"/>
            <a:ext cx="1008126" cy="324040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30.05.2024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520315" y="6660833"/>
            <a:ext cx="5040630" cy="324040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og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x bilder /m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6"/>
            <a:ext cx="4320540" cy="2160270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5238656" y="1080137"/>
            <a:ext cx="4140517" cy="3240405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238656" y="4500563"/>
            <a:ext cx="4140517" cy="3060383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5"/>
          </p:nvPr>
        </p:nvSpPr>
        <p:spPr>
          <a:xfrm>
            <a:off x="720090" y="3420428"/>
            <a:ext cx="4320540" cy="4140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>
                <a:solidFill>
                  <a:schemeClr val="l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9559195" y="1080135"/>
            <a:ext cx="4320540" cy="6480809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39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0090" y="2160270"/>
            <a:ext cx="6300788" cy="54006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560945" y="2160270"/>
            <a:ext cx="6300788" cy="54006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3141643" cy="864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560945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560945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rgbClr val="AAA09B"/>
          </a:solidFill>
        </p:spPr>
        <p:txBody>
          <a:bodyPr lIns="0" tIns="1980000" rIns="0" bIns="0" anchor="t" anchorCtr="1"/>
          <a:lstStyle>
            <a:lvl1pPr marL="0" indent="0">
              <a:buNone/>
              <a:defRPr sz="1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1620203"/>
            <a:ext cx="7380922" cy="830997"/>
          </a:xfrm>
          <a:noFill/>
        </p:spPr>
        <p:txBody>
          <a:bodyPr lIns="0" tIns="0" rIns="0" bIns="0" anchor="t">
            <a:spAutoFit/>
          </a:bodyPr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Legg til 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08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6502" y="1080136"/>
            <a:ext cx="13019227" cy="6480810"/>
          </a:xfrm>
          <a:solidFill>
            <a:srgbClr val="AAA09B"/>
          </a:solidFill>
        </p:spPr>
        <p:txBody>
          <a:bodyPr lIns="540000" tIns="540000" rIns="5040000" bIns="2448000" anchor="t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1296162" y="6660833"/>
            <a:ext cx="1008126" cy="32404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30.05.2024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520315" y="6660833"/>
            <a:ext cx="5040630" cy="32404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og sted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13480086" y="7681260"/>
            <a:ext cx="345643" cy="221599"/>
          </a:xfrm>
        </p:spPr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90" y="2340293"/>
            <a:ext cx="10441305" cy="522065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tekst &amp; innhold /m under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7560945" y="1080135"/>
            <a:ext cx="6300788" cy="6480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1" y="1080135"/>
            <a:ext cx="6300788" cy="86410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0019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2160270"/>
            <a:ext cx="6300788" cy="54006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7560945" y="1080135"/>
            <a:ext cx="6300788" cy="6480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6300788" cy="864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648572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teks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‹nr.›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6300788" cy="864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414265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chemeClr val="lt2"/>
          </a:solidFill>
        </p:spPr>
        <p:txBody>
          <a:bodyPr lIns="0" tIns="144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23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 hasCustomPrompt="1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rgbClr val="DBD6D4"/>
          </a:solidFill>
        </p:spPr>
        <p:txBody>
          <a:bodyPr lIns="0" tIns="1440000" rIns="0" bIns="0" anchor="ctr"/>
          <a:lstStyle>
            <a:lvl1pPr marL="0" indent="0" algn="ctr">
              <a:buNone/>
              <a:defRPr sz="100" baseline="0"/>
            </a:lvl1pPr>
          </a:lstStyle>
          <a:p>
            <a:pPr lvl="0"/>
            <a:r>
              <a:rPr lang="nb-NO" sz="100" dirty="0"/>
              <a:t> </a:t>
            </a:r>
            <a:endParaRPr lang="nb-NO" dirty="0"/>
          </a:p>
        </p:txBody>
      </p:sp>
      <p:sp>
        <p:nvSpPr>
          <p:cNvPr id="4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995624" y="2160271"/>
            <a:ext cx="4608576" cy="4320540"/>
          </a:xfrm>
          <a:prstGeom prst="rect">
            <a:avLst/>
          </a:prstGeom>
          <a:noFill/>
        </p:spPr>
        <p:txBody>
          <a:bodyPr lIns="0" tIns="108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 dirty="0"/>
              <a:t>Ikon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76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0441305" cy="864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340293"/>
            <a:ext cx="10441305" cy="52206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0090" y="7812977"/>
            <a:ext cx="1152144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30.05.2024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29150" y="7812977"/>
            <a:ext cx="893224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3541235" y="7812977"/>
            <a:ext cx="345643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‹nr.›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21" y="332467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6" r:id="rId5"/>
    <p:sldLayoutId id="2147483658" r:id="rId6"/>
    <p:sldLayoutId id="2147483664" r:id="rId7"/>
    <p:sldLayoutId id="2147483660" r:id="rId8"/>
    <p:sldLayoutId id="2147483662" r:id="rId9"/>
    <p:sldLayoutId id="2147483659" r:id="rId10"/>
    <p:sldLayoutId id="2147483652" r:id="rId11"/>
    <p:sldLayoutId id="2147483653" r:id="rId12"/>
    <p:sldLayoutId id="2147483654" r:id="rId13"/>
    <p:sldLayoutId id="2147483655" r:id="rId14"/>
  </p:sldLayoutIdLst>
  <p:transition spd="slow">
    <p:push dir="u"/>
  </p:transition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2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1lnqRhUlL4&amp;t=3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Risikovurdering 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96162" y="5727700"/>
            <a:ext cx="12369038" cy="1396999"/>
          </a:xfrm>
        </p:spPr>
        <p:txBody>
          <a:bodyPr>
            <a:normAutofit/>
          </a:bodyPr>
          <a:lstStyle/>
          <a:p>
            <a:r>
              <a:rPr lang="nb-NO" sz="2400" dirty="0"/>
              <a:t>29.05.2024 </a:t>
            </a:r>
          </a:p>
          <a:p>
            <a:r>
              <a:rPr lang="nb-NO" sz="2400" dirty="0" err="1"/>
              <a:t>Seniorrådgivar</a:t>
            </a:r>
            <a:r>
              <a:rPr lang="nb-NO" sz="2400" dirty="0"/>
              <a:t>: Line Ringnes, Seksjon for Kvalitet- og pasienttryggleik (KOP) Helse Førde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aldar for innhald 3">
            <a:extLst>
              <a:ext uri="{FF2B5EF4-FFF2-40B4-BE49-F238E27FC236}">
                <a16:creationId xmlns:a16="http://schemas.microsoft.com/office/drawing/2014/main" id="{82297C01-C11B-AC48-AD81-3B264EE87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622372"/>
              </p:ext>
            </p:extLst>
          </p:nvPr>
        </p:nvGraphicFramePr>
        <p:xfrm>
          <a:off x="692149" y="1352550"/>
          <a:ext cx="11461751" cy="2522782"/>
        </p:xfrm>
        <a:graphic>
          <a:graphicData uri="http://schemas.openxmlformats.org/drawingml/2006/table">
            <a:tbl>
              <a:tblPr/>
              <a:tblGrid>
                <a:gridCol w="1298310">
                  <a:extLst>
                    <a:ext uri="{9D8B030D-6E8A-4147-A177-3AD203B41FA5}">
                      <a16:colId xmlns:a16="http://schemas.microsoft.com/office/drawing/2014/main" val="1021102151"/>
                    </a:ext>
                  </a:extLst>
                </a:gridCol>
                <a:gridCol w="1081926">
                  <a:extLst>
                    <a:ext uri="{9D8B030D-6E8A-4147-A177-3AD203B41FA5}">
                      <a16:colId xmlns:a16="http://schemas.microsoft.com/office/drawing/2014/main" val="1865440686"/>
                    </a:ext>
                  </a:extLst>
                </a:gridCol>
                <a:gridCol w="534306">
                  <a:extLst>
                    <a:ext uri="{9D8B030D-6E8A-4147-A177-3AD203B41FA5}">
                      <a16:colId xmlns:a16="http://schemas.microsoft.com/office/drawing/2014/main" val="1827465591"/>
                    </a:ext>
                  </a:extLst>
                </a:gridCol>
                <a:gridCol w="1131860">
                  <a:extLst>
                    <a:ext uri="{9D8B030D-6E8A-4147-A177-3AD203B41FA5}">
                      <a16:colId xmlns:a16="http://schemas.microsoft.com/office/drawing/2014/main" val="4094417961"/>
                    </a:ext>
                  </a:extLst>
                </a:gridCol>
                <a:gridCol w="1048635">
                  <a:extLst>
                    <a:ext uri="{9D8B030D-6E8A-4147-A177-3AD203B41FA5}">
                      <a16:colId xmlns:a16="http://schemas.microsoft.com/office/drawing/2014/main" val="1748142272"/>
                    </a:ext>
                  </a:extLst>
                </a:gridCol>
                <a:gridCol w="940443">
                  <a:extLst>
                    <a:ext uri="{9D8B030D-6E8A-4147-A177-3AD203B41FA5}">
                      <a16:colId xmlns:a16="http://schemas.microsoft.com/office/drawing/2014/main" val="1631922780"/>
                    </a:ext>
                  </a:extLst>
                </a:gridCol>
                <a:gridCol w="457737">
                  <a:extLst>
                    <a:ext uri="{9D8B030D-6E8A-4147-A177-3AD203B41FA5}">
                      <a16:colId xmlns:a16="http://schemas.microsoft.com/office/drawing/2014/main" val="252280040"/>
                    </a:ext>
                  </a:extLst>
                </a:gridCol>
                <a:gridCol w="474383">
                  <a:extLst>
                    <a:ext uri="{9D8B030D-6E8A-4147-A177-3AD203B41FA5}">
                      <a16:colId xmlns:a16="http://schemas.microsoft.com/office/drawing/2014/main" val="3066745615"/>
                    </a:ext>
                  </a:extLst>
                </a:gridCol>
                <a:gridCol w="319584">
                  <a:extLst>
                    <a:ext uri="{9D8B030D-6E8A-4147-A177-3AD203B41FA5}">
                      <a16:colId xmlns:a16="http://schemas.microsoft.com/office/drawing/2014/main" val="1891777767"/>
                    </a:ext>
                  </a:extLst>
                </a:gridCol>
                <a:gridCol w="1040312">
                  <a:extLst>
                    <a:ext uri="{9D8B030D-6E8A-4147-A177-3AD203B41FA5}">
                      <a16:colId xmlns:a16="http://schemas.microsoft.com/office/drawing/2014/main" val="3463338043"/>
                    </a:ext>
                  </a:extLst>
                </a:gridCol>
                <a:gridCol w="682445">
                  <a:extLst>
                    <a:ext uri="{9D8B030D-6E8A-4147-A177-3AD203B41FA5}">
                      <a16:colId xmlns:a16="http://schemas.microsoft.com/office/drawing/2014/main" val="3049048169"/>
                    </a:ext>
                  </a:extLst>
                </a:gridCol>
                <a:gridCol w="424447">
                  <a:extLst>
                    <a:ext uri="{9D8B030D-6E8A-4147-A177-3AD203B41FA5}">
                      <a16:colId xmlns:a16="http://schemas.microsoft.com/office/drawing/2014/main" val="1019286243"/>
                    </a:ext>
                  </a:extLst>
                </a:gridCol>
                <a:gridCol w="466061">
                  <a:extLst>
                    <a:ext uri="{9D8B030D-6E8A-4147-A177-3AD203B41FA5}">
                      <a16:colId xmlns:a16="http://schemas.microsoft.com/office/drawing/2014/main" val="1138195556"/>
                    </a:ext>
                  </a:extLst>
                </a:gridCol>
                <a:gridCol w="304603">
                  <a:extLst>
                    <a:ext uri="{9D8B030D-6E8A-4147-A177-3AD203B41FA5}">
                      <a16:colId xmlns:a16="http://schemas.microsoft.com/office/drawing/2014/main" val="3390855234"/>
                    </a:ext>
                  </a:extLst>
                </a:gridCol>
                <a:gridCol w="1256699">
                  <a:extLst>
                    <a:ext uri="{9D8B030D-6E8A-4147-A177-3AD203B41FA5}">
                      <a16:colId xmlns:a16="http://schemas.microsoft.com/office/drawing/2014/main" val="2925464162"/>
                    </a:ext>
                  </a:extLst>
                </a:gridCol>
              </a:tblGrid>
              <a:tr h="255213">
                <a:tc gridSpan="15"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Risikoanalyse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65141"/>
                  </a:ext>
                </a:extLst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Seksjon / eining: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581709"/>
                  </a:ext>
                </a:extLst>
              </a:tr>
              <a:tr h="925147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Namn på utstyr</a:t>
                      </a:r>
                      <a:b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 ustyr meinast både instrument, reagens, analyse/metode, kontrollar, kalibratorar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Ansvar for utfylling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Dato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Uønska hending/</a:t>
                      </a:r>
                      <a:br>
                        <a:rPr lang="nb-N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Risiko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Årsak</a:t>
                      </a:r>
                      <a:b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Kva</a:t>
                      </a:r>
                      <a:r>
                        <a:rPr lang="nb-NO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kan gå galt?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Konsekvens</a:t>
                      </a:r>
                      <a:b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(Skade)</a:t>
                      </a:r>
                      <a:b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(For pasient og labpersonell?)</a:t>
                      </a:r>
                      <a:endParaRPr lang="nb-NO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Konsekvens</a:t>
                      </a:r>
                    </a:p>
                  </a:txBody>
                  <a:tcPr marL="4437" marR="4437" marT="4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Sannsynlegheit</a:t>
                      </a:r>
                    </a:p>
                  </a:txBody>
                  <a:tcPr marL="4437" marR="4437" marT="4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Risiko</a:t>
                      </a:r>
                    </a:p>
                  </a:txBody>
                  <a:tcPr marL="4437" marR="4437" marT="4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Korrigerande og forebyggende tiltak 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Tiltak gjennomført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Konsekvens</a:t>
                      </a:r>
                    </a:p>
                  </a:txBody>
                  <a:tcPr marL="4437" marR="4437" marT="4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Sannsynlegheit</a:t>
                      </a:r>
                    </a:p>
                  </a:txBody>
                  <a:tcPr marL="4437" marR="4437" marT="4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 - Risiko</a:t>
                      </a:r>
                    </a:p>
                  </a:txBody>
                  <a:tcPr marL="4437" marR="4437" marT="4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Kommentarar vedr. gjenståande risiko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84895"/>
                  </a:ext>
                </a:extLst>
              </a:tr>
              <a:tr h="469593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Eksempel:</a:t>
                      </a:r>
                      <a:b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Namn på analyse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Kvalitetsleiar Med.biokj., overbioing. MB…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Forsinka analyseresultat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Mangel på reagens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Pasient får forsinka behandling 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Prosedyre/rutine for bestilling av varer og oppfølging av varebeholdning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 dirty="0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D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AEAAAA"/>
                          </a:solidFill>
                          <a:effectLst/>
                          <a:latin typeface="Arial" panose="020B0604020202020204" pitchFamily="34" charset="0"/>
                        </a:rPr>
                        <a:t>Kontrollrutinar er innført, avvik blir følgt opp iht rutinar.</a:t>
                      </a:r>
                    </a:p>
                  </a:txBody>
                  <a:tcPr marL="4437" marR="4437" marT="44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047643"/>
                  </a:ext>
                </a:extLst>
              </a:tr>
              <a:tr h="69418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Dweak: celler ifrå blodgivar + cellstab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Finne ut om labex har tilsvarande som kan kjøpast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7" marR="4437" marT="4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865899"/>
                  </a:ext>
                </a:extLst>
              </a:tr>
            </a:tbl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A74E1C2F-8DF1-65C6-9F3F-9919A0A8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727710"/>
            <a:ext cx="10441305" cy="481965"/>
          </a:xfrm>
        </p:spPr>
        <p:txBody>
          <a:bodyPr/>
          <a:lstStyle/>
          <a:p>
            <a:r>
              <a:rPr lang="nn-NO" dirty="0"/>
              <a:t>Vurderingsskjema: 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87C32E9F-3618-4833-5F78-66FD3A61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4010025"/>
            <a:ext cx="10401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D69F5583-2385-C32C-7064-44BF2688F156}"/>
              </a:ext>
            </a:extLst>
          </p:cNvPr>
          <p:cNvGrpSpPr/>
          <p:nvPr/>
        </p:nvGrpSpPr>
        <p:grpSpPr>
          <a:xfrm>
            <a:off x="400049" y="1691877"/>
            <a:ext cx="13935075" cy="499765"/>
            <a:chOff x="135168" y="1119666"/>
            <a:chExt cx="11772783" cy="499765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4A25FA49-6F58-FC2E-39AB-75B48AAB1083}"/>
                </a:ext>
              </a:extLst>
            </p:cNvPr>
            <p:cNvSpPr txBox="1"/>
            <p:nvPr/>
          </p:nvSpPr>
          <p:spPr>
            <a:xfrm>
              <a:off x="13516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Planlegging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F9E9217B-3A3E-6688-F2F5-149DEF9EC7DA}"/>
                </a:ext>
              </a:extLst>
            </p:cNvPr>
            <p:cNvSpPr txBox="1"/>
            <p:nvPr/>
          </p:nvSpPr>
          <p:spPr>
            <a:xfrm>
              <a:off x="2527133" y="1119666"/>
              <a:ext cx="2251164" cy="487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Risikoidentifikasj</a:t>
              </a:r>
              <a:r>
                <a:rPr lang="nb-NO" dirty="0"/>
                <a:t>on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B18BF2F9-DA09-8978-27F8-D0ABB33FAFC2}"/>
                </a:ext>
              </a:extLst>
            </p:cNvPr>
            <p:cNvSpPr txBox="1"/>
            <p:nvPr/>
          </p:nvSpPr>
          <p:spPr>
            <a:xfrm>
              <a:off x="491909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Risikoanalyse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4A437B92-F06D-8E6D-8893-D608673FB22E}"/>
                </a:ext>
              </a:extLst>
            </p:cNvPr>
            <p:cNvSpPr txBox="1"/>
            <p:nvPr/>
          </p:nvSpPr>
          <p:spPr>
            <a:xfrm>
              <a:off x="7270828" y="11577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Risikoevaluering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527DE8FB-AE14-743C-2C4E-60512F7DD984}"/>
                </a:ext>
              </a:extLst>
            </p:cNvPr>
            <p:cNvSpPr txBox="1"/>
            <p:nvPr/>
          </p:nvSpPr>
          <p:spPr>
            <a:xfrm>
              <a:off x="9775946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Risikohåndtering</a:t>
              </a:r>
            </a:p>
          </p:txBody>
        </p:sp>
        <p:cxnSp>
          <p:nvCxnSpPr>
            <p:cNvPr id="10" name="Rett pilkobling 4">
              <a:extLst>
                <a:ext uri="{FF2B5EF4-FFF2-40B4-BE49-F238E27FC236}">
                  <a16:creationId xmlns:a16="http://schemas.microsoft.com/office/drawing/2014/main" id="{793398CE-6E33-36CC-1307-C295B24B4DC0}"/>
                </a:ext>
              </a:extLst>
            </p:cNvPr>
            <p:cNvCxnSpPr/>
            <p:nvPr/>
          </p:nvCxnSpPr>
          <p:spPr>
            <a:xfrm>
              <a:off x="2107933" y="136027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kobling 26">
              <a:extLst>
                <a:ext uri="{FF2B5EF4-FFF2-40B4-BE49-F238E27FC236}">
                  <a16:creationId xmlns:a16="http://schemas.microsoft.com/office/drawing/2014/main" id="{EC0C977B-B912-DCBF-3E15-7C44D7E8F6D7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6" y="1384793"/>
              <a:ext cx="429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kobling 30">
              <a:extLst>
                <a:ext uri="{FF2B5EF4-FFF2-40B4-BE49-F238E27FC236}">
                  <a16:creationId xmlns:a16="http://schemas.microsoft.com/office/drawing/2014/main" id="{3478F373-A4E0-524D-3D64-40372C2309CF}"/>
                </a:ext>
              </a:extLst>
            </p:cNvPr>
            <p:cNvCxnSpPr/>
            <p:nvPr/>
          </p:nvCxnSpPr>
          <p:spPr>
            <a:xfrm>
              <a:off x="6926528" y="1328880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31">
              <a:extLst>
                <a:ext uri="{FF2B5EF4-FFF2-40B4-BE49-F238E27FC236}">
                  <a16:creationId xmlns:a16="http://schemas.microsoft.com/office/drawing/2014/main" id="{AEC1897A-346F-6178-15A5-E9376C772924}"/>
                </a:ext>
              </a:extLst>
            </p:cNvPr>
            <p:cNvCxnSpPr/>
            <p:nvPr/>
          </p:nvCxnSpPr>
          <p:spPr>
            <a:xfrm>
              <a:off x="9398204" y="132834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2377DDE1-0FE9-3951-B237-9A93876E715C}"/>
              </a:ext>
            </a:extLst>
          </p:cNvPr>
          <p:cNvSpPr/>
          <p:nvPr/>
        </p:nvSpPr>
        <p:spPr>
          <a:xfrm>
            <a:off x="8874648" y="1419489"/>
            <a:ext cx="2530610" cy="1012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14" name="TekstSylinder 3">
            <a:extLst>
              <a:ext uri="{FF2B5EF4-FFF2-40B4-BE49-F238E27FC236}">
                <a16:creationId xmlns:a16="http://schemas.microsoft.com/office/drawing/2014/main" id="{5CFBBE28-438D-94A2-2064-5C467AC4E8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054226" y="4794249"/>
            <a:ext cx="688975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66" dirty="0">
                <a:latin typeface="Arial" charset="0"/>
              </a:rPr>
              <a:t>Vi aksepterer risikoen.</a:t>
            </a:r>
          </a:p>
        </p:txBody>
      </p:sp>
      <p:sp>
        <p:nvSpPr>
          <p:cNvPr id="17" name="TekstSylinder 3">
            <a:extLst>
              <a:ext uri="{FF2B5EF4-FFF2-40B4-BE49-F238E27FC236}">
                <a16:creationId xmlns:a16="http://schemas.microsoft.com/office/drawing/2014/main" id="{C9382EC5-F898-9F3D-220B-25611ED5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914" y="5851898"/>
            <a:ext cx="4579372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66" dirty="0">
                <a:latin typeface="Arial" charset="0"/>
              </a:rPr>
              <a:t>Vi reduserer/fjerner risikoen.</a:t>
            </a:r>
          </a:p>
        </p:txBody>
      </p:sp>
      <p:pic>
        <p:nvPicPr>
          <p:cNvPr id="19" name="Bilde 22">
            <a:extLst>
              <a:ext uri="{FF2B5EF4-FFF2-40B4-BE49-F238E27FC236}">
                <a16:creationId xmlns:a16="http://schemas.microsoft.com/office/drawing/2014/main" id="{4FB1FF7F-0FE1-1F5B-D004-3039195E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689" y="3931728"/>
            <a:ext cx="3241356" cy="2648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3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id="{DFC112FB-665D-4F11-9DBE-8A7B68609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2340293"/>
            <a:ext cx="12602210" cy="5220653"/>
          </a:xfrm>
        </p:spPr>
        <p:txBody>
          <a:bodyPr/>
          <a:lstStyle/>
          <a:p>
            <a:pPr marL="0" indent="0">
              <a:buNone/>
            </a:pPr>
            <a:endParaRPr lang="nb-NO" sz="2800" b="1" dirty="0"/>
          </a:p>
          <a:p>
            <a:pPr marL="0" indent="0">
              <a:buNone/>
            </a:pPr>
            <a:endParaRPr lang="nb-NO" sz="2800" b="1" dirty="0"/>
          </a:p>
          <a:p>
            <a:pPr marL="0" indent="0">
              <a:buNone/>
            </a:pPr>
            <a:r>
              <a:rPr lang="nb-NO" sz="2800" b="1" dirty="0"/>
              <a:t>Risikoreduserende tiltak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800" i="1" dirty="0"/>
              <a:t>Større varelager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800" i="1" dirty="0"/>
              <a:t>Avtale med andre </a:t>
            </a:r>
            <a:r>
              <a:rPr lang="nb-NO" sz="2800" i="1" dirty="0" err="1"/>
              <a:t>kommunar</a:t>
            </a:r>
            <a:endParaRPr lang="nb-NO" sz="2800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800" i="1" dirty="0" err="1"/>
              <a:t>Fleire</a:t>
            </a:r>
            <a:r>
              <a:rPr lang="nb-NO" sz="2800" i="1" dirty="0"/>
              <a:t> </a:t>
            </a:r>
            <a:r>
              <a:rPr lang="nb-NO" sz="2800" i="1" dirty="0" err="1"/>
              <a:t>leverandørar</a:t>
            </a:r>
            <a:endParaRPr lang="nb-NO" sz="2800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800" i="1" dirty="0"/>
              <a:t>Osv.</a:t>
            </a:r>
          </a:p>
          <a:p>
            <a:pPr marL="216000" lvl="1" indent="0">
              <a:buNone/>
            </a:pPr>
            <a:endParaRPr lang="nb-NO" i="1" dirty="0"/>
          </a:p>
          <a:p>
            <a:pPr marL="216000" lvl="1" indent="0">
              <a:buNone/>
            </a:pPr>
            <a:endParaRPr lang="nb-NO" i="1" dirty="0"/>
          </a:p>
          <a:p>
            <a:pPr lvl="1"/>
            <a:endParaRPr lang="nb-NO" dirty="0"/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n-NO" b="1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69F5583-2385-C32C-7064-44BF2688F156}"/>
              </a:ext>
            </a:extLst>
          </p:cNvPr>
          <p:cNvGrpSpPr/>
          <p:nvPr/>
        </p:nvGrpSpPr>
        <p:grpSpPr>
          <a:xfrm>
            <a:off x="400049" y="1691877"/>
            <a:ext cx="13935075" cy="499765"/>
            <a:chOff x="135168" y="1119666"/>
            <a:chExt cx="11772783" cy="499765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4A25FA49-6F58-FC2E-39AB-75B48AAB1083}"/>
                </a:ext>
              </a:extLst>
            </p:cNvPr>
            <p:cNvSpPr txBox="1"/>
            <p:nvPr/>
          </p:nvSpPr>
          <p:spPr>
            <a:xfrm>
              <a:off x="13516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Planlegging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F9E9217B-3A3E-6688-F2F5-149DEF9EC7DA}"/>
                </a:ext>
              </a:extLst>
            </p:cNvPr>
            <p:cNvSpPr txBox="1"/>
            <p:nvPr/>
          </p:nvSpPr>
          <p:spPr>
            <a:xfrm>
              <a:off x="2527133" y="1119666"/>
              <a:ext cx="2251164" cy="487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Risikoidentifikasj</a:t>
              </a:r>
              <a:r>
                <a:rPr lang="nb-NO" dirty="0"/>
                <a:t>on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B18BF2F9-DA09-8978-27F8-D0ABB33FAFC2}"/>
                </a:ext>
              </a:extLst>
            </p:cNvPr>
            <p:cNvSpPr txBox="1"/>
            <p:nvPr/>
          </p:nvSpPr>
          <p:spPr>
            <a:xfrm>
              <a:off x="491909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Risikoanalyse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4A437B92-F06D-8E6D-8893-D608673FB22E}"/>
                </a:ext>
              </a:extLst>
            </p:cNvPr>
            <p:cNvSpPr txBox="1"/>
            <p:nvPr/>
          </p:nvSpPr>
          <p:spPr>
            <a:xfrm>
              <a:off x="7270828" y="11577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Risikoevaluering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527DE8FB-AE14-743C-2C4E-60512F7DD984}"/>
                </a:ext>
              </a:extLst>
            </p:cNvPr>
            <p:cNvSpPr txBox="1"/>
            <p:nvPr/>
          </p:nvSpPr>
          <p:spPr>
            <a:xfrm>
              <a:off x="9775946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Risikohåndtering</a:t>
              </a:r>
            </a:p>
          </p:txBody>
        </p:sp>
        <p:cxnSp>
          <p:nvCxnSpPr>
            <p:cNvPr id="10" name="Rett pilkobling 4">
              <a:extLst>
                <a:ext uri="{FF2B5EF4-FFF2-40B4-BE49-F238E27FC236}">
                  <a16:creationId xmlns:a16="http://schemas.microsoft.com/office/drawing/2014/main" id="{793398CE-6E33-36CC-1307-C295B24B4DC0}"/>
                </a:ext>
              </a:extLst>
            </p:cNvPr>
            <p:cNvCxnSpPr/>
            <p:nvPr/>
          </p:nvCxnSpPr>
          <p:spPr>
            <a:xfrm>
              <a:off x="2107933" y="136027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kobling 26">
              <a:extLst>
                <a:ext uri="{FF2B5EF4-FFF2-40B4-BE49-F238E27FC236}">
                  <a16:creationId xmlns:a16="http://schemas.microsoft.com/office/drawing/2014/main" id="{EC0C977B-B912-DCBF-3E15-7C44D7E8F6D7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6" y="1384793"/>
              <a:ext cx="429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kobling 30">
              <a:extLst>
                <a:ext uri="{FF2B5EF4-FFF2-40B4-BE49-F238E27FC236}">
                  <a16:creationId xmlns:a16="http://schemas.microsoft.com/office/drawing/2014/main" id="{3478F373-A4E0-524D-3D64-40372C2309CF}"/>
                </a:ext>
              </a:extLst>
            </p:cNvPr>
            <p:cNvCxnSpPr/>
            <p:nvPr/>
          </p:nvCxnSpPr>
          <p:spPr>
            <a:xfrm>
              <a:off x="6926528" y="1328880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31">
              <a:extLst>
                <a:ext uri="{FF2B5EF4-FFF2-40B4-BE49-F238E27FC236}">
                  <a16:creationId xmlns:a16="http://schemas.microsoft.com/office/drawing/2014/main" id="{AEC1897A-346F-6178-15A5-E9376C772924}"/>
                </a:ext>
              </a:extLst>
            </p:cNvPr>
            <p:cNvCxnSpPr/>
            <p:nvPr/>
          </p:nvCxnSpPr>
          <p:spPr>
            <a:xfrm>
              <a:off x="9398204" y="132834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2377DDE1-0FE9-3951-B237-9A93876E715C}"/>
              </a:ext>
            </a:extLst>
          </p:cNvPr>
          <p:cNvSpPr/>
          <p:nvPr/>
        </p:nvSpPr>
        <p:spPr>
          <a:xfrm>
            <a:off x="11846448" y="1419489"/>
            <a:ext cx="2530610" cy="1012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pic>
        <p:nvPicPr>
          <p:cNvPr id="14" name="Bilde 22">
            <a:extLst>
              <a:ext uri="{FF2B5EF4-FFF2-40B4-BE49-F238E27FC236}">
                <a16:creationId xmlns:a16="http://schemas.microsoft.com/office/drawing/2014/main" id="{7FB89FFE-F09F-01B0-B52F-4E3B927C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413" y="2990990"/>
            <a:ext cx="5444009" cy="444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Rett pil 20">
            <a:extLst>
              <a:ext uri="{FF2B5EF4-FFF2-40B4-BE49-F238E27FC236}">
                <a16:creationId xmlns:a16="http://schemas.microsoft.com/office/drawing/2014/main" id="{94FA7B9A-B1E6-9096-96DB-4C2940B348D2}"/>
              </a:ext>
            </a:extLst>
          </p:cNvPr>
          <p:cNvCxnSpPr>
            <a:cxnSpLocks/>
          </p:cNvCxnSpPr>
          <p:nvPr/>
        </p:nvCxnSpPr>
        <p:spPr>
          <a:xfrm>
            <a:off x="11208064" y="4651022"/>
            <a:ext cx="0" cy="65475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2">
            <a:extLst>
              <a:ext uri="{FF2B5EF4-FFF2-40B4-BE49-F238E27FC236}">
                <a16:creationId xmlns:a16="http://schemas.microsoft.com/office/drawing/2014/main" id="{BE311180-854C-E7E2-E9D4-9A329F10B81F}"/>
              </a:ext>
            </a:extLst>
          </p:cNvPr>
          <p:cNvCxnSpPr>
            <a:cxnSpLocks/>
          </p:cNvCxnSpPr>
          <p:nvPr/>
        </p:nvCxnSpPr>
        <p:spPr bwMode="auto">
          <a:xfrm flipH="1">
            <a:off x="8647401" y="5726357"/>
            <a:ext cx="220122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Rett linje 22">
            <a:extLst>
              <a:ext uri="{FF2B5EF4-FFF2-40B4-BE49-F238E27FC236}">
                <a16:creationId xmlns:a16="http://schemas.microsoft.com/office/drawing/2014/main" id="{99A296DC-51B3-CA2F-4134-FC7B849C2313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32444" y="5971822"/>
            <a:ext cx="0" cy="54186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8FE8557A-0CC7-4205-E69C-2B22CD980EF3}"/>
              </a:ext>
            </a:extLst>
          </p:cNvPr>
          <p:cNvSpPr/>
          <p:nvPr/>
        </p:nvSpPr>
        <p:spPr bwMode="auto">
          <a:xfrm>
            <a:off x="8205387" y="5527347"/>
            <a:ext cx="355493" cy="35285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3199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43" name="Rett pil 42">
            <a:extLst>
              <a:ext uri="{FF2B5EF4-FFF2-40B4-BE49-F238E27FC236}">
                <a16:creationId xmlns:a16="http://schemas.microsoft.com/office/drawing/2014/main" id="{BA5552A7-1578-1C6B-01CA-3D720F6F4ABC}"/>
              </a:ext>
            </a:extLst>
          </p:cNvPr>
          <p:cNvCxnSpPr>
            <a:cxnSpLocks/>
          </p:cNvCxnSpPr>
          <p:nvPr/>
        </p:nvCxnSpPr>
        <p:spPr>
          <a:xfrm>
            <a:off x="8425353" y="4481689"/>
            <a:ext cx="0" cy="8748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ete 16">
            <a:extLst>
              <a:ext uri="{FF2B5EF4-FFF2-40B4-BE49-F238E27FC236}">
                <a16:creationId xmlns:a16="http://schemas.microsoft.com/office/drawing/2014/main" id="{6762B4EE-ADD2-B78F-B5D1-3BDF0A9D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475" y="5448299"/>
            <a:ext cx="4572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id="{C49AE126-D872-E6DD-3E09-CEBBC998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297180"/>
            <a:ext cx="14033500" cy="7111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n-NO" sz="3600" b="1" dirty="0"/>
          </a:p>
          <a:p>
            <a:pPr marL="0" indent="0" algn="ctr">
              <a:buNone/>
            </a:pPr>
            <a:r>
              <a:rPr lang="nn-NO" sz="5400" b="1" dirty="0"/>
              <a:t>Lykke til</a:t>
            </a:r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662554A6-CB0E-FF0D-D960-3A348884E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5136">
            <a:off x="1735465" y="4324369"/>
            <a:ext cx="3133293" cy="3121288"/>
          </a:xfrm>
          <a:prstGeom prst="rect">
            <a:avLst/>
          </a:prstGeom>
        </p:spPr>
      </p:pic>
      <p:pic>
        <p:nvPicPr>
          <p:cNvPr id="9" name="Bilete 8">
            <a:extLst>
              <a:ext uri="{FF2B5EF4-FFF2-40B4-BE49-F238E27FC236}">
                <a16:creationId xmlns:a16="http://schemas.microsoft.com/office/drawing/2014/main" id="{DA91F584-9A0F-DE9C-F3AC-AB8C47B9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1939">
            <a:off x="1441475" y="860046"/>
            <a:ext cx="3633996" cy="2483757"/>
          </a:xfrm>
          <a:prstGeom prst="rect">
            <a:avLst/>
          </a:prstGeom>
        </p:spPr>
      </p:pic>
      <p:pic>
        <p:nvPicPr>
          <p:cNvPr id="11" name="Bilete 10">
            <a:extLst>
              <a:ext uri="{FF2B5EF4-FFF2-40B4-BE49-F238E27FC236}">
                <a16:creationId xmlns:a16="http://schemas.microsoft.com/office/drawing/2014/main" id="{0A7DB1FB-1A77-62B6-86F7-9E559BB16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5552">
            <a:off x="9771798" y="784275"/>
            <a:ext cx="1927965" cy="2741325"/>
          </a:xfrm>
          <a:prstGeom prst="rect">
            <a:avLst/>
          </a:prstGeom>
        </p:spPr>
      </p:pic>
      <p:pic>
        <p:nvPicPr>
          <p:cNvPr id="13" name="Bilete 12">
            <a:extLst>
              <a:ext uri="{FF2B5EF4-FFF2-40B4-BE49-F238E27FC236}">
                <a16:creationId xmlns:a16="http://schemas.microsoft.com/office/drawing/2014/main" id="{F60DDD90-4A2B-E231-3ECB-0122A01CC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680" y="1438858"/>
            <a:ext cx="2611120" cy="2295894"/>
          </a:xfrm>
          <a:prstGeom prst="rect">
            <a:avLst/>
          </a:prstGeom>
        </p:spPr>
      </p:pic>
      <p:pic>
        <p:nvPicPr>
          <p:cNvPr id="15" name="Bilete 14">
            <a:extLst>
              <a:ext uri="{FF2B5EF4-FFF2-40B4-BE49-F238E27FC236}">
                <a16:creationId xmlns:a16="http://schemas.microsoft.com/office/drawing/2014/main" id="{B49790F8-F4C6-18F7-93EB-E65B5A1EB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900" y="4559299"/>
            <a:ext cx="3088505" cy="3129962"/>
          </a:xfrm>
          <a:prstGeom prst="rect">
            <a:avLst/>
          </a:prstGeom>
        </p:spPr>
      </p:pic>
      <p:pic>
        <p:nvPicPr>
          <p:cNvPr id="4" name="Bilete 3">
            <a:extLst>
              <a:ext uri="{FF2B5EF4-FFF2-40B4-BE49-F238E27FC236}">
                <a16:creationId xmlns:a16="http://schemas.microsoft.com/office/drawing/2014/main" id="{6FAFD00F-22E2-2B36-63B6-06694FD2D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21771">
            <a:off x="10378042" y="5243192"/>
            <a:ext cx="3528458" cy="193896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E5E55C4-3E2B-DABF-D655-7D8CB2FD961D}"/>
              </a:ext>
            </a:extLst>
          </p:cNvPr>
          <p:cNvSpPr txBox="1"/>
          <p:nvPr/>
        </p:nvSpPr>
        <p:spPr>
          <a:xfrm rot="969440">
            <a:off x="10785960" y="4572445"/>
            <a:ext cx="67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Kjelde:</a:t>
            </a:r>
          </a:p>
        </p:txBody>
      </p:sp>
    </p:spTree>
    <p:extLst>
      <p:ext uri="{BB962C8B-B14F-4D97-AF65-F5344CB8AC3E}">
        <p14:creationId xmlns:p14="http://schemas.microsoft.com/office/powerpoint/2010/main" val="37548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90" y="1590675"/>
            <a:ext cx="12557760" cy="5970271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54EBB87-8A33-AB93-121F-6A205E0D4FEA}"/>
              </a:ext>
            </a:extLst>
          </p:cNvPr>
          <p:cNvSpPr txBox="1"/>
          <p:nvPr/>
        </p:nvSpPr>
        <p:spPr>
          <a:xfrm>
            <a:off x="1676400" y="724488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hlinkClick r:id="rId3"/>
              </a:rPr>
              <a:t>Sorte svaner - en utvidet risikoforståelse (youtube.com)</a:t>
            </a:r>
            <a:endParaRPr lang="nn-NO" sz="1800" dirty="0"/>
          </a:p>
        </p:txBody>
      </p:sp>
      <p:pic>
        <p:nvPicPr>
          <p:cNvPr id="16" name="Bilete 15">
            <a:extLst>
              <a:ext uri="{FF2B5EF4-FFF2-40B4-BE49-F238E27FC236}">
                <a16:creationId xmlns:a16="http://schemas.microsoft.com/office/drawing/2014/main" id="{D8651750-5A7D-8757-729B-233658C62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7" y="1280431"/>
            <a:ext cx="5981617" cy="3422198"/>
          </a:xfrm>
          <a:prstGeom prst="rect">
            <a:avLst/>
          </a:prstGeom>
        </p:spPr>
      </p:pic>
      <p:sp>
        <p:nvSpPr>
          <p:cNvPr id="18" name="Tittel 17">
            <a:extLst>
              <a:ext uri="{FF2B5EF4-FFF2-40B4-BE49-F238E27FC236}">
                <a16:creationId xmlns:a16="http://schemas.microsoft.com/office/drawing/2014/main" id="{27F2ED2A-0F93-862B-6C71-583ED75C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8" y="417097"/>
            <a:ext cx="6010275" cy="47825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dirty="0"/>
              <a:t>Risikovurdering</a:t>
            </a:r>
            <a:br>
              <a:rPr lang="nb-NO" sz="3200" dirty="0"/>
            </a:br>
            <a:endParaRPr lang="nn-NO" dirty="0"/>
          </a:p>
        </p:txBody>
      </p:sp>
      <p:pic>
        <p:nvPicPr>
          <p:cNvPr id="22" name="Bilete 21">
            <a:extLst>
              <a:ext uri="{FF2B5EF4-FFF2-40B4-BE49-F238E27FC236}">
                <a16:creationId xmlns:a16="http://schemas.microsoft.com/office/drawing/2014/main" id="{5D08F94B-4E5F-A67B-58AF-ABEEDC1E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411" y="5121085"/>
            <a:ext cx="4476750" cy="1954402"/>
          </a:xfrm>
          <a:prstGeom prst="rect">
            <a:avLst/>
          </a:prstGeom>
        </p:spPr>
      </p:pic>
      <p:pic>
        <p:nvPicPr>
          <p:cNvPr id="4" name="Bilete 3">
            <a:extLst>
              <a:ext uri="{FF2B5EF4-FFF2-40B4-BE49-F238E27FC236}">
                <a16:creationId xmlns:a16="http://schemas.microsoft.com/office/drawing/2014/main" id="{D410694C-D8ED-7BBF-BB04-E33113C7F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546" y="1163420"/>
            <a:ext cx="3280229" cy="66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7384F3C3-C2EB-FF24-BBF6-D94121073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47" y="2733756"/>
            <a:ext cx="3432844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66" dirty="0">
                <a:latin typeface="Arial" charset="0"/>
              </a:rPr>
              <a:t>«Kva kan gå galt?»</a:t>
            </a:r>
          </a:p>
        </p:txBody>
      </p:sp>
      <p:sp>
        <p:nvSpPr>
          <p:cNvPr id="5" name="TekstSylinder 10">
            <a:extLst>
              <a:ext uri="{FF2B5EF4-FFF2-40B4-BE49-F238E27FC236}">
                <a16:creationId xmlns:a16="http://schemas.microsoft.com/office/drawing/2014/main" id="{64148417-DF6A-6FCE-5479-1873AD60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032" y="3550434"/>
            <a:ext cx="3245934" cy="117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66" dirty="0">
                <a:latin typeface="Arial" charset="0"/>
              </a:rPr>
              <a:t>Vurdere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66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Sannsynlighet og konsekvenser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466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66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Avgjere</a:t>
            </a:r>
            <a:r>
              <a:rPr lang="nb-NO" altLang="nb-NO" sz="1466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risikonivået</a:t>
            </a:r>
          </a:p>
        </p:txBody>
      </p:sp>
      <p:sp>
        <p:nvSpPr>
          <p:cNvPr id="6" name="TekstSylinder 12">
            <a:extLst>
              <a:ext uri="{FF2B5EF4-FFF2-40B4-BE49-F238E27FC236}">
                <a16:creationId xmlns:a16="http://schemas.microsoft.com/office/drawing/2014/main" id="{ECD7FCC7-E1A0-93BA-2902-57B6DFAA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9080" y="3610504"/>
            <a:ext cx="3245934" cy="99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66" dirty="0">
                <a:latin typeface="Arial" charset="0"/>
              </a:rPr>
              <a:t>Lage tiltak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599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Redusere sannsynlighet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599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og konsekvenser</a:t>
            </a:r>
          </a:p>
        </p:txBody>
      </p:sp>
      <p:sp>
        <p:nvSpPr>
          <p:cNvPr id="7" name="Plassholder for lysbildenummer 3">
            <a:extLst>
              <a:ext uri="{FF2B5EF4-FFF2-40B4-BE49-F238E27FC236}">
                <a16:creationId xmlns:a16="http://schemas.microsoft.com/office/drawing/2014/main" id="{0645C5E4-9074-28BF-2467-FC36BBA1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D7E6C0A-92DB-4FF3-9AC9-57BC41C8E1A0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AED3D20-619F-8C7A-7C54-E6DA85F49D13}"/>
              </a:ext>
            </a:extLst>
          </p:cNvPr>
          <p:cNvSpPr/>
          <p:nvPr/>
        </p:nvSpPr>
        <p:spPr>
          <a:xfrm>
            <a:off x="11168682" y="-11848"/>
            <a:ext cx="1021437" cy="50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9744169-9BD1-14A9-80CE-5A4AE60896E0}"/>
              </a:ext>
            </a:extLst>
          </p:cNvPr>
          <p:cNvSpPr txBox="1">
            <a:spLocks/>
          </p:cNvSpPr>
          <p:nvPr/>
        </p:nvSpPr>
        <p:spPr>
          <a:xfrm>
            <a:off x="839823" y="469126"/>
            <a:ext cx="10512355" cy="9977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600" dirty="0"/>
              <a:t>Risikovurdering</a:t>
            </a:r>
          </a:p>
          <a:p>
            <a:pPr algn="ctr"/>
            <a:r>
              <a:rPr lang="nb-NO" sz="3600" dirty="0"/>
              <a:t>- metode - </a:t>
            </a:r>
          </a:p>
        </p:txBody>
      </p:sp>
      <p:sp>
        <p:nvSpPr>
          <p:cNvPr id="10" name="TekstSylinder 3">
            <a:extLst>
              <a:ext uri="{FF2B5EF4-FFF2-40B4-BE49-F238E27FC236}">
                <a16:creationId xmlns:a16="http://schemas.microsoft.com/office/drawing/2014/main" id="{21C5E89D-A998-7E89-8777-9798B4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77" y="2689931"/>
            <a:ext cx="4658385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66" dirty="0">
                <a:latin typeface="Arial" charset="0"/>
              </a:rPr>
              <a:t>«Kan vi akseptere risikoen?»</a:t>
            </a:r>
          </a:p>
        </p:txBody>
      </p:sp>
      <p:cxnSp>
        <p:nvCxnSpPr>
          <p:cNvPr id="11" name="Rett linje 9">
            <a:extLst>
              <a:ext uri="{FF2B5EF4-FFF2-40B4-BE49-F238E27FC236}">
                <a16:creationId xmlns:a16="http://schemas.microsoft.com/office/drawing/2014/main" id="{A3384AE0-DE72-44E5-C67E-EE5DE068DBA0}"/>
              </a:ext>
            </a:extLst>
          </p:cNvPr>
          <p:cNvCxnSpPr>
            <a:cxnSpLocks/>
          </p:cNvCxnSpPr>
          <p:nvPr/>
        </p:nvCxnSpPr>
        <p:spPr>
          <a:xfrm>
            <a:off x="4260444" y="2103144"/>
            <a:ext cx="0" cy="532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24">
            <a:extLst>
              <a:ext uri="{FF2B5EF4-FFF2-40B4-BE49-F238E27FC236}">
                <a16:creationId xmlns:a16="http://schemas.microsoft.com/office/drawing/2014/main" id="{EB8485C3-56E8-2FDB-69B0-3A0347060E22}"/>
              </a:ext>
            </a:extLst>
          </p:cNvPr>
          <p:cNvCxnSpPr>
            <a:cxnSpLocks/>
          </p:cNvCxnSpPr>
          <p:nvPr/>
        </p:nvCxnSpPr>
        <p:spPr>
          <a:xfrm>
            <a:off x="9773227" y="2258457"/>
            <a:ext cx="0" cy="532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25">
            <a:extLst>
              <a:ext uri="{FF2B5EF4-FFF2-40B4-BE49-F238E27FC236}">
                <a16:creationId xmlns:a16="http://schemas.microsoft.com/office/drawing/2014/main" id="{B26ADA40-771E-15B0-5ED5-B4DC84E60D4B}"/>
              </a:ext>
            </a:extLst>
          </p:cNvPr>
          <p:cNvCxnSpPr>
            <a:cxnSpLocks/>
          </p:cNvCxnSpPr>
          <p:nvPr/>
        </p:nvCxnSpPr>
        <p:spPr>
          <a:xfrm>
            <a:off x="6945584" y="2210019"/>
            <a:ext cx="0" cy="13217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27">
            <a:extLst>
              <a:ext uri="{FF2B5EF4-FFF2-40B4-BE49-F238E27FC236}">
                <a16:creationId xmlns:a16="http://schemas.microsoft.com/office/drawing/2014/main" id="{EAB1A608-C2F5-AFDA-DEF8-A41CC99D6038}"/>
              </a:ext>
            </a:extLst>
          </p:cNvPr>
          <p:cNvCxnSpPr>
            <a:cxnSpLocks/>
          </p:cNvCxnSpPr>
          <p:nvPr/>
        </p:nvCxnSpPr>
        <p:spPr>
          <a:xfrm>
            <a:off x="12721099" y="2287032"/>
            <a:ext cx="0" cy="13217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28">
            <a:extLst>
              <a:ext uri="{FF2B5EF4-FFF2-40B4-BE49-F238E27FC236}">
                <a16:creationId xmlns:a16="http://schemas.microsoft.com/office/drawing/2014/main" id="{D5C81E5A-951F-E6BB-A83A-5D75210FF83C}"/>
              </a:ext>
            </a:extLst>
          </p:cNvPr>
          <p:cNvCxnSpPr>
            <a:cxnSpLocks/>
          </p:cNvCxnSpPr>
          <p:nvPr/>
        </p:nvCxnSpPr>
        <p:spPr>
          <a:xfrm>
            <a:off x="12845545" y="4683733"/>
            <a:ext cx="0" cy="532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kstSylinder 13">
            <a:extLst>
              <a:ext uri="{FF2B5EF4-FFF2-40B4-BE49-F238E27FC236}">
                <a16:creationId xmlns:a16="http://schemas.microsoft.com/office/drawing/2014/main" id="{71454328-D3B9-2BDD-B107-6DCFB435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4078" y="5358042"/>
            <a:ext cx="203384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66" dirty="0">
                <a:latin typeface="Arial" charset="0"/>
              </a:rPr>
              <a:t>Følge opp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46DB0112-B044-2AC3-E805-601958DD2D1D}"/>
              </a:ext>
            </a:extLst>
          </p:cNvPr>
          <p:cNvGrpSpPr/>
          <p:nvPr/>
        </p:nvGrpSpPr>
        <p:grpSpPr>
          <a:xfrm>
            <a:off x="400049" y="1691877"/>
            <a:ext cx="13935075" cy="499765"/>
            <a:chOff x="135168" y="1119666"/>
            <a:chExt cx="11772783" cy="499765"/>
          </a:xfrm>
        </p:grpSpPr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D74F6108-5404-0954-2E7F-80DF6FF8E554}"/>
                </a:ext>
              </a:extLst>
            </p:cNvPr>
            <p:cNvSpPr txBox="1"/>
            <p:nvPr/>
          </p:nvSpPr>
          <p:spPr>
            <a:xfrm>
              <a:off x="13516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Planlegging</a:t>
              </a:r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87FB7AB5-7C54-A356-9BDE-FBF2C4C3EC8D}"/>
                </a:ext>
              </a:extLst>
            </p:cNvPr>
            <p:cNvSpPr txBox="1"/>
            <p:nvPr/>
          </p:nvSpPr>
          <p:spPr>
            <a:xfrm>
              <a:off x="2527133" y="1119666"/>
              <a:ext cx="2251164" cy="487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Risikoidentifikasj</a:t>
              </a:r>
              <a:r>
                <a:rPr lang="nb-NO" dirty="0"/>
                <a:t>on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0FC1334B-DDF4-11BA-60F3-AEB4C0DE3CBA}"/>
                </a:ext>
              </a:extLst>
            </p:cNvPr>
            <p:cNvSpPr txBox="1"/>
            <p:nvPr/>
          </p:nvSpPr>
          <p:spPr>
            <a:xfrm>
              <a:off x="491909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Risikoanalyse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CCB7664E-DF65-3377-C123-927457B2C799}"/>
                </a:ext>
              </a:extLst>
            </p:cNvPr>
            <p:cNvSpPr txBox="1"/>
            <p:nvPr/>
          </p:nvSpPr>
          <p:spPr>
            <a:xfrm>
              <a:off x="7270828" y="11577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Risikoevaluering</a:t>
              </a: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7241A0E2-13EF-01D7-EAFF-8B1BB1FFE359}"/>
                </a:ext>
              </a:extLst>
            </p:cNvPr>
            <p:cNvSpPr txBox="1"/>
            <p:nvPr/>
          </p:nvSpPr>
          <p:spPr>
            <a:xfrm>
              <a:off x="9775946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Risikohåndtering</a:t>
              </a:r>
            </a:p>
          </p:txBody>
        </p:sp>
        <p:cxnSp>
          <p:nvCxnSpPr>
            <p:cNvPr id="23" name="Rett pilkobling 4">
              <a:extLst>
                <a:ext uri="{FF2B5EF4-FFF2-40B4-BE49-F238E27FC236}">
                  <a16:creationId xmlns:a16="http://schemas.microsoft.com/office/drawing/2014/main" id="{1B195210-FC0A-648F-88A4-1323D8529310}"/>
                </a:ext>
              </a:extLst>
            </p:cNvPr>
            <p:cNvCxnSpPr/>
            <p:nvPr/>
          </p:nvCxnSpPr>
          <p:spPr>
            <a:xfrm>
              <a:off x="2107933" y="136027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pilkobling 26">
              <a:extLst>
                <a:ext uri="{FF2B5EF4-FFF2-40B4-BE49-F238E27FC236}">
                  <a16:creationId xmlns:a16="http://schemas.microsoft.com/office/drawing/2014/main" id="{CFED3A24-A630-3069-16E0-53711CC554C4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6" y="1384793"/>
              <a:ext cx="429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pilkobling 30">
              <a:extLst>
                <a:ext uri="{FF2B5EF4-FFF2-40B4-BE49-F238E27FC236}">
                  <a16:creationId xmlns:a16="http://schemas.microsoft.com/office/drawing/2014/main" id="{237B4259-F192-FE82-22EF-135DA8ABABE8}"/>
                </a:ext>
              </a:extLst>
            </p:cNvPr>
            <p:cNvCxnSpPr/>
            <p:nvPr/>
          </p:nvCxnSpPr>
          <p:spPr>
            <a:xfrm>
              <a:off x="6926528" y="1328880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pilkobling 31">
              <a:extLst>
                <a:ext uri="{FF2B5EF4-FFF2-40B4-BE49-F238E27FC236}">
                  <a16:creationId xmlns:a16="http://schemas.microsoft.com/office/drawing/2014/main" id="{1DF78964-908A-57B9-DE89-531054966CB7}"/>
                </a:ext>
              </a:extLst>
            </p:cNvPr>
            <p:cNvCxnSpPr/>
            <p:nvPr/>
          </p:nvCxnSpPr>
          <p:spPr>
            <a:xfrm>
              <a:off x="9398204" y="132834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0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id="{B412DD78-2761-1A18-D99E-AD7983681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2047875"/>
            <a:ext cx="10441305" cy="5513071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4E03731-EA92-A103-E2AE-933F4D7B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90" y="584835"/>
            <a:ext cx="10441305" cy="624840"/>
          </a:xfrm>
        </p:spPr>
        <p:txBody>
          <a:bodyPr>
            <a:normAutofit/>
          </a:bodyPr>
          <a:lstStyle/>
          <a:p>
            <a:pPr algn="ctr"/>
            <a:r>
              <a:rPr lang="nb-NO" sz="3600" dirty="0"/>
              <a:t>Sveitserostmodellen</a:t>
            </a:r>
            <a:endParaRPr lang="nn-NO" sz="3600" dirty="0"/>
          </a:p>
        </p:txBody>
      </p:sp>
      <p:sp>
        <p:nvSpPr>
          <p:cNvPr id="6" name="Eksplosjon 2 14">
            <a:extLst>
              <a:ext uri="{FF2B5EF4-FFF2-40B4-BE49-F238E27FC236}">
                <a16:creationId xmlns:a16="http://schemas.microsoft.com/office/drawing/2014/main" id="{D96634EB-940F-FC67-7ACC-A8E9C3F19434}"/>
              </a:ext>
            </a:extLst>
          </p:cNvPr>
          <p:cNvSpPr/>
          <p:nvPr/>
        </p:nvSpPr>
        <p:spPr>
          <a:xfrm>
            <a:off x="6613590" y="3042661"/>
            <a:ext cx="3393580" cy="2817902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C308C1F-558C-464F-929A-4F089B8494D4}"/>
              </a:ext>
            </a:extLst>
          </p:cNvPr>
          <p:cNvSpPr txBox="1"/>
          <p:nvPr/>
        </p:nvSpPr>
        <p:spPr>
          <a:xfrm>
            <a:off x="7327124" y="4139945"/>
            <a:ext cx="1545465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chemeClr val="bg1"/>
                </a:solidFill>
              </a:rPr>
              <a:t>Uønska </a:t>
            </a:r>
            <a:r>
              <a:rPr lang="nb-NO" sz="2400" b="1" dirty="0" err="1">
                <a:solidFill>
                  <a:schemeClr val="bg1"/>
                </a:solidFill>
              </a:rPr>
              <a:t>hendingar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EBFB396-8DD4-CBD2-5747-4F7C5FFC61DE}"/>
              </a:ext>
            </a:extLst>
          </p:cNvPr>
          <p:cNvSpPr txBox="1"/>
          <p:nvPr/>
        </p:nvSpPr>
        <p:spPr>
          <a:xfrm>
            <a:off x="1715191" y="2450649"/>
            <a:ext cx="143372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chemeClr val="bg1"/>
                </a:solidFill>
              </a:rPr>
              <a:t>Farer</a:t>
            </a:r>
          </a:p>
        </p:txBody>
      </p:sp>
      <p:pic>
        <p:nvPicPr>
          <p:cNvPr id="9" name="Bilde 15">
            <a:extLst>
              <a:ext uri="{FF2B5EF4-FFF2-40B4-BE49-F238E27FC236}">
                <a16:creationId xmlns:a16="http://schemas.microsoft.com/office/drawing/2014/main" id="{A6F7275F-5131-E9BC-1787-872C80C6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40" y="2460036"/>
            <a:ext cx="3347135" cy="203895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F078CC3-3208-0248-69EE-731A3DC9ED85}"/>
              </a:ext>
            </a:extLst>
          </p:cNvPr>
          <p:cNvSpPr txBox="1"/>
          <p:nvPr/>
        </p:nvSpPr>
        <p:spPr>
          <a:xfrm>
            <a:off x="1266825" y="5791200"/>
            <a:ext cx="7391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Barrierane</a:t>
            </a:r>
            <a:r>
              <a:rPr lang="nb-NO" sz="2800" dirty="0"/>
              <a:t> skal beskytte mot </a:t>
            </a:r>
            <a:r>
              <a:rPr lang="nb-NO" sz="2800" dirty="0" err="1"/>
              <a:t>ulukker</a:t>
            </a:r>
            <a:r>
              <a:rPr lang="nb-NO" sz="2800" dirty="0"/>
              <a:t>.</a:t>
            </a:r>
          </a:p>
          <a:p>
            <a:r>
              <a:rPr lang="nb-NO" sz="2800" dirty="0"/>
              <a:t>Kan likevel oppleve at det skjer </a:t>
            </a:r>
            <a:r>
              <a:rPr lang="nb-NO" sz="2800" dirty="0" err="1"/>
              <a:t>sikkerheitsbrister</a:t>
            </a:r>
            <a:r>
              <a:rPr lang="nb-NO" sz="2800" dirty="0"/>
              <a:t>, </a:t>
            </a:r>
            <a:r>
              <a:rPr lang="nb-NO" sz="2800" dirty="0" err="1"/>
              <a:t>tilsvarande</a:t>
            </a:r>
            <a:r>
              <a:rPr lang="nb-NO" sz="2800" dirty="0"/>
              <a:t> hol i osten.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E2AF57E-6EE3-9167-5848-8D2A1227E7AC}"/>
              </a:ext>
            </a:extLst>
          </p:cNvPr>
          <p:cNvSpPr txBox="1"/>
          <p:nvPr/>
        </p:nvSpPr>
        <p:spPr>
          <a:xfrm>
            <a:off x="10792178" y="2190045"/>
            <a:ext cx="305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dirty="0"/>
              <a:t>Frå individfokus til systemfokus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B312C54-8411-E26D-6CF9-C239EA7876FE}"/>
              </a:ext>
            </a:extLst>
          </p:cNvPr>
          <p:cNvSpPr txBox="1"/>
          <p:nvPr/>
        </p:nvSpPr>
        <p:spPr>
          <a:xfrm>
            <a:off x="10801350" y="4171950"/>
            <a:ext cx="3114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 stor risiko er ein villig til å leve med?</a:t>
            </a:r>
          </a:p>
        </p:txBody>
      </p:sp>
    </p:spTree>
    <p:extLst>
      <p:ext uri="{BB962C8B-B14F-4D97-AF65-F5344CB8AC3E}">
        <p14:creationId xmlns:p14="http://schemas.microsoft.com/office/powerpoint/2010/main" val="17343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id="{24D788DC-786B-DED2-3297-77990774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1000125"/>
            <a:ext cx="13906500" cy="6560821"/>
          </a:xfrm>
        </p:spPr>
        <p:txBody>
          <a:bodyPr/>
          <a:lstStyle/>
          <a:p>
            <a:endParaRPr lang="nn-NO" dirty="0"/>
          </a:p>
          <a:p>
            <a:endParaRPr lang="nn-NO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ADDB955-61E3-C852-BA66-1D8A26627098}"/>
              </a:ext>
            </a:extLst>
          </p:cNvPr>
          <p:cNvGrpSpPr/>
          <p:nvPr/>
        </p:nvGrpSpPr>
        <p:grpSpPr>
          <a:xfrm>
            <a:off x="400049" y="1691877"/>
            <a:ext cx="13935075" cy="499765"/>
            <a:chOff x="135168" y="1119666"/>
            <a:chExt cx="11772783" cy="499765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57937C0C-9461-BE92-7F5A-0ADB8B1A1D09}"/>
                </a:ext>
              </a:extLst>
            </p:cNvPr>
            <p:cNvSpPr txBox="1"/>
            <p:nvPr/>
          </p:nvSpPr>
          <p:spPr>
            <a:xfrm>
              <a:off x="13516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Planlegging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BF867444-475A-0524-4FAE-2D32D15B6851}"/>
                </a:ext>
              </a:extLst>
            </p:cNvPr>
            <p:cNvSpPr txBox="1"/>
            <p:nvPr/>
          </p:nvSpPr>
          <p:spPr>
            <a:xfrm>
              <a:off x="2527133" y="1119666"/>
              <a:ext cx="2251164" cy="487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Risikoidentifikasj</a:t>
              </a:r>
              <a:r>
                <a:rPr lang="nb-NO" dirty="0"/>
                <a:t>on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C219D21E-7DF6-E037-573F-B883EC617626}"/>
                </a:ext>
              </a:extLst>
            </p:cNvPr>
            <p:cNvSpPr txBox="1"/>
            <p:nvPr/>
          </p:nvSpPr>
          <p:spPr>
            <a:xfrm>
              <a:off x="491909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Risikoanalyse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4A944307-1AD0-7C14-E6B1-DF3BCE25FF9C}"/>
                </a:ext>
              </a:extLst>
            </p:cNvPr>
            <p:cNvSpPr txBox="1"/>
            <p:nvPr/>
          </p:nvSpPr>
          <p:spPr>
            <a:xfrm>
              <a:off x="7270828" y="11577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Risikoevaluering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9A8D3A9-A5FC-77FF-7660-4663C800C9CE}"/>
                </a:ext>
              </a:extLst>
            </p:cNvPr>
            <p:cNvSpPr txBox="1"/>
            <p:nvPr/>
          </p:nvSpPr>
          <p:spPr>
            <a:xfrm>
              <a:off x="9775946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Risikohåndtering</a:t>
              </a:r>
            </a:p>
          </p:txBody>
        </p:sp>
        <p:cxnSp>
          <p:nvCxnSpPr>
            <p:cNvPr id="10" name="Rett pilkobling 4">
              <a:extLst>
                <a:ext uri="{FF2B5EF4-FFF2-40B4-BE49-F238E27FC236}">
                  <a16:creationId xmlns:a16="http://schemas.microsoft.com/office/drawing/2014/main" id="{39B54A33-5221-DDB5-D8AB-007607EF194A}"/>
                </a:ext>
              </a:extLst>
            </p:cNvPr>
            <p:cNvCxnSpPr/>
            <p:nvPr/>
          </p:nvCxnSpPr>
          <p:spPr>
            <a:xfrm>
              <a:off x="2107933" y="136027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kobling 26">
              <a:extLst>
                <a:ext uri="{FF2B5EF4-FFF2-40B4-BE49-F238E27FC236}">
                  <a16:creationId xmlns:a16="http://schemas.microsoft.com/office/drawing/2014/main" id="{8DA5718A-F36F-C6F4-C0C8-FF06BC46AB40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6" y="1384793"/>
              <a:ext cx="429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kobling 30">
              <a:extLst>
                <a:ext uri="{FF2B5EF4-FFF2-40B4-BE49-F238E27FC236}">
                  <a16:creationId xmlns:a16="http://schemas.microsoft.com/office/drawing/2014/main" id="{8E494791-2E19-5959-BAD1-B575707D63AF}"/>
                </a:ext>
              </a:extLst>
            </p:cNvPr>
            <p:cNvCxnSpPr/>
            <p:nvPr/>
          </p:nvCxnSpPr>
          <p:spPr>
            <a:xfrm>
              <a:off x="6926528" y="1328880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31">
              <a:extLst>
                <a:ext uri="{FF2B5EF4-FFF2-40B4-BE49-F238E27FC236}">
                  <a16:creationId xmlns:a16="http://schemas.microsoft.com/office/drawing/2014/main" id="{D9F9626B-0971-B655-E42E-6560A2A6ACA4}"/>
                </a:ext>
              </a:extLst>
            </p:cNvPr>
            <p:cNvCxnSpPr/>
            <p:nvPr/>
          </p:nvCxnSpPr>
          <p:spPr>
            <a:xfrm>
              <a:off x="9398204" y="132834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DB600EFA-636E-5F2A-5B77-D888CED6405F}"/>
              </a:ext>
            </a:extLst>
          </p:cNvPr>
          <p:cNvSpPr/>
          <p:nvPr/>
        </p:nvSpPr>
        <p:spPr>
          <a:xfrm>
            <a:off x="352425" y="1422307"/>
            <a:ext cx="2705100" cy="1012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15" name="TekstSylinder 3">
            <a:extLst>
              <a:ext uri="{FF2B5EF4-FFF2-40B4-BE49-F238E27FC236}">
                <a16:creationId xmlns:a16="http://schemas.microsoft.com/office/drawing/2014/main" id="{8E887C98-182D-23A5-1347-24FE6322E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668" y="2765405"/>
            <a:ext cx="38204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nb-NO" altLang="nb-NO" dirty="0">
                <a:cs typeface="Calibri" panose="020F0502020204030204" pitchFamily="34" charset="0"/>
              </a:rPr>
              <a:t>Ansvar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nb-NO" altLang="nb-NO" dirty="0" err="1">
                <a:cs typeface="Calibri" panose="020F0502020204030204" pitchFamily="34" charset="0"/>
              </a:rPr>
              <a:t>Deltakarar</a:t>
            </a:r>
            <a:endParaRPr lang="nb-NO" altLang="nb-NO" dirty="0"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nb-NO" altLang="nb-NO" dirty="0">
                <a:cs typeface="Calibri" panose="020F0502020204030204" pitchFamily="34" charset="0"/>
              </a:rPr>
              <a:t>Når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nb-NO" altLang="nb-NO" dirty="0">
                <a:cs typeface="Calibri" panose="020F0502020204030204" pitchFamily="34" charset="0"/>
              </a:rPr>
              <a:t>Kva - fokusområde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nb-NO" altLang="nb-NO" dirty="0">
                <a:cs typeface="Calibri" panose="020F0502020204030204" pitchFamily="34" charset="0"/>
              </a:rPr>
              <a:t>Dokumentasjon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5E058A4-90D3-26F0-E0C0-BF2E7AB09D7F}"/>
              </a:ext>
            </a:extLst>
          </p:cNvPr>
          <p:cNvSpPr txBox="1"/>
          <p:nvPr/>
        </p:nvSpPr>
        <p:spPr>
          <a:xfrm>
            <a:off x="8453198" y="3161274"/>
            <a:ext cx="1910868" cy="15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597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51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D69F5583-2385-C32C-7064-44BF2688F156}"/>
              </a:ext>
            </a:extLst>
          </p:cNvPr>
          <p:cNvGrpSpPr/>
          <p:nvPr/>
        </p:nvGrpSpPr>
        <p:grpSpPr>
          <a:xfrm>
            <a:off x="400049" y="1172588"/>
            <a:ext cx="13935075" cy="499765"/>
            <a:chOff x="135168" y="1119666"/>
            <a:chExt cx="11772783" cy="499765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4A25FA49-6F58-FC2E-39AB-75B48AAB1083}"/>
                </a:ext>
              </a:extLst>
            </p:cNvPr>
            <p:cNvSpPr txBox="1"/>
            <p:nvPr/>
          </p:nvSpPr>
          <p:spPr>
            <a:xfrm>
              <a:off x="13516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Planlegging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F9E9217B-3A3E-6688-F2F5-149DEF9EC7DA}"/>
                </a:ext>
              </a:extLst>
            </p:cNvPr>
            <p:cNvSpPr txBox="1"/>
            <p:nvPr/>
          </p:nvSpPr>
          <p:spPr>
            <a:xfrm>
              <a:off x="2527133" y="1119666"/>
              <a:ext cx="2251164" cy="487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Risikoidentifikasj</a:t>
              </a:r>
              <a:r>
                <a:rPr lang="nb-NO" dirty="0"/>
                <a:t>on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B18BF2F9-DA09-8978-27F8-D0ABB33FAFC2}"/>
                </a:ext>
              </a:extLst>
            </p:cNvPr>
            <p:cNvSpPr txBox="1"/>
            <p:nvPr/>
          </p:nvSpPr>
          <p:spPr>
            <a:xfrm>
              <a:off x="491909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Risikoanalyse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4A437B92-F06D-8E6D-8893-D608673FB22E}"/>
                </a:ext>
              </a:extLst>
            </p:cNvPr>
            <p:cNvSpPr txBox="1"/>
            <p:nvPr/>
          </p:nvSpPr>
          <p:spPr>
            <a:xfrm>
              <a:off x="7270828" y="11577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Risikoevaluering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527DE8FB-AE14-743C-2C4E-60512F7DD984}"/>
                </a:ext>
              </a:extLst>
            </p:cNvPr>
            <p:cNvSpPr txBox="1"/>
            <p:nvPr/>
          </p:nvSpPr>
          <p:spPr>
            <a:xfrm>
              <a:off x="9775946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Risikohåndtering</a:t>
              </a:r>
            </a:p>
          </p:txBody>
        </p:sp>
        <p:cxnSp>
          <p:nvCxnSpPr>
            <p:cNvPr id="10" name="Rett pilkobling 4">
              <a:extLst>
                <a:ext uri="{FF2B5EF4-FFF2-40B4-BE49-F238E27FC236}">
                  <a16:creationId xmlns:a16="http://schemas.microsoft.com/office/drawing/2014/main" id="{793398CE-6E33-36CC-1307-C295B24B4DC0}"/>
                </a:ext>
              </a:extLst>
            </p:cNvPr>
            <p:cNvCxnSpPr/>
            <p:nvPr/>
          </p:nvCxnSpPr>
          <p:spPr>
            <a:xfrm>
              <a:off x="2107933" y="136027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kobling 26">
              <a:extLst>
                <a:ext uri="{FF2B5EF4-FFF2-40B4-BE49-F238E27FC236}">
                  <a16:creationId xmlns:a16="http://schemas.microsoft.com/office/drawing/2014/main" id="{EC0C977B-B912-DCBF-3E15-7C44D7E8F6D7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6" y="1384793"/>
              <a:ext cx="429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kobling 30">
              <a:extLst>
                <a:ext uri="{FF2B5EF4-FFF2-40B4-BE49-F238E27FC236}">
                  <a16:creationId xmlns:a16="http://schemas.microsoft.com/office/drawing/2014/main" id="{3478F373-A4E0-524D-3D64-40372C2309CF}"/>
                </a:ext>
              </a:extLst>
            </p:cNvPr>
            <p:cNvCxnSpPr/>
            <p:nvPr/>
          </p:nvCxnSpPr>
          <p:spPr>
            <a:xfrm>
              <a:off x="6926528" y="1328880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31">
              <a:extLst>
                <a:ext uri="{FF2B5EF4-FFF2-40B4-BE49-F238E27FC236}">
                  <a16:creationId xmlns:a16="http://schemas.microsoft.com/office/drawing/2014/main" id="{AEC1897A-346F-6178-15A5-E9376C772924}"/>
                </a:ext>
              </a:extLst>
            </p:cNvPr>
            <p:cNvCxnSpPr/>
            <p:nvPr/>
          </p:nvCxnSpPr>
          <p:spPr>
            <a:xfrm>
              <a:off x="9398204" y="132834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866499C9-50A7-0C1E-CF1F-D9038AF515C8}"/>
              </a:ext>
            </a:extLst>
          </p:cNvPr>
          <p:cNvSpPr/>
          <p:nvPr/>
        </p:nvSpPr>
        <p:spPr>
          <a:xfrm>
            <a:off x="3240264" y="952853"/>
            <a:ext cx="2613683" cy="974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9747C2-6D6F-5F53-29F8-E7151C71191E}"/>
              </a:ext>
            </a:extLst>
          </p:cNvPr>
          <p:cNvSpPr txBox="1"/>
          <p:nvPr/>
        </p:nvSpPr>
        <p:spPr>
          <a:xfrm>
            <a:off x="2743200" y="5567474"/>
            <a:ext cx="8866909" cy="127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n-NO" dirty="0"/>
              <a:t>Eksempel: smittevern</a:t>
            </a:r>
          </a:p>
          <a:p>
            <a:pPr marL="0" indent="0" algn="ctr">
              <a:buNone/>
            </a:pPr>
            <a:r>
              <a:rPr lang="nn-NO" dirty="0"/>
              <a:t>   </a:t>
            </a:r>
            <a:r>
              <a:rPr lang="nn-NO" i="1" dirty="0"/>
              <a:t>- Korleis er tilgang på utstyr?</a:t>
            </a:r>
          </a:p>
          <a:p>
            <a:pPr marL="0" indent="0" algn="ctr">
              <a:buNone/>
            </a:pPr>
            <a:r>
              <a:rPr lang="nn-NO" i="1" dirty="0"/>
              <a:t>   - kompetanse/opplæring?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C1F0C63-0D3F-02D4-BB27-AF080BCD6049}"/>
              </a:ext>
            </a:extLst>
          </p:cNvPr>
          <p:cNvSpPr txBox="1"/>
          <p:nvPr/>
        </p:nvSpPr>
        <p:spPr>
          <a:xfrm>
            <a:off x="2976163" y="7084803"/>
            <a:ext cx="7966364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b-NO" b="1" dirty="0">
                <a:solidFill>
                  <a:srgbClr val="FF0000"/>
                </a:solidFill>
              </a:rPr>
              <a:t>Kartleggingen skal identifisere faremomenter</a:t>
            </a:r>
          </a:p>
        </p:txBody>
      </p:sp>
      <p:sp>
        <p:nvSpPr>
          <p:cNvPr id="19" name="Plasshaldar for innhald 1">
            <a:extLst>
              <a:ext uri="{FF2B5EF4-FFF2-40B4-BE49-F238E27FC236}">
                <a16:creationId xmlns:a16="http://schemas.microsoft.com/office/drawing/2014/main" id="{E7186CF7-DD39-F961-CFC5-A25073E3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710" y="2577041"/>
            <a:ext cx="9821333" cy="2773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n-NO" sz="3200" b="1" dirty="0"/>
              <a:t>Kartlegging ved hjelp av ulike </a:t>
            </a:r>
            <a:r>
              <a:rPr lang="nn-NO" sz="3200" b="1" dirty="0" err="1"/>
              <a:t>informasjonskilder</a:t>
            </a:r>
            <a:endParaRPr lang="nn-NO" sz="3200" b="1" dirty="0"/>
          </a:p>
          <a:p>
            <a:pPr marL="0" indent="0" algn="ctr">
              <a:buNone/>
            </a:pPr>
            <a:endParaRPr lang="nn-NO" sz="3200" b="1" dirty="0"/>
          </a:p>
          <a:p>
            <a:pPr marL="0" indent="0" algn="ctr">
              <a:buNone/>
            </a:pPr>
            <a:r>
              <a:rPr lang="nn-NO" sz="2800" dirty="0"/>
              <a:t>Kva er utfordringane hos oss?</a:t>
            </a:r>
          </a:p>
          <a:p>
            <a:pPr marL="0" indent="0" algn="ctr">
              <a:buNone/>
            </a:pPr>
            <a:endParaRPr lang="nn-NO" sz="2800" dirty="0"/>
          </a:p>
          <a:p>
            <a:pPr algn="ctr"/>
            <a:r>
              <a:rPr lang="nn-NO" sz="2800" dirty="0"/>
              <a:t> </a:t>
            </a:r>
            <a:r>
              <a:rPr lang="nn-NO" sz="2800" dirty="0" err="1"/>
              <a:t>uønska</a:t>
            </a:r>
            <a:r>
              <a:rPr lang="nn-NO" sz="2800" dirty="0"/>
              <a:t> hendingar/avvik</a:t>
            </a:r>
          </a:p>
          <a:p>
            <a:pPr algn="ctr"/>
            <a:r>
              <a:rPr lang="nn-NO" sz="2800" dirty="0"/>
              <a:t> vernerundar</a:t>
            </a:r>
          </a:p>
          <a:p>
            <a:pPr algn="ctr"/>
            <a:r>
              <a:rPr lang="nn-NO" sz="2800" dirty="0"/>
              <a:t> tilsyn/internrevisjonar</a:t>
            </a:r>
          </a:p>
        </p:txBody>
      </p:sp>
    </p:spTree>
    <p:extLst>
      <p:ext uri="{BB962C8B-B14F-4D97-AF65-F5344CB8AC3E}">
        <p14:creationId xmlns:p14="http://schemas.microsoft.com/office/powerpoint/2010/main" val="32333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D69F5583-2385-C32C-7064-44BF2688F156}"/>
              </a:ext>
            </a:extLst>
          </p:cNvPr>
          <p:cNvGrpSpPr/>
          <p:nvPr/>
        </p:nvGrpSpPr>
        <p:grpSpPr>
          <a:xfrm>
            <a:off x="400049" y="1691877"/>
            <a:ext cx="13935075" cy="499765"/>
            <a:chOff x="135168" y="1119666"/>
            <a:chExt cx="11772783" cy="499765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4A25FA49-6F58-FC2E-39AB-75B48AAB1083}"/>
                </a:ext>
              </a:extLst>
            </p:cNvPr>
            <p:cNvSpPr txBox="1"/>
            <p:nvPr/>
          </p:nvSpPr>
          <p:spPr>
            <a:xfrm>
              <a:off x="13516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Planlegging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F9E9217B-3A3E-6688-F2F5-149DEF9EC7DA}"/>
                </a:ext>
              </a:extLst>
            </p:cNvPr>
            <p:cNvSpPr txBox="1"/>
            <p:nvPr/>
          </p:nvSpPr>
          <p:spPr>
            <a:xfrm>
              <a:off x="2527133" y="1119666"/>
              <a:ext cx="2251164" cy="487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Risikoidentifikasj</a:t>
              </a:r>
              <a:r>
                <a:rPr lang="nb-NO" dirty="0"/>
                <a:t>on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B18BF2F9-DA09-8978-27F8-D0ABB33FAFC2}"/>
                </a:ext>
              </a:extLst>
            </p:cNvPr>
            <p:cNvSpPr txBox="1"/>
            <p:nvPr/>
          </p:nvSpPr>
          <p:spPr>
            <a:xfrm>
              <a:off x="491909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Risikoanalyse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4A437B92-F06D-8E6D-8893-D608673FB22E}"/>
                </a:ext>
              </a:extLst>
            </p:cNvPr>
            <p:cNvSpPr txBox="1"/>
            <p:nvPr/>
          </p:nvSpPr>
          <p:spPr>
            <a:xfrm>
              <a:off x="7270828" y="11577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Risikoevaluering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527DE8FB-AE14-743C-2C4E-60512F7DD984}"/>
                </a:ext>
              </a:extLst>
            </p:cNvPr>
            <p:cNvSpPr txBox="1"/>
            <p:nvPr/>
          </p:nvSpPr>
          <p:spPr>
            <a:xfrm>
              <a:off x="9775946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Risikohåndtering</a:t>
              </a:r>
            </a:p>
          </p:txBody>
        </p:sp>
        <p:cxnSp>
          <p:nvCxnSpPr>
            <p:cNvPr id="10" name="Rett pilkobling 4">
              <a:extLst>
                <a:ext uri="{FF2B5EF4-FFF2-40B4-BE49-F238E27FC236}">
                  <a16:creationId xmlns:a16="http://schemas.microsoft.com/office/drawing/2014/main" id="{793398CE-6E33-36CC-1307-C295B24B4DC0}"/>
                </a:ext>
              </a:extLst>
            </p:cNvPr>
            <p:cNvCxnSpPr/>
            <p:nvPr/>
          </p:nvCxnSpPr>
          <p:spPr>
            <a:xfrm>
              <a:off x="2107933" y="136027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kobling 26">
              <a:extLst>
                <a:ext uri="{FF2B5EF4-FFF2-40B4-BE49-F238E27FC236}">
                  <a16:creationId xmlns:a16="http://schemas.microsoft.com/office/drawing/2014/main" id="{EC0C977B-B912-DCBF-3E15-7C44D7E8F6D7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6" y="1384793"/>
              <a:ext cx="429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kobling 30">
              <a:extLst>
                <a:ext uri="{FF2B5EF4-FFF2-40B4-BE49-F238E27FC236}">
                  <a16:creationId xmlns:a16="http://schemas.microsoft.com/office/drawing/2014/main" id="{3478F373-A4E0-524D-3D64-40372C2309CF}"/>
                </a:ext>
              </a:extLst>
            </p:cNvPr>
            <p:cNvCxnSpPr/>
            <p:nvPr/>
          </p:nvCxnSpPr>
          <p:spPr>
            <a:xfrm>
              <a:off x="6926528" y="1328880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31">
              <a:extLst>
                <a:ext uri="{FF2B5EF4-FFF2-40B4-BE49-F238E27FC236}">
                  <a16:creationId xmlns:a16="http://schemas.microsoft.com/office/drawing/2014/main" id="{AEC1897A-346F-6178-15A5-E9376C772924}"/>
                </a:ext>
              </a:extLst>
            </p:cNvPr>
            <p:cNvCxnSpPr/>
            <p:nvPr/>
          </p:nvCxnSpPr>
          <p:spPr>
            <a:xfrm>
              <a:off x="9398204" y="132834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275461F6-2CC2-188C-6011-7716B2D7A09B}"/>
              </a:ext>
            </a:extLst>
          </p:cNvPr>
          <p:cNvSpPr/>
          <p:nvPr/>
        </p:nvSpPr>
        <p:spPr>
          <a:xfrm>
            <a:off x="6045723" y="1419489"/>
            <a:ext cx="2530610" cy="1012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610E340-C722-9DE6-C344-F4F4A73A5775}"/>
              </a:ext>
            </a:extLst>
          </p:cNvPr>
          <p:cNvSpPr txBox="1">
            <a:spLocks/>
          </p:cNvSpPr>
          <p:nvPr/>
        </p:nvSpPr>
        <p:spPr>
          <a:xfrm>
            <a:off x="2002411" y="2583983"/>
            <a:ext cx="10046513" cy="3166712"/>
          </a:xfrm>
          <a:prstGeom prst="rect">
            <a:avLst/>
          </a:prstGeom>
        </p:spPr>
        <p:txBody>
          <a:bodyPr vert="horz" lIns="121882" tIns="60941" rIns="121882" bIns="60941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Sannsynlegheit</a:t>
            </a:r>
            <a:r>
              <a:rPr lang="en-US" sz="2800" b="1" dirty="0">
                <a:solidFill>
                  <a:srgbClr val="000000"/>
                </a:solidFill>
              </a:rPr>
              <a:t> X </a:t>
            </a:r>
            <a:r>
              <a:rPr lang="en-US" sz="2800" b="1" dirty="0" err="1">
                <a:solidFill>
                  <a:srgbClr val="000000"/>
                </a:solidFill>
              </a:rPr>
              <a:t>Konsekvens</a:t>
            </a: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800" dirty="0" err="1">
                <a:solidFill>
                  <a:srgbClr val="000000"/>
                </a:solidFill>
              </a:rPr>
              <a:t>Sannsynlegheit</a:t>
            </a:r>
            <a:r>
              <a:rPr lang="en-US" sz="2800" dirty="0">
                <a:solidFill>
                  <a:srgbClr val="000000"/>
                </a:solidFill>
              </a:rPr>
              <a:t> 	=	</a:t>
            </a:r>
            <a:r>
              <a:rPr lang="en-US" sz="2800" dirty="0" err="1">
                <a:solidFill>
                  <a:srgbClr val="000000"/>
                </a:solidFill>
              </a:rPr>
              <a:t>Potensialet</a:t>
            </a:r>
            <a:r>
              <a:rPr lang="en-US" sz="2800" dirty="0">
                <a:solidFill>
                  <a:srgbClr val="000000"/>
                </a:solidFill>
              </a:rPr>
              <a:t> for at </a:t>
            </a:r>
            <a:r>
              <a:rPr lang="en-US" sz="2800" dirty="0" err="1">
                <a:solidFill>
                  <a:srgbClr val="000000"/>
                </a:solidFill>
              </a:rPr>
              <a:t>noko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skal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skje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800" dirty="0" err="1">
                <a:solidFill>
                  <a:srgbClr val="000000"/>
                </a:solidFill>
              </a:rPr>
              <a:t>Konsekvens</a:t>
            </a:r>
            <a:r>
              <a:rPr lang="en-US" sz="2800" dirty="0">
                <a:solidFill>
                  <a:srgbClr val="000000"/>
                </a:solidFill>
              </a:rPr>
              <a:t>		=	</a:t>
            </a:r>
            <a:r>
              <a:rPr lang="en-US" sz="2800" dirty="0" err="1">
                <a:solidFill>
                  <a:srgbClr val="000000"/>
                </a:solidFill>
              </a:rPr>
              <a:t>Resultatet</a:t>
            </a:r>
            <a:r>
              <a:rPr lang="en-US" sz="2800" dirty="0">
                <a:solidFill>
                  <a:srgbClr val="000000"/>
                </a:solidFill>
              </a:rPr>
              <a:t> av </a:t>
            </a:r>
            <a:r>
              <a:rPr lang="en-US" sz="2800" dirty="0" err="1">
                <a:solidFill>
                  <a:srgbClr val="000000"/>
                </a:solidFill>
              </a:rPr>
              <a:t>ein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hending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800" dirty="0">
                <a:solidFill>
                  <a:srgbClr val="000000"/>
                </a:solidFill>
              </a:rPr>
              <a:t>					Kan </a:t>
            </a:r>
            <a:r>
              <a:rPr lang="en-US" sz="2800" dirty="0" err="1">
                <a:solidFill>
                  <a:srgbClr val="000000"/>
                </a:solidFill>
              </a:rPr>
              <a:t>vere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sikker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eller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usikker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4" name="Plasshaldar for innhald 4">
            <a:extLst>
              <a:ext uri="{FF2B5EF4-FFF2-40B4-BE49-F238E27FC236}">
                <a16:creationId xmlns:a16="http://schemas.microsoft.com/office/drawing/2014/main" id="{B4C29964-8A71-9BAB-0540-94C94192F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17944" y="4559300"/>
            <a:ext cx="3987163" cy="3564731"/>
          </a:xfrm>
        </p:spPr>
      </p:pic>
    </p:spTree>
    <p:extLst>
      <p:ext uri="{BB962C8B-B14F-4D97-AF65-F5344CB8AC3E}">
        <p14:creationId xmlns:p14="http://schemas.microsoft.com/office/powerpoint/2010/main" val="8110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2BE3F9E-A630-3094-F2DF-31EDC269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556260"/>
            <a:ext cx="10441305" cy="396240"/>
          </a:xfrm>
        </p:spPr>
        <p:txBody>
          <a:bodyPr>
            <a:normAutofit fontScale="90000"/>
          </a:bodyPr>
          <a:lstStyle/>
          <a:p>
            <a:r>
              <a:rPr lang="nn-NO" dirty="0"/>
              <a:t>Risiko- og </a:t>
            </a:r>
            <a:r>
              <a:rPr lang="nn-NO" dirty="0" err="1"/>
              <a:t>sårbarheitsanalyse</a:t>
            </a:r>
            <a:r>
              <a:rPr lang="nn-NO" dirty="0"/>
              <a:t> (ROS-analyse)</a:t>
            </a:r>
          </a:p>
        </p:txBody>
      </p:sp>
      <p:graphicFrame>
        <p:nvGraphicFramePr>
          <p:cNvPr id="7" name="Tabell 4">
            <a:extLst>
              <a:ext uri="{FF2B5EF4-FFF2-40B4-BE49-F238E27FC236}">
                <a16:creationId xmlns:a16="http://schemas.microsoft.com/office/drawing/2014/main" id="{501C8A3E-45EB-2E51-CE9D-45A8318C5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67418"/>
              </p:ext>
            </p:extLst>
          </p:nvPr>
        </p:nvGraphicFramePr>
        <p:xfrm>
          <a:off x="809625" y="1340061"/>
          <a:ext cx="6629400" cy="3017520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1599704025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851787623"/>
                    </a:ext>
                  </a:extLst>
                </a:gridCol>
              </a:tblGrid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 err="1"/>
                        <a:t>Sannsynlegheit</a:t>
                      </a:r>
                      <a:endParaRPr lang="nn-NO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71331"/>
                  </a:ext>
                </a:extLst>
              </a:tr>
              <a:tr h="305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Veldig liten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Har aldri høyrt om dette, sjeldnare enn kvart 5. år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3689"/>
                  </a:ext>
                </a:extLst>
              </a:tr>
              <a:tr h="305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Liten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Liten </a:t>
                      </a:r>
                      <a:r>
                        <a:rPr lang="nn-NO" dirty="0" err="1"/>
                        <a:t>sannsynlegheit</a:t>
                      </a:r>
                      <a:r>
                        <a:rPr lang="nn-NO" dirty="0"/>
                        <a:t>. Få tilfelle eller mellom 1-5 år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43898"/>
                  </a:ext>
                </a:extLst>
              </a:tr>
              <a:tr h="527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Moderat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Har høyrt om det, dette har hendt, nokre rapporterte tilfelle. Mellom 6 månader  til 1 år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70842"/>
                  </a:ext>
                </a:extLst>
              </a:tr>
              <a:tr h="527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Stor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Skjer relativt ofte, eller fleire rapporterte tilfelle. Mellom 14 dagar til 6 månader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842870"/>
                  </a:ext>
                </a:extLst>
              </a:tr>
              <a:tr h="611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Veldig stor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dirty="0"/>
                        <a:t>Dette skjer ofte, hyppig rapporterte tilfelle. Mellom 0 til 14 dagar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1119"/>
                  </a:ext>
                </a:extLst>
              </a:tr>
            </a:tbl>
          </a:graphicData>
        </a:graphic>
      </p:graphicFrame>
      <p:graphicFrame>
        <p:nvGraphicFramePr>
          <p:cNvPr id="8" name="Tabell 4">
            <a:extLst>
              <a:ext uri="{FF2B5EF4-FFF2-40B4-BE49-F238E27FC236}">
                <a16:creationId xmlns:a16="http://schemas.microsoft.com/office/drawing/2014/main" id="{B75B5427-C5CE-2C51-5723-E5D75EA63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11894"/>
              </p:ext>
            </p:extLst>
          </p:nvPr>
        </p:nvGraphicFramePr>
        <p:xfrm>
          <a:off x="800100" y="4486275"/>
          <a:ext cx="6705599" cy="245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296">
                  <a:extLst>
                    <a:ext uri="{9D8B030D-6E8A-4147-A177-3AD203B41FA5}">
                      <a16:colId xmlns:a16="http://schemas.microsoft.com/office/drawing/2014/main" val="1599704025"/>
                    </a:ext>
                  </a:extLst>
                </a:gridCol>
                <a:gridCol w="5026303">
                  <a:extLst>
                    <a:ext uri="{9D8B030D-6E8A-4147-A177-3AD203B41FA5}">
                      <a16:colId xmlns:a16="http://schemas.microsoft.com/office/drawing/2014/main" val="2851787623"/>
                    </a:ext>
                  </a:extLst>
                </a:gridCol>
              </a:tblGrid>
              <a:tr h="353488">
                <a:tc gridSpan="2">
                  <a:txBody>
                    <a:bodyPr/>
                    <a:lstStyle/>
                    <a:p>
                      <a:r>
                        <a:rPr lang="nn-NO" dirty="0"/>
                        <a:t>Konsekvens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71331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r>
                        <a:rPr lang="nn-NO" dirty="0"/>
                        <a:t>Katastrofal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Svært alvorleg konsekvens for drifta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3689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r>
                        <a:rPr lang="nn-NO" dirty="0"/>
                        <a:t>Veldig alvorleg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Alvorleg konsekvens for drifta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443898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r>
                        <a:rPr lang="nn-NO" dirty="0"/>
                        <a:t>Alvorleg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Uheldig konsekvens for drifta, kan reverserast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470842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r>
                        <a:rPr lang="nn-NO" dirty="0"/>
                        <a:t>Mindre alvorleg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Forbigåande konsekvens for drifta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42870"/>
                  </a:ext>
                </a:extLst>
              </a:tr>
              <a:tr h="623338">
                <a:tc>
                  <a:txBody>
                    <a:bodyPr/>
                    <a:lstStyle/>
                    <a:p>
                      <a:r>
                        <a:rPr lang="nn-NO" dirty="0"/>
                        <a:t>Ikkje alvorleg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Ikkje konsekvens for drifta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1119"/>
                  </a:ext>
                </a:extLst>
              </a:tr>
            </a:tbl>
          </a:graphicData>
        </a:graphic>
      </p:graphicFrame>
      <p:pic>
        <p:nvPicPr>
          <p:cNvPr id="9" name="Plasshaldar for innhald 8">
            <a:extLst>
              <a:ext uri="{FF2B5EF4-FFF2-40B4-BE49-F238E27FC236}">
                <a16:creationId xmlns:a16="http://schemas.microsoft.com/office/drawing/2014/main" id="{FC68A6F7-B675-6697-80DE-0488B4CFC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5012" y="2133600"/>
            <a:ext cx="6153455" cy="3174320"/>
          </a:xfrm>
        </p:spPr>
      </p:pic>
    </p:spTree>
    <p:extLst>
      <p:ext uri="{BB962C8B-B14F-4D97-AF65-F5344CB8AC3E}">
        <p14:creationId xmlns:p14="http://schemas.microsoft.com/office/powerpoint/2010/main" val="42749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8">
            <a:extLst>
              <a:ext uri="{FF2B5EF4-FFF2-40B4-BE49-F238E27FC236}">
                <a16:creationId xmlns:a16="http://schemas.microsoft.com/office/drawing/2014/main" id="{38722D4A-E544-6E96-6F4B-57745FE76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58" y="2339975"/>
            <a:ext cx="7342722" cy="52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C07224B-1E63-CBEC-84E3-4A4F4EBE3CD8}"/>
              </a:ext>
            </a:extLst>
          </p:cNvPr>
          <p:cNvSpPr/>
          <p:nvPr/>
        </p:nvSpPr>
        <p:spPr bwMode="auto">
          <a:xfrm>
            <a:off x="3565653" y="3630814"/>
            <a:ext cx="355493" cy="35285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3199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BFE88A3-33ED-5204-D9BA-57D8A4C8D538}"/>
              </a:ext>
            </a:extLst>
          </p:cNvPr>
          <p:cNvSpPr/>
          <p:nvPr/>
        </p:nvSpPr>
        <p:spPr bwMode="auto">
          <a:xfrm>
            <a:off x="6891040" y="6519682"/>
            <a:ext cx="355493" cy="35285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</a:bodyPr>
          <a:lstStyle/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3199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" name="Rett linje 22">
            <a:extLst>
              <a:ext uri="{FF2B5EF4-FFF2-40B4-BE49-F238E27FC236}">
                <a16:creationId xmlns:a16="http://schemas.microsoft.com/office/drawing/2014/main" id="{0B6F1EF5-F87C-5437-AB8B-B35C9D81E8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199579" y="3728220"/>
            <a:ext cx="1859384" cy="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tt linje 22">
            <a:extLst>
              <a:ext uri="{FF2B5EF4-FFF2-40B4-BE49-F238E27FC236}">
                <a16:creationId xmlns:a16="http://schemas.microsoft.com/office/drawing/2014/main" id="{201F8BAF-164B-FFF2-C311-5D87055ABD1A}"/>
              </a:ext>
            </a:extLst>
          </p:cNvPr>
          <p:cNvCxnSpPr>
            <a:cxnSpLocks/>
          </p:cNvCxnSpPr>
          <p:nvPr/>
        </p:nvCxnSpPr>
        <p:spPr bwMode="auto">
          <a:xfrm flipV="1">
            <a:off x="6920088" y="4391378"/>
            <a:ext cx="0" cy="18400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5">
            <a:extLst>
              <a:ext uri="{FF2B5EF4-FFF2-40B4-BE49-F238E27FC236}">
                <a16:creationId xmlns:a16="http://schemas.microsoft.com/office/drawing/2014/main" id="{ADAB2D11-B263-CA5B-C155-39A0A307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42" y="3555999"/>
            <a:ext cx="647463" cy="52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CAD5145C-879E-6699-7864-C2B01D51F2E7}"/>
              </a:ext>
            </a:extLst>
          </p:cNvPr>
          <p:cNvGrpSpPr/>
          <p:nvPr/>
        </p:nvGrpSpPr>
        <p:grpSpPr>
          <a:xfrm>
            <a:off x="400049" y="1691877"/>
            <a:ext cx="13935075" cy="499765"/>
            <a:chOff x="135168" y="1119666"/>
            <a:chExt cx="11772783" cy="499765"/>
          </a:xfrm>
        </p:grpSpPr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8AAD6CA3-96B7-FEB9-26FB-5CE7770E6B5A}"/>
                </a:ext>
              </a:extLst>
            </p:cNvPr>
            <p:cNvSpPr txBox="1"/>
            <p:nvPr/>
          </p:nvSpPr>
          <p:spPr>
            <a:xfrm>
              <a:off x="13516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Planlegging</a:t>
              </a: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A71B320E-2344-E55A-F978-23C43E6DB7E4}"/>
                </a:ext>
              </a:extLst>
            </p:cNvPr>
            <p:cNvSpPr txBox="1"/>
            <p:nvPr/>
          </p:nvSpPr>
          <p:spPr>
            <a:xfrm>
              <a:off x="2527133" y="1119666"/>
              <a:ext cx="2251164" cy="487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Risikoidentifikasj</a:t>
              </a:r>
              <a:r>
                <a:rPr lang="nb-NO" dirty="0"/>
                <a:t>on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201F1D23-783D-92EB-7AD4-026AC151D8A3}"/>
                </a:ext>
              </a:extLst>
            </p:cNvPr>
            <p:cNvSpPr txBox="1"/>
            <p:nvPr/>
          </p:nvSpPr>
          <p:spPr>
            <a:xfrm>
              <a:off x="4919098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Risikoanalyse</a:t>
              </a: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B235AE19-0765-2F29-56EF-E368B03B8E44}"/>
                </a:ext>
              </a:extLst>
            </p:cNvPr>
            <p:cNvSpPr txBox="1"/>
            <p:nvPr/>
          </p:nvSpPr>
          <p:spPr>
            <a:xfrm>
              <a:off x="7270828" y="11577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Risikoevaluering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D5E38D41-777C-F3DE-0578-4F3363D99BBB}"/>
                </a:ext>
              </a:extLst>
            </p:cNvPr>
            <p:cNvSpPr txBox="1"/>
            <p:nvPr/>
          </p:nvSpPr>
          <p:spPr>
            <a:xfrm>
              <a:off x="9775946" y="1119666"/>
              <a:ext cx="213200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Risikohåndtering</a:t>
              </a:r>
            </a:p>
          </p:txBody>
        </p:sp>
        <p:cxnSp>
          <p:nvCxnSpPr>
            <p:cNvPr id="19" name="Rett pilkobling 4">
              <a:extLst>
                <a:ext uri="{FF2B5EF4-FFF2-40B4-BE49-F238E27FC236}">
                  <a16:creationId xmlns:a16="http://schemas.microsoft.com/office/drawing/2014/main" id="{9511347B-8DF0-3A05-56B3-10037429CC4A}"/>
                </a:ext>
              </a:extLst>
            </p:cNvPr>
            <p:cNvCxnSpPr/>
            <p:nvPr/>
          </p:nvCxnSpPr>
          <p:spPr>
            <a:xfrm>
              <a:off x="2107933" y="136027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kobling 26">
              <a:extLst>
                <a:ext uri="{FF2B5EF4-FFF2-40B4-BE49-F238E27FC236}">
                  <a16:creationId xmlns:a16="http://schemas.microsoft.com/office/drawing/2014/main" id="{8A8F9F67-66CC-40F9-D3DB-A1D7790D4614}"/>
                </a:ext>
              </a:extLst>
            </p:cNvPr>
            <p:cNvCxnSpPr>
              <a:cxnSpLocks/>
            </p:cNvCxnSpPr>
            <p:nvPr/>
          </p:nvCxnSpPr>
          <p:spPr>
            <a:xfrm>
              <a:off x="4694706" y="1384793"/>
              <a:ext cx="429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kobling 30">
              <a:extLst>
                <a:ext uri="{FF2B5EF4-FFF2-40B4-BE49-F238E27FC236}">
                  <a16:creationId xmlns:a16="http://schemas.microsoft.com/office/drawing/2014/main" id="{C6F43F83-2672-B6AC-FF2A-C45CB012025C}"/>
                </a:ext>
              </a:extLst>
            </p:cNvPr>
            <p:cNvCxnSpPr/>
            <p:nvPr/>
          </p:nvCxnSpPr>
          <p:spPr>
            <a:xfrm>
              <a:off x="6926528" y="1328880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pilkobling 31">
              <a:extLst>
                <a:ext uri="{FF2B5EF4-FFF2-40B4-BE49-F238E27FC236}">
                  <a16:creationId xmlns:a16="http://schemas.microsoft.com/office/drawing/2014/main" id="{2644969D-866F-0669-6E3F-1E09B5F57B8C}"/>
                </a:ext>
              </a:extLst>
            </p:cNvPr>
            <p:cNvCxnSpPr/>
            <p:nvPr/>
          </p:nvCxnSpPr>
          <p:spPr>
            <a:xfrm>
              <a:off x="9398204" y="1328346"/>
              <a:ext cx="50195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46A26B76-9F9E-2442-69F8-6D89AFBF45E6}"/>
              </a:ext>
            </a:extLst>
          </p:cNvPr>
          <p:cNvSpPr/>
          <p:nvPr/>
        </p:nvSpPr>
        <p:spPr>
          <a:xfrm>
            <a:off x="6045723" y="1419489"/>
            <a:ext cx="2530610" cy="1012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</p:spTree>
    <p:extLst>
      <p:ext uri="{BB962C8B-B14F-4D97-AF65-F5344CB8AC3E}">
        <p14:creationId xmlns:p14="http://schemas.microsoft.com/office/powerpoint/2010/main" val="1448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al01_Format_16-9">
  <a:themeElements>
    <a:clrScheme name="Helse Vest">
      <a:dk1>
        <a:sysClr val="windowText" lastClr="000000"/>
      </a:dk1>
      <a:lt1>
        <a:sysClr val="window" lastClr="FFFFFF"/>
      </a:lt1>
      <a:dk2>
        <a:srgbClr val="323232"/>
      </a:dk2>
      <a:lt2>
        <a:srgbClr val="E7E6E6"/>
      </a:lt2>
      <a:accent1>
        <a:srgbClr val="00338D"/>
      </a:accent1>
      <a:accent2>
        <a:srgbClr val="86786F"/>
      </a:accent2>
      <a:accent3>
        <a:srgbClr val="7AB2DC"/>
      </a:accent3>
      <a:accent4>
        <a:srgbClr val="F7D93E"/>
      </a:accent4>
      <a:accent5>
        <a:srgbClr val="FA7369"/>
      </a:accent5>
      <a:accent6>
        <a:srgbClr val="7DDBD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HelseVest_16_9.potx" id="{3327F725-F5AB-4F23-8515-419A6D40C242}" vid="{9E4DF230-4A50-432A-B0B1-1FB5168D8C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4447312DA7BD4A96285F47EEAC4356" ma:contentTypeVersion="1" ma:contentTypeDescription="Opprett et nytt dokument." ma:contentTypeScope="" ma:versionID="aab1c2ebc5b43c28c378db7c7f7c009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38fcb2e5a7bd60766267fa170e0d6a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D644394-5557-45F6-A40D-9CDDEAB65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62356B-17A7-4063-8489-06B76D99A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C838CB-AC11-4873-915B-2EA06E4271B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 HFD 16-9</Template>
  <TotalTime>1005</TotalTime>
  <Words>1196</Words>
  <Application>Microsoft Office PowerPoint</Application>
  <PresentationFormat>Eigendefinert</PresentationFormat>
  <Paragraphs>226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</vt:lpstr>
      <vt:lpstr>Mal01_Format_16-9</vt:lpstr>
      <vt:lpstr>  Risikovurdering  </vt:lpstr>
      <vt:lpstr>Risikovurdering </vt:lpstr>
      <vt:lpstr>PowerPoint-presentasjon</vt:lpstr>
      <vt:lpstr>Sveitserostmodellen</vt:lpstr>
      <vt:lpstr>PowerPoint-presentasjon</vt:lpstr>
      <vt:lpstr>PowerPoint-presentasjon</vt:lpstr>
      <vt:lpstr>PowerPoint-presentasjon</vt:lpstr>
      <vt:lpstr>Risiko- og sårbarheitsanalyse (ROS-analyse)</vt:lpstr>
      <vt:lpstr>PowerPoint-presentasjon</vt:lpstr>
      <vt:lpstr>Vurderingsskjema: </vt:lpstr>
      <vt:lpstr>PowerPoint-presentasjon</vt:lpstr>
      <vt:lpstr>PowerPoint-presentasjon</vt:lpstr>
      <vt:lpstr>PowerPoint-presentasjon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Lindseth, Thomas Christopher Manzini</dc:creator>
  <cp:lastModifiedBy>Aarnes, Laila</cp:lastModifiedBy>
  <cp:revision>13</cp:revision>
  <dcterms:created xsi:type="dcterms:W3CDTF">2018-07-02T08:59:43Z</dcterms:created>
  <dcterms:modified xsi:type="dcterms:W3CDTF">2024-05-30T10:50:34Z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0x0101009D4447312DA7BD4A96285F47EEAC4356</vt:lpwstr>
  </property>
  <property fmtid="{D5CDD505-2E9C-101B-9397-08002B2CF9AE}" pid="3" name="MSIP_Label_0c3ffc1c-ef00-4620-9c2f-7d9c1597774b_Enabled">
    <vt:lpwstr>true</vt:lpwstr>
  </property>
  <property fmtid="{D5CDD505-2E9C-101B-9397-08002B2CF9AE}" pid="4" name="MSIP_Label_0c3ffc1c-ef00-4620-9c2f-7d9c1597774b_SetDate">
    <vt:lpwstr>2023-04-18T10:26:40Z</vt:lpwstr>
  </property>
  <property fmtid="{D5CDD505-2E9C-101B-9397-08002B2CF9AE}" pid="5" name="MSIP_Label_0c3ffc1c-ef00-4620-9c2f-7d9c1597774b_Method">
    <vt:lpwstr>Standard</vt:lpwstr>
  </property>
  <property fmtid="{D5CDD505-2E9C-101B-9397-08002B2CF9AE}" pid="6" name="MSIP_Label_0c3ffc1c-ef00-4620-9c2f-7d9c1597774b_Name">
    <vt:lpwstr>Intern</vt:lpwstr>
  </property>
  <property fmtid="{D5CDD505-2E9C-101B-9397-08002B2CF9AE}" pid="7" name="MSIP_Label_0c3ffc1c-ef00-4620-9c2f-7d9c1597774b_SiteId">
    <vt:lpwstr>bdcbe535-f3cf-49f5-8a6a-fb6d98dc7837</vt:lpwstr>
  </property>
  <property fmtid="{D5CDD505-2E9C-101B-9397-08002B2CF9AE}" pid="8" name="MSIP_Label_0c3ffc1c-ef00-4620-9c2f-7d9c1597774b_ActionId">
    <vt:lpwstr>70055811-ce73-4d5d-95f3-df97b9e1d15a</vt:lpwstr>
  </property>
  <property fmtid="{D5CDD505-2E9C-101B-9397-08002B2CF9AE}" pid="9" name="MSIP_Label_0c3ffc1c-ef00-4620-9c2f-7d9c1597774b_ContentBits">
    <vt:lpwstr>2</vt:lpwstr>
  </property>
</Properties>
</file>