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17"/>
  </p:notesMasterIdLst>
  <p:sldIdLst>
    <p:sldId id="329" r:id="rId5"/>
    <p:sldId id="350" r:id="rId6"/>
    <p:sldId id="340" r:id="rId7"/>
    <p:sldId id="341" r:id="rId8"/>
    <p:sldId id="342" r:id="rId9"/>
    <p:sldId id="343" r:id="rId10"/>
    <p:sldId id="348" r:id="rId11"/>
    <p:sldId id="344" r:id="rId12"/>
    <p:sldId id="345" r:id="rId13"/>
    <p:sldId id="349" r:id="rId14"/>
    <p:sldId id="346" r:id="rId15"/>
    <p:sldId id="347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ED6"/>
    <a:srgbClr val="CEECD1"/>
    <a:srgbClr val="6FA287"/>
    <a:srgbClr val="FF671F"/>
    <a:srgbClr val="FFC845"/>
    <a:srgbClr val="6CACE4"/>
    <a:srgbClr val="ADDFB3"/>
    <a:srgbClr val="333333"/>
    <a:srgbClr val="212121"/>
    <a:srgbClr val="55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0B597-CC20-4C4C-A34B-FFFA6092CF1B}" v="3" dt="2024-05-28T06:54:55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387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03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02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24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Virkon</a:t>
            </a:r>
            <a:r>
              <a:rPr lang="nb-NO" dirty="0"/>
              <a:t> – </a:t>
            </a:r>
            <a:r>
              <a:rPr lang="nb-NO" dirty="0" err="1"/>
              <a:t>haldbar</a:t>
            </a:r>
            <a:r>
              <a:rPr lang="nb-NO" dirty="0"/>
              <a:t> i fem døgn</a:t>
            </a:r>
          </a:p>
          <a:p>
            <a:r>
              <a:rPr lang="nb-NO" dirty="0" err="1"/>
              <a:t>Perasafe</a:t>
            </a:r>
            <a:r>
              <a:rPr lang="nb-NO" dirty="0"/>
              <a:t> – </a:t>
            </a:r>
            <a:r>
              <a:rPr lang="nb-NO" dirty="0" err="1"/>
              <a:t>haldbar</a:t>
            </a:r>
            <a:r>
              <a:rPr lang="nb-NO" dirty="0"/>
              <a:t> i 12 </a:t>
            </a:r>
            <a:r>
              <a:rPr lang="nb-NO" dirty="0" err="1"/>
              <a:t>timar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72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49A553-9107-DB45-1FED-1054C02E6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78AFD9-FB82-773E-6B99-FDF24FE90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E6B2EF-6F1A-5694-DD3B-7E523580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4BAF-F281-4605-94B3-ECADEB85DB0E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2817D-0A92-D86C-F1FA-620719A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2E726D-334D-27D8-AFAD-170955DE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A38AFDF-34EA-26B8-12F6-5CA600AAE76C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05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A11F3-7F1A-3F54-3FDF-BA03B93C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999771-F94B-D6EE-CA2A-F3CA71AA0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A5D6DF-C4C4-CD0E-E035-E7369854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E386AE-28CC-74FB-9547-E5510271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994F5B-47C2-0C20-AD48-EA83FA41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014559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9637D6E-42A7-32A5-43B0-4178AE34A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53F0E0A-0FF4-C7D0-CFB5-692550F3F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9381CA-51BB-A200-5428-5D6B9657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E3984E-B027-6158-7CBB-31F7BC05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E3CA90-522A-C62D-1253-7841A770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190164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F782961-9098-48FF-84AA-39FF062B59AE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0856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3748115-EDD6-441F-8619-95B470107828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6B1D5F-6793-304B-A952-1D5516B71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BCC9A17-52C2-41F5-9F88-0298F7D476E4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A3BAEC17-17CB-9943-A4B3-CFACD18E3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AF29F07-C6EE-4DC1-A7E4-944D5228F5B7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EDD0551-A44F-4223-88AE-A14E28E4B9D3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748C0B0-AFA9-44E5-8891-C3809BBEAE1C}" type="datetime1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9205D6-217A-45C1-8F38-6ABFE4975CEA}" type="datetime1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D3B6E81-EB9C-48A7-BD8A-974CA4C2D527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36764B-4F96-BD54-9F3A-EFF1C436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2C014A-36E0-1D6C-DC4E-A8E662CD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866DF8-87DA-98AC-1317-04ED33F3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B9FB-0DB5-432F-84BA-577EBD65CFFE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B7FF9B-7D59-08C6-0E4E-71136F3A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38F586-D112-D5BA-DAB2-3CBEC939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75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67227F3-2BAA-4CE3-81C6-FC110639FF45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D19C76B-5109-4174-B88E-69736D8BEAD2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A2E9217-96E7-453C-9E61-C89847A98B64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EDF0D02-31BD-4C4A-81B3-6735F83CCF82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tittel og plassholder for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E8DF0EE-5A23-4297-806F-0BBCC704525C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bildeknappen for å sette inn ikon her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B722D91D-A69A-7F4F-B7A5-57E3F7AA6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316C521-B186-4E8F-A091-4A275A05A7C1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20A73530-78F3-E246-8269-0BF01BB42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FCC711-131D-4C51-9A56-EBD19A4A42A5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deko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F0B67A7-9580-4A44-8066-8863DA02A353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dekor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9FB7249-2893-4BCA-A9C6-DA461813BF6D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C7B1B64B-7C38-FD4D-B5D1-1522D3F3A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deko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96A4452-060B-4AA7-957A-D01E43B46D1B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76823CC-DB1B-4D46-A8C6-681C444DE9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C46C78-1BB5-5651-89A1-2B0066DB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D0CAD7-8AFC-BCA4-2101-49C56C40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2B66EB-7AF1-C6F1-E9D5-25E99F75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4E352C-3123-A1B8-F147-343AFBDC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3E8D0F-2D1B-F77E-9D0D-073ABD20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874316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dekor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281EE5F-9144-43A7-86A5-9B1B26000229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571B3C1C-3A60-374F-B8A7-9FFE601F6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C0B8FCF-13F4-4EA2-89C5-87489B593057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8BC60BB-2B94-4741-BF41-1CBA678BE5BD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A56791D-C9D0-4F44-872E-4810210B8490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816262-BCDA-4CEC-B214-C4C63467FF61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DDCA7E7D-AD05-FD42-BCB7-23DB825A3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15461D-7D9E-47A4-A6C0-05476E490BBB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EF2B3289-D73E-9041-81C4-599835800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52FD281-6C66-4D84-9843-F10E44D936D6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024872-F3CA-4E25-A4B1-3FC36649DD87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B6E8E4E-BF5F-4A89-A705-F96235CD6695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24F72AD-B5FA-4282-9BCE-470946C9548E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CB1699F-D6F9-834B-8C3F-53277732D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BE6A20-CFEE-C8A0-C8A2-6B0CDADA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20C20B-85E9-244F-4EC7-00FA1323E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159BD5-48F9-9B47-208D-354318774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C259FC-5E5F-9326-9ACD-1E17414B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7B9FE8-52B1-3554-ED92-4911311B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59AD16-7A95-5D8B-FAF3-EAD96CDE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8852943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E8026AF-05FC-4A19-AB58-16B540F08F1C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735D8A-3200-4213-8285-CFEB3437A499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97276FA-BD10-4A0F-83D3-B74F9D4F84A3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0F4CFE5-1548-45C7-B4C6-0885593C76C2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2EA5C2E-268D-41B2-AC9A-5A2B244EEFFD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C6B652-96BC-7AF1-F08F-2C46ED07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1BD38B-FBFA-51F3-1492-1E13575D7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B5DEBB-8814-56B1-76B8-876DD08A5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DF3071-9F20-ED62-271D-7CE8C2FDD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3FFF59-0693-8EF1-9553-CB58A4F43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B6F2EDA-2263-F51D-692F-B8C2B36B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BAD4412-844E-DD43-BA1F-7B3C2FE7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71775C4-A6E0-11D7-6FE0-59AFE06C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136023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A410CD-93D2-D60F-9254-CE961EF1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660063-7DF8-1071-3CDF-A36C302A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55BDC94-A034-D87F-AEA0-ACA6CBEC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DCFFF37-F79A-C36B-F777-0FC64721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194006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725F460-422A-C7A7-C96A-0391014F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5512AFE-9B1A-1227-D3A6-78116E1E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E86A337-4091-9450-6AB6-D69EC114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613442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678FF0-EFCF-FD4E-D327-101D7742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369F42-96BD-F4F5-2E36-DECB7BB8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13C44C3-D51E-FC50-B821-582C97A2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388E01-F597-9A68-4291-4CD1B35B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892A056-5B21-E856-DF6F-FB1BE099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EFDDD72-1B2E-CD27-4719-FE69EF91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349549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4DC6A3-F087-A2A0-52FF-7F3A055C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DFF1A97-BADF-2088-8BF3-80D84DA3D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D537837-9992-F436-310E-12E2BF993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D88CF4-5613-82D2-3F09-9DCBF738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E4BFF7-C383-F5E3-87CE-1130858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89444B-12A9-C630-DAE0-9E0F251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316161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C576A6D-6DBA-8B87-0476-4DD44828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78B82F-747D-CFE2-E7F2-7DF63559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77F50A-1AC0-DD1E-CB27-C31E3A50B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F880-8A4C-4C7D-B95A-532F4767071F}" type="datetime1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E86B36-0434-318D-2FD4-0670C5DB3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Hygienesjukepleiar Kristine Kaarbø/2024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E6E9CE-281B-9107-96A5-51BA5D6B4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2075138A-E483-B964-CA1A-15682E1533F6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sp>
        <p:nvSpPr>
          <p:cNvPr id="8" name="MSIPCMContentMarking" descr="{&quot;HashCode&quot;:610110512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84AC9526-B60E-D866-B8E7-E56F38F719DF}"/>
              </a:ext>
            </a:extLst>
          </p:cNvPr>
          <p:cNvSpPr txBox="1"/>
          <p:nvPr userDrawn="1"/>
        </p:nvSpPr>
        <p:spPr>
          <a:xfrm>
            <a:off x="0" y="6595656"/>
            <a:ext cx="144612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54414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660" r:id="rId13"/>
    <p:sldLayoutId id="2147483661" r:id="rId14"/>
    <p:sldLayoutId id="2147483662" r:id="rId15"/>
    <p:sldLayoutId id="2147483663" r:id="rId16"/>
    <p:sldLayoutId id="2147483652" r:id="rId17"/>
    <p:sldLayoutId id="2147483664" r:id="rId18"/>
    <p:sldLayoutId id="2147483653" r:id="rId19"/>
    <p:sldLayoutId id="2147483667" r:id="rId20"/>
    <p:sldLayoutId id="2147483668" r:id="rId21"/>
    <p:sldLayoutId id="2147483665" r:id="rId22"/>
    <p:sldLayoutId id="2147483669" r:id="rId23"/>
    <p:sldLayoutId id="2147483651" r:id="rId24"/>
    <p:sldLayoutId id="2147483682" r:id="rId25"/>
    <p:sldLayoutId id="2147483681" r:id="rId26"/>
    <p:sldLayoutId id="2147483683" r:id="rId27"/>
    <p:sldLayoutId id="2147483684" r:id="rId28"/>
    <p:sldLayoutId id="2147483685" r:id="rId29"/>
    <p:sldLayoutId id="2147483686" r:id="rId30"/>
    <p:sldLayoutId id="2147483670" r:id="rId31"/>
    <p:sldLayoutId id="2147483671" r:id="rId32"/>
    <p:sldLayoutId id="2147483672" r:id="rId33"/>
    <p:sldLayoutId id="2147483673" r:id="rId34"/>
    <p:sldLayoutId id="2147483674" r:id="rId35"/>
    <p:sldLayoutId id="2147483675" r:id="rId36"/>
    <p:sldLayoutId id="2147483676" r:id="rId37"/>
    <p:sldLayoutId id="2147483677" r:id="rId38"/>
    <p:sldLayoutId id="2147483678" r:id="rId39"/>
    <p:sldLayoutId id="2147483679" r:id="rId40"/>
    <p:sldLayoutId id="2147483680" r:id="rId41"/>
    <p:sldLayoutId id="2147483688" r:id="rId42"/>
    <p:sldLayoutId id="2147483689" r:id="rId43"/>
    <p:sldLayoutId id="2147483687" r:id="rId4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4" pos="3714" userDrawn="1">
          <p15:clr>
            <a:srgbClr val="F26B43"/>
          </p15:clr>
        </p15:guide>
        <p15:guide id="5" pos="3963" userDrawn="1">
          <p15:clr>
            <a:srgbClr val="F26B43"/>
          </p15:clr>
        </p15:guide>
        <p15:guide id="6" pos="7174" userDrawn="1">
          <p15:clr>
            <a:srgbClr val="F26B43"/>
          </p15:clr>
        </p15:guide>
        <p15:guide id="7" pos="7421" userDrawn="1">
          <p15:clr>
            <a:srgbClr val="F26B43"/>
          </p15:clr>
        </p15:guide>
        <p15:guide id="8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AA6E7-56FA-479E-82A8-8AAA5B254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nb-NO" sz="6100"/>
              <a:t>Pleiepersonalet – oppgåver og ansvar utanom pasient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5F8373-A817-47B3-85E4-5BCA32646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5" y="4495435"/>
            <a:ext cx="5099049" cy="615553"/>
          </a:xfrm>
        </p:spPr>
        <p:txBody>
          <a:bodyPr anchor="ctr">
            <a:normAutofit/>
          </a:bodyPr>
          <a:lstStyle/>
          <a:p>
            <a:r>
              <a:rPr lang="nb-NO" sz="2800" dirty="0"/>
              <a:t>Reinhald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6402F2-34C5-71A4-A546-A4AD017A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chemeClr val="tx1">
                    <a:lumMod val="50000"/>
                    <a:lumOff val="50000"/>
                  </a:schemeClr>
                </a:solidFill>
              </a:rPr>
              <a:t>Hygienesjukepleiar Kristine Kaarbø/2024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F5884C1-F2CA-F73C-7E44-C539099FC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6904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40005302-AA0B-8D18-3FB5-A86759DB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D7C1E0D-A30E-BEF4-45A2-B05863614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0" y="0"/>
            <a:ext cx="4670345" cy="619268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6916FAC-F34D-F0D4-C708-57EB286F0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85" y="247176"/>
            <a:ext cx="4518403" cy="59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3C181EC-834D-EBB2-0802-43529CEF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Hygienesjukepleiar Kristine Kaarbø/2024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F7471C-92DB-39B2-DF0E-EDA7E0C9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900"/>
              <a:t>Beskyttelsesutstyr ved påføring av desinfeksjonsmiddel</a:t>
            </a:r>
            <a:endParaRPr lang="nn-NO" sz="290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287BC3-7E80-338F-D0F5-46F0F90B4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Ved </a:t>
            </a:r>
            <a:r>
              <a:rPr lang="nb-NO" dirty="0" err="1"/>
              <a:t>dårleg</a:t>
            </a:r>
            <a:r>
              <a:rPr lang="nb-NO" dirty="0"/>
              <a:t> ventilasjon og eksponering over lang tid bør </a:t>
            </a:r>
            <a:r>
              <a:rPr lang="nb-NO" dirty="0" err="1"/>
              <a:t>ein</a:t>
            </a:r>
            <a:r>
              <a:rPr lang="nb-NO" dirty="0"/>
              <a:t> bruke </a:t>
            </a:r>
            <a:r>
              <a:rPr lang="nb-NO" dirty="0" err="1"/>
              <a:t>ånderettsvern</a:t>
            </a:r>
            <a:endParaRPr lang="nn-NO" dirty="0"/>
          </a:p>
        </p:txBody>
      </p:sp>
      <p:sp>
        <p:nvSpPr>
          <p:cNvPr id="2055" name="Text Placeholder 5">
            <a:extLst>
              <a:ext uri="{FF2B5EF4-FFF2-40B4-BE49-F238E27FC236}">
                <a16:creationId xmlns:a16="http://schemas.microsoft.com/office/drawing/2014/main" id="{531A473A-E6CF-3AAE-57AA-236A7D1620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llustrasjon av en helsearbeider har på munnbind og visir">
            <a:extLst>
              <a:ext uri="{FF2B5EF4-FFF2-40B4-BE49-F238E27FC236}">
                <a16:creationId xmlns:a16="http://schemas.microsoft.com/office/drawing/2014/main" id="{5F9F5082-BDCC-C209-753A-2240F9AE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614" y="1670124"/>
            <a:ext cx="5894385" cy="36987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6079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AEE833-659D-CE2F-8F10-B5C1FA719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918" y="1337235"/>
            <a:ext cx="8763000" cy="3649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SPRITEN TAR IKKJE DRITEN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966DA98-6E80-6EFD-DB99-D3164886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Hygienesjukepleiar Kristine Kaarbø/2024</a:t>
            </a:r>
          </a:p>
        </p:txBody>
      </p:sp>
    </p:spTree>
    <p:extLst>
      <p:ext uri="{BB962C8B-B14F-4D97-AF65-F5344CB8AC3E}">
        <p14:creationId xmlns:p14="http://schemas.microsoft.com/office/powerpoint/2010/main" val="112057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7FBA1A0-DB65-72DE-44BE-EAE797AC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843EA0-BD13-1D94-BE87-7D422A33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  <a:endParaRPr lang="nn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1E91B56-BC1A-7E73-D8CD-BC4749FF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b="0" i="0" dirty="0">
                <a:effectLst/>
              </a:rPr>
              <a:t>Overflater i helse- og </a:t>
            </a:r>
            <a:r>
              <a:rPr lang="nb-NO" b="0" i="0" dirty="0" err="1">
                <a:effectLst/>
              </a:rPr>
              <a:t>omsorgstenesta</a:t>
            </a:r>
            <a:r>
              <a:rPr lang="nb-NO" b="0" i="0" dirty="0">
                <a:effectLst/>
              </a:rPr>
              <a:t> kan blir </a:t>
            </a:r>
            <a:r>
              <a:rPr lang="nb-NO" b="0" i="0" dirty="0" err="1">
                <a:effectLst/>
              </a:rPr>
              <a:t>forureina</a:t>
            </a:r>
            <a:r>
              <a:rPr lang="nb-NO" b="0" i="0" dirty="0">
                <a:effectLst/>
              </a:rPr>
              <a:t> med mange typer </a:t>
            </a:r>
            <a:r>
              <a:rPr lang="nb-NO" b="0" i="0" dirty="0" err="1">
                <a:effectLst/>
              </a:rPr>
              <a:t>mikroorganismar</a:t>
            </a:r>
            <a:r>
              <a:rPr lang="nb-NO" b="0" i="0" dirty="0">
                <a:effectLst/>
              </a:rPr>
              <a:t>, der </a:t>
            </a:r>
            <a:r>
              <a:rPr lang="nb-NO" b="0" i="0" dirty="0" err="1">
                <a:effectLst/>
              </a:rPr>
              <a:t>nokre</a:t>
            </a:r>
            <a:r>
              <a:rPr lang="nb-NO" b="0" i="0" dirty="0">
                <a:effectLst/>
              </a:rPr>
              <a:t> kan overleve på overflater i lang tid. Reinhald og </a:t>
            </a:r>
            <a:r>
              <a:rPr lang="nb-NO" b="0" i="0" dirty="0" err="1">
                <a:effectLst/>
              </a:rPr>
              <a:t>nokre</a:t>
            </a:r>
            <a:r>
              <a:rPr lang="nb-NO" b="0" i="0" dirty="0">
                <a:effectLst/>
              </a:rPr>
              <a:t> gonger desinfeksjonsmiddel er </a:t>
            </a:r>
            <a:r>
              <a:rPr lang="nb-NO" b="0" i="0" dirty="0" err="1">
                <a:effectLst/>
              </a:rPr>
              <a:t>eit</a:t>
            </a:r>
            <a:r>
              <a:rPr lang="nb-NO" b="0" i="0" dirty="0">
                <a:effectLst/>
              </a:rPr>
              <a:t> viktig tiltak som å kunne redusere smitte.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b="0" i="0" dirty="0">
                <a:solidFill>
                  <a:srgbClr val="222222"/>
                </a:solidFill>
                <a:effectLst/>
                <a:latin typeface="Brandon Text"/>
              </a:rPr>
              <a:t>Hovedformålet med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Brandon Text"/>
              </a:rPr>
              <a:t>reinhald</a:t>
            </a:r>
            <a:r>
              <a:rPr lang="nb-NO" b="0" i="0" dirty="0">
                <a:solidFill>
                  <a:srgbClr val="222222"/>
                </a:solidFill>
                <a:effectLst/>
                <a:latin typeface="Brandon Text"/>
              </a:rPr>
              <a:t> er å kunne fjerne smittestoff slik at antal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Brandon Text"/>
              </a:rPr>
              <a:t>mikroorganismar</a:t>
            </a:r>
            <a:r>
              <a:rPr lang="nb-NO" b="0" i="0" dirty="0">
                <a:solidFill>
                  <a:srgbClr val="222222"/>
                </a:solidFill>
                <a:effectLst/>
                <a:latin typeface="Brandon Text"/>
              </a:rPr>
              <a:t> på alle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Brandon Text"/>
              </a:rPr>
              <a:t>typar</a:t>
            </a:r>
            <a:r>
              <a:rPr lang="nb-NO" b="0" i="0" dirty="0">
                <a:solidFill>
                  <a:srgbClr val="222222"/>
                </a:solidFill>
                <a:effectLst/>
                <a:latin typeface="Brandon Text"/>
              </a:rPr>
              <a:t> overflater kan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Brandon Text"/>
              </a:rPr>
              <a:t>reduserast</a:t>
            </a:r>
            <a:r>
              <a:rPr lang="nb-NO" b="0" i="0" dirty="0">
                <a:solidFill>
                  <a:srgbClr val="222222"/>
                </a:solidFill>
                <a:effectLst/>
                <a:latin typeface="Brandon Text"/>
              </a:rPr>
              <a:t> og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Brandon Text"/>
              </a:rPr>
              <a:t>ein</a:t>
            </a:r>
            <a:r>
              <a:rPr lang="nb-NO" b="0" i="0" dirty="0">
                <a:solidFill>
                  <a:srgbClr val="222222"/>
                </a:solidFill>
                <a:effectLst/>
                <a:latin typeface="Brandon Text"/>
              </a:rPr>
              <a:t> kan forhindre HAI og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Brandon Text"/>
              </a:rPr>
              <a:t>smittspredning</a:t>
            </a:r>
            <a:r>
              <a:rPr lang="nb-NO" b="0" i="0" dirty="0">
                <a:solidFill>
                  <a:srgbClr val="222222"/>
                </a:solidFill>
                <a:effectLst/>
                <a:latin typeface="Brandon Tex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nb-NO" b="0" i="0" dirty="0">
                <a:effectLst/>
              </a:rPr>
              <a:t>Formålet med desinfeksjon er å kunne </a:t>
            </a:r>
            <a:r>
              <a:rPr lang="nb-NO" b="0" i="0" dirty="0" err="1">
                <a:effectLst/>
              </a:rPr>
              <a:t>uskadeleggjere</a:t>
            </a:r>
            <a:r>
              <a:rPr lang="nb-NO" b="0" i="0" dirty="0">
                <a:effectLst/>
              </a:rPr>
              <a:t> virus og bakterier slik at mikrobene </a:t>
            </a:r>
            <a:r>
              <a:rPr lang="nb-NO" b="0" i="0" dirty="0" err="1">
                <a:effectLst/>
              </a:rPr>
              <a:t>ikkje</a:t>
            </a:r>
            <a:r>
              <a:rPr lang="nb-NO" b="0" i="0" dirty="0">
                <a:effectLst/>
              </a:rPr>
              <a:t> kan gi smittespredning.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b="0" i="0" dirty="0">
              <a:solidFill>
                <a:srgbClr val="222222"/>
              </a:solidFill>
              <a:effectLst/>
              <a:latin typeface="Brandon Text"/>
            </a:endParaRPr>
          </a:p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D4DD54D-4EAD-C51F-8AE3-E43A101D78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695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FD29233-94EE-3C00-D980-0E64240C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err="1"/>
              <a:t>Hygienesjukepleiar</a:t>
            </a:r>
            <a:r>
              <a:rPr lang="nb-NO" dirty="0"/>
              <a:t> Kristine Kaarbø/2024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E73D294-8219-4540-90EF-AC6B19DE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Pleiepersonalet tradisjonelle oppgaver </a:t>
            </a:r>
            <a:r>
              <a:rPr lang="nb-NO" dirty="0" err="1"/>
              <a:t>innan</a:t>
            </a:r>
            <a:r>
              <a:rPr lang="nb-NO" dirty="0"/>
              <a:t> </a:t>
            </a:r>
            <a:r>
              <a:rPr lang="nb-NO" dirty="0" err="1"/>
              <a:t>reinhald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AA90FB8-23B7-4360-8D36-E3932CB9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Når reinhaldspersonell </a:t>
            </a:r>
            <a:r>
              <a:rPr lang="nb-NO" dirty="0" err="1"/>
              <a:t>ikkje</a:t>
            </a:r>
            <a:r>
              <a:rPr lang="nb-NO" dirty="0"/>
              <a:t> er </a:t>
            </a:r>
            <a:r>
              <a:rPr lang="nb-NO" dirty="0" err="1"/>
              <a:t>tilgjengeleg</a:t>
            </a:r>
            <a:r>
              <a:rPr lang="nb-NO" dirty="0"/>
              <a:t> er det pleiepersonalet som utfører </a:t>
            </a:r>
            <a:r>
              <a:rPr lang="nb-NO" dirty="0" err="1"/>
              <a:t>reinhald</a:t>
            </a:r>
            <a:endParaRPr lang="nb-NO" dirty="0"/>
          </a:p>
          <a:p>
            <a:r>
              <a:rPr lang="nb-NO" dirty="0"/>
              <a:t>Tørke kroppsvæsker og anna søl.</a:t>
            </a:r>
          </a:p>
          <a:p>
            <a:r>
              <a:rPr lang="nb-NO" dirty="0"/>
              <a:t>Ved nedvask av rom vasker personalet seng, nattbord og klesskap, samt kontaktpunkt og overflater elles. </a:t>
            </a:r>
          </a:p>
          <a:p>
            <a:r>
              <a:rPr lang="nb-NO" dirty="0"/>
              <a:t>Vask av benker på desinfeksjonsrom, hyller og skap</a:t>
            </a:r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CC1EA17-2CC8-43D6-972B-0D9D46E2E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illustrasjon av vaskekost med vann under vaskekosten">
            <a:extLst>
              <a:ext uri="{FF2B5EF4-FFF2-40B4-BE49-F238E27FC236}">
                <a16:creationId xmlns:a16="http://schemas.microsoft.com/office/drawing/2014/main" id="{A4EDFF82-9D74-1764-4DB9-C2B2468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52" y="1408227"/>
            <a:ext cx="4762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0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E027D-10D6-A59E-953C-FC24FBD8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nb-NO" dirty="0"/>
              <a:t>Institusjonsreinhald</a:t>
            </a:r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28AFB3D-7B63-6E38-9B71-E03D85AB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dirty="0" err="1"/>
              <a:t>Tydeleg</a:t>
            </a:r>
            <a:r>
              <a:rPr lang="nb-NO" dirty="0"/>
              <a:t> skille mellom reint og ureint – alltid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reinast</a:t>
            </a:r>
            <a:endParaRPr lang="nb-NO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dirty="0"/>
              <a:t>Kluter og riktig bruk</a:t>
            </a:r>
          </a:p>
          <a:p>
            <a:pPr>
              <a:spcAft>
                <a:spcPts val="600"/>
              </a:spcAft>
            </a:pPr>
            <a:r>
              <a:rPr lang="nb-NO" dirty="0"/>
              <a:t>Mikrofiberklut med lite vatn, med såpe kun ved </a:t>
            </a:r>
            <a:r>
              <a:rPr lang="nb-NO" dirty="0" err="1"/>
              <a:t>synleg</a:t>
            </a:r>
            <a:r>
              <a:rPr lang="nb-NO" dirty="0"/>
              <a:t> </a:t>
            </a:r>
            <a:r>
              <a:rPr lang="nb-NO" dirty="0" err="1"/>
              <a:t>forureining</a:t>
            </a:r>
            <a:r>
              <a:rPr lang="nb-NO" dirty="0"/>
              <a:t>, bad og toalett </a:t>
            </a:r>
          </a:p>
          <a:p>
            <a:pPr>
              <a:spcAft>
                <a:spcPts val="600"/>
              </a:spcAft>
            </a:pPr>
            <a:r>
              <a:rPr lang="nb-NO" dirty="0"/>
              <a:t>Desinfeksjonsmiddel skal kun brukast ved flekkdesinfeksjon og </a:t>
            </a:r>
            <a:r>
              <a:rPr lang="nb-NO" dirty="0" err="1"/>
              <a:t>kjend</a:t>
            </a:r>
            <a:r>
              <a:rPr lang="nb-NO" dirty="0"/>
              <a:t> smitte, ellers er godt </a:t>
            </a:r>
            <a:r>
              <a:rPr lang="nb-NO" dirty="0" err="1"/>
              <a:t>reinhald</a:t>
            </a:r>
            <a:r>
              <a:rPr lang="nb-NO" dirty="0"/>
              <a:t> godt nok</a:t>
            </a:r>
          </a:p>
          <a:p>
            <a:pPr>
              <a:spcAft>
                <a:spcPts val="600"/>
              </a:spcAft>
            </a:pPr>
            <a:r>
              <a:rPr lang="nb-NO" dirty="0" err="1"/>
              <a:t>Ikkje</a:t>
            </a:r>
            <a:r>
              <a:rPr lang="nb-NO" dirty="0"/>
              <a:t> «vask» med sprit på papir. Det er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tilstrekkeleg</a:t>
            </a:r>
            <a:r>
              <a:rPr lang="nb-NO" dirty="0"/>
              <a:t> på </a:t>
            </a:r>
            <a:r>
              <a:rPr lang="nb-NO" dirty="0" err="1"/>
              <a:t>td</a:t>
            </a:r>
            <a:r>
              <a:rPr lang="nb-NO" dirty="0"/>
              <a:t>. Nattbord eller skap. Vask heller med vatn. Bruk mikrofiberklut.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3D623C7-42B2-C5A1-E69B-AB475A73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Hygienesjukepleiar Kristine Kaarbø/2024</a:t>
            </a:r>
          </a:p>
        </p:txBody>
      </p:sp>
    </p:spTree>
    <p:extLst>
      <p:ext uri="{BB962C8B-B14F-4D97-AF65-F5344CB8AC3E}">
        <p14:creationId xmlns:p14="http://schemas.microsoft.com/office/powerpoint/2010/main" val="59489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4353D89-EC27-2AC2-8535-B8559ED8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19448DC-F52B-7956-A4B0-377162D3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Er utstyret </a:t>
            </a:r>
            <a:r>
              <a:rPr lang="nb-NO" dirty="0" err="1"/>
              <a:t>ein</a:t>
            </a:r>
            <a:r>
              <a:rPr lang="nb-NO" dirty="0"/>
              <a:t> treng </a:t>
            </a:r>
            <a:r>
              <a:rPr lang="nb-NO" dirty="0" err="1"/>
              <a:t>tilgjengeleg</a:t>
            </a:r>
            <a:r>
              <a:rPr lang="nb-NO" dirty="0"/>
              <a:t>?</a:t>
            </a:r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F3913C-81A1-D98F-9BC0-1731C262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Varierande</a:t>
            </a:r>
            <a:r>
              <a:rPr lang="nb-NO" dirty="0"/>
              <a:t> grad av </a:t>
            </a:r>
            <a:r>
              <a:rPr lang="nb-NO" dirty="0" err="1"/>
              <a:t>tilgjengeligheit</a:t>
            </a:r>
            <a:endParaRPr lang="nb-NO" dirty="0"/>
          </a:p>
          <a:p>
            <a:r>
              <a:rPr lang="nb-NO" dirty="0"/>
              <a:t>At </a:t>
            </a:r>
            <a:r>
              <a:rPr lang="nb-NO" dirty="0" err="1"/>
              <a:t>ein</a:t>
            </a:r>
            <a:r>
              <a:rPr lang="nb-NO" dirty="0"/>
              <a:t> har </a:t>
            </a:r>
            <a:r>
              <a:rPr lang="nb-NO" dirty="0" err="1"/>
              <a:t>klutar</a:t>
            </a:r>
            <a:r>
              <a:rPr lang="nb-NO" dirty="0"/>
              <a:t>, </a:t>
            </a:r>
            <a:r>
              <a:rPr lang="nb-NO" dirty="0" err="1"/>
              <a:t>moppar</a:t>
            </a:r>
            <a:r>
              <a:rPr lang="nb-NO" dirty="0"/>
              <a:t>, desinfeksjonsmiddel og vaskemiddel når </a:t>
            </a:r>
            <a:r>
              <a:rPr lang="nb-NO" dirty="0" err="1"/>
              <a:t>ein</a:t>
            </a:r>
            <a:r>
              <a:rPr lang="nb-NO" dirty="0"/>
              <a:t> treng det</a:t>
            </a:r>
          </a:p>
          <a:p>
            <a:endParaRPr lang="nn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23EE4D-E5A4-9428-7B37-DE7414D0D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098" name="Picture 2" descr="Redskaper og utstyr til renhold del 2 ...">
            <a:extLst>
              <a:ext uri="{FF2B5EF4-FFF2-40B4-BE49-F238E27FC236}">
                <a16:creationId xmlns:a16="http://schemas.microsoft.com/office/drawing/2014/main" id="{0345206E-A3C7-D42E-AB16-1DF14B04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0772"/>
            <a:ext cx="5495553" cy="34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4C8209-4AB6-EA1A-9ACA-20430C12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9FAEC4-9289-52F9-BC48-E43B946F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Skifte og </a:t>
            </a:r>
            <a:r>
              <a:rPr lang="nb-NO" dirty="0" err="1"/>
              <a:t>reingjering</a:t>
            </a:r>
            <a:r>
              <a:rPr lang="nb-NO" dirty="0"/>
              <a:t> av dusjhodet</a:t>
            </a:r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2F39F9-F0EF-6B2C-1349-0E97C0E7B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Skifte av dusjhodet bør </a:t>
            </a:r>
            <a:r>
              <a:rPr lang="nb-NO" dirty="0" err="1"/>
              <a:t>gjennomførast</a:t>
            </a:r>
            <a:r>
              <a:rPr lang="nb-NO" dirty="0"/>
              <a:t> mellom </a:t>
            </a:r>
            <a:r>
              <a:rPr lang="nb-NO" dirty="0" err="1"/>
              <a:t>pasientar</a:t>
            </a:r>
            <a:endParaRPr lang="nb-NO" dirty="0"/>
          </a:p>
          <a:p>
            <a:r>
              <a:rPr lang="nb-NO" dirty="0"/>
              <a:t>Dusjhoder/slanger bør rengjøres og desinfiseres kvartalsvis – </a:t>
            </a:r>
            <a:r>
              <a:rPr lang="nb-NO" dirty="0" err="1"/>
              <a:t>utførast</a:t>
            </a:r>
            <a:r>
              <a:rPr lang="nb-NO" dirty="0"/>
              <a:t> med klor</a:t>
            </a:r>
          </a:p>
          <a:p>
            <a:r>
              <a:rPr lang="nb-NO" dirty="0" err="1"/>
              <a:t>Biofilm</a:t>
            </a:r>
            <a:endParaRPr lang="nb-NO" dirty="0"/>
          </a:p>
          <a:p>
            <a:r>
              <a:rPr lang="nb-NO" dirty="0"/>
              <a:t>Legionella – drift sitt ansvar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485B426-F45E-84CB-89CF-E913CAADC2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3074" name="Picture 2" descr="Oras Apollo 4203031 - Dusjhode | Bademiljø">
            <a:extLst>
              <a:ext uri="{FF2B5EF4-FFF2-40B4-BE49-F238E27FC236}">
                <a16:creationId xmlns:a16="http://schemas.microsoft.com/office/drawing/2014/main" id="{231E4617-A70C-3066-9A0E-7B7C968F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96" y="1067285"/>
            <a:ext cx="3111955" cy="41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5C67FA6-774F-781C-C231-494F3F99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8B75AB8-04BD-2E24-15D5-A1004171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Sluket på badet</a:t>
            </a:r>
            <a:endParaRPr lang="nn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A07FD2B-E597-DA01-5456-2F94C5692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Etter isolasjon av mage/</a:t>
            </a:r>
            <a:r>
              <a:rPr lang="nb-NO" dirty="0" err="1"/>
              <a:t>tarminfeksjonar</a:t>
            </a:r>
            <a:r>
              <a:rPr lang="nb-NO" dirty="0"/>
              <a:t> og resistente </a:t>
            </a:r>
            <a:r>
              <a:rPr lang="nb-NO" dirty="0" err="1"/>
              <a:t>bakteriar</a:t>
            </a:r>
            <a:r>
              <a:rPr lang="nb-NO" dirty="0"/>
              <a:t> bør sluk og vannlås </a:t>
            </a:r>
            <a:r>
              <a:rPr lang="nb-NO" dirty="0" err="1"/>
              <a:t>desinfiserast</a:t>
            </a:r>
            <a:r>
              <a:rPr lang="nb-NO" dirty="0"/>
              <a:t> – </a:t>
            </a:r>
            <a:r>
              <a:rPr lang="nb-NO" b="1" dirty="0"/>
              <a:t>med eigna middel</a:t>
            </a:r>
          </a:p>
          <a:p>
            <a:r>
              <a:rPr lang="nb-NO" dirty="0"/>
              <a:t>Mellom </a:t>
            </a:r>
            <a:r>
              <a:rPr lang="nb-NO" dirty="0" err="1"/>
              <a:t>pasientar</a:t>
            </a:r>
            <a:r>
              <a:rPr lang="nb-NO" dirty="0"/>
              <a:t>?</a:t>
            </a:r>
          </a:p>
          <a:p>
            <a:r>
              <a:rPr lang="nb-NO" dirty="0"/>
              <a:t>Virketid</a:t>
            </a:r>
          </a:p>
          <a:p>
            <a:r>
              <a:rPr lang="nb-NO" dirty="0"/>
              <a:t>Vatnet må få renne i ett minutt etter endt virketid</a:t>
            </a:r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8541A3E-A8FF-C53D-5A64-ED5924C3B3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5122" name="Picture 2" descr="Nyhet, Solbergmoen | Renoverte 21 bad for tre millioner kroner – snart blir  sykehjemmet lagt ned">
            <a:extLst>
              <a:ext uri="{FF2B5EF4-FFF2-40B4-BE49-F238E27FC236}">
                <a16:creationId xmlns:a16="http://schemas.microsoft.com/office/drawing/2014/main" id="{2308E97D-B42F-0B4B-3AB9-34AB2291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87" y="1208195"/>
            <a:ext cx="2773456" cy="369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0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DA0AF05-5ACE-C7A0-A254-BFC00DC4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D26815-8E52-E183-6599-E807A3E0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Smittereinhald </a:t>
            </a:r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BF90D2-5417-41F1-3537-4C317558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Same beskyttelsesutstyr som </a:t>
            </a:r>
            <a:r>
              <a:rPr lang="nb-NO" dirty="0" err="1"/>
              <a:t>ein</a:t>
            </a:r>
            <a:r>
              <a:rPr lang="nb-NO" dirty="0"/>
              <a:t> ville brukt ved smitte/</a:t>
            </a:r>
            <a:r>
              <a:rPr lang="nb-NO" dirty="0" err="1"/>
              <a:t>opphøyr</a:t>
            </a:r>
            <a:endParaRPr lang="nb-NO" dirty="0"/>
          </a:p>
          <a:p>
            <a:r>
              <a:rPr lang="nb-NO" dirty="0"/>
              <a:t>Avklar på førehand med </a:t>
            </a:r>
            <a:r>
              <a:rPr lang="nb-NO" dirty="0" err="1"/>
              <a:t>reinhald</a:t>
            </a:r>
            <a:r>
              <a:rPr lang="nb-NO" dirty="0"/>
              <a:t> kva </a:t>
            </a:r>
            <a:r>
              <a:rPr lang="nb-NO" dirty="0" err="1"/>
              <a:t>dei</a:t>
            </a:r>
            <a:r>
              <a:rPr lang="nb-NO" dirty="0"/>
              <a:t> utfører, dette kan være ulikt for den enkelte institusjon</a:t>
            </a:r>
          </a:p>
          <a:p>
            <a:r>
              <a:rPr lang="nb-NO" dirty="0"/>
              <a:t>Desinfeksjon av kontaktpunkt</a:t>
            </a:r>
            <a:endParaRPr lang="nn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70764E-0372-927C-AC5F-F6869380B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152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666A2F-4BA2-02DE-E4B4-02466115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Hygienesjukepleiar Kristine Kaarbø/2024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C8774A-6580-2FD1-FEF5-0684E901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Bruk av desinfeksjonsmiddel</a:t>
            </a:r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0A6E2E-65D4-CC4D-4FD7-468D0CE9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Flekkdesinfeksjon og smitte</a:t>
            </a:r>
          </a:p>
          <a:p>
            <a:r>
              <a:rPr lang="nb-NO" dirty="0" err="1"/>
              <a:t>Synleg</a:t>
            </a:r>
            <a:r>
              <a:rPr lang="nb-NO" dirty="0"/>
              <a:t> reine flater</a:t>
            </a:r>
          </a:p>
          <a:p>
            <a:r>
              <a:rPr lang="nb-NO" dirty="0"/>
              <a:t>Ulike typer desinfeksjonsmiddel</a:t>
            </a:r>
          </a:p>
          <a:p>
            <a:r>
              <a:rPr lang="nb-NO" dirty="0"/>
              <a:t>Sprit fungerer </a:t>
            </a:r>
            <a:r>
              <a:rPr lang="nb-NO" dirty="0" err="1"/>
              <a:t>ikkje</a:t>
            </a:r>
            <a:r>
              <a:rPr lang="nb-NO" dirty="0"/>
              <a:t> på alt</a:t>
            </a:r>
          </a:p>
          <a:p>
            <a:r>
              <a:rPr lang="nb-NO" dirty="0"/>
              <a:t>Rett middel til rett tid med rett bruk</a:t>
            </a:r>
            <a:endParaRPr lang="nn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1F28B35-6E81-E4A9-D111-400AA4D35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055BCDDF-F045-CCBE-244E-1A16C7044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91109"/>
              </p:ext>
            </p:extLst>
          </p:nvPr>
        </p:nvGraphicFramePr>
        <p:xfrm>
          <a:off x="5966691" y="1068592"/>
          <a:ext cx="5957454" cy="3983697"/>
        </p:xfrm>
        <a:graphic>
          <a:graphicData uri="http://schemas.openxmlformats.org/drawingml/2006/table">
            <a:tbl>
              <a:tblPr/>
              <a:tblGrid>
                <a:gridCol w="1985818">
                  <a:extLst>
                    <a:ext uri="{9D8B030D-6E8A-4147-A177-3AD203B41FA5}">
                      <a16:colId xmlns:a16="http://schemas.microsoft.com/office/drawing/2014/main" val="1095399245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162668945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495510944"/>
                    </a:ext>
                  </a:extLst>
                </a:gridCol>
              </a:tblGrid>
              <a:tr h="387219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DESINFEKSJONSMIDDEL​</a:t>
                      </a:r>
                      <a:endParaRPr lang="nb-NO" sz="1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3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BRUKSOMRÅDER​</a:t>
                      </a:r>
                      <a:endParaRPr lang="nb-NO" sz="10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3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MIKROORGANISMER​</a:t>
                      </a:r>
                      <a:endParaRPr lang="nb-NO" sz="1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3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44473"/>
                  </a:ext>
                </a:extLst>
              </a:tr>
              <a:tr h="2213245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LIFECLEAN</a:t>
                      </a:r>
                      <a:r>
                        <a:rPr lang="nb-NO" sz="10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sz="1000" b="0" i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3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BRUKES PÅ SYNLEG REINE FLATER.​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BRUKES VED OPPHØYR AV ISOLASJON. 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OMRÅDET MÅ VÆRE GODT FUKTA I 1 MINUTT​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VED SPORER GODT FUKTA I 5 MINUTT (CLOSTRIDIUM DIFFICILE). 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3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DREPER BAKTERIER, VIRUS, SOPP OG SPORER (TBC OG CLOSTRIDIUM DIFFICILE, SKABB, NOROVIRUS)​</a:t>
                      </a:r>
                      <a:endParaRPr lang="nb-NO" sz="1000" b="0" i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3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063"/>
                  </a:ext>
                </a:extLst>
              </a:tr>
              <a:tr h="1383233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SPRIT 70 %</a:t>
                      </a:r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BRUKES PÅ SYNLEG REINE FLATER.​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BRUKES VED OPPHØYR AV ISOLASJON. 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OMRÅDET MÅ VÆRE GODT FUKTA I 2 MINUTT. ​</a:t>
                      </a:r>
                      <a:endParaRPr lang="nb-NO" sz="1000" b="0" i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DREPER VIRUS, BAKTERIER, TBC OG SOPP.​</a:t>
                      </a:r>
                      <a:endParaRPr lang="nb-NO" sz="1000" b="0" i="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sz="1000" b="0" i="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BRUKES IKKJE VED SKABB, CLOSTRIDIUM DIFFICILE OG NOROVIRUS.​</a:t>
                      </a:r>
                      <a:endParaRPr lang="nb-NO" sz="1000" b="0" i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0690" marR="50690" marT="25345" marB="2534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481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711A8F4-4A04-F1D7-8F1F-50CCAA23F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2409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Media">
            <a:extLst>
              <a:ext uri="{FF2B5EF4-FFF2-40B4-BE49-F238E27FC236}">
                <a16:creationId xmlns:a16="http://schemas.microsoft.com/office/drawing/2014/main" id="{DF5283C7-DD06-ADF3-DED2-E2B33FF4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04" y="2090585"/>
            <a:ext cx="727782" cy="9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E342FF3-7F4B-F3B9-DAAB-7B159B957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63" y="3797561"/>
            <a:ext cx="388523" cy="10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A64CA4F428DE40BC8DD3D6461049DA" ma:contentTypeVersion="6" ma:contentTypeDescription="Opprett et nytt dokument." ma:contentTypeScope="" ma:versionID="881615c36248429be58969131bda5492">
  <xsd:schema xmlns:xsd="http://www.w3.org/2001/XMLSchema" xmlns:xs="http://www.w3.org/2001/XMLSchema" xmlns:p="http://schemas.microsoft.com/office/2006/metadata/properties" xmlns:ns2="74f84712-6a9a-42c2-b344-09959c8e0b49" xmlns:ns3="944ff534-aa56-41d9-b1a9-13152ebcdc05" targetNamespace="http://schemas.microsoft.com/office/2006/metadata/properties" ma:root="true" ma:fieldsID="06e97fe1b1b720186f335febd73f8edb" ns2:_="" ns3:_="">
    <xsd:import namespace="74f84712-6a9a-42c2-b344-09959c8e0b49"/>
    <xsd:import namespace="944ff534-aa56-41d9-b1a9-13152ebcdc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4712-6a9a-42c2-b344-09959c8e0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ff534-aa56-41d9-b1a9-13152ebcdc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B9A70F-89AE-4DC0-B1B1-37DE91180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84712-6a9a-42c2-b344-09959c8e0b49"/>
    <ds:schemaRef ds:uri="944ff534-aa56-41d9-b1a9-13152ebcd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BC0F8-1511-4FB7-8883-8074DF7DC68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4f84712-6a9a-42c2-b344-09959c8e0b49"/>
    <ds:schemaRef ds:uri="http://schemas.microsoft.com/office/2006/metadata/properties"/>
    <ds:schemaRef ds:uri="http://schemas.microsoft.com/office/infopath/2007/PartnerControls"/>
    <ds:schemaRef ds:uri="944ff534-aa56-41d9-b1a9-13152ebcdc0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C0368E-6646-4531-A2CD-99EED5C163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14346</TotalTime>
  <Words>572</Words>
  <Application>Microsoft Office PowerPoint</Application>
  <PresentationFormat>Breiskjerm</PresentationFormat>
  <Paragraphs>81</Paragraphs>
  <Slides>12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12</vt:i4>
      </vt:variant>
    </vt:vector>
  </HeadingPairs>
  <TitlesOfParts>
    <vt:vector size="18" baseType="lpstr">
      <vt:lpstr>Arial</vt:lpstr>
      <vt:lpstr>Brandon Text</vt:lpstr>
      <vt:lpstr>Calibri</vt:lpstr>
      <vt:lpstr>Calibri Light</vt:lpstr>
      <vt:lpstr>Times New Roman</vt:lpstr>
      <vt:lpstr>Office-tema</vt:lpstr>
      <vt:lpstr>Pleiepersonalet – oppgåver og ansvar utanom pasient</vt:lpstr>
      <vt:lpstr>Bakgrunn</vt:lpstr>
      <vt:lpstr>Pleiepersonalet tradisjonelle oppgaver innan reinhald</vt:lpstr>
      <vt:lpstr>Institusjonsreinhald</vt:lpstr>
      <vt:lpstr>Er utstyret ein treng tilgjengeleg?</vt:lpstr>
      <vt:lpstr>Skifte og reingjering av dusjhodet</vt:lpstr>
      <vt:lpstr>Sluket på badet</vt:lpstr>
      <vt:lpstr>Smittereinhald </vt:lpstr>
      <vt:lpstr>Bruk av desinfeksjonsmiddel</vt:lpstr>
      <vt:lpstr>PowerPoint-presentasjon</vt:lpstr>
      <vt:lpstr>Beskyttelsesutstyr ved påføring av desinfeksjonsmiddel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Kaarbø, Kristine</dc:creator>
  <cp:lastModifiedBy>Aarnes, Laila</cp:lastModifiedBy>
  <cp:revision>2</cp:revision>
  <cp:lastPrinted>2024-03-25T12:11:47Z</cp:lastPrinted>
  <dcterms:created xsi:type="dcterms:W3CDTF">2024-03-22T12:52:47Z</dcterms:created>
  <dcterms:modified xsi:type="dcterms:W3CDTF">2024-05-30T08:22:01Z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0x01010029A64CA4F428DE40BC8DD3D6461049DA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2023-07-07T10:35:00Z</vt:lpwstr>
  </property>
  <property fmtid="{D5CDD505-2E9C-101B-9397-08002B2CF9AE}" pid="6" name="MSIP_Label_0c3ffc1c-ef00-4620-9c2f-7d9c1597774b_Method">
    <vt:lpwstr>Privileged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ff98dd7f-2614-45c6-8d3b-596b7816d749</vt:lpwstr>
  </property>
  <property fmtid="{D5CDD505-2E9C-101B-9397-08002B2CF9AE}" pid="10" name="MSIP_Label_0c3ffc1c-ef00-4620-9c2f-7d9c1597774b_ContentBits">
    <vt:lpwstr>2</vt:lpwstr>
  </property>
</Properties>
</file>