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8" r:id="rId4"/>
    <p:sldId id="260" r:id="rId5"/>
    <p:sldId id="261" r:id="rId6"/>
    <p:sldId id="266" r:id="rId7"/>
    <p:sldId id="267" r:id="rId8"/>
    <p:sldId id="269" r:id="rId9"/>
    <p:sldId id="281"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62" r:id="rId23"/>
    <p:sldId id="263" r:id="rId24"/>
    <p:sldId id="264" r:id="rId25"/>
    <p:sldId id="265"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1" d="100"/>
          <a:sy n="81" d="100"/>
        </p:scale>
        <p:origin x="61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89DDA-5266-4C50-8CD0-0CF5BD9D490A}" type="datetimeFigureOut">
              <a:rPr lang="nb-NO" smtClean="0"/>
              <a:t>31.05.2024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30913-BCF1-4662-B351-D418873E00C7}" type="slidenum">
              <a:rPr lang="nb-NO" smtClean="0"/>
              <a:t>‹nr.›</a:t>
            </a:fld>
            <a:endParaRPr lang="nb-NO"/>
          </a:p>
        </p:txBody>
      </p:sp>
    </p:spTree>
    <p:extLst>
      <p:ext uri="{BB962C8B-B14F-4D97-AF65-F5344CB8AC3E}">
        <p14:creationId xmlns:p14="http://schemas.microsoft.com/office/powerpoint/2010/main" val="193117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smitter på samme måte; fekal-oralt. Direkte eller indirekte.</a:t>
            </a:r>
          </a:p>
          <a:p>
            <a:r>
              <a:rPr lang="nb-NO" dirty="0"/>
              <a:t>I helseinstitusjoner: Mangelfull håndhygiene, dårlig rengjort utstyr og felles kontaktpunkt</a:t>
            </a:r>
          </a:p>
        </p:txBody>
      </p:sp>
      <p:sp>
        <p:nvSpPr>
          <p:cNvPr id="4" name="Plassholder for lysbildenummer 3"/>
          <p:cNvSpPr>
            <a:spLocks noGrp="1"/>
          </p:cNvSpPr>
          <p:nvPr>
            <p:ph type="sldNum" sz="quarter" idx="5"/>
          </p:nvPr>
        </p:nvSpPr>
        <p:spPr/>
        <p:txBody>
          <a:bodyPr/>
          <a:lstStyle/>
          <a:p>
            <a:fld id="{51C30913-BCF1-4662-B351-D418873E00C7}" type="slidenum">
              <a:rPr lang="nb-NO" smtClean="0"/>
              <a:t>3</a:t>
            </a:fld>
            <a:endParaRPr lang="nb-NO"/>
          </a:p>
        </p:txBody>
      </p:sp>
    </p:spTree>
    <p:extLst>
      <p:ext uri="{BB962C8B-B14F-4D97-AF65-F5344CB8AC3E}">
        <p14:creationId xmlns:p14="http://schemas.microsoft.com/office/powerpoint/2010/main" val="47930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78D1A2-3241-4BB9-8A59-032115B7DA6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08F630A-FA6C-623A-FD86-7DA8D286CC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FEFDAE4-99A4-5F6B-19B2-50422FA8A00D}"/>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77951F70-51F9-66F2-7DD0-6979C5BADDD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C6CE54C-BB71-D54D-330E-0109E2C8DBC4}"/>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354424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154DF3-D37C-2E93-0E87-D35C7405E90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DD9C5DA-5997-F834-B6FC-21F2E617824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6F951D-7E15-97D8-E408-8BF7549CE581}"/>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BEBFB71D-1745-069B-CAC7-CD2271D205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3FCA5F-F0DA-BBD7-A1F9-D788991093CD}"/>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10620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C53CC2D-8B7A-52DB-6A94-4D294D812B6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AEF7F89-46C9-A0B3-73A3-2FFF7EC755E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1AD8ECD-93B1-4611-47F2-F5817DA9E23D}"/>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61E64DFC-A9AF-3924-0CF2-DF07C4C1395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176BE3-E5EF-1711-2362-F23F85908972}"/>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244655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EF440E-842B-4BE9-4F73-9E8130FFA8F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7AF76CD-3C92-FE21-5D9B-5ED7EE0989E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7E2E5AE-17F0-C409-4AE4-B4AFBECAB911}"/>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E9BE979A-21AF-62E1-621F-ABEFBFEED3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23BD6A-8820-1D60-D687-8B2FBD5308AB}"/>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42226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AE9E4-2349-3638-9384-63CE89C13D9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FF7F35D-6686-8676-36DE-A67BCF610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C09C59A-7631-5E20-E284-861EC290FD75}"/>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E432427A-1F0D-0145-50C2-C13E40A715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4CC56EC-D026-CBF8-0E55-9BC891F702FB}"/>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145740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D3DC7A-D5BB-9B73-2A0C-273BC27D2D0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4281DF3-AD34-7EA2-19C0-3C34B8DF8DA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B321DE3-8981-4413-E4BE-1276EA63752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253F29D-9F10-4020-ED80-BFF582B379AC}"/>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6" name="Plassholder for bunntekst 5">
            <a:extLst>
              <a:ext uri="{FF2B5EF4-FFF2-40B4-BE49-F238E27FC236}">
                <a16:creationId xmlns:a16="http://schemas.microsoft.com/office/drawing/2014/main" id="{C32BD283-A51E-F913-EF32-088787E4FC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0536CA-019E-AEDD-EF2B-65BCE0CF7CED}"/>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181547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6CBE03-0B5F-E67D-7662-DDC4009BC39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03F1E38-B32D-9140-66F5-2A05BDA9F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780CC64-D789-7976-0244-14DCA239A4C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D2FDCC8-CC0C-A992-3A6B-48BE74C82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197CA7F-106F-5ED3-1BC9-D6F5E651089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03952F7B-B40C-6320-539E-942CC67F44BD}"/>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8" name="Plassholder for bunntekst 7">
            <a:extLst>
              <a:ext uri="{FF2B5EF4-FFF2-40B4-BE49-F238E27FC236}">
                <a16:creationId xmlns:a16="http://schemas.microsoft.com/office/drawing/2014/main" id="{5106548F-503D-D615-9C75-96CEB9D5E06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08B1417-B2FF-98FE-357F-5755A3C71A14}"/>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154880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3FC9CA-EF7B-1495-28A5-92C46E652C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F5FEA28-E072-0404-5517-812D2092EE29}"/>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4" name="Plassholder for bunntekst 3">
            <a:extLst>
              <a:ext uri="{FF2B5EF4-FFF2-40B4-BE49-F238E27FC236}">
                <a16:creationId xmlns:a16="http://schemas.microsoft.com/office/drawing/2014/main" id="{5D1B8D7E-73E7-A8D9-9A60-81FAC0CE5A2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BFE0C7F-8838-3692-536D-9083346CB236}"/>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412182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E75D89C-CCFE-6BE4-B37D-39CE7B3F9009}"/>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3" name="Plassholder for bunntekst 2">
            <a:extLst>
              <a:ext uri="{FF2B5EF4-FFF2-40B4-BE49-F238E27FC236}">
                <a16:creationId xmlns:a16="http://schemas.microsoft.com/office/drawing/2014/main" id="{24E7B740-3A5B-A0FF-CC6E-54126042AFB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8B11F73-7526-D4E8-025F-8676DA2B78B6}"/>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96669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2F1C7D-6184-499F-DB37-9C9B3D0D511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9226408-C679-FA9F-E1D2-EF2A5E71F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D049B95-6372-577E-9BB6-5BBA3BF17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BA077E2-2296-F5F9-D023-C57240A5393A}"/>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6" name="Plassholder for bunntekst 5">
            <a:extLst>
              <a:ext uri="{FF2B5EF4-FFF2-40B4-BE49-F238E27FC236}">
                <a16:creationId xmlns:a16="http://schemas.microsoft.com/office/drawing/2014/main" id="{6F9C3B93-1FEB-6301-67E1-66FBAFE8ABA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A3C69F-E18C-3321-454B-2EB316370FEA}"/>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288828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66E8EF-BCD6-A67A-B5BC-D56CF8B7FDE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A2F6E67B-5A37-70FB-CDDF-E02051233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E4D99C5-82CF-0C20-E463-94D676BC7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ABF6F5F-5968-688B-6EF9-837464BADE23}"/>
              </a:ext>
            </a:extLst>
          </p:cNvPr>
          <p:cNvSpPr>
            <a:spLocks noGrp="1"/>
          </p:cNvSpPr>
          <p:nvPr>
            <p:ph type="dt" sz="half" idx="10"/>
          </p:nvPr>
        </p:nvSpPr>
        <p:spPr/>
        <p:txBody>
          <a:bodyPr/>
          <a:lstStyle/>
          <a:p>
            <a:fld id="{2743397A-F7ED-49E0-BE24-F2B1F0D5C3EE}" type="datetimeFigureOut">
              <a:rPr lang="nb-NO" smtClean="0"/>
              <a:t>31.05.2024</a:t>
            </a:fld>
            <a:endParaRPr lang="nb-NO"/>
          </a:p>
        </p:txBody>
      </p:sp>
      <p:sp>
        <p:nvSpPr>
          <p:cNvPr id="6" name="Plassholder for bunntekst 5">
            <a:extLst>
              <a:ext uri="{FF2B5EF4-FFF2-40B4-BE49-F238E27FC236}">
                <a16:creationId xmlns:a16="http://schemas.microsoft.com/office/drawing/2014/main" id="{AF4B729D-619C-8D3D-A598-B9369CC2AD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35017FB-4270-C86A-88FF-BBDECDBF09B8}"/>
              </a:ext>
            </a:extLst>
          </p:cNvPr>
          <p:cNvSpPr>
            <a:spLocks noGrp="1"/>
          </p:cNvSpPr>
          <p:nvPr>
            <p:ph type="sldNum" sz="quarter" idx="12"/>
          </p:nvPr>
        </p:nvSpPr>
        <p:spPr/>
        <p:txBody>
          <a:bodyPr/>
          <a:lstStyle/>
          <a:p>
            <a:fld id="{23FCA636-25E0-4DD0-A6E6-6074FFD36DFE}" type="slidenum">
              <a:rPr lang="nb-NO" smtClean="0"/>
              <a:t>‹nr.›</a:t>
            </a:fld>
            <a:endParaRPr lang="nb-NO"/>
          </a:p>
        </p:txBody>
      </p:sp>
    </p:spTree>
    <p:extLst>
      <p:ext uri="{BB962C8B-B14F-4D97-AF65-F5344CB8AC3E}">
        <p14:creationId xmlns:p14="http://schemas.microsoft.com/office/powerpoint/2010/main" val="99323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137B2AC-44EA-11C4-7C41-F73CD315E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270DAC1-3340-9F66-9DBE-13F1E1B2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A2B14C-89FB-2333-5A32-7F18D8332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3397A-F7ED-49E0-BE24-F2B1F0D5C3EE}" type="datetimeFigureOut">
              <a:rPr lang="nb-NO" smtClean="0"/>
              <a:t>31.05.2024</a:t>
            </a:fld>
            <a:endParaRPr lang="nb-NO"/>
          </a:p>
        </p:txBody>
      </p:sp>
      <p:sp>
        <p:nvSpPr>
          <p:cNvPr id="5" name="Plassholder for bunntekst 4">
            <a:extLst>
              <a:ext uri="{FF2B5EF4-FFF2-40B4-BE49-F238E27FC236}">
                <a16:creationId xmlns:a16="http://schemas.microsoft.com/office/drawing/2014/main" id="{1FB34516-12F8-0B9D-2818-3FDC96BAE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2770179-734B-776C-EB2B-866F05FA1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CA636-25E0-4DD0-A6E6-6074FFD36DFE}" type="slidenum">
              <a:rPr lang="nb-NO" smtClean="0"/>
              <a:t>‹nr.›</a:t>
            </a:fld>
            <a:endParaRPr lang="nb-NO"/>
          </a:p>
        </p:txBody>
      </p:sp>
      <p:sp>
        <p:nvSpPr>
          <p:cNvPr id="8" name="TekstSylinder 7">
            <a:extLst>
              <a:ext uri="{FF2B5EF4-FFF2-40B4-BE49-F238E27FC236}">
                <a16:creationId xmlns:a16="http://schemas.microsoft.com/office/drawing/2014/main" id="{DB3505E1-BD4F-6E3D-502F-A61BA957CF8F}"/>
              </a:ext>
            </a:extLst>
          </p:cNvPr>
          <p:cNvSpPr txBox="1"/>
          <p:nvPr userDrawn="1">
            <p:extLst>
              <p:ext uri="{1162E1C5-73C7-4A58-AE30-91384D911F3F}">
                <p184:classification xmlns:p184="http://schemas.microsoft.com/office/powerpoint/2018/4/main" val="ftr"/>
              </p:ext>
            </p:extLst>
          </p:nvPr>
        </p:nvSpPr>
        <p:spPr>
          <a:xfrm>
            <a:off x="0" y="6705600"/>
            <a:ext cx="1177925"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cs typeface="Calibri" panose="020F0502020204030204" pitchFamily="34" charset="0"/>
              </a:rPr>
              <a:t>Følsomhet Intern (gul)</a:t>
            </a:r>
          </a:p>
        </p:txBody>
      </p:sp>
    </p:spTree>
    <p:extLst>
      <p:ext uri="{BB962C8B-B14F-4D97-AF65-F5344CB8AC3E}">
        <p14:creationId xmlns:p14="http://schemas.microsoft.com/office/powerpoint/2010/main" val="419375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21034C2C-34BE-C88C-375A-9DE9ABDD0047}"/>
              </a:ext>
            </a:extLst>
          </p:cNvPr>
          <p:cNvSpPr>
            <a:spLocks noGrp="1"/>
          </p:cNvSpPr>
          <p:nvPr>
            <p:ph type="ctrTitle"/>
          </p:nvPr>
        </p:nvSpPr>
        <p:spPr>
          <a:xfrm>
            <a:off x="3215729" y="1764407"/>
            <a:ext cx="5760846" cy="2310312"/>
          </a:xfrm>
        </p:spPr>
        <p:txBody>
          <a:bodyPr>
            <a:normAutofit fontScale="90000"/>
          </a:bodyPr>
          <a:lstStyle/>
          <a:p>
            <a:r>
              <a:rPr lang="nb-NO" sz="5200" dirty="0" err="1">
                <a:solidFill>
                  <a:schemeClr val="tx2"/>
                </a:solidFill>
              </a:rPr>
              <a:t>Hotte</a:t>
            </a:r>
            <a:r>
              <a:rPr lang="nb-NO" sz="5200" dirty="0">
                <a:solidFill>
                  <a:schemeClr val="tx2"/>
                </a:solidFill>
              </a:rPr>
              <a:t> mikrobar i Helse Førde og betydning for </a:t>
            </a:r>
            <a:r>
              <a:rPr lang="nb-NO" sz="5200" dirty="0" err="1">
                <a:solidFill>
                  <a:schemeClr val="tx2"/>
                </a:solidFill>
              </a:rPr>
              <a:t>helsetenesta</a:t>
            </a:r>
            <a:endParaRPr lang="nb-NO" sz="5200" dirty="0">
              <a:solidFill>
                <a:schemeClr val="tx2"/>
              </a:solidFill>
            </a:endParaRPr>
          </a:p>
        </p:txBody>
      </p:sp>
      <p:sp>
        <p:nvSpPr>
          <p:cNvPr id="3" name="Undertittel 2">
            <a:extLst>
              <a:ext uri="{FF2B5EF4-FFF2-40B4-BE49-F238E27FC236}">
                <a16:creationId xmlns:a16="http://schemas.microsoft.com/office/drawing/2014/main" id="{19C3B756-FEC6-B7B4-4E14-6172AB8F7B44}"/>
              </a:ext>
            </a:extLst>
          </p:cNvPr>
          <p:cNvSpPr>
            <a:spLocks noGrp="1"/>
          </p:cNvSpPr>
          <p:nvPr>
            <p:ph type="subTitle" idx="1"/>
          </p:nvPr>
        </p:nvSpPr>
        <p:spPr>
          <a:xfrm>
            <a:off x="3215729" y="4165152"/>
            <a:ext cx="5760846" cy="682079"/>
          </a:xfrm>
        </p:spPr>
        <p:txBody>
          <a:bodyPr>
            <a:normAutofit fontScale="62500" lnSpcReduction="20000"/>
          </a:bodyPr>
          <a:lstStyle/>
          <a:p>
            <a:r>
              <a:rPr lang="nb-NO" sz="2200" dirty="0">
                <a:solidFill>
                  <a:schemeClr val="tx2"/>
                </a:solidFill>
              </a:rPr>
              <a:t>Bent-Are Hansen</a:t>
            </a:r>
          </a:p>
          <a:p>
            <a:r>
              <a:rPr lang="nb-NO" sz="2200" dirty="0">
                <a:solidFill>
                  <a:schemeClr val="tx2"/>
                </a:solidFill>
              </a:rPr>
              <a:t>Smittevernlege i Helse Førde og Regionalt kompetansesenter for smittevern</a:t>
            </a:r>
          </a:p>
        </p:txBody>
      </p:sp>
      <p:pic>
        <p:nvPicPr>
          <p:cNvPr id="1028" name="Picture 4">
            <a:extLst>
              <a:ext uri="{FF2B5EF4-FFF2-40B4-BE49-F238E27FC236}">
                <a16:creationId xmlns:a16="http://schemas.microsoft.com/office/drawing/2014/main" id="{D505D232-1F7C-998D-E37A-38376BF34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4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16C8D-582B-19D4-8E30-BCBD84E70368}"/>
              </a:ext>
            </a:extLst>
          </p:cNvPr>
          <p:cNvSpPr>
            <a:spLocks noGrp="1"/>
          </p:cNvSpPr>
          <p:nvPr>
            <p:ph type="title"/>
          </p:nvPr>
        </p:nvSpPr>
        <p:spPr/>
        <p:txBody>
          <a:bodyPr>
            <a:normAutofit/>
          </a:bodyPr>
          <a:lstStyle/>
          <a:p>
            <a:r>
              <a:rPr lang="nb-NO" dirty="0" err="1"/>
              <a:t>Usikkerheit</a:t>
            </a:r>
            <a:endParaRPr lang="nb-NO" dirty="0"/>
          </a:p>
        </p:txBody>
      </p:sp>
      <p:sp>
        <p:nvSpPr>
          <p:cNvPr id="3" name="Plassholder for innhold 2">
            <a:extLst>
              <a:ext uri="{FF2B5EF4-FFF2-40B4-BE49-F238E27FC236}">
                <a16:creationId xmlns:a16="http://schemas.microsoft.com/office/drawing/2014/main" id="{DF3BA8AA-46F1-4CE5-64A7-50CA42A80C41}"/>
              </a:ext>
            </a:extLst>
          </p:cNvPr>
          <p:cNvSpPr>
            <a:spLocks noGrp="1"/>
          </p:cNvSpPr>
          <p:nvPr>
            <p:ph idx="1"/>
          </p:nvPr>
        </p:nvSpPr>
        <p:spPr>
          <a:xfrm rot="1154701">
            <a:off x="4885086" y="1782003"/>
            <a:ext cx="6457200" cy="926358"/>
          </a:xfrm>
        </p:spPr>
        <p:txBody>
          <a:bodyPr>
            <a:normAutofit fontScale="85000" lnSpcReduction="20000"/>
          </a:bodyPr>
          <a:lstStyle/>
          <a:p>
            <a:pPr marL="0" indent="0">
              <a:buNone/>
            </a:pPr>
            <a:r>
              <a:rPr lang="nb-NO" sz="1800" b="0" i="0" dirty="0">
                <a:solidFill>
                  <a:srgbClr val="222222"/>
                </a:solidFill>
                <a:effectLst/>
                <a:latin typeface="Brandon Text"/>
              </a:rPr>
              <a:t>ESBL-</a:t>
            </a:r>
            <a:r>
              <a:rPr lang="nb-NO" sz="1800" dirty="0">
                <a:solidFill>
                  <a:srgbClr val="222222"/>
                </a:solidFill>
                <a:latin typeface="Brandon Text"/>
              </a:rPr>
              <a:t>veileder: </a:t>
            </a:r>
          </a:p>
          <a:p>
            <a:pPr marL="0" indent="0">
              <a:buNone/>
            </a:pPr>
            <a:r>
              <a:rPr lang="nb-NO" sz="1800" b="0" i="0" dirty="0">
                <a:solidFill>
                  <a:srgbClr val="222222"/>
                </a:solidFill>
                <a:effectLst/>
                <a:latin typeface="Brandon Text"/>
              </a:rPr>
              <a:t>I langtidsinstitusjoner er det særlig viktig at de tiltakene man har innført skal kunne gjennomføres av alt personale over lang tid, og at tiltakene ikke blir unødig belastende for den enkelte beboer.</a:t>
            </a:r>
            <a:endParaRPr lang="nb-NO" sz="1800" dirty="0"/>
          </a:p>
        </p:txBody>
      </p:sp>
      <p:sp>
        <p:nvSpPr>
          <p:cNvPr id="5" name="TekstSylinder 4">
            <a:extLst>
              <a:ext uri="{FF2B5EF4-FFF2-40B4-BE49-F238E27FC236}">
                <a16:creationId xmlns:a16="http://schemas.microsoft.com/office/drawing/2014/main" id="{33659436-5B24-ED97-D9A0-A6352BB29E0F}"/>
              </a:ext>
            </a:extLst>
          </p:cNvPr>
          <p:cNvSpPr txBox="1"/>
          <p:nvPr/>
        </p:nvSpPr>
        <p:spPr>
          <a:xfrm>
            <a:off x="545592" y="2278579"/>
            <a:ext cx="6138672" cy="1323439"/>
          </a:xfrm>
          <a:prstGeom prst="rect">
            <a:avLst/>
          </a:prstGeom>
          <a:noFill/>
        </p:spPr>
        <p:txBody>
          <a:bodyPr wrap="square">
            <a:spAutoFit/>
          </a:bodyPr>
          <a:lstStyle/>
          <a:p>
            <a:r>
              <a:rPr lang="nb-NO" sz="1600" dirty="0"/>
              <a:t>MRSA-veileder:</a:t>
            </a:r>
          </a:p>
          <a:p>
            <a:r>
              <a:rPr lang="nb-NO" sz="1600" dirty="0"/>
              <a:t>Isolering er kun aktuelt når beboeren samtykker og er i stand til å samarbeide om smitteverntiltakene. Om samtykke, se kapittel 8.1. Isolering anbefales kun i en begrenset periode inntil man har iverksatt andre tiltak som reduserer risikoen for smitte</a:t>
            </a:r>
          </a:p>
        </p:txBody>
      </p:sp>
      <p:sp>
        <p:nvSpPr>
          <p:cNvPr id="7" name="TekstSylinder 6">
            <a:extLst>
              <a:ext uri="{FF2B5EF4-FFF2-40B4-BE49-F238E27FC236}">
                <a16:creationId xmlns:a16="http://schemas.microsoft.com/office/drawing/2014/main" id="{E807C826-8870-785F-8895-839D6364FD81}"/>
              </a:ext>
            </a:extLst>
          </p:cNvPr>
          <p:cNvSpPr txBox="1"/>
          <p:nvPr/>
        </p:nvSpPr>
        <p:spPr>
          <a:xfrm>
            <a:off x="6799634" y="3746652"/>
            <a:ext cx="3745149" cy="1477328"/>
          </a:xfrm>
          <a:prstGeom prst="rect">
            <a:avLst/>
          </a:prstGeom>
          <a:noFill/>
        </p:spPr>
        <p:txBody>
          <a:bodyPr wrap="square" rtlCol="0">
            <a:spAutoFit/>
          </a:bodyPr>
          <a:lstStyle/>
          <a:p>
            <a:r>
              <a:rPr lang="nb-NO" b="1" dirty="0"/>
              <a:t>Isolasjon eller </a:t>
            </a:r>
            <a:r>
              <a:rPr lang="nb-NO" b="1" dirty="0" err="1"/>
              <a:t>ikkje</a:t>
            </a:r>
            <a:r>
              <a:rPr lang="nb-NO" b="1" dirty="0"/>
              <a:t> isolasjon?</a:t>
            </a:r>
          </a:p>
          <a:p>
            <a:r>
              <a:rPr lang="nb-NO" dirty="0"/>
              <a:t>Kva med testing av andre </a:t>
            </a:r>
            <a:r>
              <a:rPr lang="nb-NO" dirty="0" err="1"/>
              <a:t>pasientar</a:t>
            </a:r>
            <a:r>
              <a:rPr lang="nb-NO" dirty="0"/>
              <a:t>?</a:t>
            </a:r>
          </a:p>
          <a:p>
            <a:r>
              <a:rPr lang="nb-NO" dirty="0"/>
              <a:t>Korleis forklare </a:t>
            </a:r>
            <a:r>
              <a:rPr lang="nb-NO" dirty="0" err="1"/>
              <a:t>pårørande</a:t>
            </a:r>
            <a:r>
              <a:rPr lang="nb-NO" dirty="0"/>
              <a:t>?</a:t>
            </a:r>
          </a:p>
          <a:p>
            <a:endParaRPr lang="nb-NO" dirty="0"/>
          </a:p>
          <a:p>
            <a:endParaRPr lang="nb-NO" dirty="0"/>
          </a:p>
        </p:txBody>
      </p:sp>
      <p:sp>
        <p:nvSpPr>
          <p:cNvPr id="8" name="TekstSylinder 7">
            <a:extLst>
              <a:ext uri="{FF2B5EF4-FFF2-40B4-BE49-F238E27FC236}">
                <a16:creationId xmlns:a16="http://schemas.microsoft.com/office/drawing/2014/main" id="{14BCA060-2BC3-3B40-ABC2-ADEB1327ECFB}"/>
              </a:ext>
            </a:extLst>
          </p:cNvPr>
          <p:cNvSpPr txBox="1"/>
          <p:nvPr/>
        </p:nvSpPr>
        <p:spPr>
          <a:xfrm>
            <a:off x="1548063" y="4483768"/>
            <a:ext cx="2823411" cy="646331"/>
          </a:xfrm>
          <a:prstGeom prst="rect">
            <a:avLst/>
          </a:prstGeom>
          <a:noFill/>
        </p:spPr>
        <p:txBody>
          <a:bodyPr wrap="square" rtlCol="0">
            <a:spAutoFit/>
          </a:bodyPr>
          <a:lstStyle/>
          <a:p>
            <a:r>
              <a:rPr lang="nb-NO" dirty="0"/>
              <a:t>Mange </a:t>
            </a:r>
            <a:r>
              <a:rPr lang="nb-NO" dirty="0" err="1"/>
              <a:t>prosedyrar</a:t>
            </a:r>
            <a:r>
              <a:rPr lang="nb-NO" dirty="0"/>
              <a:t> å </a:t>
            </a:r>
            <a:r>
              <a:rPr lang="nb-NO" dirty="0" err="1"/>
              <a:t>forhalde</a:t>
            </a:r>
            <a:r>
              <a:rPr lang="nb-NO" dirty="0"/>
              <a:t> seg til</a:t>
            </a:r>
          </a:p>
        </p:txBody>
      </p:sp>
    </p:spTree>
    <p:extLst>
      <p:ext uri="{BB962C8B-B14F-4D97-AF65-F5344CB8AC3E}">
        <p14:creationId xmlns:p14="http://schemas.microsoft.com/office/powerpoint/2010/main" val="400689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48E40-50FA-9512-80DC-8295F027E7E5}"/>
              </a:ext>
            </a:extLst>
          </p:cNvPr>
          <p:cNvSpPr>
            <a:spLocks noGrp="1"/>
          </p:cNvSpPr>
          <p:nvPr>
            <p:ph type="title"/>
          </p:nvPr>
        </p:nvSpPr>
        <p:spPr/>
        <p:txBody>
          <a:bodyPr/>
          <a:lstStyle/>
          <a:p>
            <a:r>
              <a:rPr lang="nb-NO" dirty="0" err="1"/>
              <a:t>Meirarbeid</a:t>
            </a:r>
            <a:r>
              <a:rPr lang="nb-NO" dirty="0"/>
              <a:t> for personalet</a:t>
            </a:r>
          </a:p>
        </p:txBody>
      </p:sp>
      <p:sp>
        <p:nvSpPr>
          <p:cNvPr id="3" name="Plassholder for innhold 2">
            <a:extLst>
              <a:ext uri="{FF2B5EF4-FFF2-40B4-BE49-F238E27FC236}">
                <a16:creationId xmlns:a16="http://schemas.microsoft.com/office/drawing/2014/main" id="{50F1F60E-A6F2-8FFE-0A71-CB8A6D161401}"/>
              </a:ext>
            </a:extLst>
          </p:cNvPr>
          <p:cNvSpPr>
            <a:spLocks noGrp="1"/>
          </p:cNvSpPr>
          <p:nvPr>
            <p:ph idx="1"/>
          </p:nvPr>
        </p:nvSpPr>
        <p:spPr/>
        <p:txBody>
          <a:bodyPr/>
          <a:lstStyle/>
          <a:p>
            <a:r>
              <a:rPr lang="nb-NO" dirty="0"/>
              <a:t>Tilfeldig påvist? Behov for isolasjon?</a:t>
            </a:r>
          </a:p>
          <a:p>
            <a:r>
              <a:rPr lang="nb-NO" dirty="0"/>
              <a:t>Skal </a:t>
            </a:r>
            <a:r>
              <a:rPr lang="nb-NO" dirty="0" err="1"/>
              <a:t>ein</a:t>
            </a:r>
            <a:r>
              <a:rPr lang="nb-NO" dirty="0"/>
              <a:t> forsøke å sanere? </a:t>
            </a:r>
          </a:p>
          <a:p>
            <a:r>
              <a:rPr lang="nb-NO" dirty="0"/>
              <a:t>Informasjonsbehov</a:t>
            </a:r>
          </a:p>
          <a:p>
            <a:endParaRPr lang="nb-NO" dirty="0"/>
          </a:p>
          <a:p>
            <a:endParaRPr lang="nb-NO" dirty="0"/>
          </a:p>
        </p:txBody>
      </p:sp>
      <p:pic>
        <p:nvPicPr>
          <p:cNvPr id="7" name="Bilde 6">
            <a:extLst>
              <a:ext uri="{FF2B5EF4-FFF2-40B4-BE49-F238E27FC236}">
                <a16:creationId xmlns:a16="http://schemas.microsoft.com/office/drawing/2014/main" id="{26D6B4D4-7E06-D161-ECBC-D78BFBC091BD}"/>
              </a:ext>
            </a:extLst>
          </p:cNvPr>
          <p:cNvPicPr>
            <a:picLocks noChangeAspect="1"/>
          </p:cNvPicPr>
          <p:nvPr/>
        </p:nvPicPr>
        <p:blipFill>
          <a:blip r:embed="rId2"/>
          <a:stretch>
            <a:fillRect/>
          </a:stretch>
        </p:blipFill>
        <p:spPr>
          <a:xfrm>
            <a:off x="6096000" y="2293571"/>
            <a:ext cx="5410955" cy="2848373"/>
          </a:xfrm>
          <a:prstGeom prst="rect">
            <a:avLst/>
          </a:prstGeom>
        </p:spPr>
      </p:pic>
      <p:pic>
        <p:nvPicPr>
          <p:cNvPr id="9" name="Bilde 8">
            <a:extLst>
              <a:ext uri="{FF2B5EF4-FFF2-40B4-BE49-F238E27FC236}">
                <a16:creationId xmlns:a16="http://schemas.microsoft.com/office/drawing/2014/main" id="{0B473396-F9FE-C39B-491A-D78CC590378F}"/>
              </a:ext>
            </a:extLst>
          </p:cNvPr>
          <p:cNvPicPr>
            <a:picLocks noChangeAspect="1"/>
          </p:cNvPicPr>
          <p:nvPr/>
        </p:nvPicPr>
        <p:blipFill>
          <a:blip r:embed="rId3"/>
          <a:stretch>
            <a:fillRect/>
          </a:stretch>
        </p:blipFill>
        <p:spPr>
          <a:xfrm>
            <a:off x="357191" y="3324004"/>
            <a:ext cx="4280392" cy="3168871"/>
          </a:xfrm>
          <a:prstGeom prst="rect">
            <a:avLst/>
          </a:prstGeom>
        </p:spPr>
      </p:pic>
    </p:spTree>
    <p:extLst>
      <p:ext uri="{BB962C8B-B14F-4D97-AF65-F5344CB8AC3E}">
        <p14:creationId xmlns:p14="http://schemas.microsoft.com/office/powerpoint/2010/main" val="154455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A3ABF4-02CE-CAD3-C8B2-7630A53852D8}"/>
              </a:ext>
            </a:extLst>
          </p:cNvPr>
          <p:cNvSpPr>
            <a:spLocks noGrp="1"/>
          </p:cNvSpPr>
          <p:nvPr>
            <p:ph type="title"/>
          </p:nvPr>
        </p:nvSpPr>
        <p:spPr>
          <a:xfrm>
            <a:off x="762000" y="1143486"/>
            <a:ext cx="4267200" cy="1437406"/>
          </a:xfrm>
        </p:spPr>
        <p:txBody>
          <a:bodyPr anchor="t">
            <a:normAutofit/>
          </a:bodyPr>
          <a:lstStyle/>
          <a:p>
            <a:r>
              <a:rPr lang="nb-NO" sz="3200"/>
              <a:t>Belastning for pasient</a:t>
            </a:r>
          </a:p>
        </p:txBody>
      </p:sp>
      <p:cxnSp>
        <p:nvCxnSpPr>
          <p:cNvPr id="18" name="Straight Connector 11">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81C82C9-FFC6-8CAD-A372-A4A551704951}"/>
              </a:ext>
            </a:extLst>
          </p:cNvPr>
          <p:cNvSpPr>
            <a:spLocks noGrp="1"/>
          </p:cNvSpPr>
          <p:nvPr>
            <p:ph idx="1"/>
          </p:nvPr>
        </p:nvSpPr>
        <p:spPr>
          <a:xfrm>
            <a:off x="5825613" y="838200"/>
            <a:ext cx="5501247" cy="1866358"/>
          </a:xfrm>
        </p:spPr>
        <p:txBody>
          <a:bodyPr>
            <a:normAutofit/>
          </a:bodyPr>
          <a:lstStyle/>
          <a:p>
            <a:endParaRPr lang="en-US" sz="2000"/>
          </a:p>
        </p:txBody>
      </p:sp>
      <p:pic>
        <p:nvPicPr>
          <p:cNvPr id="5" name="Plassholder for innhold 4">
            <a:extLst>
              <a:ext uri="{FF2B5EF4-FFF2-40B4-BE49-F238E27FC236}">
                <a16:creationId xmlns:a16="http://schemas.microsoft.com/office/drawing/2014/main" id="{4B552C19-B28B-AB0B-109D-1B3B8324E4AB}"/>
              </a:ext>
            </a:extLst>
          </p:cNvPr>
          <p:cNvPicPr>
            <a:picLocks noChangeAspect="1"/>
          </p:cNvPicPr>
          <p:nvPr/>
        </p:nvPicPr>
        <p:blipFill>
          <a:blip r:embed="rId2"/>
          <a:stretch>
            <a:fillRect/>
          </a:stretch>
        </p:blipFill>
        <p:spPr>
          <a:xfrm>
            <a:off x="801757" y="3440138"/>
            <a:ext cx="10591800" cy="2470843"/>
          </a:xfrm>
          <a:prstGeom prst="rect">
            <a:avLst/>
          </a:prstGeom>
        </p:spPr>
      </p:pic>
    </p:spTree>
    <p:extLst>
      <p:ext uri="{BB962C8B-B14F-4D97-AF65-F5344CB8AC3E}">
        <p14:creationId xmlns:p14="http://schemas.microsoft.com/office/powerpoint/2010/main" val="283586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DB4673FB-DA9A-D217-2BD7-F005011A0187}"/>
              </a:ext>
            </a:extLst>
          </p:cNvPr>
          <p:cNvSpPr>
            <a:spLocks noGrp="1"/>
          </p:cNvSpPr>
          <p:nvPr>
            <p:ph type="title"/>
          </p:nvPr>
        </p:nvSpPr>
        <p:spPr>
          <a:xfrm>
            <a:off x="838200" y="3905833"/>
            <a:ext cx="4215063" cy="2398713"/>
          </a:xfrm>
        </p:spPr>
        <p:txBody>
          <a:bodyPr>
            <a:normAutofit/>
          </a:bodyPr>
          <a:lstStyle/>
          <a:p>
            <a:r>
              <a:rPr lang="nb-NO" dirty="0"/>
              <a:t>Økonomi og mortalitet</a:t>
            </a:r>
          </a:p>
        </p:txBody>
      </p:sp>
      <p:pic>
        <p:nvPicPr>
          <p:cNvPr id="5" name="Plassholder for innhold 4">
            <a:extLst>
              <a:ext uri="{FF2B5EF4-FFF2-40B4-BE49-F238E27FC236}">
                <a16:creationId xmlns:a16="http://schemas.microsoft.com/office/drawing/2014/main" id="{E18D374B-0995-11D6-0A8A-2F819C0C4029}"/>
              </a:ext>
            </a:extLst>
          </p:cNvPr>
          <p:cNvPicPr>
            <a:picLocks noChangeAspect="1"/>
          </p:cNvPicPr>
          <p:nvPr/>
        </p:nvPicPr>
        <p:blipFill>
          <a:blip r:embed="rId2"/>
          <a:stretch>
            <a:fillRect/>
          </a:stretch>
        </p:blipFill>
        <p:spPr>
          <a:xfrm>
            <a:off x="1158955" y="1158546"/>
            <a:ext cx="9875259" cy="1259095"/>
          </a:xfrm>
          <a:prstGeom prst="rect">
            <a:avLst/>
          </a:prstGeom>
        </p:spPr>
      </p:pic>
      <p:sp>
        <p:nvSpPr>
          <p:cNvPr id="9" name="Content Placeholder 8">
            <a:extLst>
              <a:ext uri="{FF2B5EF4-FFF2-40B4-BE49-F238E27FC236}">
                <a16:creationId xmlns:a16="http://schemas.microsoft.com/office/drawing/2014/main" id="{91960CCD-B8A5-1D5D-BA78-EB30736E42B3}"/>
              </a:ext>
            </a:extLst>
          </p:cNvPr>
          <p:cNvSpPr>
            <a:spLocks noGrp="1"/>
          </p:cNvSpPr>
          <p:nvPr>
            <p:ph idx="1"/>
          </p:nvPr>
        </p:nvSpPr>
        <p:spPr>
          <a:xfrm>
            <a:off x="5630779" y="3884452"/>
            <a:ext cx="5723021" cy="2398713"/>
          </a:xfrm>
        </p:spPr>
        <p:txBody>
          <a:bodyPr anchor="ctr">
            <a:normAutofit/>
          </a:bodyPr>
          <a:lstStyle/>
          <a:p>
            <a:r>
              <a:rPr lang="en-US" sz="2000" dirty="0" err="1"/>
              <a:t>Ressurskrevende</a:t>
            </a:r>
            <a:endParaRPr lang="en-US" sz="2000" dirty="0"/>
          </a:p>
          <a:p>
            <a:pPr lvl="1"/>
            <a:r>
              <a:rPr lang="en-US" sz="1600" dirty="0" err="1"/>
              <a:t>Personell</a:t>
            </a:r>
            <a:endParaRPr lang="en-US" sz="1600" dirty="0"/>
          </a:p>
          <a:p>
            <a:pPr lvl="1"/>
            <a:r>
              <a:rPr lang="en-US" sz="1600" dirty="0" err="1"/>
              <a:t>Smittevernutstyr</a:t>
            </a:r>
            <a:endParaRPr lang="en-US" sz="1600" dirty="0"/>
          </a:p>
          <a:p>
            <a:pPr lvl="1"/>
            <a:r>
              <a:rPr lang="en-US" sz="1600" dirty="0" err="1"/>
              <a:t>Medikamenter</a:t>
            </a:r>
            <a:endParaRPr lang="en-US" sz="1600" dirty="0"/>
          </a:p>
        </p:txBody>
      </p:sp>
    </p:spTree>
    <p:extLst>
      <p:ext uri="{BB962C8B-B14F-4D97-AF65-F5344CB8AC3E}">
        <p14:creationId xmlns:p14="http://schemas.microsoft.com/office/powerpoint/2010/main" val="270945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CD9CE-0071-85FD-BB0C-E30E6374C831}"/>
              </a:ext>
            </a:extLst>
          </p:cNvPr>
          <p:cNvSpPr>
            <a:spLocks noGrp="1"/>
          </p:cNvSpPr>
          <p:nvPr>
            <p:ph type="title"/>
          </p:nvPr>
        </p:nvSpPr>
        <p:spPr/>
        <p:txBody>
          <a:bodyPr/>
          <a:lstStyle/>
          <a:p>
            <a:r>
              <a:rPr lang="nb-NO" dirty="0" err="1"/>
              <a:t>Auka</a:t>
            </a:r>
            <a:r>
              <a:rPr lang="nb-NO" dirty="0"/>
              <a:t> </a:t>
            </a:r>
            <a:r>
              <a:rPr lang="nb-NO" dirty="0" err="1"/>
              <a:t>sjukehusinnleggingar</a:t>
            </a:r>
            <a:r>
              <a:rPr lang="nb-NO" dirty="0"/>
              <a:t> og mortalitet</a:t>
            </a:r>
          </a:p>
        </p:txBody>
      </p:sp>
      <p:sp>
        <p:nvSpPr>
          <p:cNvPr id="3" name="Plassholder for innhold 2">
            <a:extLst>
              <a:ext uri="{FF2B5EF4-FFF2-40B4-BE49-F238E27FC236}">
                <a16:creationId xmlns:a16="http://schemas.microsoft.com/office/drawing/2014/main" id="{49615C83-4BB0-6088-B018-40AB882E9A7B}"/>
              </a:ext>
            </a:extLst>
          </p:cNvPr>
          <p:cNvSpPr>
            <a:spLocks noGrp="1"/>
          </p:cNvSpPr>
          <p:nvPr>
            <p:ph idx="1"/>
          </p:nvPr>
        </p:nvSpPr>
        <p:spPr/>
        <p:txBody>
          <a:bodyPr/>
          <a:lstStyle/>
          <a:p>
            <a:r>
              <a:rPr lang="nb-NO" dirty="0"/>
              <a:t>Førstelinjebehandling virker ikke</a:t>
            </a:r>
          </a:p>
          <a:p>
            <a:pPr lvl="1"/>
            <a:r>
              <a:rPr lang="nb-NO" dirty="0"/>
              <a:t>Tar lenger tid før man gir virksom behandling</a:t>
            </a:r>
          </a:p>
          <a:p>
            <a:r>
              <a:rPr lang="nb-NO" dirty="0"/>
              <a:t>Innleggelse i sykehus = </a:t>
            </a:r>
            <a:r>
              <a:rPr lang="nb-NO" dirty="0" err="1"/>
              <a:t>Delir</a:t>
            </a:r>
            <a:r>
              <a:rPr lang="nb-NO" dirty="0"/>
              <a:t>?</a:t>
            </a:r>
          </a:p>
          <a:p>
            <a:endParaRPr lang="nb-NO" dirty="0"/>
          </a:p>
          <a:p>
            <a:endParaRPr lang="nb-NO" dirty="0"/>
          </a:p>
        </p:txBody>
      </p:sp>
      <p:sp>
        <p:nvSpPr>
          <p:cNvPr id="5" name="TekstSylinder 4">
            <a:extLst>
              <a:ext uri="{FF2B5EF4-FFF2-40B4-BE49-F238E27FC236}">
                <a16:creationId xmlns:a16="http://schemas.microsoft.com/office/drawing/2014/main" id="{947F3CDC-4A08-0736-AC85-234C007DE45A}"/>
              </a:ext>
            </a:extLst>
          </p:cNvPr>
          <p:cNvSpPr txBox="1"/>
          <p:nvPr/>
        </p:nvSpPr>
        <p:spPr>
          <a:xfrm>
            <a:off x="4620124" y="3591640"/>
            <a:ext cx="4227095" cy="2585323"/>
          </a:xfrm>
          <a:prstGeom prst="rect">
            <a:avLst/>
          </a:prstGeom>
          <a:noFill/>
        </p:spPr>
        <p:txBody>
          <a:bodyPr wrap="square" rtlCol="0">
            <a:spAutoFit/>
          </a:bodyPr>
          <a:lstStyle/>
          <a:p>
            <a:r>
              <a:rPr lang="nb-NO" b="1" dirty="0"/>
              <a:t>UVI med ESBL </a:t>
            </a:r>
            <a:r>
              <a:rPr lang="nb-NO" b="1" dirty="0" err="1"/>
              <a:t>karba</a:t>
            </a:r>
            <a:endParaRPr lang="nb-NO" b="1" dirty="0"/>
          </a:p>
          <a:p>
            <a:r>
              <a:rPr lang="nb-NO" strike="sngStrike" dirty="0" err="1">
                <a:highlight>
                  <a:srgbClr val="FFFF00"/>
                </a:highlight>
              </a:rPr>
              <a:t>Mecillinam</a:t>
            </a:r>
            <a:endParaRPr lang="nb-NO" strike="sngStrike" dirty="0">
              <a:highlight>
                <a:srgbClr val="FFFF00"/>
              </a:highlight>
            </a:endParaRPr>
          </a:p>
          <a:p>
            <a:r>
              <a:rPr lang="nb-NO" dirty="0" err="1">
                <a:highlight>
                  <a:srgbClr val="FFFF00"/>
                </a:highlight>
              </a:rPr>
              <a:t>Bactrim</a:t>
            </a:r>
            <a:endParaRPr lang="nb-NO" dirty="0">
              <a:highlight>
                <a:srgbClr val="FFFF00"/>
              </a:highlight>
            </a:endParaRPr>
          </a:p>
          <a:p>
            <a:r>
              <a:rPr lang="nb-NO" dirty="0" err="1">
                <a:highlight>
                  <a:srgbClr val="FFFF00"/>
                </a:highlight>
              </a:rPr>
              <a:t>Nitrofurantoin</a:t>
            </a:r>
            <a:endParaRPr lang="nb-NO" dirty="0">
              <a:highlight>
                <a:srgbClr val="FFFF00"/>
              </a:highlight>
            </a:endParaRPr>
          </a:p>
          <a:p>
            <a:r>
              <a:rPr lang="nb-NO" strike="sngStrike" dirty="0" err="1"/>
              <a:t>Cefotaxim</a:t>
            </a:r>
            <a:endParaRPr lang="nb-NO" strike="sngStrike" dirty="0"/>
          </a:p>
          <a:p>
            <a:r>
              <a:rPr lang="nb-NO" strike="sngStrike" dirty="0" err="1"/>
              <a:t>Meropenem</a:t>
            </a:r>
            <a:endParaRPr lang="nb-NO" strike="sngStrike" dirty="0"/>
          </a:p>
          <a:p>
            <a:r>
              <a:rPr lang="nb-NO" strike="sngStrike" dirty="0" err="1"/>
              <a:t>Gentamicin</a:t>
            </a:r>
            <a:endParaRPr lang="nb-NO" strike="sngStrike" dirty="0"/>
          </a:p>
          <a:p>
            <a:endParaRPr lang="nb-NO" dirty="0"/>
          </a:p>
          <a:p>
            <a:endParaRPr lang="nb-NO" dirty="0"/>
          </a:p>
        </p:txBody>
      </p:sp>
      <p:sp>
        <p:nvSpPr>
          <p:cNvPr id="6" name="TekstSylinder 5">
            <a:extLst>
              <a:ext uri="{FF2B5EF4-FFF2-40B4-BE49-F238E27FC236}">
                <a16:creationId xmlns:a16="http://schemas.microsoft.com/office/drawing/2014/main" id="{D0A27E1C-CABE-E4D5-F684-2C9D348EEA12}"/>
              </a:ext>
            </a:extLst>
          </p:cNvPr>
          <p:cNvSpPr txBox="1"/>
          <p:nvPr/>
        </p:nvSpPr>
        <p:spPr>
          <a:xfrm>
            <a:off x="838200" y="3622257"/>
            <a:ext cx="4227095" cy="2308324"/>
          </a:xfrm>
          <a:prstGeom prst="rect">
            <a:avLst/>
          </a:prstGeom>
          <a:noFill/>
        </p:spPr>
        <p:txBody>
          <a:bodyPr wrap="square" rtlCol="0">
            <a:spAutoFit/>
          </a:bodyPr>
          <a:lstStyle/>
          <a:p>
            <a:r>
              <a:rPr lang="nb-NO" b="1" dirty="0"/>
              <a:t>Bløtvevsinfeksjon med MRSA</a:t>
            </a:r>
          </a:p>
          <a:p>
            <a:r>
              <a:rPr lang="nb-NO" strike="sngStrike" dirty="0" err="1">
                <a:highlight>
                  <a:srgbClr val="FFFF00"/>
                </a:highlight>
              </a:rPr>
              <a:t>Kloxacillin</a:t>
            </a:r>
            <a:endParaRPr lang="nb-NO" strike="sngStrike" dirty="0">
              <a:highlight>
                <a:srgbClr val="FFFF00"/>
              </a:highlight>
            </a:endParaRPr>
          </a:p>
          <a:p>
            <a:r>
              <a:rPr lang="nb-NO" strike="sngStrike" dirty="0"/>
              <a:t>Penicillin</a:t>
            </a:r>
          </a:p>
          <a:p>
            <a:r>
              <a:rPr lang="nb-NO" strike="sngStrike" dirty="0" err="1"/>
              <a:t>Cefotaxim</a:t>
            </a:r>
            <a:endParaRPr lang="nb-NO" strike="sngStrike" dirty="0"/>
          </a:p>
          <a:p>
            <a:r>
              <a:rPr lang="nb-NO" dirty="0" err="1"/>
              <a:t>Klindamycin</a:t>
            </a:r>
            <a:endParaRPr lang="nb-NO" dirty="0"/>
          </a:p>
          <a:p>
            <a:r>
              <a:rPr lang="nb-NO" dirty="0" err="1"/>
              <a:t>Bactrim</a:t>
            </a:r>
            <a:endParaRPr lang="nb-NO" dirty="0"/>
          </a:p>
          <a:p>
            <a:r>
              <a:rPr lang="nb-NO" strike="sngStrike" dirty="0" err="1"/>
              <a:t>Vankomycin</a:t>
            </a:r>
            <a:endParaRPr lang="nb-NO" strike="sngStrike" dirty="0"/>
          </a:p>
          <a:p>
            <a:r>
              <a:rPr lang="nb-NO" strike="sngStrike" dirty="0" err="1"/>
              <a:t>Gentamicin</a:t>
            </a:r>
            <a:endParaRPr lang="nb-NO" strike="sngStrike" dirty="0"/>
          </a:p>
        </p:txBody>
      </p:sp>
    </p:spTree>
    <p:extLst>
      <p:ext uri="{BB962C8B-B14F-4D97-AF65-F5344CB8AC3E}">
        <p14:creationId xmlns:p14="http://schemas.microsoft.com/office/powerpoint/2010/main" val="116190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E02059-B96D-A1DB-3A4F-F396BC09F989}"/>
              </a:ext>
            </a:extLst>
          </p:cNvPr>
          <p:cNvSpPr>
            <a:spLocks noGrp="1"/>
          </p:cNvSpPr>
          <p:nvPr>
            <p:ph type="title"/>
          </p:nvPr>
        </p:nvSpPr>
        <p:spPr/>
        <p:txBody>
          <a:bodyPr/>
          <a:lstStyle/>
          <a:p>
            <a:r>
              <a:rPr lang="nb-NO" dirty="0"/>
              <a:t>Case</a:t>
            </a:r>
          </a:p>
        </p:txBody>
      </p:sp>
      <p:sp>
        <p:nvSpPr>
          <p:cNvPr id="3" name="Plassholder for innhold 2">
            <a:extLst>
              <a:ext uri="{FF2B5EF4-FFF2-40B4-BE49-F238E27FC236}">
                <a16:creationId xmlns:a16="http://schemas.microsoft.com/office/drawing/2014/main" id="{570F6262-E542-6AA9-E79B-6C810A251E2E}"/>
              </a:ext>
            </a:extLst>
          </p:cNvPr>
          <p:cNvSpPr>
            <a:spLocks noGrp="1"/>
          </p:cNvSpPr>
          <p:nvPr>
            <p:ph idx="1"/>
          </p:nvPr>
        </p:nvSpPr>
        <p:spPr/>
        <p:txBody>
          <a:bodyPr>
            <a:normAutofit/>
          </a:bodyPr>
          <a:lstStyle/>
          <a:p>
            <a:r>
              <a:rPr lang="nb-NO" dirty="0"/>
              <a:t>82 år gammel kvinne</a:t>
            </a:r>
          </a:p>
          <a:p>
            <a:r>
              <a:rPr lang="nb-NO" dirty="0"/>
              <a:t>Bur i omsorgsbolig med heimesjukepleie x 2</a:t>
            </a:r>
          </a:p>
          <a:p>
            <a:r>
              <a:rPr lang="nb-NO" dirty="0"/>
              <a:t>Kjent hypertensjon, Diabetes </a:t>
            </a:r>
            <a:r>
              <a:rPr lang="nb-NO" dirty="0" err="1"/>
              <a:t>mellitus</a:t>
            </a:r>
            <a:r>
              <a:rPr lang="nb-NO" dirty="0"/>
              <a:t>, </a:t>
            </a:r>
            <a:r>
              <a:rPr lang="nb-NO" dirty="0" err="1"/>
              <a:t>residiverande</a:t>
            </a:r>
            <a:r>
              <a:rPr lang="nb-NO" dirty="0"/>
              <a:t> UVI. Lett kognitiv svikt</a:t>
            </a:r>
          </a:p>
          <a:p>
            <a:endParaRPr lang="nb-NO" dirty="0"/>
          </a:p>
          <a:p>
            <a:r>
              <a:rPr lang="nb-NO" dirty="0" err="1"/>
              <a:t>Aukande</a:t>
            </a:r>
            <a:r>
              <a:rPr lang="nb-NO" dirty="0"/>
              <a:t> forvirring, Hyppig vannlating, positiv u-</a:t>
            </a:r>
            <a:r>
              <a:rPr lang="nb-NO" dirty="0" err="1"/>
              <a:t>stix</a:t>
            </a:r>
            <a:r>
              <a:rPr lang="nb-NO" dirty="0"/>
              <a:t>, CRP 76</a:t>
            </a:r>
          </a:p>
          <a:p>
            <a:endParaRPr lang="nb-NO" dirty="0"/>
          </a:p>
        </p:txBody>
      </p:sp>
    </p:spTree>
    <p:extLst>
      <p:ext uri="{BB962C8B-B14F-4D97-AF65-F5344CB8AC3E}">
        <p14:creationId xmlns:p14="http://schemas.microsoft.com/office/powerpoint/2010/main" val="226703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CF3DA1-01AB-850B-7970-5192498581E9}"/>
              </a:ext>
            </a:extLst>
          </p:cNvPr>
          <p:cNvSpPr>
            <a:spLocks noGrp="1"/>
          </p:cNvSpPr>
          <p:nvPr>
            <p:ph type="title"/>
          </p:nvPr>
        </p:nvSpPr>
        <p:spPr/>
        <p:txBody>
          <a:bodyPr/>
          <a:lstStyle/>
          <a:p>
            <a:r>
              <a:rPr lang="nb-NO" dirty="0"/>
              <a:t>Case</a:t>
            </a:r>
          </a:p>
        </p:txBody>
      </p:sp>
      <p:sp>
        <p:nvSpPr>
          <p:cNvPr id="3" name="Plassholder for innhold 2">
            <a:extLst>
              <a:ext uri="{FF2B5EF4-FFF2-40B4-BE49-F238E27FC236}">
                <a16:creationId xmlns:a16="http://schemas.microsoft.com/office/drawing/2014/main" id="{31946D8E-920B-2C79-A759-BAE1D433EA0C}"/>
              </a:ext>
            </a:extLst>
          </p:cNvPr>
          <p:cNvSpPr>
            <a:spLocks noGrp="1"/>
          </p:cNvSpPr>
          <p:nvPr>
            <p:ph idx="1"/>
          </p:nvPr>
        </p:nvSpPr>
        <p:spPr/>
        <p:txBody>
          <a:bodyPr/>
          <a:lstStyle/>
          <a:p>
            <a:r>
              <a:rPr lang="nb-NO" b="1" dirty="0"/>
              <a:t>Dag 1</a:t>
            </a:r>
            <a:r>
              <a:rPr lang="nb-NO" dirty="0"/>
              <a:t>:</a:t>
            </a:r>
          </a:p>
          <a:p>
            <a:pPr lvl="1"/>
            <a:r>
              <a:rPr lang="nb-NO" dirty="0"/>
              <a:t>UVI? Tar urindyrkning</a:t>
            </a:r>
          </a:p>
          <a:p>
            <a:pPr lvl="1"/>
            <a:r>
              <a:rPr lang="nb-NO" dirty="0" err="1"/>
              <a:t>Startar</a:t>
            </a:r>
            <a:r>
              <a:rPr lang="nb-NO" dirty="0"/>
              <a:t> </a:t>
            </a:r>
            <a:r>
              <a:rPr lang="nb-NO" dirty="0" err="1"/>
              <a:t>Selexid</a:t>
            </a:r>
            <a:endParaRPr lang="nb-NO" dirty="0"/>
          </a:p>
          <a:p>
            <a:endParaRPr lang="nb-NO" dirty="0"/>
          </a:p>
          <a:p>
            <a:r>
              <a:rPr lang="nb-NO" b="1" dirty="0"/>
              <a:t>Dag 3</a:t>
            </a:r>
            <a:r>
              <a:rPr lang="nb-NO" dirty="0"/>
              <a:t>:</a:t>
            </a:r>
          </a:p>
          <a:p>
            <a:pPr lvl="1"/>
            <a:r>
              <a:rPr lang="nb-NO" dirty="0" err="1"/>
              <a:t>Betydeleg</a:t>
            </a:r>
            <a:r>
              <a:rPr lang="nb-NO" dirty="0"/>
              <a:t> forverring. Feber 38,5, CRP </a:t>
            </a:r>
            <a:r>
              <a:rPr lang="nb-NO" dirty="0" err="1"/>
              <a:t>stigande</a:t>
            </a:r>
            <a:r>
              <a:rPr lang="nb-NO" dirty="0"/>
              <a:t> til 170</a:t>
            </a:r>
          </a:p>
          <a:p>
            <a:pPr lvl="1"/>
            <a:r>
              <a:rPr lang="nb-NO" dirty="0" err="1"/>
              <a:t>Innleggast</a:t>
            </a:r>
            <a:r>
              <a:rPr lang="nb-NO" dirty="0"/>
              <a:t> FSS</a:t>
            </a:r>
          </a:p>
        </p:txBody>
      </p:sp>
    </p:spTree>
    <p:extLst>
      <p:ext uri="{BB962C8B-B14F-4D97-AF65-F5344CB8AC3E}">
        <p14:creationId xmlns:p14="http://schemas.microsoft.com/office/powerpoint/2010/main" val="372791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6698E-80C3-5429-10B8-20CC7E9EC091}"/>
              </a:ext>
            </a:extLst>
          </p:cNvPr>
          <p:cNvSpPr>
            <a:spLocks noGrp="1"/>
          </p:cNvSpPr>
          <p:nvPr>
            <p:ph type="title"/>
          </p:nvPr>
        </p:nvSpPr>
        <p:spPr/>
        <p:txBody>
          <a:bodyPr/>
          <a:lstStyle/>
          <a:p>
            <a:r>
              <a:rPr lang="nb-NO" dirty="0"/>
              <a:t>Case</a:t>
            </a:r>
          </a:p>
        </p:txBody>
      </p:sp>
      <p:sp>
        <p:nvSpPr>
          <p:cNvPr id="3" name="Plassholder for innhold 2">
            <a:extLst>
              <a:ext uri="{FF2B5EF4-FFF2-40B4-BE49-F238E27FC236}">
                <a16:creationId xmlns:a16="http://schemas.microsoft.com/office/drawing/2014/main" id="{9C1C7C87-8899-5CC3-5A14-EA0E1FCD7536}"/>
              </a:ext>
            </a:extLst>
          </p:cNvPr>
          <p:cNvSpPr>
            <a:spLocks noGrp="1"/>
          </p:cNvSpPr>
          <p:nvPr>
            <p:ph idx="1"/>
          </p:nvPr>
        </p:nvSpPr>
        <p:spPr/>
        <p:txBody>
          <a:bodyPr/>
          <a:lstStyle/>
          <a:p>
            <a:r>
              <a:rPr lang="nb-NO" b="1" dirty="0"/>
              <a:t>Dag 3 forts.</a:t>
            </a:r>
          </a:p>
          <a:p>
            <a:pPr lvl="1"/>
            <a:r>
              <a:rPr lang="nb-NO" dirty="0"/>
              <a:t>Mistanke om </a:t>
            </a:r>
            <a:r>
              <a:rPr lang="nb-NO" dirty="0" err="1"/>
              <a:t>pyelonefritt</a:t>
            </a:r>
            <a:r>
              <a:rPr lang="nb-NO" dirty="0"/>
              <a:t> </a:t>
            </a:r>
            <a:r>
              <a:rPr lang="nb-NO" dirty="0" err="1"/>
              <a:t>evt</a:t>
            </a:r>
            <a:r>
              <a:rPr lang="nb-NO" dirty="0"/>
              <a:t> urosepsis.</a:t>
            </a:r>
          </a:p>
          <a:p>
            <a:pPr lvl="1"/>
            <a:r>
              <a:rPr lang="nb-NO" dirty="0"/>
              <a:t>Tar urindyrkning + blodkultur</a:t>
            </a:r>
          </a:p>
          <a:p>
            <a:pPr lvl="1"/>
            <a:r>
              <a:rPr lang="nb-NO" dirty="0" err="1"/>
              <a:t>Startar</a:t>
            </a:r>
            <a:r>
              <a:rPr lang="nb-NO" dirty="0"/>
              <a:t> med </a:t>
            </a:r>
            <a:r>
              <a:rPr lang="nb-NO" dirty="0" err="1"/>
              <a:t>Ampicillin</a:t>
            </a:r>
            <a:r>
              <a:rPr lang="nb-NO" dirty="0"/>
              <a:t> + </a:t>
            </a:r>
            <a:r>
              <a:rPr lang="nb-NO" dirty="0" err="1"/>
              <a:t>Gentamicin</a:t>
            </a:r>
            <a:endParaRPr lang="nb-NO" dirty="0"/>
          </a:p>
          <a:p>
            <a:endParaRPr lang="nb-NO" dirty="0"/>
          </a:p>
          <a:p>
            <a:r>
              <a:rPr lang="nb-NO" b="1" dirty="0"/>
              <a:t>Dag 4:</a:t>
            </a:r>
          </a:p>
          <a:p>
            <a:pPr lvl="1"/>
            <a:r>
              <a:rPr lang="nb-NO" dirty="0"/>
              <a:t>Vekst i urin av </a:t>
            </a:r>
            <a:r>
              <a:rPr lang="nb-NO" dirty="0" err="1"/>
              <a:t>Klebsiella</a:t>
            </a:r>
            <a:r>
              <a:rPr lang="nb-NO" dirty="0"/>
              <a:t>. Resistensbestemmelse skal </a:t>
            </a:r>
            <a:r>
              <a:rPr lang="nb-NO" dirty="0" err="1"/>
              <a:t>utførast</a:t>
            </a:r>
            <a:endParaRPr lang="nb-NO" dirty="0"/>
          </a:p>
          <a:p>
            <a:pPr lvl="1"/>
            <a:r>
              <a:rPr lang="nb-NO" dirty="0"/>
              <a:t>Pasienten har nyresvikt. </a:t>
            </a:r>
            <a:r>
              <a:rPr lang="nb-NO" dirty="0" err="1"/>
              <a:t>Byttar</a:t>
            </a:r>
            <a:r>
              <a:rPr lang="nb-NO" dirty="0"/>
              <a:t> til </a:t>
            </a:r>
            <a:r>
              <a:rPr lang="nb-NO" dirty="0" err="1"/>
              <a:t>Cefotaxim</a:t>
            </a:r>
            <a:r>
              <a:rPr lang="nb-NO" dirty="0"/>
              <a:t>.</a:t>
            </a:r>
          </a:p>
        </p:txBody>
      </p:sp>
    </p:spTree>
    <p:extLst>
      <p:ext uri="{BB962C8B-B14F-4D97-AF65-F5344CB8AC3E}">
        <p14:creationId xmlns:p14="http://schemas.microsoft.com/office/powerpoint/2010/main" val="33253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CEC95AA-1318-6E22-96BE-2E9EAAD12A36}"/>
              </a:ext>
            </a:extLst>
          </p:cNvPr>
          <p:cNvSpPr>
            <a:spLocks noGrp="1"/>
          </p:cNvSpPr>
          <p:nvPr>
            <p:ph type="title"/>
          </p:nvPr>
        </p:nvSpPr>
        <p:spPr>
          <a:xfrm>
            <a:off x="630936" y="639520"/>
            <a:ext cx="3429000" cy="1719072"/>
          </a:xfrm>
        </p:spPr>
        <p:txBody>
          <a:bodyPr anchor="b">
            <a:normAutofit/>
          </a:bodyPr>
          <a:lstStyle/>
          <a:p>
            <a:r>
              <a:rPr lang="nb-NO" sz="5400"/>
              <a:t>Case</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AE7BE95E-4B31-0A50-414A-680EF29FEA55}"/>
              </a:ext>
            </a:extLst>
          </p:cNvPr>
          <p:cNvSpPr>
            <a:spLocks noGrp="1"/>
          </p:cNvSpPr>
          <p:nvPr>
            <p:ph idx="1"/>
          </p:nvPr>
        </p:nvSpPr>
        <p:spPr>
          <a:xfrm>
            <a:off x="630936" y="2807208"/>
            <a:ext cx="3429000" cy="3410712"/>
          </a:xfrm>
        </p:spPr>
        <p:txBody>
          <a:bodyPr anchor="t">
            <a:normAutofit lnSpcReduction="10000"/>
          </a:bodyPr>
          <a:lstStyle/>
          <a:p>
            <a:r>
              <a:rPr lang="nb-NO" sz="2000" dirty="0"/>
              <a:t>Dag 5</a:t>
            </a:r>
          </a:p>
          <a:p>
            <a:pPr lvl="1"/>
            <a:r>
              <a:rPr lang="nb-NO" sz="2000" dirty="0"/>
              <a:t>Vekst i blodkultur. Det skal </a:t>
            </a:r>
            <a:r>
              <a:rPr lang="nb-NO" sz="2000" dirty="0" err="1"/>
              <a:t>settast</a:t>
            </a:r>
            <a:r>
              <a:rPr lang="nb-NO" sz="2000" dirty="0"/>
              <a:t> opp resistens</a:t>
            </a:r>
          </a:p>
          <a:p>
            <a:pPr lvl="1"/>
            <a:r>
              <a:rPr lang="nb-NO" sz="2000" dirty="0"/>
              <a:t>Urindyrkning med </a:t>
            </a:r>
            <a:r>
              <a:rPr lang="nb-NO" sz="2000" dirty="0" err="1"/>
              <a:t>mogleg</a:t>
            </a:r>
            <a:r>
              <a:rPr lang="nb-NO" sz="2000" dirty="0"/>
              <a:t> ESBL-</a:t>
            </a:r>
            <a:r>
              <a:rPr lang="nb-NO" sz="2000" dirty="0" err="1"/>
              <a:t>Karba</a:t>
            </a:r>
            <a:r>
              <a:rPr lang="nb-NO" sz="2000" dirty="0"/>
              <a:t>. </a:t>
            </a:r>
          </a:p>
          <a:p>
            <a:pPr lvl="1"/>
            <a:r>
              <a:rPr lang="nb-NO" sz="2000" dirty="0"/>
              <a:t>Urin </a:t>
            </a:r>
            <a:r>
              <a:rPr lang="nb-NO" sz="2000" dirty="0" err="1"/>
              <a:t>sendast</a:t>
            </a:r>
            <a:r>
              <a:rPr lang="nb-NO" sz="2000" dirty="0"/>
              <a:t> til Trondheim for </a:t>
            </a:r>
            <a:r>
              <a:rPr lang="nb-NO" sz="2000" dirty="0" err="1"/>
              <a:t>endeleg</a:t>
            </a:r>
            <a:r>
              <a:rPr lang="nb-NO" sz="2000" dirty="0"/>
              <a:t> bekrefting. </a:t>
            </a:r>
          </a:p>
          <a:p>
            <a:pPr lvl="1"/>
            <a:r>
              <a:rPr lang="nb-NO" sz="2000" dirty="0"/>
              <a:t>Pasienten er </a:t>
            </a:r>
            <a:r>
              <a:rPr lang="nb-NO" sz="2000" dirty="0" err="1"/>
              <a:t>no</a:t>
            </a:r>
            <a:r>
              <a:rPr lang="nb-NO" sz="2000" dirty="0"/>
              <a:t> septisk. Det er </a:t>
            </a:r>
            <a:r>
              <a:rPr lang="nb-NO" sz="2000" dirty="0" err="1"/>
              <a:t>laurdag</a:t>
            </a:r>
            <a:r>
              <a:rPr lang="nb-NO" sz="2000" dirty="0"/>
              <a:t>. </a:t>
            </a:r>
          </a:p>
          <a:p>
            <a:pPr lvl="1"/>
            <a:r>
              <a:rPr lang="nb-NO" sz="2000" dirty="0"/>
              <a:t>Kva </a:t>
            </a:r>
            <a:r>
              <a:rPr lang="nb-NO" sz="2000" dirty="0" err="1"/>
              <a:t>no</a:t>
            </a:r>
            <a:r>
              <a:rPr lang="nb-NO" sz="2000" dirty="0"/>
              <a:t>?</a:t>
            </a:r>
          </a:p>
        </p:txBody>
      </p:sp>
      <p:pic>
        <p:nvPicPr>
          <p:cNvPr id="4" name="Bilde 3">
            <a:extLst>
              <a:ext uri="{FF2B5EF4-FFF2-40B4-BE49-F238E27FC236}">
                <a16:creationId xmlns:a16="http://schemas.microsoft.com/office/drawing/2014/main" id="{002F1BCA-973B-6750-F5B5-4FC080430C78}"/>
              </a:ext>
            </a:extLst>
          </p:cNvPr>
          <p:cNvPicPr>
            <a:picLocks noChangeAspect="1"/>
          </p:cNvPicPr>
          <p:nvPr/>
        </p:nvPicPr>
        <p:blipFill>
          <a:blip r:embed="rId2"/>
          <a:stretch>
            <a:fillRect/>
          </a:stretch>
        </p:blipFill>
        <p:spPr>
          <a:xfrm>
            <a:off x="4654296" y="1711699"/>
            <a:ext cx="6903720" cy="3434601"/>
          </a:xfrm>
          <a:prstGeom prst="rect">
            <a:avLst/>
          </a:prstGeom>
        </p:spPr>
      </p:pic>
      <p:cxnSp>
        <p:nvCxnSpPr>
          <p:cNvPr id="6" name="Rett linje 5">
            <a:extLst>
              <a:ext uri="{FF2B5EF4-FFF2-40B4-BE49-F238E27FC236}">
                <a16:creationId xmlns:a16="http://schemas.microsoft.com/office/drawing/2014/main" id="{22DB36CF-C82F-00F1-776B-077A0142C309}"/>
              </a:ext>
            </a:extLst>
          </p:cNvPr>
          <p:cNvCxnSpPr/>
          <p:nvPr/>
        </p:nvCxnSpPr>
        <p:spPr>
          <a:xfrm>
            <a:off x="4905756" y="2477165"/>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Rett linje 6">
            <a:extLst>
              <a:ext uri="{FF2B5EF4-FFF2-40B4-BE49-F238E27FC236}">
                <a16:creationId xmlns:a16="http://schemas.microsoft.com/office/drawing/2014/main" id="{40DBE644-F15E-3CB2-473A-99D79404A1DB}"/>
              </a:ext>
            </a:extLst>
          </p:cNvPr>
          <p:cNvCxnSpPr/>
          <p:nvPr/>
        </p:nvCxnSpPr>
        <p:spPr>
          <a:xfrm>
            <a:off x="4905756" y="2681683"/>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Rett linje 7">
            <a:extLst>
              <a:ext uri="{FF2B5EF4-FFF2-40B4-BE49-F238E27FC236}">
                <a16:creationId xmlns:a16="http://schemas.microsoft.com/office/drawing/2014/main" id="{5FA6841D-AD01-D522-2C70-C6734376C4AF}"/>
              </a:ext>
            </a:extLst>
          </p:cNvPr>
          <p:cNvCxnSpPr/>
          <p:nvPr/>
        </p:nvCxnSpPr>
        <p:spPr>
          <a:xfrm>
            <a:off x="4905756" y="2845840"/>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Rett linje 9">
            <a:extLst>
              <a:ext uri="{FF2B5EF4-FFF2-40B4-BE49-F238E27FC236}">
                <a16:creationId xmlns:a16="http://schemas.microsoft.com/office/drawing/2014/main" id="{FF678486-E93F-048D-8BCA-6BB880A6E34E}"/>
              </a:ext>
            </a:extLst>
          </p:cNvPr>
          <p:cNvCxnSpPr/>
          <p:nvPr/>
        </p:nvCxnSpPr>
        <p:spPr>
          <a:xfrm>
            <a:off x="4925568" y="3009997"/>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Rett linje 11">
            <a:extLst>
              <a:ext uri="{FF2B5EF4-FFF2-40B4-BE49-F238E27FC236}">
                <a16:creationId xmlns:a16="http://schemas.microsoft.com/office/drawing/2014/main" id="{0FF507BB-FB46-38F0-C443-023ACB24A366}"/>
              </a:ext>
            </a:extLst>
          </p:cNvPr>
          <p:cNvCxnSpPr/>
          <p:nvPr/>
        </p:nvCxnSpPr>
        <p:spPr>
          <a:xfrm>
            <a:off x="4905756" y="3183356"/>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3" name="Rett linje 12">
            <a:extLst>
              <a:ext uri="{FF2B5EF4-FFF2-40B4-BE49-F238E27FC236}">
                <a16:creationId xmlns:a16="http://schemas.microsoft.com/office/drawing/2014/main" id="{D3D89F8C-273E-6AFE-0DBF-12D105FAC639}"/>
              </a:ext>
            </a:extLst>
          </p:cNvPr>
          <p:cNvCxnSpPr/>
          <p:nvPr/>
        </p:nvCxnSpPr>
        <p:spPr>
          <a:xfrm>
            <a:off x="4905756" y="3360384"/>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4" name="Rett linje 13">
            <a:extLst>
              <a:ext uri="{FF2B5EF4-FFF2-40B4-BE49-F238E27FC236}">
                <a16:creationId xmlns:a16="http://schemas.microsoft.com/office/drawing/2014/main" id="{0224D585-AA53-AD20-2873-30F04D1D76BB}"/>
              </a:ext>
            </a:extLst>
          </p:cNvPr>
          <p:cNvCxnSpPr/>
          <p:nvPr/>
        </p:nvCxnSpPr>
        <p:spPr>
          <a:xfrm>
            <a:off x="4905756" y="3537412"/>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5" name="Rett linje 14">
            <a:extLst>
              <a:ext uri="{FF2B5EF4-FFF2-40B4-BE49-F238E27FC236}">
                <a16:creationId xmlns:a16="http://schemas.microsoft.com/office/drawing/2014/main" id="{1ABF8931-B3E1-B9B5-77E1-3B4EF3E2C114}"/>
              </a:ext>
            </a:extLst>
          </p:cNvPr>
          <p:cNvCxnSpPr/>
          <p:nvPr/>
        </p:nvCxnSpPr>
        <p:spPr>
          <a:xfrm>
            <a:off x="4928718" y="3712078"/>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Rett linje 15">
            <a:extLst>
              <a:ext uri="{FF2B5EF4-FFF2-40B4-BE49-F238E27FC236}">
                <a16:creationId xmlns:a16="http://schemas.microsoft.com/office/drawing/2014/main" id="{B4D86BE3-5AA9-B17C-D5C6-23B0FE52019D}"/>
              </a:ext>
            </a:extLst>
          </p:cNvPr>
          <p:cNvCxnSpPr/>
          <p:nvPr/>
        </p:nvCxnSpPr>
        <p:spPr>
          <a:xfrm>
            <a:off x="4925568" y="3900467"/>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7" name="Rett linje 16">
            <a:extLst>
              <a:ext uri="{FF2B5EF4-FFF2-40B4-BE49-F238E27FC236}">
                <a16:creationId xmlns:a16="http://schemas.microsoft.com/office/drawing/2014/main" id="{BC277E6F-78F9-B35E-09B8-FA6ABAD2C58C}"/>
              </a:ext>
            </a:extLst>
          </p:cNvPr>
          <p:cNvCxnSpPr/>
          <p:nvPr/>
        </p:nvCxnSpPr>
        <p:spPr>
          <a:xfrm>
            <a:off x="4905756" y="4075133"/>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8" name="Rett linje 17">
            <a:extLst>
              <a:ext uri="{FF2B5EF4-FFF2-40B4-BE49-F238E27FC236}">
                <a16:creationId xmlns:a16="http://schemas.microsoft.com/office/drawing/2014/main" id="{CFF27B20-EB2C-1383-4D7E-97D80CC980A4}"/>
              </a:ext>
            </a:extLst>
          </p:cNvPr>
          <p:cNvCxnSpPr/>
          <p:nvPr/>
        </p:nvCxnSpPr>
        <p:spPr>
          <a:xfrm>
            <a:off x="4905756" y="4250063"/>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9" name="Rett linje 18">
            <a:extLst>
              <a:ext uri="{FF2B5EF4-FFF2-40B4-BE49-F238E27FC236}">
                <a16:creationId xmlns:a16="http://schemas.microsoft.com/office/drawing/2014/main" id="{B13BBB12-E70E-5F81-3742-707176EFDB90}"/>
              </a:ext>
            </a:extLst>
          </p:cNvPr>
          <p:cNvCxnSpPr/>
          <p:nvPr/>
        </p:nvCxnSpPr>
        <p:spPr>
          <a:xfrm>
            <a:off x="4925568" y="4426237"/>
            <a:ext cx="6400800" cy="18288"/>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30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AA116D8-106D-B4B5-75D0-375009AD9508}"/>
              </a:ext>
            </a:extLst>
          </p:cNvPr>
          <p:cNvSpPr>
            <a:spLocks noGrp="1"/>
          </p:cNvSpPr>
          <p:nvPr>
            <p:ph type="title"/>
          </p:nvPr>
        </p:nvSpPr>
        <p:spPr>
          <a:xfrm>
            <a:off x="630936" y="639520"/>
            <a:ext cx="3429000" cy="1719072"/>
          </a:xfrm>
        </p:spPr>
        <p:txBody>
          <a:bodyPr anchor="b">
            <a:normAutofit/>
          </a:bodyPr>
          <a:lstStyle/>
          <a:p>
            <a:r>
              <a:rPr lang="nb-NO" sz="5400"/>
              <a:t>Case</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A9509F3-A97A-C1BD-6248-1D138E9C925A}"/>
              </a:ext>
            </a:extLst>
          </p:cNvPr>
          <p:cNvSpPr>
            <a:spLocks noGrp="1"/>
          </p:cNvSpPr>
          <p:nvPr>
            <p:ph idx="1"/>
          </p:nvPr>
        </p:nvSpPr>
        <p:spPr>
          <a:xfrm>
            <a:off x="630936" y="2807208"/>
            <a:ext cx="3429000" cy="3410712"/>
          </a:xfrm>
        </p:spPr>
        <p:txBody>
          <a:bodyPr anchor="t">
            <a:normAutofit/>
          </a:bodyPr>
          <a:lstStyle/>
          <a:p>
            <a:r>
              <a:rPr lang="nb-NO" sz="2200" dirty="0"/>
              <a:t>Pasient vert flytta til intensiv</a:t>
            </a:r>
          </a:p>
          <a:p>
            <a:r>
              <a:rPr lang="nb-NO" sz="2200" dirty="0"/>
              <a:t>Telefon til </a:t>
            </a:r>
            <a:r>
              <a:rPr lang="nb-NO" sz="2200" dirty="0" err="1"/>
              <a:t>infeksjonsmedisinar</a:t>
            </a:r>
            <a:r>
              <a:rPr lang="nb-NO" sz="2200" dirty="0"/>
              <a:t> som klør seg i </a:t>
            </a:r>
            <a:r>
              <a:rPr lang="nb-NO" sz="2200" dirty="0" err="1"/>
              <a:t>hovudet</a:t>
            </a:r>
            <a:endParaRPr lang="nb-NO" sz="2200" dirty="0"/>
          </a:p>
          <a:p>
            <a:pPr lvl="1"/>
            <a:r>
              <a:rPr lang="nb-NO" sz="2200" dirty="0"/>
              <a:t>«Veit vi kva type ESBL </a:t>
            </a:r>
            <a:r>
              <a:rPr lang="nb-NO" sz="2200" dirty="0" err="1"/>
              <a:t>Karba</a:t>
            </a:r>
            <a:r>
              <a:rPr lang="nb-NO" sz="2200" dirty="0"/>
              <a:t> dette er?»</a:t>
            </a:r>
          </a:p>
          <a:p>
            <a:pPr lvl="1"/>
            <a:r>
              <a:rPr lang="nb-NO" sz="2200" dirty="0"/>
              <a:t>Svar: Nei</a:t>
            </a:r>
          </a:p>
          <a:p>
            <a:pPr lvl="1"/>
            <a:endParaRPr lang="nb-NO" sz="2200" dirty="0"/>
          </a:p>
        </p:txBody>
      </p:sp>
      <p:pic>
        <p:nvPicPr>
          <p:cNvPr id="5" name="Bilde 4">
            <a:extLst>
              <a:ext uri="{FF2B5EF4-FFF2-40B4-BE49-F238E27FC236}">
                <a16:creationId xmlns:a16="http://schemas.microsoft.com/office/drawing/2014/main" id="{F2DFC3EE-26E3-FB9D-0402-DEF25236ED21}"/>
              </a:ext>
            </a:extLst>
          </p:cNvPr>
          <p:cNvPicPr>
            <a:picLocks noChangeAspect="1"/>
          </p:cNvPicPr>
          <p:nvPr/>
        </p:nvPicPr>
        <p:blipFill>
          <a:blip r:embed="rId2"/>
          <a:stretch>
            <a:fillRect/>
          </a:stretch>
        </p:blipFill>
        <p:spPr>
          <a:xfrm>
            <a:off x="8337865" y="278140"/>
            <a:ext cx="3223199" cy="4220708"/>
          </a:xfrm>
          <a:prstGeom prst="rect">
            <a:avLst/>
          </a:prstGeom>
        </p:spPr>
      </p:pic>
      <p:sp>
        <p:nvSpPr>
          <p:cNvPr id="6" name="TekstSylinder 5">
            <a:extLst>
              <a:ext uri="{FF2B5EF4-FFF2-40B4-BE49-F238E27FC236}">
                <a16:creationId xmlns:a16="http://schemas.microsoft.com/office/drawing/2014/main" id="{C6422E42-A480-2223-C793-4FB18EAA7D7A}"/>
              </a:ext>
            </a:extLst>
          </p:cNvPr>
          <p:cNvSpPr txBox="1"/>
          <p:nvPr/>
        </p:nvSpPr>
        <p:spPr>
          <a:xfrm rot="19014031">
            <a:off x="2522385" y="2934268"/>
            <a:ext cx="6331644" cy="369332"/>
          </a:xfrm>
          <a:prstGeom prst="rect">
            <a:avLst/>
          </a:prstGeom>
          <a:noFill/>
        </p:spPr>
        <p:txBody>
          <a:bodyPr wrap="square" rtlCol="0">
            <a:spAutoFit/>
          </a:bodyPr>
          <a:lstStyle/>
          <a:p>
            <a:r>
              <a:rPr lang="nb-NO" b="1" dirty="0" err="1"/>
              <a:t>Hmm</a:t>
            </a:r>
            <a:r>
              <a:rPr lang="nb-NO" b="1" dirty="0"/>
              <a:t>: Då må de starta med </a:t>
            </a:r>
            <a:r>
              <a:rPr lang="nb-NO" b="1" dirty="0" err="1"/>
              <a:t>Ceftazidim-Avibactam</a:t>
            </a:r>
            <a:r>
              <a:rPr lang="nb-NO" b="1" dirty="0"/>
              <a:t> + </a:t>
            </a:r>
            <a:r>
              <a:rPr lang="nb-NO" b="1" dirty="0" err="1"/>
              <a:t>Aztreonam</a:t>
            </a:r>
            <a:endParaRPr lang="nb-NO" b="1" dirty="0"/>
          </a:p>
        </p:txBody>
      </p:sp>
    </p:spTree>
    <p:extLst>
      <p:ext uri="{BB962C8B-B14F-4D97-AF65-F5344CB8AC3E}">
        <p14:creationId xmlns:p14="http://schemas.microsoft.com/office/powerpoint/2010/main" val="1483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5B7308-3338-A31D-2150-2A2DE815C175}"/>
              </a:ext>
            </a:extLst>
          </p:cNvPr>
          <p:cNvSpPr>
            <a:spLocks noGrp="1"/>
          </p:cNvSpPr>
          <p:nvPr>
            <p:ph type="title"/>
          </p:nvPr>
        </p:nvSpPr>
        <p:spPr>
          <a:xfrm>
            <a:off x="876694" y="741391"/>
            <a:ext cx="3549649" cy="1616203"/>
          </a:xfrm>
        </p:spPr>
        <p:txBody>
          <a:bodyPr anchor="b">
            <a:normAutofit/>
          </a:bodyPr>
          <a:lstStyle/>
          <a:p>
            <a:r>
              <a:rPr lang="nb-NO" sz="3200"/>
              <a:t>Forekomst ulike mikrober</a:t>
            </a:r>
          </a:p>
        </p:txBody>
      </p:sp>
      <p:sp>
        <p:nvSpPr>
          <p:cNvPr id="9" name="Content Placeholder 8">
            <a:extLst>
              <a:ext uri="{FF2B5EF4-FFF2-40B4-BE49-F238E27FC236}">
                <a16:creationId xmlns:a16="http://schemas.microsoft.com/office/drawing/2014/main" id="{FAB31F0B-FF0B-BECD-C543-43B1AF421E33}"/>
              </a:ext>
            </a:extLst>
          </p:cNvPr>
          <p:cNvSpPr>
            <a:spLocks noGrp="1"/>
          </p:cNvSpPr>
          <p:nvPr>
            <p:ph idx="1"/>
          </p:nvPr>
        </p:nvSpPr>
        <p:spPr>
          <a:xfrm>
            <a:off x="876693" y="2533476"/>
            <a:ext cx="3346964" cy="3447832"/>
          </a:xfrm>
        </p:spPr>
        <p:txBody>
          <a:bodyPr anchor="t">
            <a:normAutofit/>
          </a:bodyPr>
          <a:lstStyle/>
          <a:p>
            <a:pPr marL="0" indent="0">
              <a:buNone/>
            </a:pPr>
            <a:r>
              <a:rPr lang="en-US" sz="2000" dirty="0"/>
              <a:t>1: E. coli</a:t>
            </a:r>
          </a:p>
          <a:p>
            <a:pPr marL="0" indent="0">
              <a:buNone/>
            </a:pPr>
            <a:r>
              <a:rPr lang="en-US" sz="2000" dirty="0"/>
              <a:t>2: S. aureus</a:t>
            </a:r>
          </a:p>
          <a:p>
            <a:pPr marL="0" indent="0">
              <a:buNone/>
            </a:pPr>
            <a:r>
              <a:rPr lang="en-US" sz="2000" dirty="0"/>
              <a:t>3: Klebsiella spp.</a:t>
            </a:r>
          </a:p>
          <a:p>
            <a:pPr marL="0" indent="0">
              <a:buNone/>
            </a:pPr>
            <a:r>
              <a:rPr lang="en-US" sz="2000" dirty="0"/>
              <a:t>4: </a:t>
            </a:r>
            <a:r>
              <a:rPr lang="en-US" sz="2000" dirty="0" err="1"/>
              <a:t>Viridans-streptokokker</a:t>
            </a:r>
            <a:endParaRPr lang="en-US" sz="2000" dirty="0"/>
          </a:p>
          <a:p>
            <a:endParaRPr lang="en-US" sz="2000" dirty="0"/>
          </a:p>
        </p:txBody>
      </p:sp>
      <p:pic>
        <p:nvPicPr>
          <p:cNvPr id="5" name="Plassholder for innhold 4">
            <a:extLst>
              <a:ext uri="{FF2B5EF4-FFF2-40B4-BE49-F238E27FC236}">
                <a16:creationId xmlns:a16="http://schemas.microsoft.com/office/drawing/2014/main" id="{B0BC3FFA-C56D-92D9-7E47-3AC7599479BC}"/>
              </a:ext>
            </a:extLst>
          </p:cNvPr>
          <p:cNvPicPr>
            <a:picLocks noChangeAspect="1"/>
          </p:cNvPicPr>
          <p:nvPr/>
        </p:nvPicPr>
        <p:blipFill rotWithShape="1">
          <a:blip r:embed="rId2"/>
          <a:srcRect l="1795" r="3814" b="2"/>
          <a:stretch/>
        </p:blipFill>
        <p:spPr>
          <a:xfrm>
            <a:off x="5089243" y="877413"/>
            <a:ext cx="6222628" cy="5043096"/>
          </a:xfrm>
          <a:prstGeom prst="rect">
            <a:avLst/>
          </a:prstGeom>
        </p:spPr>
      </p:pic>
      <p:grpSp>
        <p:nvGrpSpPr>
          <p:cNvPr id="12" name="Group 11">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3" name="Rectangle 12">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4">
            <a:extLst>
              <a:ext uri="{FF2B5EF4-FFF2-40B4-BE49-F238E27FC236}">
                <a16:creationId xmlns:a16="http://schemas.microsoft.com/office/drawing/2014/main" id="{C22C5A94-CB04-4957-A924-02D531657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4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EFB6C9A-925E-E1BD-BAC3-145E9AFACC22}"/>
              </a:ext>
            </a:extLst>
          </p:cNvPr>
          <p:cNvSpPr>
            <a:spLocks noGrp="1"/>
          </p:cNvSpPr>
          <p:nvPr>
            <p:ph type="title"/>
          </p:nvPr>
        </p:nvSpPr>
        <p:spPr>
          <a:xfrm>
            <a:off x="838200" y="365125"/>
            <a:ext cx="10515600" cy="1325563"/>
          </a:xfrm>
        </p:spPr>
        <p:txBody>
          <a:bodyPr>
            <a:normAutofit/>
          </a:bodyPr>
          <a:lstStyle/>
          <a:p>
            <a:r>
              <a:rPr lang="nb-NO" sz="5400"/>
              <a:t>Case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49E575B-961D-98DC-6A73-5F762C269E91}"/>
              </a:ext>
            </a:extLst>
          </p:cNvPr>
          <p:cNvSpPr>
            <a:spLocks noGrp="1"/>
          </p:cNvSpPr>
          <p:nvPr>
            <p:ph idx="1"/>
          </p:nvPr>
        </p:nvSpPr>
        <p:spPr>
          <a:xfrm>
            <a:off x="838200" y="1929384"/>
            <a:ext cx="10515600" cy="4251960"/>
          </a:xfrm>
        </p:spPr>
        <p:txBody>
          <a:bodyPr>
            <a:normAutofit/>
          </a:bodyPr>
          <a:lstStyle/>
          <a:p>
            <a:r>
              <a:rPr lang="nb-NO" sz="2200" dirty="0" err="1"/>
              <a:t>Ceftazidim</a:t>
            </a:r>
            <a:r>
              <a:rPr lang="nb-NO" sz="2200" dirty="0"/>
              <a:t>/</a:t>
            </a:r>
            <a:r>
              <a:rPr lang="nb-NO" sz="2200" dirty="0" err="1"/>
              <a:t>Avibactam</a:t>
            </a:r>
            <a:r>
              <a:rPr lang="nb-NO" sz="2200" dirty="0"/>
              <a:t> + </a:t>
            </a:r>
            <a:r>
              <a:rPr lang="nb-NO" sz="2200" dirty="0" err="1"/>
              <a:t>Aztreonam</a:t>
            </a:r>
            <a:r>
              <a:rPr lang="nb-NO" sz="2200" dirty="0"/>
              <a:t> er </a:t>
            </a:r>
            <a:r>
              <a:rPr lang="nb-NO" sz="2200" dirty="0" err="1"/>
              <a:t>ikkje</a:t>
            </a:r>
            <a:r>
              <a:rPr lang="nb-NO" sz="2200" dirty="0"/>
              <a:t> i beredskapslageret.</a:t>
            </a:r>
          </a:p>
          <a:p>
            <a:r>
              <a:rPr lang="nb-NO" sz="2200" dirty="0"/>
              <a:t>Må kontakte Haukeland for å medikamentet</a:t>
            </a:r>
          </a:p>
          <a:p>
            <a:r>
              <a:rPr lang="nb-NO" sz="2200" dirty="0"/>
              <a:t>Ambulanse? Luftambulanse? Drosje? Anna?</a:t>
            </a:r>
          </a:p>
          <a:p>
            <a:r>
              <a:rPr lang="nb-NO" sz="2200" dirty="0"/>
              <a:t>Blodkultur vert send til HUS for utvida resistensbestemming</a:t>
            </a:r>
          </a:p>
          <a:p>
            <a:endParaRPr lang="nb-NO" sz="2200" dirty="0"/>
          </a:p>
          <a:p>
            <a:r>
              <a:rPr lang="nb-NO" sz="2200" dirty="0"/>
              <a:t>Pasienten får behandling, klinisk </a:t>
            </a:r>
            <a:r>
              <a:rPr lang="nb-NO" sz="2200" dirty="0" err="1"/>
              <a:t>betring</a:t>
            </a:r>
            <a:r>
              <a:rPr lang="nb-NO" sz="2200" dirty="0"/>
              <a:t>. Behov for KTO.</a:t>
            </a:r>
          </a:p>
          <a:p>
            <a:r>
              <a:rPr lang="nb-NO" sz="2200" dirty="0" err="1"/>
              <a:t>Oppfattast</a:t>
            </a:r>
            <a:r>
              <a:rPr lang="nb-NO" sz="2200" dirty="0"/>
              <a:t> </a:t>
            </a:r>
            <a:r>
              <a:rPr lang="nb-NO" sz="2200" dirty="0" err="1"/>
              <a:t>no</a:t>
            </a:r>
            <a:r>
              <a:rPr lang="nb-NO" sz="2200" dirty="0"/>
              <a:t> som kolonisert av ESBL </a:t>
            </a:r>
            <a:r>
              <a:rPr lang="nb-NO" sz="2200" dirty="0" err="1"/>
              <a:t>Karba</a:t>
            </a:r>
            <a:r>
              <a:rPr lang="nb-NO" sz="2200" dirty="0"/>
              <a:t>.</a:t>
            </a:r>
          </a:p>
        </p:txBody>
      </p:sp>
    </p:spTree>
    <p:extLst>
      <p:ext uri="{BB962C8B-B14F-4D97-AF65-F5344CB8AC3E}">
        <p14:creationId xmlns:p14="http://schemas.microsoft.com/office/powerpoint/2010/main" val="79367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A5A457-88D9-F1C9-8A08-094E614D20E4}"/>
              </a:ext>
            </a:extLst>
          </p:cNvPr>
          <p:cNvSpPr>
            <a:spLocks noGrp="1"/>
          </p:cNvSpPr>
          <p:nvPr>
            <p:ph type="title"/>
          </p:nvPr>
        </p:nvSpPr>
        <p:spPr/>
        <p:txBody>
          <a:bodyPr/>
          <a:lstStyle/>
          <a:p>
            <a:r>
              <a:rPr lang="nb-NO" dirty="0"/>
              <a:t>Moment case</a:t>
            </a:r>
          </a:p>
        </p:txBody>
      </p:sp>
      <p:sp>
        <p:nvSpPr>
          <p:cNvPr id="3" name="Plassholder for innhold 2">
            <a:extLst>
              <a:ext uri="{FF2B5EF4-FFF2-40B4-BE49-F238E27FC236}">
                <a16:creationId xmlns:a16="http://schemas.microsoft.com/office/drawing/2014/main" id="{4DD9D7E0-E799-8F5F-0CEF-2FAB6C2B7F60}"/>
              </a:ext>
            </a:extLst>
          </p:cNvPr>
          <p:cNvSpPr>
            <a:spLocks noGrp="1"/>
          </p:cNvSpPr>
          <p:nvPr>
            <p:ph idx="1"/>
          </p:nvPr>
        </p:nvSpPr>
        <p:spPr/>
        <p:txBody>
          <a:bodyPr/>
          <a:lstStyle/>
          <a:p>
            <a:r>
              <a:rPr lang="nb-NO" dirty="0"/>
              <a:t>Empirisk behandling i </a:t>
            </a:r>
            <a:r>
              <a:rPr lang="nb-NO" dirty="0" err="1"/>
              <a:t>primærhelsetenesta</a:t>
            </a:r>
            <a:r>
              <a:rPr lang="nb-NO" dirty="0"/>
              <a:t> virka </a:t>
            </a:r>
            <a:r>
              <a:rPr lang="nb-NO" dirty="0" err="1"/>
              <a:t>ikkje</a:t>
            </a:r>
            <a:endParaRPr lang="nb-NO" dirty="0"/>
          </a:p>
          <a:p>
            <a:r>
              <a:rPr lang="nb-NO" dirty="0"/>
              <a:t>Empirisk regime i sjukehus virka </a:t>
            </a:r>
            <a:r>
              <a:rPr lang="nb-NO" dirty="0" err="1"/>
              <a:t>ikkje</a:t>
            </a:r>
            <a:endParaRPr lang="nb-NO" dirty="0"/>
          </a:p>
          <a:p>
            <a:r>
              <a:rPr lang="nb-NO" dirty="0"/>
              <a:t>Resistensbestemming tar lang tid</a:t>
            </a:r>
          </a:p>
          <a:p>
            <a:r>
              <a:rPr lang="nb-NO" dirty="0"/>
              <a:t>Reservemedikamenta er dyrt og </a:t>
            </a:r>
            <a:r>
              <a:rPr lang="nb-NO" dirty="0" err="1"/>
              <a:t>vanskeleg</a:t>
            </a:r>
            <a:r>
              <a:rPr lang="nb-NO" dirty="0"/>
              <a:t> å få tak i</a:t>
            </a:r>
          </a:p>
          <a:p>
            <a:r>
              <a:rPr lang="nb-NO" dirty="0" err="1"/>
              <a:t>Mykje</a:t>
            </a:r>
            <a:r>
              <a:rPr lang="nb-NO" dirty="0"/>
              <a:t> ressurser</a:t>
            </a:r>
          </a:p>
        </p:txBody>
      </p:sp>
    </p:spTree>
    <p:extLst>
      <p:ext uri="{BB962C8B-B14F-4D97-AF65-F5344CB8AC3E}">
        <p14:creationId xmlns:p14="http://schemas.microsoft.com/office/powerpoint/2010/main" val="208987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CBD2A9-FF83-51E2-43FC-175779BEB44C}"/>
              </a:ext>
            </a:extLst>
          </p:cNvPr>
          <p:cNvSpPr>
            <a:spLocks noGrp="1"/>
          </p:cNvSpPr>
          <p:nvPr>
            <p:ph type="title"/>
          </p:nvPr>
        </p:nvSpPr>
        <p:spPr/>
        <p:txBody>
          <a:bodyPr/>
          <a:lstStyle/>
          <a:p>
            <a:r>
              <a:rPr lang="nb-NO" dirty="0"/>
              <a:t>S. </a:t>
            </a:r>
            <a:r>
              <a:rPr lang="nb-NO" dirty="0" err="1"/>
              <a:t>Pyogenes</a:t>
            </a:r>
            <a:r>
              <a:rPr lang="nb-NO" dirty="0"/>
              <a:t> – Gammel kjenning har fått sin renessanse</a:t>
            </a:r>
          </a:p>
        </p:txBody>
      </p:sp>
      <p:pic>
        <p:nvPicPr>
          <p:cNvPr id="15" name="Bilde 14">
            <a:extLst>
              <a:ext uri="{FF2B5EF4-FFF2-40B4-BE49-F238E27FC236}">
                <a16:creationId xmlns:a16="http://schemas.microsoft.com/office/drawing/2014/main" id="{539EAF6D-1691-D12E-7E4C-3B9454FFECFD}"/>
              </a:ext>
            </a:extLst>
          </p:cNvPr>
          <p:cNvPicPr>
            <a:picLocks noChangeAspect="1"/>
          </p:cNvPicPr>
          <p:nvPr/>
        </p:nvPicPr>
        <p:blipFill>
          <a:blip r:embed="rId2"/>
          <a:stretch>
            <a:fillRect/>
          </a:stretch>
        </p:blipFill>
        <p:spPr>
          <a:xfrm>
            <a:off x="1942153" y="1286516"/>
            <a:ext cx="6782747" cy="4896533"/>
          </a:xfrm>
          <a:prstGeom prst="rect">
            <a:avLst/>
          </a:prstGeom>
        </p:spPr>
      </p:pic>
      <p:pic>
        <p:nvPicPr>
          <p:cNvPr id="18" name="Picture 4">
            <a:extLst>
              <a:ext uri="{FF2B5EF4-FFF2-40B4-BE49-F238E27FC236}">
                <a16:creationId xmlns:a16="http://schemas.microsoft.com/office/drawing/2014/main" id="{31D526C4-94CC-CB40-C6A5-49AC15776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a:extLst>
              <a:ext uri="{FF2B5EF4-FFF2-40B4-BE49-F238E27FC236}">
                <a16:creationId xmlns:a16="http://schemas.microsoft.com/office/drawing/2014/main" id="{FF905211-C81D-F973-1901-4430E3F18573}"/>
              </a:ext>
            </a:extLst>
          </p:cNvPr>
          <p:cNvSpPr>
            <a:spLocks noGrp="1"/>
          </p:cNvSpPr>
          <p:nvPr>
            <p:ph idx="1"/>
          </p:nvPr>
        </p:nvSpPr>
        <p:spPr>
          <a:xfrm>
            <a:off x="838200" y="1825625"/>
            <a:ext cx="3707674" cy="995952"/>
          </a:xfrm>
        </p:spPr>
        <p:txBody>
          <a:bodyPr/>
          <a:lstStyle/>
          <a:p>
            <a:endParaRPr lang="nb-NO" dirty="0"/>
          </a:p>
        </p:txBody>
      </p:sp>
    </p:spTree>
    <p:extLst>
      <p:ext uri="{BB962C8B-B14F-4D97-AF65-F5344CB8AC3E}">
        <p14:creationId xmlns:p14="http://schemas.microsoft.com/office/powerpoint/2010/main" val="34734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7D03296-BABA-47AD-A5D5-ED1567270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90795CC-5CA7-0616-B90A-1DDEF3F25A06}"/>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a:t>Diverse – HIV og og hoi</a:t>
            </a:r>
          </a:p>
        </p:txBody>
      </p:sp>
      <p:sp useBgFill="1">
        <p:nvSpPr>
          <p:cNvPr id="21" name="Rectangle 20">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396083"/>
            <a:ext cx="10515599" cy="822960"/>
          </a:xfrm>
          <a:prstGeom prst="rect">
            <a:avLst/>
          </a:prstGeom>
          <a:ln w="12700">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1859832"/>
            <a:ext cx="10972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lassholder for innhold 4">
            <a:extLst>
              <a:ext uri="{FF2B5EF4-FFF2-40B4-BE49-F238E27FC236}">
                <a16:creationId xmlns:a16="http://schemas.microsoft.com/office/drawing/2014/main" id="{49D99A05-F296-E9D2-A93F-47B6854FEC4B}"/>
              </a:ext>
            </a:extLst>
          </p:cNvPr>
          <p:cNvPicPr>
            <a:picLocks noChangeAspect="1"/>
          </p:cNvPicPr>
          <p:nvPr/>
        </p:nvPicPr>
        <p:blipFill>
          <a:blip r:embed="rId2"/>
          <a:stretch>
            <a:fillRect/>
          </a:stretch>
        </p:blipFill>
        <p:spPr>
          <a:xfrm>
            <a:off x="838199" y="2501646"/>
            <a:ext cx="5140661" cy="3675572"/>
          </a:xfrm>
          <a:prstGeom prst="rect">
            <a:avLst/>
          </a:prstGeom>
        </p:spPr>
      </p:pic>
      <p:pic>
        <p:nvPicPr>
          <p:cNvPr id="7" name="Plassholder for innhold 6">
            <a:extLst>
              <a:ext uri="{FF2B5EF4-FFF2-40B4-BE49-F238E27FC236}">
                <a16:creationId xmlns:a16="http://schemas.microsoft.com/office/drawing/2014/main" id="{4EA6196E-7656-12BF-2CA4-3C797158BAE4}"/>
              </a:ext>
            </a:extLst>
          </p:cNvPr>
          <p:cNvPicPr>
            <a:picLocks noGrp="1" noChangeAspect="1"/>
          </p:cNvPicPr>
          <p:nvPr>
            <p:ph idx="1"/>
          </p:nvPr>
        </p:nvPicPr>
        <p:blipFill>
          <a:blip r:embed="rId3"/>
          <a:stretch>
            <a:fillRect/>
          </a:stretch>
        </p:blipFill>
        <p:spPr>
          <a:xfrm>
            <a:off x="6213142" y="2405261"/>
            <a:ext cx="5140656" cy="3868343"/>
          </a:xfrm>
          <a:prstGeom prst="rect">
            <a:avLst/>
          </a:prstGeom>
        </p:spPr>
      </p:pic>
      <p:pic>
        <p:nvPicPr>
          <p:cNvPr id="8" name="Picture 4">
            <a:extLst>
              <a:ext uri="{FF2B5EF4-FFF2-40B4-BE49-F238E27FC236}">
                <a16:creationId xmlns:a16="http://schemas.microsoft.com/office/drawing/2014/main" id="{25F2D282-B28C-4D69-F321-F4E88155C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4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9D0A2B-1A34-CF74-68D8-7B0CA06AF6D2}"/>
              </a:ext>
            </a:extLst>
          </p:cNvPr>
          <p:cNvSpPr>
            <a:spLocks noGrp="1"/>
          </p:cNvSpPr>
          <p:nvPr>
            <p:ph type="title"/>
          </p:nvPr>
        </p:nvSpPr>
        <p:spPr>
          <a:xfrm>
            <a:off x="762000" y="1138036"/>
            <a:ext cx="3962400" cy="1402470"/>
          </a:xfrm>
        </p:spPr>
        <p:txBody>
          <a:bodyPr anchor="t">
            <a:normAutofit/>
          </a:bodyPr>
          <a:lstStyle/>
          <a:p>
            <a:r>
              <a:rPr lang="nb-NO" sz="3200" dirty="0"/>
              <a:t>Diverse- HIV og HOI</a:t>
            </a:r>
            <a:br>
              <a:rPr lang="nb-NO" sz="3200" dirty="0"/>
            </a:br>
            <a:r>
              <a:rPr lang="nb-NO" sz="3200" dirty="0"/>
              <a:t>- </a:t>
            </a:r>
            <a:r>
              <a:rPr lang="nb-NO" sz="3200" dirty="0" err="1"/>
              <a:t>Parvovirus</a:t>
            </a:r>
            <a:r>
              <a:rPr lang="nb-NO" sz="3200" dirty="0"/>
              <a:t> B19</a:t>
            </a:r>
          </a:p>
        </p:txBody>
      </p:sp>
      <p:cxnSp>
        <p:nvCxnSpPr>
          <p:cNvPr id="27" name="Straight Connector 2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F7747B67-9161-6948-A1C4-45A43D71B124}"/>
              </a:ext>
            </a:extLst>
          </p:cNvPr>
          <p:cNvSpPr>
            <a:spLocks noGrp="1"/>
          </p:cNvSpPr>
          <p:nvPr>
            <p:ph idx="1"/>
          </p:nvPr>
        </p:nvSpPr>
        <p:spPr>
          <a:xfrm>
            <a:off x="762001" y="2551176"/>
            <a:ext cx="3962400" cy="3591207"/>
          </a:xfrm>
        </p:spPr>
        <p:txBody>
          <a:bodyPr>
            <a:normAutofit/>
          </a:bodyPr>
          <a:lstStyle/>
          <a:p>
            <a:r>
              <a:rPr lang="en-US" sz="1900"/>
              <a:t>Utbrudd hvert 3-5 år</a:t>
            </a:r>
          </a:p>
          <a:p>
            <a:r>
              <a:rPr lang="en-US" sz="1900"/>
              <a:t>5. barnesykdom</a:t>
            </a:r>
          </a:p>
          <a:p>
            <a:r>
              <a:rPr lang="en-US" sz="1900"/>
              <a:t>60% av voksne har gjennomgått sykdommen</a:t>
            </a:r>
          </a:p>
          <a:p>
            <a:r>
              <a:rPr lang="en-US" sz="1900"/>
              <a:t>Asymptomatisk hos mange</a:t>
            </a:r>
          </a:p>
          <a:p>
            <a:r>
              <a:rPr lang="en-US" sz="1900"/>
              <a:t>Klassisk utslett</a:t>
            </a:r>
          </a:p>
          <a:p>
            <a:r>
              <a:rPr lang="en-US" sz="1900"/>
              <a:t>Voksne kan få leddsymptomer som var I flere mnd</a:t>
            </a:r>
          </a:p>
          <a:p>
            <a:r>
              <a:rPr lang="en-US" sz="1900"/>
              <a:t>Obs. Gravide og immunsupprimerte</a:t>
            </a:r>
          </a:p>
        </p:txBody>
      </p:sp>
      <p:sp>
        <p:nvSpPr>
          <p:cNvPr id="29" name="Rectangle 28">
            <a:extLst>
              <a:ext uri="{FF2B5EF4-FFF2-40B4-BE49-F238E27FC236}">
                <a16:creationId xmlns:a16="http://schemas.microsoft.com/office/drawing/2014/main" id="{2AB11B05-5E59-5B88-D8DB-0E975DEAE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7" y="0"/>
            <a:ext cx="6927273" cy="6876532"/>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Bilde 11">
            <a:extLst>
              <a:ext uri="{FF2B5EF4-FFF2-40B4-BE49-F238E27FC236}">
                <a16:creationId xmlns:a16="http://schemas.microsoft.com/office/drawing/2014/main" id="{98E90ACA-CACE-DBC8-2C79-20921FA883AD}"/>
              </a:ext>
            </a:extLst>
          </p:cNvPr>
          <p:cNvPicPr>
            <a:picLocks noChangeAspect="1"/>
          </p:cNvPicPr>
          <p:nvPr/>
        </p:nvPicPr>
        <p:blipFill>
          <a:blip r:embed="rId2"/>
          <a:stretch>
            <a:fillRect/>
          </a:stretch>
        </p:blipFill>
        <p:spPr>
          <a:xfrm>
            <a:off x="5264726" y="1255003"/>
            <a:ext cx="3490134" cy="4070127"/>
          </a:xfrm>
          <a:prstGeom prst="rect">
            <a:avLst/>
          </a:prstGeom>
        </p:spPr>
      </p:pic>
      <p:pic>
        <p:nvPicPr>
          <p:cNvPr id="5" name="Plassholder for innhold 4">
            <a:extLst>
              <a:ext uri="{FF2B5EF4-FFF2-40B4-BE49-F238E27FC236}">
                <a16:creationId xmlns:a16="http://schemas.microsoft.com/office/drawing/2014/main" id="{A8EF47A2-E8FB-BC4E-7740-4033A46C5664}"/>
              </a:ext>
            </a:extLst>
          </p:cNvPr>
          <p:cNvPicPr>
            <a:picLocks noChangeAspect="1"/>
          </p:cNvPicPr>
          <p:nvPr/>
        </p:nvPicPr>
        <p:blipFill>
          <a:blip r:embed="rId3"/>
          <a:stretch>
            <a:fillRect/>
          </a:stretch>
        </p:blipFill>
        <p:spPr>
          <a:xfrm>
            <a:off x="5903602" y="253826"/>
            <a:ext cx="4651232" cy="755824"/>
          </a:xfrm>
          <a:prstGeom prst="rect">
            <a:avLst/>
          </a:prstGeom>
        </p:spPr>
      </p:pic>
      <p:pic>
        <p:nvPicPr>
          <p:cNvPr id="13" name="Picture 4">
            <a:extLst>
              <a:ext uri="{FF2B5EF4-FFF2-40B4-BE49-F238E27FC236}">
                <a16:creationId xmlns:a16="http://schemas.microsoft.com/office/drawing/2014/main" id="{0C218C56-D2D5-F3DD-C94B-4EFB39F0C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43" y="62686"/>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04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F2E1DE-4985-9DF5-ED94-F34C2C573F9B}"/>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D0526984-F318-5D88-8CFA-483D6449987C}"/>
              </a:ext>
            </a:extLst>
          </p:cNvPr>
          <p:cNvSpPr>
            <a:spLocks noGrp="1"/>
          </p:cNvSpPr>
          <p:nvPr>
            <p:ph idx="1"/>
          </p:nvPr>
        </p:nvSpPr>
        <p:spPr/>
        <p:txBody>
          <a:bodyPr/>
          <a:lstStyle/>
          <a:p>
            <a:r>
              <a:rPr lang="nb-NO" dirty="0"/>
              <a:t>AMR er et økende problem i helsetjenesten</a:t>
            </a:r>
          </a:p>
          <a:p>
            <a:pPr lvl="1"/>
            <a:r>
              <a:rPr lang="nb-NO" dirty="0"/>
              <a:t>Antall personer med bærerskap eller infeksjon med </a:t>
            </a:r>
            <a:r>
              <a:rPr lang="nb-NO" dirty="0" err="1"/>
              <a:t>karbapenemaseproduserende</a:t>
            </a:r>
            <a:r>
              <a:rPr lang="nb-NO" dirty="0"/>
              <a:t> bakterier (CPO), har økt med 39 % siste året</a:t>
            </a:r>
          </a:p>
          <a:p>
            <a:r>
              <a:rPr lang="nb-NO" dirty="0"/>
              <a:t>Stor betydning for helsetjenesten	</a:t>
            </a:r>
          </a:p>
          <a:p>
            <a:pPr lvl="1"/>
            <a:r>
              <a:rPr lang="nb-NO" dirty="0"/>
              <a:t>Arbeidsbelastning, økonomi, mortalitet</a:t>
            </a:r>
          </a:p>
          <a:p>
            <a:r>
              <a:rPr lang="nb-NO" dirty="0"/>
              <a:t> Kraftig økning i </a:t>
            </a:r>
            <a:r>
              <a:rPr lang="nb-NO" dirty="0" err="1"/>
              <a:t>invasive</a:t>
            </a:r>
            <a:r>
              <a:rPr lang="nb-NO" dirty="0"/>
              <a:t> infeksjoner med S. </a:t>
            </a:r>
            <a:r>
              <a:rPr lang="nb-NO" dirty="0" err="1"/>
              <a:t>pyogenes</a:t>
            </a:r>
            <a:endParaRPr lang="nb-NO" dirty="0"/>
          </a:p>
          <a:p>
            <a:pPr lvl="1"/>
            <a:r>
              <a:rPr lang="nb-NO" dirty="0"/>
              <a:t>Immunitetsgjeld? Virulens? Tilfeldigheter?</a:t>
            </a:r>
          </a:p>
          <a:p>
            <a:pPr lvl="1"/>
            <a:endParaRPr lang="nb-NO" dirty="0"/>
          </a:p>
        </p:txBody>
      </p:sp>
    </p:spTree>
    <p:extLst>
      <p:ext uri="{BB962C8B-B14F-4D97-AF65-F5344CB8AC3E}">
        <p14:creationId xmlns:p14="http://schemas.microsoft.com/office/powerpoint/2010/main" val="227541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CE771CAC-9468-D168-4F05-E48D17ACDC98}"/>
              </a:ext>
            </a:extLst>
          </p:cNvPr>
          <p:cNvSpPr>
            <a:spLocks noGrp="1"/>
          </p:cNvSpPr>
          <p:nvPr>
            <p:ph type="title"/>
          </p:nvPr>
        </p:nvSpPr>
        <p:spPr>
          <a:xfrm>
            <a:off x="838200" y="643467"/>
            <a:ext cx="8010525" cy="1800526"/>
          </a:xfrm>
        </p:spPr>
        <p:txBody>
          <a:bodyPr>
            <a:normAutofit/>
          </a:bodyPr>
          <a:lstStyle/>
          <a:p>
            <a:r>
              <a:rPr lang="nb-NO" sz="4100" dirty="0" err="1"/>
              <a:t>Enterobacterales</a:t>
            </a:r>
            <a:r>
              <a:rPr lang="nb-NO" sz="4100" dirty="0"/>
              <a:t> - tarmbakterier</a:t>
            </a:r>
          </a:p>
        </p:txBody>
      </p:sp>
      <p:sp>
        <p:nvSpPr>
          <p:cNvPr id="9" name="Content Placeholder 8">
            <a:extLst>
              <a:ext uri="{FF2B5EF4-FFF2-40B4-BE49-F238E27FC236}">
                <a16:creationId xmlns:a16="http://schemas.microsoft.com/office/drawing/2014/main" id="{84D9248C-2884-3236-1BC0-DC4AF2D1BE64}"/>
              </a:ext>
            </a:extLst>
          </p:cNvPr>
          <p:cNvSpPr>
            <a:spLocks noGrp="1"/>
          </p:cNvSpPr>
          <p:nvPr>
            <p:ph idx="1"/>
          </p:nvPr>
        </p:nvSpPr>
        <p:spPr>
          <a:xfrm>
            <a:off x="838201" y="2623381"/>
            <a:ext cx="3888528" cy="3553581"/>
          </a:xfrm>
        </p:spPr>
        <p:txBody>
          <a:bodyPr>
            <a:normAutofit/>
          </a:bodyPr>
          <a:lstStyle/>
          <a:p>
            <a:r>
              <a:rPr lang="en-US" sz="2000" dirty="0" err="1"/>
              <a:t>Ulike</a:t>
            </a:r>
            <a:r>
              <a:rPr lang="en-US" sz="2000" dirty="0"/>
              <a:t> </a:t>
            </a:r>
            <a:r>
              <a:rPr lang="en-US" sz="2000" dirty="0" err="1"/>
              <a:t>resistensmekanismer</a:t>
            </a:r>
            <a:endParaRPr lang="en-US" sz="2000" dirty="0"/>
          </a:p>
          <a:p>
            <a:r>
              <a:rPr lang="en-US" sz="2000" dirty="0"/>
              <a:t>ESBL A</a:t>
            </a:r>
          </a:p>
          <a:p>
            <a:r>
              <a:rPr lang="en-US" sz="2000" dirty="0"/>
              <a:t>ESBL M</a:t>
            </a:r>
          </a:p>
          <a:p>
            <a:r>
              <a:rPr lang="en-US" sz="2000" dirty="0"/>
              <a:t>ESBL </a:t>
            </a:r>
            <a:r>
              <a:rPr lang="en-US" sz="2000" dirty="0" err="1"/>
              <a:t>karba</a:t>
            </a:r>
            <a:endParaRPr lang="en-US" sz="2000" dirty="0"/>
          </a:p>
          <a:p>
            <a:endParaRPr lang="en-US" sz="2000" dirty="0"/>
          </a:p>
          <a:p>
            <a:r>
              <a:rPr lang="en-US" sz="2000" dirty="0"/>
              <a:t>Co-</a:t>
            </a:r>
            <a:r>
              <a:rPr lang="en-US" sz="2000" dirty="0" err="1"/>
              <a:t>resistens</a:t>
            </a:r>
            <a:r>
              <a:rPr lang="en-US" sz="2000" dirty="0"/>
              <a:t> mot </a:t>
            </a:r>
            <a:r>
              <a:rPr lang="en-US" sz="2000" dirty="0" err="1"/>
              <a:t>Kinoloner</a:t>
            </a:r>
            <a:r>
              <a:rPr lang="en-US" sz="2000" dirty="0"/>
              <a:t> </a:t>
            </a:r>
            <a:r>
              <a:rPr lang="en-US" sz="2000" dirty="0" err="1"/>
              <a:t>og</a:t>
            </a:r>
            <a:r>
              <a:rPr lang="en-US" sz="2000" dirty="0"/>
              <a:t> </a:t>
            </a:r>
            <a:r>
              <a:rPr lang="en-US" sz="2000" dirty="0" err="1"/>
              <a:t>Aminoglykosider</a:t>
            </a:r>
            <a:endParaRPr lang="en-US" sz="2000" dirty="0"/>
          </a:p>
          <a:p>
            <a:r>
              <a:rPr lang="en-US" sz="2000" dirty="0" err="1"/>
              <a:t>Smittemåter</a:t>
            </a:r>
            <a:endParaRPr lang="en-US" sz="2000" dirty="0"/>
          </a:p>
          <a:p>
            <a:r>
              <a:rPr lang="en-US" sz="2000" dirty="0" err="1"/>
              <a:t>Virulens</a:t>
            </a:r>
            <a:endParaRPr lang="en-US" sz="2000" dirty="0"/>
          </a:p>
        </p:txBody>
      </p:sp>
      <p:pic>
        <p:nvPicPr>
          <p:cNvPr id="3" name="Picture 4">
            <a:extLst>
              <a:ext uri="{FF2B5EF4-FFF2-40B4-BE49-F238E27FC236}">
                <a16:creationId xmlns:a16="http://schemas.microsoft.com/office/drawing/2014/main" id="{DBE27397-6FDE-BF6D-2DAF-5865616CB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30594"/>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3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tel 1">
            <a:extLst>
              <a:ext uri="{FF2B5EF4-FFF2-40B4-BE49-F238E27FC236}">
                <a16:creationId xmlns:a16="http://schemas.microsoft.com/office/drawing/2014/main" id="{821DCB3A-0017-A705-9826-C14B02C9CDEC}"/>
              </a:ext>
            </a:extLst>
          </p:cNvPr>
          <p:cNvSpPr>
            <a:spLocks noGrp="1"/>
          </p:cNvSpPr>
          <p:nvPr>
            <p:ph type="title"/>
          </p:nvPr>
        </p:nvSpPr>
        <p:spPr>
          <a:xfrm>
            <a:off x="448056" y="859536"/>
            <a:ext cx="4832802" cy="1243584"/>
          </a:xfrm>
        </p:spPr>
        <p:txBody>
          <a:bodyPr>
            <a:normAutofit/>
          </a:bodyPr>
          <a:lstStyle/>
          <a:p>
            <a:r>
              <a:rPr lang="nb-NO" sz="3400"/>
              <a:t>Enterobacterales - tarmbakterier</a:t>
            </a: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1" name="Plassholder for innhold 30">
            <a:extLst>
              <a:ext uri="{FF2B5EF4-FFF2-40B4-BE49-F238E27FC236}">
                <a16:creationId xmlns:a16="http://schemas.microsoft.com/office/drawing/2014/main" id="{ABB0F6B7-1860-D701-375C-C7F93BB50051}"/>
              </a:ext>
            </a:extLst>
          </p:cNvPr>
          <p:cNvPicPr>
            <a:picLocks noGrp="1" noChangeAspect="1"/>
          </p:cNvPicPr>
          <p:nvPr>
            <p:ph idx="1"/>
          </p:nvPr>
        </p:nvPicPr>
        <p:blipFill>
          <a:blip r:embed="rId2"/>
          <a:stretch>
            <a:fillRect/>
          </a:stretch>
        </p:blipFill>
        <p:spPr>
          <a:xfrm rot="20016779">
            <a:off x="870601" y="5166557"/>
            <a:ext cx="4854418" cy="618189"/>
          </a:xfrm>
        </p:spPr>
      </p:pic>
      <p:pic>
        <p:nvPicPr>
          <p:cNvPr id="12" name="Bilde 11">
            <a:extLst>
              <a:ext uri="{FF2B5EF4-FFF2-40B4-BE49-F238E27FC236}">
                <a16:creationId xmlns:a16="http://schemas.microsoft.com/office/drawing/2014/main" id="{0A5697AD-6A98-6889-C90D-A772CDECFD81}"/>
              </a:ext>
            </a:extLst>
          </p:cNvPr>
          <p:cNvPicPr>
            <a:picLocks noChangeAspect="1"/>
          </p:cNvPicPr>
          <p:nvPr/>
        </p:nvPicPr>
        <p:blipFill>
          <a:blip r:embed="rId3"/>
          <a:stretch>
            <a:fillRect/>
          </a:stretch>
        </p:blipFill>
        <p:spPr>
          <a:xfrm>
            <a:off x="5475939" y="3298858"/>
            <a:ext cx="6716062" cy="3334215"/>
          </a:xfrm>
          <a:prstGeom prst="rect">
            <a:avLst/>
          </a:prstGeom>
        </p:spPr>
      </p:pic>
      <p:cxnSp>
        <p:nvCxnSpPr>
          <p:cNvPr id="5" name="Rett linje 4">
            <a:extLst>
              <a:ext uri="{FF2B5EF4-FFF2-40B4-BE49-F238E27FC236}">
                <a16:creationId xmlns:a16="http://schemas.microsoft.com/office/drawing/2014/main" id="{8B619BE9-AE8D-5A90-2D8E-40B859447A08}"/>
              </a:ext>
            </a:extLst>
          </p:cNvPr>
          <p:cNvCxnSpPr/>
          <p:nvPr/>
        </p:nvCxnSpPr>
        <p:spPr>
          <a:xfrm>
            <a:off x="5727031" y="4034589"/>
            <a:ext cx="628850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Rett linje 5">
            <a:extLst>
              <a:ext uri="{FF2B5EF4-FFF2-40B4-BE49-F238E27FC236}">
                <a16:creationId xmlns:a16="http://schemas.microsoft.com/office/drawing/2014/main" id="{816BC578-C54D-13C5-794A-85268A540A1B}"/>
              </a:ext>
            </a:extLst>
          </p:cNvPr>
          <p:cNvCxnSpPr/>
          <p:nvPr/>
        </p:nvCxnSpPr>
        <p:spPr>
          <a:xfrm>
            <a:off x="5727031" y="4547936"/>
            <a:ext cx="628850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Rett linje 6">
            <a:extLst>
              <a:ext uri="{FF2B5EF4-FFF2-40B4-BE49-F238E27FC236}">
                <a16:creationId xmlns:a16="http://schemas.microsoft.com/office/drawing/2014/main" id="{54929129-4BBE-D7E4-334F-A06098327A23}"/>
              </a:ext>
            </a:extLst>
          </p:cNvPr>
          <p:cNvCxnSpPr/>
          <p:nvPr/>
        </p:nvCxnSpPr>
        <p:spPr>
          <a:xfrm>
            <a:off x="5727031" y="4716378"/>
            <a:ext cx="628850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Rett linje 7">
            <a:extLst>
              <a:ext uri="{FF2B5EF4-FFF2-40B4-BE49-F238E27FC236}">
                <a16:creationId xmlns:a16="http://schemas.microsoft.com/office/drawing/2014/main" id="{437209C2-F0E4-2278-BF85-BB72322A5F93}"/>
              </a:ext>
            </a:extLst>
          </p:cNvPr>
          <p:cNvCxnSpPr/>
          <p:nvPr/>
        </p:nvCxnSpPr>
        <p:spPr>
          <a:xfrm>
            <a:off x="5727031" y="4916904"/>
            <a:ext cx="628850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Rett linje 8">
            <a:extLst>
              <a:ext uri="{FF2B5EF4-FFF2-40B4-BE49-F238E27FC236}">
                <a16:creationId xmlns:a16="http://schemas.microsoft.com/office/drawing/2014/main" id="{0F62BEEF-367A-66C9-3FED-7179EDAEAAF8}"/>
              </a:ext>
            </a:extLst>
          </p:cNvPr>
          <p:cNvCxnSpPr/>
          <p:nvPr/>
        </p:nvCxnSpPr>
        <p:spPr>
          <a:xfrm>
            <a:off x="5743073" y="5077325"/>
            <a:ext cx="628850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Rett linje 17">
            <a:extLst>
              <a:ext uri="{FF2B5EF4-FFF2-40B4-BE49-F238E27FC236}">
                <a16:creationId xmlns:a16="http://schemas.microsoft.com/office/drawing/2014/main" id="{2DA48206-B33D-4887-DCE2-12CFEE6C8395}"/>
              </a:ext>
            </a:extLst>
          </p:cNvPr>
          <p:cNvCxnSpPr>
            <a:cxnSpLocks/>
          </p:cNvCxnSpPr>
          <p:nvPr/>
        </p:nvCxnSpPr>
        <p:spPr>
          <a:xfrm>
            <a:off x="5710989" y="4215384"/>
            <a:ext cx="6304547"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Rett linje 20">
            <a:extLst>
              <a:ext uri="{FF2B5EF4-FFF2-40B4-BE49-F238E27FC236}">
                <a16:creationId xmlns:a16="http://schemas.microsoft.com/office/drawing/2014/main" id="{2A56718D-6E8B-2ABE-8F23-E27BD9020B07}"/>
              </a:ext>
            </a:extLst>
          </p:cNvPr>
          <p:cNvCxnSpPr>
            <a:cxnSpLocks/>
          </p:cNvCxnSpPr>
          <p:nvPr/>
        </p:nvCxnSpPr>
        <p:spPr>
          <a:xfrm>
            <a:off x="5727031" y="5437632"/>
            <a:ext cx="6304547"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Rett linje 22">
            <a:extLst>
              <a:ext uri="{FF2B5EF4-FFF2-40B4-BE49-F238E27FC236}">
                <a16:creationId xmlns:a16="http://schemas.microsoft.com/office/drawing/2014/main" id="{7B3E3211-A0EF-C6EF-F1EE-95C5673457EC}"/>
              </a:ext>
            </a:extLst>
          </p:cNvPr>
          <p:cNvCxnSpPr>
            <a:cxnSpLocks/>
          </p:cNvCxnSpPr>
          <p:nvPr/>
        </p:nvCxnSpPr>
        <p:spPr>
          <a:xfrm>
            <a:off x="5705370" y="5602224"/>
            <a:ext cx="6304547" cy="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Rett linje 24">
            <a:extLst>
              <a:ext uri="{FF2B5EF4-FFF2-40B4-BE49-F238E27FC236}">
                <a16:creationId xmlns:a16="http://schemas.microsoft.com/office/drawing/2014/main" id="{92B00139-B5F8-20F4-05A5-0B34ABF18A2E}"/>
              </a:ext>
            </a:extLst>
          </p:cNvPr>
          <p:cNvCxnSpPr/>
          <p:nvPr/>
        </p:nvCxnSpPr>
        <p:spPr>
          <a:xfrm>
            <a:off x="5705370" y="5284269"/>
            <a:ext cx="6288505" cy="0"/>
          </a:xfrm>
          <a:prstGeom prst="line">
            <a:avLst/>
          </a:prstGeom>
          <a:ln w="38100">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7" name="Rett linje 26">
            <a:extLst>
              <a:ext uri="{FF2B5EF4-FFF2-40B4-BE49-F238E27FC236}">
                <a16:creationId xmlns:a16="http://schemas.microsoft.com/office/drawing/2014/main" id="{E28BACF9-E189-8135-CBF7-C352D7F5E72B}"/>
              </a:ext>
            </a:extLst>
          </p:cNvPr>
          <p:cNvCxnSpPr/>
          <p:nvPr/>
        </p:nvCxnSpPr>
        <p:spPr>
          <a:xfrm>
            <a:off x="5727031" y="4388157"/>
            <a:ext cx="6288505" cy="0"/>
          </a:xfrm>
          <a:prstGeom prst="line">
            <a:avLst/>
          </a:prstGeom>
          <a:ln w="38100">
            <a:solidFill>
              <a:srgbClr val="00B050"/>
            </a:solidFill>
          </a:ln>
        </p:spPr>
        <p:style>
          <a:lnRef idx="3">
            <a:schemeClr val="accent2"/>
          </a:lnRef>
          <a:fillRef idx="0">
            <a:schemeClr val="accent2"/>
          </a:fillRef>
          <a:effectRef idx="2">
            <a:schemeClr val="accent2"/>
          </a:effectRef>
          <a:fontRef idx="minor">
            <a:schemeClr val="tx1"/>
          </a:fontRef>
        </p:style>
      </p:cxnSp>
      <p:pic>
        <p:nvPicPr>
          <p:cNvPr id="32" name="Picture 4">
            <a:extLst>
              <a:ext uri="{FF2B5EF4-FFF2-40B4-BE49-F238E27FC236}">
                <a16:creationId xmlns:a16="http://schemas.microsoft.com/office/drawing/2014/main" id="{0C45433B-E3F9-F214-DC3A-277A93D1D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 y="18579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3CE5203E-F2D1-469A-A50E-9C665421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ssholder for innhold 6">
            <a:extLst>
              <a:ext uri="{FF2B5EF4-FFF2-40B4-BE49-F238E27FC236}">
                <a16:creationId xmlns:a16="http://schemas.microsoft.com/office/drawing/2014/main" id="{D31019C3-96AD-EB1D-C961-1E6923A45D01}"/>
              </a:ext>
            </a:extLst>
          </p:cNvPr>
          <p:cNvPicPr>
            <a:picLocks noChangeAspect="1"/>
          </p:cNvPicPr>
          <p:nvPr/>
        </p:nvPicPr>
        <p:blipFill rotWithShape="1">
          <a:blip r:embed="rId2"/>
          <a:srcRect r="3" b="11055"/>
          <a:stretch/>
        </p:blipFill>
        <p:spPr>
          <a:xfrm>
            <a:off x="409602" y="10"/>
            <a:ext cx="5457817" cy="3337549"/>
          </a:xfrm>
          <a:prstGeom prst="rect">
            <a:avLst/>
          </a:prstGeom>
        </p:spPr>
      </p:pic>
      <p:pic>
        <p:nvPicPr>
          <p:cNvPr id="5" name="Plassholder for innhold 4">
            <a:extLst>
              <a:ext uri="{FF2B5EF4-FFF2-40B4-BE49-F238E27FC236}">
                <a16:creationId xmlns:a16="http://schemas.microsoft.com/office/drawing/2014/main" id="{8DD7C727-059C-49F3-498B-64923C7575B0}"/>
              </a:ext>
            </a:extLst>
          </p:cNvPr>
          <p:cNvPicPr>
            <a:picLocks noChangeAspect="1"/>
          </p:cNvPicPr>
          <p:nvPr/>
        </p:nvPicPr>
        <p:blipFill rotWithShape="1">
          <a:blip r:embed="rId3"/>
          <a:srcRect t="5920" r="3" b="3"/>
          <a:stretch/>
        </p:blipFill>
        <p:spPr>
          <a:xfrm>
            <a:off x="409593" y="3520439"/>
            <a:ext cx="5457817" cy="3337561"/>
          </a:xfrm>
          <a:prstGeom prst="rect">
            <a:avLst/>
          </a:prstGeom>
        </p:spPr>
      </p:pic>
      <p:sp useBgFill="1">
        <p:nvSpPr>
          <p:cNvPr id="23" name="Rectangle 2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4590"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6C91727-4886-07F5-5B24-13761B1E2A69}"/>
              </a:ext>
            </a:extLst>
          </p:cNvPr>
          <p:cNvSpPr>
            <a:spLocks noGrp="1"/>
          </p:cNvSpPr>
          <p:nvPr>
            <p:ph type="title"/>
          </p:nvPr>
        </p:nvSpPr>
        <p:spPr>
          <a:xfrm>
            <a:off x="6753215" y="978408"/>
            <a:ext cx="4607052" cy="1106424"/>
          </a:xfrm>
        </p:spPr>
        <p:txBody>
          <a:bodyPr>
            <a:normAutofit/>
          </a:bodyPr>
          <a:lstStyle/>
          <a:p>
            <a:r>
              <a:rPr lang="nb-NO" sz="2900"/>
              <a:t>Enterobacterales - Resistens</a:t>
            </a:r>
          </a:p>
        </p:txBody>
      </p:sp>
      <p:sp>
        <p:nvSpPr>
          <p:cNvPr id="25" name="Rectangle 2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582" y="11856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473"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lassholder for innhold 9">
            <a:extLst>
              <a:ext uri="{FF2B5EF4-FFF2-40B4-BE49-F238E27FC236}">
                <a16:creationId xmlns:a16="http://schemas.microsoft.com/office/drawing/2014/main" id="{45CAD016-39DB-74CE-49BE-161577813E76}"/>
              </a:ext>
            </a:extLst>
          </p:cNvPr>
          <p:cNvPicPr>
            <a:picLocks noGrp="1" noChangeAspect="1"/>
          </p:cNvPicPr>
          <p:nvPr>
            <p:ph idx="1"/>
          </p:nvPr>
        </p:nvPicPr>
        <p:blipFill>
          <a:blip r:embed="rId4"/>
          <a:stretch>
            <a:fillRect/>
          </a:stretch>
        </p:blipFill>
        <p:spPr>
          <a:xfrm>
            <a:off x="6756400" y="2703244"/>
            <a:ext cx="4606925" cy="2832636"/>
          </a:xfrm>
        </p:spPr>
      </p:pic>
      <p:pic>
        <p:nvPicPr>
          <p:cNvPr id="13" name="Bilde 12">
            <a:extLst>
              <a:ext uri="{FF2B5EF4-FFF2-40B4-BE49-F238E27FC236}">
                <a16:creationId xmlns:a16="http://schemas.microsoft.com/office/drawing/2014/main" id="{78633ED7-9960-5D54-B4D6-C340DD3D3141}"/>
              </a:ext>
            </a:extLst>
          </p:cNvPr>
          <p:cNvPicPr>
            <a:picLocks noChangeAspect="1"/>
          </p:cNvPicPr>
          <p:nvPr/>
        </p:nvPicPr>
        <p:blipFill>
          <a:blip r:embed="rId5"/>
          <a:stretch>
            <a:fillRect/>
          </a:stretch>
        </p:blipFill>
        <p:spPr>
          <a:xfrm>
            <a:off x="2833232" y="1795234"/>
            <a:ext cx="6525536" cy="3267531"/>
          </a:xfrm>
          <a:prstGeom prst="rect">
            <a:avLst/>
          </a:prstGeom>
        </p:spPr>
      </p:pic>
      <p:pic>
        <p:nvPicPr>
          <p:cNvPr id="6" name="Picture 4">
            <a:extLst>
              <a:ext uri="{FF2B5EF4-FFF2-40B4-BE49-F238E27FC236}">
                <a16:creationId xmlns:a16="http://schemas.microsoft.com/office/drawing/2014/main" id="{F9BAC2B9-7A37-C0AE-786C-040CD20CFA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61D937-9FFA-D1CE-48F7-A19A4AA4EF2A}"/>
              </a:ext>
            </a:extLst>
          </p:cNvPr>
          <p:cNvSpPr>
            <a:spLocks noGrp="1"/>
          </p:cNvSpPr>
          <p:nvPr>
            <p:ph type="title"/>
          </p:nvPr>
        </p:nvSpPr>
        <p:spPr>
          <a:xfrm>
            <a:off x="876694" y="741391"/>
            <a:ext cx="2833324" cy="1616203"/>
          </a:xfrm>
        </p:spPr>
        <p:txBody>
          <a:bodyPr anchor="b">
            <a:normAutofit/>
          </a:bodyPr>
          <a:lstStyle/>
          <a:p>
            <a:r>
              <a:rPr lang="nb-NO" sz="3200" dirty="0"/>
              <a:t>ESBL fortsett</a:t>
            </a:r>
          </a:p>
        </p:txBody>
      </p:sp>
      <p:pic>
        <p:nvPicPr>
          <p:cNvPr id="4" name="Plassholder for innhold 3">
            <a:extLst>
              <a:ext uri="{FF2B5EF4-FFF2-40B4-BE49-F238E27FC236}">
                <a16:creationId xmlns:a16="http://schemas.microsoft.com/office/drawing/2014/main" id="{EBD5B5F1-00AA-C137-28EE-3DFF21E54F99}"/>
              </a:ext>
            </a:extLst>
          </p:cNvPr>
          <p:cNvPicPr>
            <a:picLocks noGrp="1" noChangeAspect="1"/>
          </p:cNvPicPr>
          <p:nvPr>
            <p:ph idx="1"/>
          </p:nvPr>
        </p:nvPicPr>
        <p:blipFill>
          <a:blip r:embed="rId2"/>
          <a:stretch>
            <a:fillRect/>
          </a:stretch>
        </p:blipFill>
        <p:spPr>
          <a:xfrm>
            <a:off x="876300" y="2619124"/>
            <a:ext cx="2833688" cy="3277101"/>
          </a:xfrm>
        </p:spPr>
      </p:pic>
      <p:pic>
        <p:nvPicPr>
          <p:cNvPr id="7" name="Plassholder for innhold 6">
            <a:extLst>
              <a:ext uri="{FF2B5EF4-FFF2-40B4-BE49-F238E27FC236}">
                <a16:creationId xmlns:a16="http://schemas.microsoft.com/office/drawing/2014/main" id="{3620EF1D-782A-AD5A-1FBA-6CA92BEBAF17}"/>
              </a:ext>
            </a:extLst>
          </p:cNvPr>
          <p:cNvPicPr>
            <a:picLocks noChangeAspect="1"/>
          </p:cNvPicPr>
          <p:nvPr/>
        </p:nvPicPr>
        <p:blipFill rotWithShape="1">
          <a:blip r:embed="rId3"/>
          <a:srcRect l="26428" r="44884" b="-2"/>
          <a:stretch/>
        </p:blipFill>
        <p:spPr>
          <a:xfrm>
            <a:off x="4285839" y="1070147"/>
            <a:ext cx="3393840" cy="4672927"/>
          </a:xfrm>
          <a:prstGeom prst="rect">
            <a:avLst/>
          </a:prstGeom>
        </p:spPr>
      </p:pic>
      <p:pic>
        <p:nvPicPr>
          <p:cNvPr id="5" name="Plassholder for innhold 4">
            <a:extLst>
              <a:ext uri="{FF2B5EF4-FFF2-40B4-BE49-F238E27FC236}">
                <a16:creationId xmlns:a16="http://schemas.microsoft.com/office/drawing/2014/main" id="{AC3DCCC7-90DB-81D1-C6E9-56E00CBA22B7}"/>
              </a:ext>
            </a:extLst>
          </p:cNvPr>
          <p:cNvPicPr>
            <a:picLocks noChangeAspect="1"/>
          </p:cNvPicPr>
          <p:nvPr/>
        </p:nvPicPr>
        <p:blipFill rotWithShape="1">
          <a:blip r:embed="rId4"/>
          <a:srcRect l="24371" r="46925" b="1"/>
          <a:stretch/>
        </p:blipFill>
        <p:spPr>
          <a:xfrm>
            <a:off x="7679652" y="1070147"/>
            <a:ext cx="3439354" cy="4672927"/>
          </a:xfrm>
          <a:prstGeom prst="rect">
            <a:avLst/>
          </a:prstGeom>
        </p:spPr>
      </p:pic>
      <p:sp>
        <p:nvSpPr>
          <p:cNvPr id="78" name="Rectangle 29">
            <a:extLst>
              <a:ext uri="{FF2B5EF4-FFF2-40B4-BE49-F238E27FC236}">
                <a16:creationId xmlns:a16="http://schemas.microsoft.com/office/drawing/2014/main" id="{068E5CCC-C8B4-1C26-7EEC-22D3D6E6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640742" y="2309584"/>
            <a:ext cx="123362" cy="683316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31">
            <a:extLst>
              <a:ext uri="{FF2B5EF4-FFF2-40B4-BE49-F238E27FC236}">
                <a16:creationId xmlns:a16="http://schemas.microsoft.com/office/drawing/2014/main" id="{5AA4F2E6-C9E1-359F-FAB8-8E3432107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72516" y="4941359"/>
            <a:ext cx="123362" cy="1569619"/>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BD4EA2A6-F089-0BDB-5217-D8BE50885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900" y="189220"/>
            <a:ext cx="3292660" cy="3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B089BA-39F3-212C-2669-4551615F5643}"/>
              </a:ext>
            </a:extLst>
          </p:cNvPr>
          <p:cNvSpPr>
            <a:spLocks noGrp="1"/>
          </p:cNvSpPr>
          <p:nvPr>
            <p:ph type="title"/>
          </p:nvPr>
        </p:nvSpPr>
        <p:spPr/>
        <p:txBody>
          <a:bodyPr/>
          <a:lstStyle/>
          <a:p>
            <a:r>
              <a:rPr lang="nb-NO" dirty="0"/>
              <a:t>Kva betyr resistensutvikling for </a:t>
            </a:r>
            <a:r>
              <a:rPr lang="nb-NO" dirty="0" err="1"/>
              <a:t>kommunehelsetenesta</a:t>
            </a:r>
            <a:r>
              <a:rPr lang="nb-NO" dirty="0"/>
              <a:t>?</a:t>
            </a:r>
          </a:p>
        </p:txBody>
      </p:sp>
      <p:sp>
        <p:nvSpPr>
          <p:cNvPr id="3" name="Plassholder for innhold 2">
            <a:extLst>
              <a:ext uri="{FF2B5EF4-FFF2-40B4-BE49-F238E27FC236}">
                <a16:creationId xmlns:a16="http://schemas.microsoft.com/office/drawing/2014/main" id="{B40C8408-7929-5AD4-CD66-E26C69908EBF}"/>
              </a:ext>
            </a:extLst>
          </p:cNvPr>
          <p:cNvSpPr>
            <a:spLocks noGrp="1"/>
          </p:cNvSpPr>
          <p:nvPr>
            <p:ph idx="1"/>
          </p:nvPr>
        </p:nvSpPr>
        <p:spPr>
          <a:xfrm>
            <a:off x="5741974" y="1690688"/>
            <a:ext cx="10515600" cy="4351338"/>
          </a:xfrm>
        </p:spPr>
        <p:txBody>
          <a:bodyPr/>
          <a:lstStyle/>
          <a:p>
            <a:pPr marL="0" indent="0">
              <a:buNone/>
            </a:pPr>
            <a:r>
              <a:rPr lang="nb-NO" dirty="0"/>
              <a:t>MRSA</a:t>
            </a:r>
          </a:p>
        </p:txBody>
      </p:sp>
      <p:sp>
        <p:nvSpPr>
          <p:cNvPr id="4" name="TekstSylinder 3">
            <a:extLst>
              <a:ext uri="{FF2B5EF4-FFF2-40B4-BE49-F238E27FC236}">
                <a16:creationId xmlns:a16="http://schemas.microsoft.com/office/drawing/2014/main" id="{E2EC3104-549F-E145-3967-BBC3A75581BC}"/>
              </a:ext>
            </a:extLst>
          </p:cNvPr>
          <p:cNvSpPr txBox="1"/>
          <p:nvPr/>
        </p:nvSpPr>
        <p:spPr>
          <a:xfrm>
            <a:off x="5547936" y="3726240"/>
            <a:ext cx="4017696" cy="523220"/>
          </a:xfrm>
          <a:prstGeom prst="rect">
            <a:avLst/>
          </a:prstGeom>
          <a:noFill/>
        </p:spPr>
        <p:txBody>
          <a:bodyPr wrap="square" rtlCol="0">
            <a:spAutoFit/>
          </a:bodyPr>
          <a:lstStyle/>
          <a:p>
            <a:r>
              <a:rPr lang="nb-NO" sz="2800" dirty="0"/>
              <a:t>LRE</a:t>
            </a:r>
          </a:p>
        </p:txBody>
      </p:sp>
      <p:sp>
        <p:nvSpPr>
          <p:cNvPr id="5" name="TekstSylinder 4">
            <a:extLst>
              <a:ext uri="{FF2B5EF4-FFF2-40B4-BE49-F238E27FC236}">
                <a16:creationId xmlns:a16="http://schemas.microsoft.com/office/drawing/2014/main" id="{83938569-6B85-9224-2BE5-7FBCE72B7E13}"/>
              </a:ext>
            </a:extLst>
          </p:cNvPr>
          <p:cNvSpPr txBox="1"/>
          <p:nvPr/>
        </p:nvSpPr>
        <p:spPr>
          <a:xfrm>
            <a:off x="7750822" y="2956021"/>
            <a:ext cx="4017696" cy="523220"/>
          </a:xfrm>
          <a:prstGeom prst="rect">
            <a:avLst/>
          </a:prstGeom>
          <a:noFill/>
        </p:spPr>
        <p:txBody>
          <a:bodyPr wrap="square" rtlCol="0">
            <a:spAutoFit/>
          </a:bodyPr>
          <a:lstStyle/>
          <a:p>
            <a:r>
              <a:rPr lang="nb-NO" sz="2800" dirty="0"/>
              <a:t>ESBL M</a:t>
            </a:r>
          </a:p>
        </p:txBody>
      </p:sp>
      <p:sp>
        <p:nvSpPr>
          <p:cNvPr id="6" name="TekstSylinder 5">
            <a:extLst>
              <a:ext uri="{FF2B5EF4-FFF2-40B4-BE49-F238E27FC236}">
                <a16:creationId xmlns:a16="http://schemas.microsoft.com/office/drawing/2014/main" id="{FA05C221-058E-6A58-87CE-30D4D208134F}"/>
              </a:ext>
            </a:extLst>
          </p:cNvPr>
          <p:cNvSpPr txBox="1"/>
          <p:nvPr/>
        </p:nvSpPr>
        <p:spPr>
          <a:xfrm>
            <a:off x="1281239" y="4640833"/>
            <a:ext cx="4017696" cy="523220"/>
          </a:xfrm>
          <a:prstGeom prst="rect">
            <a:avLst/>
          </a:prstGeom>
          <a:noFill/>
        </p:spPr>
        <p:txBody>
          <a:bodyPr wrap="square" rtlCol="0">
            <a:spAutoFit/>
          </a:bodyPr>
          <a:lstStyle/>
          <a:p>
            <a:r>
              <a:rPr lang="nb-NO" sz="2800" dirty="0"/>
              <a:t>ESBL </a:t>
            </a:r>
            <a:r>
              <a:rPr lang="nb-NO" sz="2800" dirty="0" err="1"/>
              <a:t>karba</a:t>
            </a:r>
            <a:endParaRPr lang="nb-NO" sz="2800" dirty="0"/>
          </a:p>
        </p:txBody>
      </p:sp>
      <p:sp>
        <p:nvSpPr>
          <p:cNvPr id="7" name="TekstSylinder 6">
            <a:extLst>
              <a:ext uri="{FF2B5EF4-FFF2-40B4-BE49-F238E27FC236}">
                <a16:creationId xmlns:a16="http://schemas.microsoft.com/office/drawing/2014/main" id="{2D18551E-A027-B1E5-E49E-5063160BED45}"/>
              </a:ext>
            </a:extLst>
          </p:cNvPr>
          <p:cNvSpPr txBox="1"/>
          <p:nvPr/>
        </p:nvSpPr>
        <p:spPr>
          <a:xfrm>
            <a:off x="8037414" y="4180304"/>
            <a:ext cx="4017696" cy="523220"/>
          </a:xfrm>
          <a:prstGeom prst="rect">
            <a:avLst/>
          </a:prstGeom>
          <a:noFill/>
        </p:spPr>
        <p:txBody>
          <a:bodyPr wrap="square" rtlCol="0">
            <a:spAutoFit/>
          </a:bodyPr>
          <a:lstStyle/>
          <a:p>
            <a:r>
              <a:rPr lang="nb-NO" sz="2800" dirty="0"/>
              <a:t>VRE</a:t>
            </a:r>
          </a:p>
        </p:txBody>
      </p:sp>
      <p:sp>
        <p:nvSpPr>
          <p:cNvPr id="8" name="TekstSylinder 7">
            <a:extLst>
              <a:ext uri="{FF2B5EF4-FFF2-40B4-BE49-F238E27FC236}">
                <a16:creationId xmlns:a16="http://schemas.microsoft.com/office/drawing/2014/main" id="{2B6B7259-8656-ECF2-F7E4-77923E29B4AC}"/>
              </a:ext>
            </a:extLst>
          </p:cNvPr>
          <p:cNvSpPr txBox="1"/>
          <p:nvPr/>
        </p:nvSpPr>
        <p:spPr>
          <a:xfrm>
            <a:off x="2565276" y="3079521"/>
            <a:ext cx="4017696" cy="523220"/>
          </a:xfrm>
          <a:prstGeom prst="rect">
            <a:avLst/>
          </a:prstGeom>
          <a:noFill/>
        </p:spPr>
        <p:txBody>
          <a:bodyPr wrap="square" rtlCol="0">
            <a:spAutoFit/>
          </a:bodyPr>
          <a:lstStyle/>
          <a:p>
            <a:r>
              <a:rPr lang="nb-NO" sz="2800" dirty="0"/>
              <a:t>ESBL A</a:t>
            </a:r>
          </a:p>
        </p:txBody>
      </p:sp>
    </p:spTree>
    <p:extLst>
      <p:ext uri="{BB962C8B-B14F-4D97-AF65-F5344CB8AC3E}">
        <p14:creationId xmlns:p14="http://schemas.microsoft.com/office/powerpoint/2010/main" val="360121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F6D3C-046B-8827-52B0-7047D0736ECC}"/>
              </a:ext>
            </a:extLst>
          </p:cNvPr>
          <p:cNvSpPr>
            <a:spLocks noGrp="1"/>
          </p:cNvSpPr>
          <p:nvPr>
            <p:ph type="title"/>
          </p:nvPr>
        </p:nvSpPr>
        <p:spPr/>
        <p:txBody>
          <a:bodyPr/>
          <a:lstStyle/>
          <a:p>
            <a:r>
              <a:rPr lang="nb-NO" dirty="0"/>
              <a:t>Konsekvenser</a:t>
            </a:r>
          </a:p>
        </p:txBody>
      </p:sp>
      <p:sp>
        <p:nvSpPr>
          <p:cNvPr id="3" name="Plassholder for innhold 2">
            <a:extLst>
              <a:ext uri="{FF2B5EF4-FFF2-40B4-BE49-F238E27FC236}">
                <a16:creationId xmlns:a16="http://schemas.microsoft.com/office/drawing/2014/main" id="{2A8B9D36-5B5A-483E-DDAF-A0643D4F4453}"/>
              </a:ext>
            </a:extLst>
          </p:cNvPr>
          <p:cNvSpPr>
            <a:spLocks noGrp="1"/>
          </p:cNvSpPr>
          <p:nvPr>
            <p:ph idx="1"/>
          </p:nvPr>
        </p:nvSpPr>
        <p:spPr/>
        <p:txBody>
          <a:bodyPr/>
          <a:lstStyle/>
          <a:p>
            <a:r>
              <a:rPr lang="nb-NO" dirty="0" err="1"/>
              <a:t>Konsekvensane</a:t>
            </a:r>
            <a:r>
              <a:rPr lang="nb-NO" dirty="0"/>
              <a:t> kan </a:t>
            </a:r>
            <a:r>
              <a:rPr lang="nb-NO" dirty="0" err="1"/>
              <a:t>vere</a:t>
            </a:r>
            <a:r>
              <a:rPr lang="nb-NO" dirty="0"/>
              <a:t> mange</a:t>
            </a:r>
          </a:p>
          <a:p>
            <a:pPr lvl="1"/>
            <a:r>
              <a:rPr lang="nb-NO" dirty="0" err="1"/>
              <a:t>Usikkerheit</a:t>
            </a:r>
            <a:r>
              <a:rPr lang="nb-NO" dirty="0"/>
              <a:t> (prosedyrer </a:t>
            </a:r>
            <a:r>
              <a:rPr lang="nb-NO" dirty="0" err="1"/>
              <a:t>etc</a:t>
            </a:r>
            <a:r>
              <a:rPr lang="nb-NO" dirty="0"/>
              <a:t>) – isolasjon eller ikke</a:t>
            </a:r>
          </a:p>
          <a:p>
            <a:pPr lvl="1"/>
            <a:r>
              <a:rPr lang="nb-NO" dirty="0" err="1"/>
              <a:t>Meirarbeid</a:t>
            </a:r>
            <a:r>
              <a:rPr lang="nb-NO" dirty="0"/>
              <a:t> for personalet</a:t>
            </a:r>
          </a:p>
          <a:p>
            <a:pPr lvl="1"/>
            <a:r>
              <a:rPr lang="nb-NO" dirty="0"/>
              <a:t>Belastning for pasient</a:t>
            </a:r>
          </a:p>
          <a:p>
            <a:pPr lvl="1"/>
            <a:r>
              <a:rPr lang="nb-NO" dirty="0"/>
              <a:t>Økonomi </a:t>
            </a:r>
          </a:p>
          <a:p>
            <a:pPr lvl="1"/>
            <a:r>
              <a:rPr lang="nb-NO" dirty="0" err="1"/>
              <a:t>Fleire</a:t>
            </a:r>
            <a:r>
              <a:rPr lang="nb-NO" dirty="0"/>
              <a:t> </a:t>
            </a:r>
            <a:r>
              <a:rPr lang="nb-NO" dirty="0" err="1"/>
              <a:t>sjukehusinnleggingar</a:t>
            </a:r>
            <a:endParaRPr lang="nb-NO" dirty="0"/>
          </a:p>
          <a:p>
            <a:pPr lvl="1"/>
            <a:r>
              <a:rPr lang="nb-NO" dirty="0" err="1"/>
              <a:t>Auka</a:t>
            </a:r>
            <a:r>
              <a:rPr lang="nb-NO" dirty="0"/>
              <a:t> </a:t>
            </a:r>
            <a:r>
              <a:rPr lang="nb-NO" dirty="0" err="1"/>
              <a:t>dødelegheit</a:t>
            </a:r>
            <a:endParaRPr lang="nb-NO" dirty="0"/>
          </a:p>
        </p:txBody>
      </p:sp>
      <p:pic>
        <p:nvPicPr>
          <p:cNvPr id="1025" name="Picture 1">
            <a:extLst>
              <a:ext uri="{FF2B5EF4-FFF2-40B4-BE49-F238E27FC236}">
                <a16:creationId xmlns:a16="http://schemas.microsoft.com/office/drawing/2014/main" id="{AE369304-6925-BB25-0C50-7B979FDC0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460" y="29396"/>
            <a:ext cx="459105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831D99-E33E-717E-E53D-E3C567709FE6}"/>
              </a:ext>
            </a:extLst>
          </p:cNvPr>
          <p:cNvSpPr>
            <a:spLocks noGrp="1"/>
          </p:cNvSpPr>
          <p:nvPr>
            <p:ph type="title"/>
          </p:nvPr>
        </p:nvSpPr>
        <p:spPr/>
        <p:txBody>
          <a:bodyPr/>
          <a:lstStyle/>
          <a:p>
            <a:endParaRPr lang="nb-NO"/>
          </a:p>
        </p:txBody>
      </p:sp>
      <p:pic>
        <p:nvPicPr>
          <p:cNvPr id="2049" name="Picture 1">
            <a:extLst>
              <a:ext uri="{FF2B5EF4-FFF2-40B4-BE49-F238E27FC236}">
                <a16:creationId xmlns:a16="http://schemas.microsoft.com/office/drawing/2014/main" id="{94E4D75C-5513-1566-E916-ACF546991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8283" y="1027906"/>
            <a:ext cx="44196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0A3BE2F5-3C8E-89CA-2E6C-89BCAF890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68" y="962107"/>
            <a:ext cx="4591050" cy="3190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C593785-C01A-5BEB-D0E8-FA9421AC4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035" y="4066299"/>
            <a:ext cx="44196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966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17094</TotalTime>
  <Words>668</Words>
  <Application>Microsoft Office PowerPoint</Application>
  <PresentationFormat>Breiskjerm</PresentationFormat>
  <Paragraphs>143</Paragraphs>
  <Slides>25</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25</vt:i4>
      </vt:variant>
    </vt:vector>
  </HeadingPairs>
  <TitlesOfParts>
    <vt:vector size="30" baseType="lpstr">
      <vt:lpstr>Arial</vt:lpstr>
      <vt:lpstr>Brandon Text</vt:lpstr>
      <vt:lpstr>Calibri</vt:lpstr>
      <vt:lpstr>Calibri Light</vt:lpstr>
      <vt:lpstr>Office-tema</vt:lpstr>
      <vt:lpstr>Hotte mikrobar i Helse Førde og betydning for helsetenesta</vt:lpstr>
      <vt:lpstr>Forekomst ulike mikrober</vt:lpstr>
      <vt:lpstr>Enterobacterales - tarmbakterier</vt:lpstr>
      <vt:lpstr>Enterobacterales - tarmbakterier</vt:lpstr>
      <vt:lpstr>Enterobacterales - Resistens</vt:lpstr>
      <vt:lpstr>ESBL fortsett</vt:lpstr>
      <vt:lpstr>Kva betyr resistensutvikling for kommunehelsetenesta?</vt:lpstr>
      <vt:lpstr>Konsekvenser</vt:lpstr>
      <vt:lpstr>PowerPoint-presentasjon</vt:lpstr>
      <vt:lpstr>Usikkerheit</vt:lpstr>
      <vt:lpstr>Meirarbeid for personalet</vt:lpstr>
      <vt:lpstr>Belastning for pasient</vt:lpstr>
      <vt:lpstr>Økonomi og mortalitet</vt:lpstr>
      <vt:lpstr>Auka sjukehusinnleggingar og mortalitet</vt:lpstr>
      <vt:lpstr>Case</vt:lpstr>
      <vt:lpstr>Case</vt:lpstr>
      <vt:lpstr>Case</vt:lpstr>
      <vt:lpstr>Case</vt:lpstr>
      <vt:lpstr>Case</vt:lpstr>
      <vt:lpstr>Case</vt:lpstr>
      <vt:lpstr>Moment case</vt:lpstr>
      <vt:lpstr>S. Pyogenes – Gammel kjenning har fått sin renessanse</vt:lpstr>
      <vt:lpstr>Diverse – HIV og og hoi</vt:lpstr>
      <vt:lpstr>Diverse- HIV og HOI - Parvovirus B19</vt:lpstr>
      <vt:lpstr>Oppsummering</vt:lpstr>
    </vt:vector>
  </TitlesOfParts>
  <Company>Helse Vest 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Mikroorganismar i Helse Førde</dc:title>
  <dc:creator>Hansen, Bent-Are</dc:creator>
  <cp:lastModifiedBy>Aarnes, Laila</cp:lastModifiedBy>
  <cp:revision>3</cp:revision>
  <dcterms:created xsi:type="dcterms:W3CDTF">2024-04-09T08:22:50Z</dcterms:created>
  <dcterms:modified xsi:type="dcterms:W3CDTF">2024-05-31T07:22:01Z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3ffc1c-ef00-4620-9c2f-7d9c1597774b_Enabled">
    <vt:lpwstr>true</vt:lpwstr>
  </property>
  <property fmtid="{D5CDD505-2E9C-101B-9397-08002B2CF9AE}" pid="3" name="MSIP_Label_0c3ffc1c-ef00-4620-9c2f-7d9c1597774b_SetDate">
    <vt:lpwstr>2024-04-09T08:26:41Z</vt:lpwstr>
  </property>
  <property fmtid="{D5CDD505-2E9C-101B-9397-08002B2CF9AE}" pid="4" name="MSIP_Label_0c3ffc1c-ef00-4620-9c2f-7d9c1597774b_Method">
    <vt:lpwstr>Standard</vt:lpwstr>
  </property>
  <property fmtid="{D5CDD505-2E9C-101B-9397-08002B2CF9AE}" pid="5" name="MSIP_Label_0c3ffc1c-ef00-4620-9c2f-7d9c1597774b_Name">
    <vt:lpwstr>Intern</vt:lpwstr>
  </property>
  <property fmtid="{D5CDD505-2E9C-101B-9397-08002B2CF9AE}" pid="6" name="MSIP_Label_0c3ffc1c-ef00-4620-9c2f-7d9c1597774b_SiteId">
    <vt:lpwstr>bdcbe535-f3cf-49f5-8a6a-fb6d98dc7837</vt:lpwstr>
  </property>
  <property fmtid="{D5CDD505-2E9C-101B-9397-08002B2CF9AE}" pid="7" name="MSIP_Label_0c3ffc1c-ef00-4620-9c2f-7d9c1597774b_ActionId">
    <vt:lpwstr>06aefaf5-9495-48ff-bd9b-cdcf88cc68fb</vt:lpwstr>
  </property>
  <property fmtid="{D5CDD505-2E9C-101B-9397-08002B2CF9AE}" pid="8" name="MSIP_Label_0c3ffc1c-ef00-4620-9c2f-7d9c1597774b_ContentBits">
    <vt:lpwstr>2</vt:lpwstr>
  </property>
  <property fmtid="{D5CDD505-2E9C-101B-9397-08002B2CF9AE}" pid="9" name="ClassificationContentMarkingFooterLocations">
    <vt:lpwstr>Office-tema:8</vt:lpwstr>
  </property>
  <property fmtid="{D5CDD505-2E9C-101B-9397-08002B2CF9AE}" pid="10" name="ClassificationContentMarkingFooterText">
    <vt:lpwstr>Følsomhet Intern (gul)</vt:lpwstr>
  </property>
</Properties>
</file>