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9" r:id="rId5"/>
    <p:sldMasterId id="2147483716" r:id="rId6"/>
    <p:sldMasterId id="2147483748" r:id="rId7"/>
  </p:sldMasterIdLst>
  <p:notesMasterIdLst>
    <p:notesMasterId r:id="rId26"/>
  </p:notesMasterIdLst>
  <p:sldIdLst>
    <p:sldId id="329" r:id="rId8"/>
    <p:sldId id="283" r:id="rId9"/>
    <p:sldId id="285" r:id="rId10"/>
    <p:sldId id="286" r:id="rId11"/>
    <p:sldId id="287" r:id="rId12"/>
    <p:sldId id="288" r:id="rId13"/>
    <p:sldId id="579" r:id="rId14"/>
    <p:sldId id="289" r:id="rId15"/>
    <p:sldId id="263" r:id="rId16"/>
    <p:sldId id="291" r:id="rId17"/>
    <p:sldId id="292" r:id="rId18"/>
    <p:sldId id="262" r:id="rId19"/>
    <p:sldId id="264" r:id="rId20"/>
    <p:sldId id="260" r:id="rId21"/>
    <p:sldId id="282" r:id="rId22"/>
    <p:sldId id="580" r:id="rId23"/>
    <p:sldId id="387" r:id="rId24"/>
    <p:sldId id="47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6EB415-8594-8EB5-229E-2802D68E0861}" name="Masdal, Margunn Langedal" initials="ML" userId="S::marmas@ihelse.net::7e48a1ed-99aa-4654-9f42-34692bc29021" providerId="AD"/>
  <p188:author id="{37CF54AB-DE0F-A385-BD09-FD7D8428A2F1}" name="Stafsnes, Liv" initials="SL" userId="S::listaf@ihelse.net::96b08620-d2a4-4787-a40e-62e4aeae7a0c" providerId="AD"/>
  <p188:author id="{2DE1D5BF-709D-BED5-C07C-1236266F0EE6}" name="Kleiven, Marit" initials="KM" userId="S::maklei@ihelse.net::3b552071-0be3-4ba3-a991-f3ffe52cb8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CD1"/>
    <a:srgbClr val="6FA287"/>
    <a:srgbClr val="BFCED6"/>
    <a:srgbClr val="FF671F"/>
    <a:srgbClr val="FFC845"/>
    <a:srgbClr val="6CACE4"/>
    <a:srgbClr val="ADDFB3"/>
    <a:srgbClr val="333333"/>
    <a:srgbClr val="212121"/>
    <a:srgbClr val="557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21AFD-8F55-4A99-B641-FAEF857A46D4}" v="46" dt="2024-02-28T18:27:01.8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60893-A16A-41EC-A345-21341206551B}" type="datetimeFigureOut">
              <a:rPr lang="nb-NO" smtClean="0"/>
              <a:t>29.02.2024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0F946-1FAF-45A5-AF44-93AAD9AA8D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703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0F946-1FAF-45A5-AF44-93AAD9AA8D3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962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CF5AB-EAE9-46D5-89E8-6506A99A8E62}" type="slidenum">
              <a:rPr lang="nn-NO" smtClean="0"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89542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0F946-1FAF-45A5-AF44-93AAD9AA8D3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605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51EAE-9C68-4586-99E1-D5BEBBBC63B1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626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843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EC4B2-3150-43F7-B337-292ABD2E1B09}" type="slidenum">
              <a:rPr kumimoji="0" lang="nn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n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2EF83-7EC7-40E0-8FED-8EADEFCA2AB7}" type="slidenum">
              <a:rPr kumimoji="0" lang="nn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n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986653"/>
            <a:ext cx="12192000" cy="58713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8901" y="2472029"/>
            <a:ext cx="7326312" cy="1169551"/>
          </a:xfrm>
        </p:spPr>
        <p:txBody>
          <a:bodyPr wrap="square" lIns="0" tIns="0" rIns="0" bIns="0" anchor="b">
            <a:noAutofit/>
          </a:bodyPr>
          <a:lstStyle>
            <a:lvl1pPr algn="ctr">
              <a:defRPr sz="3800">
                <a:solidFill>
                  <a:schemeClr val="lt1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1" y="3981884"/>
            <a:ext cx="7326312" cy="615553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435EFE49-716E-4BC2-9EFC-F6C4F62E78E1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787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729766-028C-47E0-B4C0-A2A5CFB0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AFA5423-2D6F-4DEB-BD8E-43406189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E63A93-2561-4A89-A7E2-7BE8335815AC}" type="datetime1">
              <a:rPr lang="nb-NO" smtClean="0"/>
              <a:t>29.02.2024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B91FCA3-AAB1-4942-A403-EB010371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F52D164-B8A5-4C80-8608-6FCB80F2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2886FD8-E3F1-4AF6-B1B3-56C5C0F27D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0099" y="2413000"/>
            <a:ext cx="5097462" cy="3649664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19D6546F-BDA3-480D-81D5-6D1B8A13EF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4438" y="2413000"/>
            <a:ext cx="5097462" cy="3649664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331544C7-6E4D-4FCE-B743-A772C08B1F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2413000"/>
            <a:ext cx="107722" cy="3649664"/>
          </a:xfrm>
        </p:spPr>
        <p:txBody>
          <a:bodyPr vert="vert">
            <a:spAutoFit/>
          </a:bodyPr>
          <a:lstStyle>
            <a:lvl1pPr marL="0" indent="0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31809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15AA92-CFF3-4A68-B2C4-B3E6548DB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925" y="2387600"/>
            <a:ext cx="5097462" cy="73866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8B1DF3D-C6BE-4D4E-957F-C6DEF9202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1264" y="2387600"/>
            <a:ext cx="5097462" cy="73866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CD12513-0937-438B-92B2-80ABB131DF2B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1169551"/>
          </a:xfrm>
        </p:spPr>
        <p:txBody>
          <a:bodyPr lIns="0" tIns="0" rIns="0" bIns="0"/>
          <a:lstStyle/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D1A5C7BA-CCD2-40AB-95E9-773DE7FB60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6925" y="3327400"/>
            <a:ext cx="5097462" cy="27352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A274A5EE-0306-47C8-95FA-9176D50FAB4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91264" y="3327400"/>
            <a:ext cx="5097462" cy="27352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841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2F26BDD0-8444-406F-A543-4E312E51B5A4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5097462" cy="1169551"/>
          </a:xfrm>
        </p:spPr>
        <p:txBody>
          <a:bodyPr lIns="0" tIns="0" rIns="0" bIns="0"/>
          <a:lstStyle/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7614" y="976312"/>
            <a:ext cx="5894385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5097462" cy="36496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55A6CEE8-9BD3-4F79-BFFB-FCCC2C7483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4843" y="1412460"/>
            <a:ext cx="107722" cy="4543926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2805549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0D09085-7D4B-4E10-9C99-B8BD245DBFE6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4" y="864037"/>
            <a:ext cx="6931025" cy="1169551"/>
          </a:xfrm>
        </p:spPr>
        <p:txBody>
          <a:bodyPr lIns="0" tIns="0" rIns="0" bIns="0"/>
          <a:lstStyle/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39" y="976312"/>
            <a:ext cx="406876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4" y="2413000"/>
            <a:ext cx="6931025" cy="36496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BE31FBC-3E87-4906-8AF2-8C42F3A72D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4843" y="1412460"/>
            <a:ext cx="107722" cy="4543926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51824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50532F98-8284-484E-8BF4-A5270B91B9B5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9288" y="976312"/>
            <a:ext cx="773271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0B37DE26-D1C3-4958-AAD0-4B083C57A7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4843" y="1412460"/>
            <a:ext cx="107722" cy="4543926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90317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15AA92-CFF3-4A68-B2C4-B3E6548DB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925" y="2387600"/>
            <a:ext cx="5097462" cy="73866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8910D29F-BF1C-499C-865B-AE569007ACDD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5097462" cy="1169551"/>
          </a:xfrm>
        </p:spPr>
        <p:txBody>
          <a:bodyPr lIns="0" tIns="0" rIns="0" bIns="0"/>
          <a:lstStyle/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D1A5C7BA-CCD2-40AB-95E9-773DE7FB60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6925" y="3327400"/>
            <a:ext cx="5097462" cy="27352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7614" y="976312"/>
            <a:ext cx="5894385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FF8DB92C-8780-4508-8B81-50F7017091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4843" y="1412460"/>
            <a:ext cx="107722" cy="4543926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1704348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0B51F30-4B04-4CED-95D8-06D381065EE3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584775"/>
          </a:xfrm>
        </p:spPr>
        <p:txBody>
          <a:bodyPr lIns="0" tIns="0" rIns="0" bIns="0" anchor="t">
            <a:noAutofit/>
          </a:bodyPr>
          <a:lstStyle/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13A60648-8934-4097-B0A8-3EAAC644EE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6925" y="1931822"/>
            <a:ext cx="10594975" cy="4130842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1728619-46BA-4E25-9B80-6EE5C107EB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1931821"/>
            <a:ext cx="107722" cy="4130842"/>
          </a:xfrm>
        </p:spPr>
        <p:txBody>
          <a:bodyPr vert="vert">
            <a:spAutoFit/>
          </a:bodyPr>
          <a:lstStyle>
            <a:lvl1pPr marL="0" indent="0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4284212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tittel og plassholder for ikon">
    <p:bg>
      <p:bgPr>
        <a:solidFill>
          <a:srgbClr val="BFCED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1BB3812-6B92-41AA-B031-D8E21DD4438F}"/>
              </a:ext>
            </a:extLst>
          </p:cNvPr>
          <p:cNvSpPr/>
          <p:nvPr userDrawn="1"/>
        </p:nvSpPr>
        <p:spPr>
          <a:xfrm>
            <a:off x="7727950" y="0"/>
            <a:ext cx="4464050" cy="6858000"/>
          </a:xfrm>
          <a:prstGeom prst="rect">
            <a:avLst/>
          </a:prstGeom>
          <a:solidFill>
            <a:schemeClr val="lt1"/>
          </a:solidFill>
          <a:ln w="12700" cap="flat" cmpd="sng" algn="ctr">
            <a:solidFill>
              <a:schemeClr val="accent1">
                <a:lumMod val="100000"/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996CB9A-6DD9-4653-8D14-4D1DE607FA66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A11D1591-3D05-48F9-81D2-4C1C533E0F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3898" y="1521190"/>
            <a:ext cx="4132078" cy="35096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bildeknappen for å sette inn ikon her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722D91D-A69A-7F4F-B7A5-57E3F7AA6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42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bilde og tittel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6CB06730-514D-447A-AC1B-D56E4CAC2848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1819DB7C-4281-4A4C-92FC-574B03EC3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972122"/>
            <a:ext cx="7727950" cy="51096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59AE6E74-257D-40FA-ACE0-1C3E8F4E5B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971029" y="3643868"/>
            <a:ext cx="107722" cy="5109651"/>
          </a:xfrm>
        </p:spPr>
        <p:txBody>
          <a:bodyPr vert="vert">
            <a:spAutoFit/>
          </a:bodyPr>
          <a:lstStyle>
            <a:lvl1pPr marL="0" indent="0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20A73530-78F3-E246-8269-0BF01BB42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72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kun tit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2EA38832-0BFF-B141-8DEA-3ABA4C0DEF7B}"/>
              </a:ext>
            </a:extLst>
          </p:cNvPr>
          <p:cNvSpPr/>
          <p:nvPr userDrawn="1"/>
        </p:nvSpPr>
        <p:spPr>
          <a:xfrm>
            <a:off x="7734928" y="-11723"/>
            <a:ext cx="4467600" cy="6876000"/>
          </a:xfrm>
          <a:prstGeom prst="rect">
            <a:avLst/>
          </a:prstGeom>
          <a:solidFill>
            <a:schemeClr val="lt1"/>
          </a:solidFill>
          <a:ln w="12700" cap="flat" cmpd="sng" algn="ctr">
            <a:solidFill>
              <a:schemeClr val="accent1">
                <a:lumMod val="100000"/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0229358-32AD-4AE8-84CE-030CC25296FA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2222499"/>
            <a:ext cx="5099050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lt1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7B98F3BF-61B5-204E-A801-FADFF3905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8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986400"/>
            <a:ext cx="12192000" cy="5871600"/>
          </a:xfrm>
          <a:prstGeom prst="rect">
            <a:avLst/>
          </a:prstGeom>
          <a:solidFill>
            <a:srgbClr val="557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8901" y="2472029"/>
            <a:ext cx="7326312" cy="1169551"/>
          </a:xfrm>
        </p:spPr>
        <p:txBody>
          <a:bodyPr wrap="square" lIns="0" tIns="0" rIns="0" bIns="0" anchor="b">
            <a:noAutofit/>
          </a:bodyPr>
          <a:lstStyle>
            <a:lvl1pPr algn="ctr">
              <a:defRPr sz="3800">
                <a:solidFill>
                  <a:schemeClr val="lt1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1" y="3981884"/>
            <a:ext cx="7326312" cy="615553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15C60970-FE6A-4F74-8A2F-7457C909ED37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960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dekor blå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9AD0F42-88F7-4426-8B24-A2C24B047AD9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1CF77BC4-34AA-4675-BE55-234304E21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2776" cy="68580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83688B5B-08F8-FA49-95AB-92CF82DF88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90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dekor grå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9583505E-4570-4F62-ADB7-70756F9DF1AC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B590AD2-59FE-4C3E-BC34-FC6D87F3F5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2776" cy="68580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C7B1B64B-7C38-FD4D-B5D1-1522D3F3AE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24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dekor gul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538E33CC-B1F4-4813-A999-EED8B2EAC101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6CF46EF-E081-41C3-825D-4BA7493F5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2776" cy="68580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E76823CC-DB1B-4D46-A8C6-681C444DE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1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dekor oransj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51FA0B6-9C87-4C98-ADA4-2C6291B734DD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1B1D584-DC2C-4F86-AE3C-330E146FFC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2776" cy="68580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571B3C1C-3A60-374F-B8A7-9FFE601F6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7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 med tekst, bilde og farge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008F4AD-A83C-48A6-BA1C-97DB5AB310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745756" cy="6873389"/>
          </a:xfrm>
          <a:prstGeom prst="rect">
            <a:avLst/>
          </a:prstGeom>
          <a:solidFill>
            <a:srgbClr val="ADDFB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F1EF2F0-C0B3-4DDF-B074-ED4EBB865B32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9288" y="976312"/>
            <a:ext cx="693261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FD0E5513-0F25-4043-A538-F261F2E814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976312"/>
            <a:ext cx="107722" cy="5086351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3711738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 med tekst, bilde og farget bakgrun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008F4AD-A83C-48A6-BA1C-97DB5AB310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745756" cy="6873389"/>
          </a:xfrm>
          <a:prstGeom prst="rect">
            <a:avLst/>
          </a:prstGeom>
          <a:solidFill>
            <a:srgbClr val="FFC84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84F814F8-3CDD-44DD-99FC-CAF34234AF00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9288" y="976312"/>
            <a:ext cx="693261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2C4E6FEF-2A19-41B8-8242-4CA6ED6144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976312"/>
            <a:ext cx="107722" cy="5086351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2854878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 med tekst, bilde og farget bakgrunn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008F4AD-A83C-48A6-BA1C-97DB5AB310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745756" cy="6873389"/>
          </a:xfrm>
          <a:prstGeom prst="rect">
            <a:avLst/>
          </a:prstGeom>
          <a:solidFill>
            <a:srgbClr val="FF671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1F81B52-8C46-4FD3-80AA-F8D04D565F97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9288" y="976312"/>
            <a:ext cx="693261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9B93BCF4-D4C9-491C-A218-228C67A6BA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976312"/>
            <a:ext cx="107722" cy="5086351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1756806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3606932"/>
            <a:ext cx="3657600" cy="286941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D477F9B-9F58-4B5C-835B-EEB557C86025}"/>
              </a:ext>
            </a:extLst>
          </p:cNvPr>
          <p:cNvSpPr>
            <a:spLocks/>
          </p:cNvSpPr>
          <p:nvPr userDrawn="1"/>
        </p:nvSpPr>
        <p:spPr>
          <a:xfrm>
            <a:off x="406400" y="0"/>
            <a:ext cx="3657600" cy="3421796"/>
          </a:xfrm>
          <a:prstGeom prst="rect">
            <a:avLst/>
          </a:prstGeom>
          <a:solidFill>
            <a:srgbClr val="ADDFB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976313"/>
            <a:ext cx="2905563" cy="2080894"/>
          </a:xfrm>
        </p:spPr>
        <p:txBody>
          <a:bodyPr wrap="square" lIns="0" tIns="0" rIns="0" bIns="0" anchor="b">
            <a:noAutofit/>
          </a:bodyPr>
          <a:lstStyle>
            <a:lvl1pPr algn="l">
              <a:defRPr sz="3000">
                <a:solidFill>
                  <a:schemeClr val="dk2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DA5D0A0-3330-4C0A-B64F-5D4900BE51BD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84BB0569-EDCB-4706-8CA5-8F3806870E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87" y="976312"/>
            <a:ext cx="3701262" cy="550003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6" name="Plassholder for bilde 10">
            <a:extLst>
              <a:ext uri="{FF2B5EF4-FFF2-40B4-BE49-F238E27FC236}">
                <a16:creationId xmlns:a16="http://schemas.microsoft.com/office/drawing/2014/main" id="{54300F52-CFB3-452D-903D-1580694589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091" y="976312"/>
            <a:ext cx="3670509" cy="3056119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7" name="Plassholder for bilde 13">
            <a:extLst>
              <a:ext uri="{FF2B5EF4-FFF2-40B4-BE49-F238E27FC236}">
                <a16:creationId xmlns:a16="http://schemas.microsoft.com/office/drawing/2014/main" id="{B7BD9287-7C8F-4BDF-BF95-F9EDB343C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15091" y="4215084"/>
            <a:ext cx="3665747" cy="2261263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7F012555-5605-4B3C-A7BE-0D84B36DD3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035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DDCA7E7D-AD05-FD42-BCB7-23DB825A31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65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side med teks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3606932"/>
            <a:ext cx="3657600" cy="286941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D477F9B-9F58-4B5C-835B-EEB557C86025}"/>
              </a:ext>
            </a:extLst>
          </p:cNvPr>
          <p:cNvSpPr>
            <a:spLocks/>
          </p:cNvSpPr>
          <p:nvPr userDrawn="1"/>
        </p:nvSpPr>
        <p:spPr>
          <a:xfrm>
            <a:off x="406400" y="0"/>
            <a:ext cx="3657600" cy="3421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976313"/>
            <a:ext cx="2905563" cy="2080894"/>
          </a:xfrm>
        </p:spPr>
        <p:txBody>
          <a:bodyPr wrap="square" lIns="0" tIns="0" rIns="0" bIns="0" anchor="b">
            <a:noAutofit/>
          </a:bodyPr>
          <a:lstStyle>
            <a:lvl1pPr algn="l">
              <a:defRPr sz="3000">
                <a:solidFill>
                  <a:schemeClr val="lt1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CC385112-3A4D-4279-8CF6-408D59E1AB50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B34D56FD-DF40-4637-BDBF-FC95E4ED6D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87" y="976312"/>
            <a:ext cx="3701262" cy="550003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2E917D5D-4BEE-49A6-8234-EED58A0D2F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091" y="976312"/>
            <a:ext cx="3670509" cy="3056119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44A564FB-6BFF-44C9-A3F6-BAB13C57C2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15091" y="4215084"/>
            <a:ext cx="3665747" cy="2261263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9D6CF72D-7AE9-41DC-9027-08F669A56B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035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EF2B3289-D73E-9041-81C4-599835800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72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med teks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0D477F9B-9F58-4B5C-835B-EEB557C86025}"/>
              </a:ext>
            </a:extLst>
          </p:cNvPr>
          <p:cNvSpPr>
            <a:spLocks/>
          </p:cNvSpPr>
          <p:nvPr userDrawn="1"/>
        </p:nvSpPr>
        <p:spPr>
          <a:xfrm>
            <a:off x="8129816" y="3828502"/>
            <a:ext cx="3657600" cy="3029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3671290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BE63069-959E-4D9D-BB1B-BE05AA3FDCEE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0341" y="4140200"/>
            <a:ext cx="2905563" cy="2386373"/>
          </a:xfrm>
        </p:spPr>
        <p:txBody>
          <a:bodyPr wrap="square" lIns="0" tIns="0" rIns="0" bIns="0" anchor="t">
            <a:noAutofit/>
          </a:bodyPr>
          <a:lstStyle>
            <a:lvl1pPr algn="l">
              <a:defRPr sz="3000">
                <a:solidFill>
                  <a:schemeClr val="lt1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B6AF3DD8-E45D-4380-89B6-AF13DBE2E7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46588" y="3828502"/>
            <a:ext cx="3697374" cy="264784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4846D70E-D806-42B4-A444-56599B3EDD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86" y="976312"/>
            <a:ext cx="7539013" cy="2683091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A159A91A-2F6D-4739-AE54-9831A38C86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381835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986653"/>
            <a:ext cx="12192000" cy="5886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8901" y="2472029"/>
            <a:ext cx="7326312" cy="1169551"/>
          </a:xfrm>
        </p:spPr>
        <p:txBody>
          <a:bodyPr wrap="square" lIns="0" tIns="0" rIns="0" bIns="0" anchor="b">
            <a:noAutofit/>
          </a:bodyPr>
          <a:lstStyle>
            <a:lvl1pPr algn="ctr">
              <a:defRPr sz="3800">
                <a:solidFill>
                  <a:schemeClr val="lt1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1" y="3981884"/>
            <a:ext cx="7326312" cy="615553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6BF4CE17-8F5C-4F1D-B0BF-C08FC4116DFF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3913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3671290" cy="248517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C150E18-AA93-43E3-AC46-77D640A04D5A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B6AF3DD8-E45D-4380-89B6-AF13DBE2E7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400" y="3606933"/>
            <a:ext cx="3671290" cy="286941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15DF30A0-9F84-452A-A444-45F063653C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87" y="976313"/>
            <a:ext cx="3701262" cy="550003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Plassholder for bilde 10">
            <a:extLst>
              <a:ext uri="{FF2B5EF4-FFF2-40B4-BE49-F238E27FC236}">
                <a16:creationId xmlns:a16="http://schemas.microsoft.com/office/drawing/2014/main" id="{526789EA-E13E-48A6-BBE3-130F44F5D2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15091" y="976313"/>
            <a:ext cx="3670509" cy="3056119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8" name="Plassholder for bilde 13">
            <a:extLst>
              <a:ext uri="{FF2B5EF4-FFF2-40B4-BE49-F238E27FC236}">
                <a16:creationId xmlns:a16="http://schemas.microsoft.com/office/drawing/2014/main" id="{D541F21A-E060-4545-9758-1ADA5E8A9E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5091" y="4215085"/>
            <a:ext cx="3665747" cy="2261263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EDAC5FE1-F477-4417-B183-216CDB7FFF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6" name="Grafikk 15">
            <a:extLst>
              <a:ext uri="{FF2B5EF4-FFF2-40B4-BE49-F238E27FC236}">
                <a16:creationId xmlns:a16="http://schemas.microsoft.com/office/drawing/2014/main" id="{E8FAE8B1-32ED-5C4A-AA20-DC08D54EF6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44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D02CBD6-E0D6-437A-B3ED-7511445B7987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B6AF3DD8-E45D-4380-89B6-AF13DBE2E7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0727" y="976313"/>
            <a:ext cx="7530112" cy="266496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6" name="Plassholder for bilde 9">
            <a:extLst>
              <a:ext uri="{FF2B5EF4-FFF2-40B4-BE49-F238E27FC236}">
                <a16:creationId xmlns:a16="http://schemas.microsoft.com/office/drawing/2014/main" id="{60C59660-6576-47AC-AB0D-A04DB9B8FA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50726" y="3828466"/>
            <a:ext cx="3697374" cy="2647879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8A8E1D40-0565-408A-B029-F0A20B771F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13229" y="3828465"/>
            <a:ext cx="3667609" cy="2647879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20" name="Plassholder for bilde 12">
            <a:extLst>
              <a:ext uri="{FF2B5EF4-FFF2-40B4-BE49-F238E27FC236}">
                <a16:creationId xmlns:a16="http://schemas.microsoft.com/office/drawing/2014/main" id="{BD103718-D9CD-43DD-812C-E66A69983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3671290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9D18FA0C-C228-4F44-82C8-F0AEBBED9B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9B145B0F-189F-DA43-B9D2-107B5875D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72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39044BC9-C33A-4F00-AB6A-0402DE569525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ilde 9">
            <a:extLst>
              <a:ext uri="{FF2B5EF4-FFF2-40B4-BE49-F238E27FC236}">
                <a16:creationId xmlns:a16="http://schemas.microsoft.com/office/drawing/2014/main" id="{1FF6A982-1173-45CF-8196-51E2C53BD4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45369" y="976313"/>
            <a:ext cx="3701262" cy="5500032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DD90688F-0610-4E9F-91A1-4B902D1D10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09342" y="976313"/>
            <a:ext cx="3671496" cy="5500032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1" name="Plassholder for bilde 12">
            <a:extLst>
              <a:ext uri="{FF2B5EF4-FFF2-40B4-BE49-F238E27FC236}">
                <a16:creationId xmlns:a16="http://schemas.microsoft.com/office/drawing/2014/main" id="{DD9A2790-C9EC-4CCF-898E-A5B002E7EE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3671290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FCA85F74-51BB-4D73-8859-F8FDD47BF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CB1699F-D6F9-834B-8C3F-53277732D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11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352F1F83-84DB-401C-8D12-940686D604DF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ilde 12">
            <a:extLst>
              <a:ext uri="{FF2B5EF4-FFF2-40B4-BE49-F238E27FC236}">
                <a16:creationId xmlns:a16="http://schemas.microsoft.com/office/drawing/2014/main" id="{EE68CC7D-AA5C-4399-BA6B-E5EBFF4DB4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5603340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Plassholder for bilde 12">
            <a:extLst>
              <a:ext uri="{FF2B5EF4-FFF2-40B4-BE49-F238E27FC236}">
                <a16:creationId xmlns:a16="http://schemas.microsoft.com/office/drawing/2014/main" id="{38118730-7423-4715-8302-6A6FCBEE59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2262" y="976313"/>
            <a:ext cx="5603340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43924911-BEA6-4E57-BF82-1AF6C36DBB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86ECAC1C-5713-E146-A144-378A13596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91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1A638D09-8691-4371-A556-A09705D5D536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0D544DBE-4338-44E3-A81D-6B4E650A7A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11374438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C81084AF-41EE-488F-A708-C8CAD2EA5E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0AAED46D-CB9C-AF40-AD84-A77B11F75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44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jul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15AA92-CFF3-4A68-B2C4-B3E6548DB7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6926" y="1884680"/>
            <a:ext cx="2688585" cy="307777"/>
          </a:xfr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5E21243-0A53-4B5E-8D26-9A5A7EC3969A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584775"/>
          </a:xfrm>
        </p:spPr>
        <p:txBody>
          <a:bodyPr lIns="0" tIns="0" rIns="0" bIns="0" anchor="t">
            <a:spAutoFit/>
          </a:bodyPr>
          <a:lstStyle/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D1A5C7BA-CCD2-40AB-95E9-773DE7FB60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6926" y="2202180"/>
            <a:ext cx="2688585" cy="148403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A9A60586-33CD-4C12-BD20-BB7CB6F21A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96926" y="4265890"/>
            <a:ext cx="2688585" cy="307777"/>
          </a:xfr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2C109AC8-F42F-45B9-9DF9-AE98BCB84EE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6926" y="4583390"/>
            <a:ext cx="2688585" cy="148403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18" name="Plassholder for tekst 2">
            <a:extLst>
              <a:ext uri="{FF2B5EF4-FFF2-40B4-BE49-F238E27FC236}">
                <a16:creationId xmlns:a16="http://schemas.microsoft.com/office/drawing/2014/main" id="{9474D08C-07FB-4270-9741-F3F245E9DC5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700135" y="1884680"/>
            <a:ext cx="2688585" cy="307777"/>
          </a:xfr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E69F2686-45C5-4D95-9EAF-D46D534ED3D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700135" y="2202180"/>
            <a:ext cx="2688585" cy="148403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20" name="Plassholder for tekst 2">
            <a:extLst>
              <a:ext uri="{FF2B5EF4-FFF2-40B4-BE49-F238E27FC236}">
                <a16:creationId xmlns:a16="http://schemas.microsoft.com/office/drawing/2014/main" id="{3FF69A63-78FB-49C5-852E-1C7559E69BF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700135" y="4265890"/>
            <a:ext cx="2688585" cy="307777"/>
          </a:xfr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827A236F-F1E3-43A3-AEB2-F8044067EF4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8700135" y="4583390"/>
            <a:ext cx="2688585" cy="148403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0825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2CE88AE4-D6DC-47D7-95AB-19E519618CFA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6056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B01A1F4-F13F-4618-960E-81237E5EA3BF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1169551"/>
          </a:xfrm>
        </p:spPr>
        <p:txBody>
          <a:bodyPr lIns="0" tIns="0" rIns="0" bIns="0" anchor="t"/>
          <a:lstStyle/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80D9618-CA67-4EEF-97EF-B19AAD4D2B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2550667"/>
            <a:ext cx="2077202" cy="1141200"/>
          </a:xfrm>
          <a:custGeom>
            <a:avLst/>
            <a:gdLst>
              <a:gd name="connsiteX0" fmla="*/ 0 w 2077202"/>
              <a:gd name="connsiteY0" fmla="*/ 0 h 1141200"/>
              <a:gd name="connsiteX1" fmla="*/ 1925815 w 2077202"/>
              <a:gd name="connsiteY1" fmla="*/ 0 h 1141200"/>
              <a:gd name="connsiteX2" fmla="*/ 1925815 w 2077202"/>
              <a:gd name="connsiteY2" fmla="*/ 413919 h 1141200"/>
              <a:gd name="connsiteX3" fmla="*/ 2077202 w 2077202"/>
              <a:gd name="connsiteY3" fmla="*/ 570600 h 1141200"/>
              <a:gd name="connsiteX4" fmla="*/ 1925815 w 2077202"/>
              <a:gd name="connsiteY4" fmla="*/ 727406 h 1141200"/>
              <a:gd name="connsiteX5" fmla="*/ 1925815 w 2077202"/>
              <a:gd name="connsiteY5" fmla="*/ 1141200 h 1141200"/>
              <a:gd name="connsiteX6" fmla="*/ 0 w 2077202"/>
              <a:gd name="connsiteY6" fmla="*/ 1141200 h 11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7202" h="1141200">
                <a:moveTo>
                  <a:pt x="0" y="0"/>
                </a:moveTo>
                <a:lnTo>
                  <a:pt x="1925815" y="0"/>
                </a:lnTo>
                <a:lnTo>
                  <a:pt x="1925815" y="413919"/>
                </a:lnTo>
                <a:lnTo>
                  <a:pt x="2077202" y="570600"/>
                </a:lnTo>
                <a:lnTo>
                  <a:pt x="1925815" y="727406"/>
                </a:lnTo>
                <a:lnTo>
                  <a:pt x="1925815" y="1141200"/>
                </a:lnTo>
                <a:lnTo>
                  <a:pt x="0" y="1141200"/>
                </a:lnTo>
                <a:close/>
              </a:path>
            </a:pathLst>
          </a:custGeom>
          <a:solidFill>
            <a:srgbClr val="6CACE4"/>
          </a:solidFill>
        </p:spPr>
        <p:txBody>
          <a:bodyPr wrap="square" lIns="180000" rIns="324000" anchor="ctr"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Sett inn mellomtittel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294781A3-E6F4-4901-810C-582E1E51DB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0263" y="2550667"/>
            <a:ext cx="2077202" cy="1141200"/>
          </a:xfrm>
          <a:custGeom>
            <a:avLst/>
            <a:gdLst>
              <a:gd name="connsiteX0" fmla="*/ 0 w 2077202"/>
              <a:gd name="connsiteY0" fmla="*/ 0 h 1141200"/>
              <a:gd name="connsiteX1" fmla="*/ 1925815 w 2077202"/>
              <a:gd name="connsiteY1" fmla="*/ 0 h 1141200"/>
              <a:gd name="connsiteX2" fmla="*/ 1925815 w 2077202"/>
              <a:gd name="connsiteY2" fmla="*/ 413919 h 1141200"/>
              <a:gd name="connsiteX3" fmla="*/ 2077202 w 2077202"/>
              <a:gd name="connsiteY3" fmla="*/ 570600 h 1141200"/>
              <a:gd name="connsiteX4" fmla="*/ 1925815 w 2077202"/>
              <a:gd name="connsiteY4" fmla="*/ 727406 h 1141200"/>
              <a:gd name="connsiteX5" fmla="*/ 1925815 w 2077202"/>
              <a:gd name="connsiteY5" fmla="*/ 1141200 h 1141200"/>
              <a:gd name="connsiteX6" fmla="*/ 0 w 2077202"/>
              <a:gd name="connsiteY6" fmla="*/ 1141200 h 11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7202" h="1141200">
                <a:moveTo>
                  <a:pt x="0" y="0"/>
                </a:moveTo>
                <a:lnTo>
                  <a:pt x="1925815" y="0"/>
                </a:lnTo>
                <a:lnTo>
                  <a:pt x="1925815" y="413919"/>
                </a:lnTo>
                <a:lnTo>
                  <a:pt x="2077202" y="570600"/>
                </a:lnTo>
                <a:lnTo>
                  <a:pt x="1925815" y="727406"/>
                </a:lnTo>
                <a:lnTo>
                  <a:pt x="1925815" y="1141200"/>
                </a:lnTo>
                <a:lnTo>
                  <a:pt x="0" y="1141200"/>
                </a:lnTo>
                <a:close/>
              </a:path>
            </a:pathLst>
          </a:custGeom>
          <a:solidFill>
            <a:srgbClr val="FFC845">
              <a:alpha val="80000"/>
            </a:srgbClr>
          </a:solidFill>
        </p:spPr>
        <p:txBody>
          <a:bodyPr wrap="square" lIns="180000" rIns="324000" anchor="ctr"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Sett inn mellomtittel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F43E154C-A850-46AE-94EE-7DA3A017ED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8427" y="2550667"/>
            <a:ext cx="2077202" cy="1141200"/>
          </a:xfrm>
          <a:custGeom>
            <a:avLst/>
            <a:gdLst>
              <a:gd name="connsiteX0" fmla="*/ 0 w 2077202"/>
              <a:gd name="connsiteY0" fmla="*/ 0 h 1141200"/>
              <a:gd name="connsiteX1" fmla="*/ 1925815 w 2077202"/>
              <a:gd name="connsiteY1" fmla="*/ 0 h 1141200"/>
              <a:gd name="connsiteX2" fmla="*/ 1925815 w 2077202"/>
              <a:gd name="connsiteY2" fmla="*/ 413919 h 1141200"/>
              <a:gd name="connsiteX3" fmla="*/ 2077202 w 2077202"/>
              <a:gd name="connsiteY3" fmla="*/ 570600 h 1141200"/>
              <a:gd name="connsiteX4" fmla="*/ 1925815 w 2077202"/>
              <a:gd name="connsiteY4" fmla="*/ 727406 h 1141200"/>
              <a:gd name="connsiteX5" fmla="*/ 1925815 w 2077202"/>
              <a:gd name="connsiteY5" fmla="*/ 1141200 h 1141200"/>
              <a:gd name="connsiteX6" fmla="*/ 0 w 2077202"/>
              <a:gd name="connsiteY6" fmla="*/ 1141200 h 11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7202" h="1141200">
                <a:moveTo>
                  <a:pt x="0" y="0"/>
                </a:moveTo>
                <a:lnTo>
                  <a:pt x="1925815" y="0"/>
                </a:lnTo>
                <a:lnTo>
                  <a:pt x="1925815" y="413919"/>
                </a:lnTo>
                <a:lnTo>
                  <a:pt x="2077202" y="570600"/>
                </a:lnTo>
                <a:lnTo>
                  <a:pt x="1925815" y="727406"/>
                </a:lnTo>
                <a:lnTo>
                  <a:pt x="1925815" y="1141200"/>
                </a:lnTo>
                <a:lnTo>
                  <a:pt x="0" y="1141200"/>
                </a:lnTo>
                <a:close/>
              </a:path>
            </a:pathLst>
          </a:custGeom>
          <a:solidFill>
            <a:srgbClr val="FF671F">
              <a:alpha val="80000"/>
            </a:srgbClr>
          </a:solidFill>
        </p:spPr>
        <p:txBody>
          <a:bodyPr wrap="square" lIns="180000" rIns="324000" anchor="ctr"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Sett inn mellomtittel</a:t>
            </a:r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0B365A76-FEDD-4EE5-8005-0FEC4515D9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6591" y="2550667"/>
            <a:ext cx="2077202" cy="1141200"/>
          </a:xfrm>
          <a:custGeom>
            <a:avLst/>
            <a:gdLst>
              <a:gd name="connsiteX0" fmla="*/ 0 w 2077202"/>
              <a:gd name="connsiteY0" fmla="*/ 0 h 1141200"/>
              <a:gd name="connsiteX1" fmla="*/ 1925815 w 2077202"/>
              <a:gd name="connsiteY1" fmla="*/ 0 h 1141200"/>
              <a:gd name="connsiteX2" fmla="*/ 1925815 w 2077202"/>
              <a:gd name="connsiteY2" fmla="*/ 413919 h 1141200"/>
              <a:gd name="connsiteX3" fmla="*/ 2077202 w 2077202"/>
              <a:gd name="connsiteY3" fmla="*/ 570600 h 1141200"/>
              <a:gd name="connsiteX4" fmla="*/ 1925815 w 2077202"/>
              <a:gd name="connsiteY4" fmla="*/ 727406 h 1141200"/>
              <a:gd name="connsiteX5" fmla="*/ 1925815 w 2077202"/>
              <a:gd name="connsiteY5" fmla="*/ 1141200 h 1141200"/>
              <a:gd name="connsiteX6" fmla="*/ 0 w 2077202"/>
              <a:gd name="connsiteY6" fmla="*/ 1141200 h 11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7202" h="1141200">
                <a:moveTo>
                  <a:pt x="0" y="0"/>
                </a:moveTo>
                <a:lnTo>
                  <a:pt x="1925815" y="0"/>
                </a:lnTo>
                <a:lnTo>
                  <a:pt x="1925815" y="413919"/>
                </a:lnTo>
                <a:lnTo>
                  <a:pt x="2077202" y="570600"/>
                </a:lnTo>
                <a:lnTo>
                  <a:pt x="1925815" y="727406"/>
                </a:lnTo>
                <a:lnTo>
                  <a:pt x="1925815" y="1141200"/>
                </a:lnTo>
                <a:lnTo>
                  <a:pt x="0" y="1141200"/>
                </a:lnTo>
                <a:close/>
              </a:path>
            </a:pathLst>
          </a:custGeom>
          <a:solidFill>
            <a:srgbClr val="BFCED6">
              <a:alpha val="80000"/>
            </a:srgbClr>
          </a:solidFill>
        </p:spPr>
        <p:txBody>
          <a:bodyPr wrap="square" lIns="180000" rIns="324000" anchor="ctr"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Sett inn mellomtittel</a:t>
            </a:r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FAF72941-2213-48F9-A258-464DB4AE06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04755" y="2550667"/>
            <a:ext cx="2077202" cy="1141200"/>
          </a:xfrm>
          <a:custGeom>
            <a:avLst/>
            <a:gdLst>
              <a:gd name="connsiteX0" fmla="*/ 0 w 2077202"/>
              <a:gd name="connsiteY0" fmla="*/ 0 h 1141200"/>
              <a:gd name="connsiteX1" fmla="*/ 1925815 w 2077202"/>
              <a:gd name="connsiteY1" fmla="*/ 0 h 1141200"/>
              <a:gd name="connsiteX2" fmla="*/ 1925815 w 2077202"/>
              <a:gd name="connsiteY2" fmla="*/ 413919 h 1141200"/>
              <a:gd name="connsiteX3" fmla="*/ 2077202 w 2077202"/>
              <a:gd name="connsiteY3" fmla="*/ 570600 h 1141200"/>
              <a:gd name="connsiteX4" fmla="*/ 1925815 w 2077202"/>
              <a:gd name="connsiteY4" fmla="*/ 727406 h 1141200"/>
              <a:gd name="connsiteX5" fmla="*/ 1925815 w 2077202"/>
              <a:gd name="connsiteY5" fmla="*/ 1141200 h 1141200"/>
              <a:gd name="connsiteX6" fmla="*/ 0 w 2077202"/>
              <a:gd name="connsiteY6" fmla="*/ 1141200 h 11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7202" h="1141200">
                <a:moveTo>
                  <a:pt x="0" y="0"/>
                </a:moveTo>
                <a:lnTo>
                  <a:pt x="1925815" y="0"/>
                </a:lnTo>
                <a:lnTo>
                  <a:pt x="1925815" y="413919"/>
                </a:lnTo>
                <a:lnTo>
                  <a:pt x="2077202" y="570600"/>
                </a:lnTo>
                <a:lnTo>
                  <a:pt x="1925815" y="727406"/>
                </a:lnTo>
                <a:lnTo>
                  <a:pt x="1925815" y="1141200"/>
                </a:lnTo>
                <a:lnTo>
                  <a:pt x="0" y="1141200"/>
                </a:lnTo>
                <a:close/>
              </a:path>
            </a:pathLst>
          </a:custGeom>
          <a:solidFill>
            <a:srgbClr val="6FA287">
              <a:alpha val="60000"/>
            </a:srgbClr>
          </a:solidFill>
        </p:spPr>
        <p:txBody>
          <a:bodyPr wrap="square" lIns="180000" rIns="324000" anchor="ctr"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Sett inn mellomtittel</a:t>
            </a:r>
          </a:p>
        </p:txBody>
      </p:sp>
      <p:sp>
        <p:nvSpPr>
          <p:cNvPr id="26" name="Plassholder for tekst 25">
            <a:extLst>
              <a:ext uri="{FF2B5EF4-FFF2-40B4-BE49-F238E27FC236}">
                <a16:creationId xmlns:a16="http://schemas.microsoft.com/office/drawing/2014/main" id="{B683161D-B5CD-4402-B040-A0C5301211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6925" y="4099487"/>
            <a:ext cx="1946275" cy="1963175"/>
          </a:xfrm>
        </p:spPr>
        <p:txBody>
          <a:bodyPr/>
          <a:lstStyle>
            <a:lvl1pPr marL="0" indent="0">
              <a:buNone/>
              <a:defRPr/>
            </a:lvl1pPr>
            <a:lvl2pPr marL="3048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</p:txBody>
      </p:sp>
      <p:sp>
        <p:nvSpPr>
          <p:cNvPr id="27" name="Plassholder for tekst 25">
            <a:extLst>
              <a:ext uri="{FF2B5EF4-FFF2-40B4-BE49-F238E27FC236}">
                <a16:creationId xmlns:a16="http://schemas.microsoft.com/office/drawing/2014/main" id="{1CFE57D9-0F71-4D97-9C49-4F0EEE5E8D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70263" y="4099487"/>
            <a:ext cx="1946275" cy="1963175"/>
          </a:xfrm>
        </p:spPr>
        <p:txBody>
          <a:bodyPr/>
          <a:lstStyle>
            <a:lvl1pPr marL="0" indent="0">
              <a:buNone/>
              <a:defRPr/>
            </a:lvl1pPr>
            <a:lvl2pPr marL="3048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</p:txBody>
      </p:sp>
      <p:sp>
        <p:nvSpPr>
          <p:cNvPr id="28" name="Plassholder for tekst 25">
            <a:extLst>
              <a:ext uri="{FF2B5EF4-FFF2-40B4-BE49-F238E27FC236}">
                <a16:creationId xmlns:a16="http://schemas.microsoft.com/office/drawing/2014/main" id="{CEC8F951-6502-4237-9074-25F2C25EBA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43601" y="4099487"/>
            <a:ext cx="1946275" cy="1963175"/>
          </a:xfrm>
        </p:spPr>
        <p:txBody>
          <a:bodyPr/>
          <a:lstStyle>
            <a:lvl1pPr marL="0" indent="0">
              <a:buNone/>
              <a:defRPr/>
            </a:lvl1pPr>
            <a:lvl2pPr marL="3048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</p:txBody>
      </p:sp>
      <p:sp>
        <p:nvSpPr>
          <p:cNvPr id="29" name="Plassholder for tekst 25">
            <a:extLst>
              <a:ext uri="{FF2B5EF4-FFF2-40B4-BE49-F238E27FC236}">
                <a16:creationId xmlns:a16="http://schemas.microsoft.com/office/drawing/2014/main" id="{8045DC42-5803-46CB-B7A0-A131E09853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16939" y="4099487"/>
            <a:ext cx="1946275" cy="1963175"/>
          </a:xfrm>
        </p:spPr>
        <p:txBody>
          <a:bodyPr/>
          <a:lstStyle>
            <a:lvl1pPr marL="0" indent="0">
              <a:buNone/>
              <a:defRPr/>
            </a:lvl1pPr>
            <a:lvl2pPr marL="3048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</p:txBody>
      </p:sp>
      <p:sp>
        <p:nvSpPr>
          <p:cNvPr id="30" name="Plassholder for tekst 25">
            <a:extLst>
              <a:ext uri="{FF2B5EF4-FFF2-40B4-BE49-F238E27FC236}">
                <a16:creationId xmlns:a16="http://schemas.microsoft.com/office/drawing/2014/main" id="{154DCB59-20D9-44F4-BD70-3558B1E4C1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90277" y="4099487"/>
            <a:ext cx="1946275" cy="1963175"/>
          </a:xfrm>
        </p:spPr>
        <p:txBody>
          <a:bodyPr/>
          <a:lstStyle>
            <a:lvl1pPr marL="0" indent="0">
              <a:buNone/>
              <a:defRPr/>
            </a:lvl1pPr>
            <a:lvl2pPr marL="3048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529244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4"/>
            <a:ext cx="10966371" cy="5400675"/>
          </a:xfrm>
          <a:prstGeom prst="rect">
            <a:avLst/>
          </a:prstGeom>
          <a:solidFill>
            <a:schemeClr val="lt2"/>
          </a:solidFill>
        </p:spPr>
        <p:txBody>
          <a:bodyPr lIns="0" tIns="144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37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0077" y="900113"/>
            <a:ext cx="10966371" cy="5400675"/>
          </a:xfrm>
          <a:solidFill>
            <a:schemeClr val="accent1"/>
          </a:solidFill>
        </p:spPr>
        <p:txBody>
          <a:bodyPr lIns="540000" tIns="540000" rIns="5040000" bIns="2448000" anchor="t"/>
          <a:lstStyle>
            <a:lvl1pPr algn="l"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80137" y="5550694"/>
            <a:ext cx="840105" cy="270033"/>
          </a:xfrm>
        </p:spPr>
        <p:txBody>
          <a:bodyPr/>
          <a:lstStyle>
            <a:lvl1pPr algn="l">
              <a:defRPr sz="1333" b="0">
                <a:solidFill>
                  <a:schemeClr val="bg1"/>
                </a:solidFill>
              </a:defRPr>
            </a:lvl1pPr>
          </a:lstStyle>
          <a:p>
            <a:fld id="{EAF8FF6D-C7DE-4615-AA24-0018D686901C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100263" y="5550694"/>
            <a:ext cx="4200525" cy="270033"/>
          </a:xfrm>
        </p:spPr>
        <p:txBody>
          <a:bodyPr>
            <a:noAutofit/>
          </a:bodyPr>
          <a:lstStyle>
            <a:lvl1pPr algn="l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nb-NO"/>
              <a:t>Sengepostar og hotell i Nye Førde sjukehus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5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tekst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745756" cy="6873389"/>
          </a:xfrm>
          <a:prstGeom prst="rect">
            <a:avLst/>
          </a:prstGeom>
          <a:solidFill>
            <a:srgbClr val="ADDFB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6" y="1919145"/>
            <a:ext cx="5099049" cy="1169551"/>
          </a:xfrm>
        </p:spPr>
        <p:txBody>
          <a:bodyPr wrap="square" lIns="0" tIns="0" rIns="0" bIns="0" anchor="b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926" y="3429000"/>
            <a:ext cx="5099049" cy="615553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dk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03A77A0-1B30-4FB6-A7F4-2AB117921877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272F82BE-F1C9-48CB-AC9E-52F6EFCCF4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1263" y="976312"/>
            <a:ext cx="5097462" cy="5086351"/>
          </a:xfrm>
          <a:solidFill>
            <a:schemeClr val="lt2"/>
          </a:solidFill>
        </p:spPr>
        <p:txBody>
          <a:bodyPr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19A61B69-527E-204C-A794-5F5CC653CA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2413000"/>
            <a:ext cx="107722" cy="3649664"/>
          </a:xfrm>
        </p:spPr>
        <p:txBody>
          <a:bodyPr vert="vert">
            <a:spAutoFit/>
          </a:bodyPr>
          <a:lstStyle>
            <a:lvl1pPr marL="0" indent="0" algn="r">
              <a:buNone/>
              <a:defRPr lang="nb-NO" sz="700" b="0" i="0" u="none" strike="noStrike" smtClean="0">
                <a:effectLst/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av fotograf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176B1D5F-6793-304B-A952-1D5516B71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21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7" y="900114"/>
            <a:ext cx="10966371" cy="5400675"/>
          </a:xfrm>
          <a:prstGeom prst="rect">
            <a:avLst/>
          </a:prstGeom>
          <a:solidFill>
            <a:srgbClr val="AAA09B"/>
          </a:solidFill>
        </p:spPr>
        <p:txBody>
          <a:bodyPr lIns="0" tIns="1980000" rIns="0" bIns="0" anchor="t" anchorCtr="1"/>
          <a:lstStyle>
            <a:lvl1pPr marL="0" indent="0">
              <a:buNone/>
              <a:defRPr sz="15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050131" y="1350169"/>
            <a:ext cx="6150768" cy="692498"/>
          </a:xfrm>
          <a:noFill/>
        </p:spPr>
        <p:txBody>
          <a:bodyPr lIns="0" tIns="0" rIns="0" bIns="0" anchor="t">
            <a:spAutoFit/>
          </a:bodyPr>
          <a:lstStyle>
            <a:lvl1pPr algn="l"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Legg til tittel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09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2085" y="900113"/>
            <a:ext cx="10849356" cy="5400675"/>
          </a:xfrm>
          <a:solidFill>
            <a:srgbClr val="AAA09B"/>
          </a:solidFill>
        </p:spPr>
        <p:txBody>
          <a:bodyPr lIns="540000" tIns="540000" rIns="5040000" bIns="2448000" anchor="t">
            <a:normAutofit/>
          </a:bodyPr>
          <a:lstStyle>
            <a:lvl1pPr>
              <a:lnSpc>
                <a:spcPct val="90000"/>
              </a:lnSpc>
              <a:defRPr sz="416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1080137" y="5550694"/>
            <a:ext cx="840105" cy="270033"/>
          </a:xfrm>
        </p:spPr>
        <p:txBody>
          <a:bodyPr/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fld id="{C9C4AC95-E960-4E37-9EE0-D65BA4E14432}" type="datetime1">
              <a:rPr lang="nb-NO" smtClean="0"/>
              <a:t>29.02.2024</a:t>
            </a:fld>
            <a:endParaRPr lang="nb-NO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>
          <a:xfrm>
            <a:off x="2100263" y="5550694"/>
            <a:ext cx="4200525" cy="27003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r>
              <a:rPr lang="nb-NO"/>
              <a:t>Sengepostar og hotell i Nye Førde sjukehus </a:t>
            </a:r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11233405" y="6401050"/>
            <a:ext cx="288036" cy="184666"/>
          </a:xfr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508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0075" y="1950245"/>
            <a:ext cx="8701088" cy="435054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ACEB-0688-423D-9BEC-1477B8B45087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09113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tekst &amp; innhold /m undertit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7" y="1800227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55" indent="0">
              <a:buNone/>
              <a:defRPr sz="1667" b="1"/>
            </a:lvl2pPr>
            <a:lvl3pPr marL="761910" indent="0">
              <a:buNone/>
              <a:defRPr sz="1500" b="1"/>
            </a:lvl3pPr>
            <a:lvl4pPr marL="1142863" indent="0">
              <a:buNone/>
              <a:defRPr sz="1333" b="1"/>
            </a:lvl4pPr>
            <a:lvl5pPr marL="1523817" indent="0">
              <a:buNone/>
              <a:defRPr sz="1333" b="1"/>
            </a:lvl5pPr>
            <a:lvl6pPr marL="1904772" indent="0">
              <a:buNone/>
              <a:defRPr sz="1333" b="1"/>
            </a:lvl6pPr>
            <a:lvl7pPr marL="2285727" indent="0">
              <a:buNone/>
              <a:defRPr sz="1333" b="1"/>
            </a:lvl7pPr>
            <a:lvl8pPr marL="2666680" indent="0">
              <a:buNone/>
              <a:defRPr sz="1333" b="1"/>
            </a:lvl8pPr>
            <a:lvl9pPr marL="3047634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7" y="2550322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300787" y="900113"/>
            <a:ext cx="5250657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Sett inn innhold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CEFE4-6129-48B1-B9AF-D7DAADD97E0C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7" y="900113"/>
            <a:ext cx="5250657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33816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&amp;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7" y="1800225"/>
            <a:ext cx="5250657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300787" y="900113"/>
            <a:ext cx="5250657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Sett inn innhold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8063-D243-4B1D-A691-6B763CEB6A41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7" y="900113"/>
            <a:ext cx="5250657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36003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teks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7" y="1800227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55" indent="0">
              <a:buNone/>
              <a:defRPr sz="1667" b="1"/>
            </a:lvl2pPr>
            <a:lvl3pPr marL="761910" indent="0">
              <a:buNone/>
              <a:defRPr sz="1500" b="1"/>
            </a:lvl3pPr>
            <a:lvl4pPr marL="1142863" indent="0">
              <a:buNone/>
              <a:defRPr sz="1333" b="1"/>
            </a:lvl4pPr>
            <a:lvl5pPr marL="1523817" indent="0">
              <a:buNone/>
              <a:defRPr sz="1333" b="1"/>
            </a:lvl5pPr>
            <a:lvl6pPr marL="1904772" indent="0">
              <a:buNone/>
              <a:defRPr sz="1333" b="1"/>
            </a:lvl6pPr>
            <a:lvl7pPr marL="2285727" indent="0">
              <a:buNone/>
              <a:defRPr sz="1333" b="1"/>
            </a:lvl7pPr>
            <a:lvl8pPr marL="2666680" indent="0">
              <a:buNone/>
              <a:defRPr sz="1333" b="1"/>
            </a:lvl8pPr>
            <a:lvl9pPr marL="3047634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7" y="2550322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35C0-5328-4EFF-B38D-01A998AF92FB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7" y="900113"/>
            <a:ext cx="5250657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9934611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7" y="900114"/>
            <a:ext cx="10966371" cy="5400675"/>
          </a:xfrm>
          <a:prstGeom prst="rect">
            <a:avLst/>
          </a:prstGeom>
          <a:solidFill>
            <a:schemeClr val="lt2"/>
          </a:solidFill>
        </p:spPr>
        <p:txBody>
          <a:bodyPr lIns="0" tIns="144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103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 hasCustomPrompt="1"/>
          </p:nvPr>
        </p:nvSpPr>
        <p:spPr>
          <a:xfrm>
            <a:off x="600077" y="900114"/>
            <a:ext cx="10966371" cy="5400675"/>
          </a:xfrm>
          <a:prstGeom prst="rect">
            <a:avLst/>
          </a:prstGeom>
          <a:solidFill>
            <a:srgbClr val="DBD6D4"/>
          </a:solidFill>
        </p:spPr>
        <p:txBody>
          <a:bodyPr lIns="0" tIns="1440000" rIns="0" bIns="0" anchor="ctr"/>
          <a:lstStyle>
            <a:lvl1pPr marL="0" indent="0" algn="ctr">
              <a:buNone/>
              <a:defRPr sz="100" baseline="0"/>
            </a:lvl1pPr>
          </a:lstStyle>
          <a:p>
            <a:pPr lvl="0"/>
            <a:r>
              <a:rPr lang="nb-NO" sz="100"/>
              <a:t> </a:t>
            </a:r>
            <a:endParaRPr lang="nb-NO"/>
          </a:p>
        </p:txBody>
      </p:sp>
      <p:sp>
        <p:nvSpPr>
          <p:cNvPr id="4" name="Plassholder for bilde 6"/>
          <p:cNvSpPr>
            <a:spLocks noGrp="1"/>
          </p:cNvSpPr>
          <p:nvPr>
            <p:ph type="pic" sz="quarter" idx="11" hasCustomPrompt="1"/>
          </p:nvPr>
        </p:nvSpPr>
        <p:spPr>
          <a:xfrm>
            <a:off x="4163020" y="1800226"/>
            <a:ext cx="3840480" cy="3600450"/>
          </a:xfrm>
          <a:prstGeom prst="rect">
            <a:avLst/>
          </a:prstGeom>
          <a:noFill/>
        </p:spPr>
        <p:txBody>
          <a:bodyPr lIns="0" tIns="108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Ikon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646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x bilder /m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3"/>
            <a:ext cx="3600450" cy="1800225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6"/>
          <p:cNvSpPr>
            <a:spLocks noGrp="1"/>
          </p:cNvSpPr>
          <p:nvPr>
            <p:ph type="pic" sz="quarter" idx="11"/>
          </p:nvPr>
        </p:nvSpPr>
        <p:spPr>
          <a:xfrm>
            <a:off x="4365549" y="900114"/>
            <a:ext cx="3450431" cy="2700338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4365549" y="3750472"/>
            <a:ext cx="3450431" cy="2550319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5"/>
          </p:nvPr>
        </p:nvSpPr>
        <p:spPr>
          <a:xfrm>
            <a:off x="600075" y="2850359"/>
            <a:ext cx="3600450" cy="34504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solidFill>
                  <a:schemeClr val="lt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6"/>
          </p:nvPr>
        </p:nvSpPr>
        <p:spPr>
          <a:xfrm>
            <a:off x="7965996" y="900115"/>
            <a:ext cx="3600450" cy="5400674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74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0077" y="1800225"/>
            <a:ext cx="5250657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0787" y="1800225"/>
            <a:ext cx="5250657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D5E9F-77A7-4564-AA1D-2F6FC7FB2DE1}" type="datetime1">
              <a:rPr lang="nb-NO" smtClean="0"/>
              <a:t>29.02.2024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600078" y="900113"/>
            <a:ext cx="10951369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18428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tekst og lite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064000" cy="68733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7ABC5F84-5B0B-40B1-95B9-B8959CC84B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513" y="976312"/>
            <a:ext cx="5097462" cy="5086351"/>
          </a:xfrm>
          <a:solidFill>
            <a:schemeClr val="lt2"/>
          </a:solidFill>
        </p:spPr>
        <p:txBody>
          <a:bodyPr/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1264" y="1919145"/>
            <a:ext cx="5097462" cy="1169551"/>
          </a:xfrm>
        </p:spPr>
        <p:txBody>
          <a:bodyPr wrap="square" lIns="0" tIns="0" rIns="0" bIns="0" anchor="b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1264" y="3429000"/>
            <a:ext cx="5097462" cy="615553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dk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DF2BF78-71A9-4214-8D45-00E0363A513E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0FDE9D9C-A8AB-CF48-8328-3B918E7911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06" y="2413000"/>
            <a:ext cx="107722" cy="3649664"/>
          </a:xfrm>
        </p:spPr>
        <p:txBody>
          <a:bodyPr vert="vert">
            <a:spAutoFit/>
          </a:bodyPr>
          <a:lstStyle>
            <a:lvl1pPr marL="0" indent="0" algn="r">
              <a:buNone/>
              <a:defRPr lang="nb-NO" sz="700" b="0" i="0" u="none" strike="noStrike" smtClean="0">
                <a:effectLst/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av fotograf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A3BAEC17-17CB-9943-A4B3-CFACD18E3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92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7" y="1800227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55" indent="0">
              <a:buNone/>
              <a:defRPr sz="1667" b="1"/>
            </a:lvl2pPr>
            <a:lvl3pPr marL="761910" indent="0">
              <a:buNone/>
              <a:defRPr sz="1500" b="1"/>
            </a:lvl3pPr>
            <a:lvl4pPr marL="1142863" indent="0">
              <a:buNone/>
              <a:defRPr sz="1333" b="1"/>
            </a:lvl4pPr>
            <a:lvl5pPr marL="1523817" indent="0">
              <a:buNone/>
              <a:defRPr sz="1333" b="1"/>
            </a:lvl5pPr>
            <a:lvl6pPr marL="1904772" indent="0">
              <a:buNone/>
              <a:defRPr sz="1333" b="1"/>
            </a:lvl6pPr>
            <a:lvl7pPr marL="2285727" indent="0">
              <a:buNone/>
              <a:defRPr sz="1333" b="1"/>
            </a:lvl7pPr>
            <a:lvl8pPr marL="2666680" indent="0">
              <a:buNone/>
              <a:defRPr sz="1333" b="1"/>
            </a:lvl8pPr>
            <a:lvl9pPr marL="3047634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7" y="2550322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00787" y="1800227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55" indent="0">
              <a:buNone/>
              <a:defRPr sz="1667" b="1"/>
            </a:lvl2pPr>
            <a:lvl3pPr marL="761910" indent="0">
              <a:buNone/>
              <a:defRPr sz="1500" b="1"/>
            </a:lvl3pPr>
            <a:lvl4pPr marL="1142863" indent="0">
              <a:buNone/>
              <a:defRPr sz="1333" b="1"/>
            </a:lvl4pPr>
            <a:lvl5pPr marL="1523817" indent="0">
              <a:buNone/>
              <a:defRPr sz="1333" b="1"/>
            </a:lvl5pPr>
            <a:lvl6pPr marL="1904772" indent="0">
              <a:buNone/>
              <a:defRPr sz="1333" b="1"/>
            </a:lvl6pPr>
            <a:lvl7pPr marL="2285727" indent="0">
              <a:buNone/>
              <a:defRPr sz="1333" b="1"/>
            </a:lvl7pPr>
            <a:lvl8pPr marL="2666680" indent="0">
              <a:buNone/>
              <a:defRPr sz="1333" b="1"/>
            </a:lvl8pPr>
            <a:lvl9pPr marL="3047634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00787" y="2550322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D6C4-8C10-4CB9-8716-18B81364C2B0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it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94132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32E5-BC06-471C-8749-B0B9B8305BDA}" type="datetime1">
              <a:rPr lang="nb-NO" smtClean="0"/>
              <a:t>29.02.2024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8538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8426-8397-4825-803E-478F78CA1F97}" type="datetime1">
              <a:rPr lang="nb-NO" smtClean="0"/>
              <a:t>29.02.2024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788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ald med punkt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2" y="2066906"/>
            <a:ext cx="10694860" cy="1467267"/>
          </a:xfrm>
          <a:prstGeom prst="rect">
            <a:avLst/>
          </a:prstGeom>
        </p:spPr>
        <p:txBody>
          <a:bodyPr lIns="91423" tIns="45711" rIns="91423" bIns="45711">
            <a:spAutoFit/>
          </a:bodyPr>
          <a:lstStyle>
            <a:lvl1pPr>
              <a:defRPr sz="2417">
                <a:latin typeface="Arial"/>
                <a:cs typeface="Arial"/>
              </a:defRPr>
            </a:lvl1pPr>
            <a:lvl2pPr>
              <a:defRPr sz="2417">
                <a:latin typeface="Arial"/>
                <a:cs typeface="Arial"/>
              </a:defRPr>
            </a:lvl2pPr>
            <a:lvl3pPr>
              <a:defRPr sz="2417">
                <a:latin typeface="Arial"/>
                <a:cs typeface="Arial"/>
              </a:defRPr>
            </a:lvl3pPr>
            <a:lvl4pPr>
              <a:defRPr sz="2417">
                <a:latin typeface="Arial"/>
                <a:cs typeface="Arial"/>
              </a:defRPr>
            </a:lvl4pPr>
            <a:lvl5pPr>
              <a:defRPr sz="2417">
                <a:latin typeface="Arial"/>
                <a:cs typeface="Arial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20" name="Rett linje 19"/>
          <p:cNvCxnSpPr/>
          <p:nvPr userDrawn="1"/>
        </p:nvCxnSpPr>
        <p:spPr>
          <a:xfrm>
            <a:off x="2" y="367858"/>
            <a:ext cx="10126675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>
            <a:off x="10673644" y="1725452"/>
            <a:ext cx="1948112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uppe 21"/>
          <p:cNvGrpSpPr/>
          <p:nvPr userDrawn="1"/>
        </p:nvGrpSpPr>
        <p:grpSpPr>
          <a:xfrm>
            <a:off x="9390796" y="344549"/>
            <a:ext cx="1913664" cy="1416312"/>
            <a:chOff x="1361705" y="363625"/>
            <a:chExt cx="509429" cy="502708"/>
          </a:xfrm>
          <a:solidFill>
            <a:srgbClr val="E7E9F5"/>
          </a:solidFill>
        </p:grpSpPr>
        <p:sp>
          <p:nvSpPr>
            <p:cNvPr id="23" name="Ellipse 22"/>
            <p:cNvSpPr/>
            <p:nvPr userDrawn="1"/>
          </p:nvSpPr>
          <p:spPr>
            <a:xfrm>
              <a:off x="1550088" y="363625"/>
              <a:ext cx="132662" cy="13266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58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1550088" y="733671"/>
              <a:ext cx="132662" cy="13266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58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uppe 24"/>
            <p:cNvGrpSpPr/>
            <p:nvPr userDrawn="1"/>
          </p:nvGrpSpPr>
          <p:grpSpPr>
            <a:xfrm>
              <a:off x="1361705" y="548648"/>
              <a:ext cx="509429" cy="132662"/>
              <a:chOff x="1361705" y="551638"/>
              <a:chExt cx="509429" cy="132662"/>
            </a:xfrm>
            <a:grpFill/>
          </p:grpSpPr>
          <p:sp>
            <p:nvSpPr>
              <p:cNvPr id="26" name="Ellipse 25"/>
              <p:cNvSpPr/>
              <p:nvPr userDrawn="1"/>
            </p:nvSpPr>
            <p:spPr>
              <a:xfrm>
                <a:off x="1552204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58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Ellipse 26"/>
              <p:cNvSpPr/>
              <p:nvPr userDrawn="1"/>
            </p:nvSpPr>
            <p:spPr>
              <a:xfrm>
                <a:off x="1361705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58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Ellipse 27"/>
              <p:cNvSpPr/>
              <p:nvPr userDrawn="1"/>
            </p:nvSpPr>
            <p:spPr>
              <a:xfrm>
                <a:off x="1738472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58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Tittel 1"/>
          <p:cNvSpPr>
            <a:spLocks noGrp="1"/>
          </p:cNvSpPr>
          <p:nvPr>
            <p:ph type="ctrTitle"/>
          </p:nvPr>
        </p:nvSpPr>
        <p:spPr>
          <a:xfrm>
            <a:off x="609602" y="710163"/>
            <a:ext cx="8517467" cy="456645"/>
          </a:xfrm>
          <a:prstGeom prst="rect">
            <a:avLst/>
          </a:prstGeom>
        </p:spPr>
        <p:txBody>
          <a:bodyPr wrap="square" lIns="91423" tIns="45711" rIns="91423" bIns="45711" anchor="t">
            <a:spAutoFit/>
          </a:bodyPr>
          <a:lstStyle>
            <a:lvl1pPr algn="l">
              <a:defRPr sz="3583" b="1">
                <a:latin typeface="Arial"/>
                <a:cs typeface="Arial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2" name="Bilde 1" descr="Helse Før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2750"/>
            <a:ext cx="3230880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515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useside med tittel og plassholder for ikon">
    <p:bg>
      <p:bgPr>
        <a:solidFill>
          <a:srgbClr val="BFCED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1BB3812-6B92-41AA-B031-D8E21DD4438F}"/>
              </a:ext>
            </a:extLst>
          </p:cNvPr>
          <p:cNvSpPr/>
          <p:nvPr userDrawn="1"/>
        </p:nvSpPr>
        <p:spPr>
          <a:xfrm>
            <a:off x="7727950" y="0"/>
            <a:ext cx="4464050" cy="6858000"/>
          </a:xfrm>
          <a:prstGeom prst="rect">
            <a:avLst/>
          </a:prstGeom>
          <a:solidFill>
            <a:schemeClr val="lt1"/>
          </a:solidFill>
          <a:ln w="12700" cap="flat" cmpd="sng" algn="ctr">
            <a:solidFill>
              <a:schemeClr val="accent1">
                <a:lumMod val="100000"/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571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80620619-DCB5-4249-BF9C-FA72A534A684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-149313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Sengepostar og hotell i Nye Førde sjukehus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3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A11D1591-3D05-48F9-81D2-4C1C533E0F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3898" y="1521191"/>
            <a:ext cx="4132078" cy="35096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bildeknappen for å sette inn ikon her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722D91D-A69A-7F4F-B7A5-57E3F7AA6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766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040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0075" y="900113"/>
            <a:ext cx="10966371" cy="5400675"/>
          </a:xfrm>
          <a:solidFill>
            <a:schemeClr val="accent1"/>
          </a:solidFill>
        </p:spPr>
        <p:txBody>
          <a:bodyPr lIns="540000" tIns="540000" rIns="5040000" bIns="2448000" anchor="t"/>
          <a:lstStyle>
            <a:lvl1pPr algn="l"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80135" y="5550694"/>
            <a:ext cx="840105" cy="270033"/>
          </a:xfrm>
        </p:spPr>
        <p:txBody>
          <a:bodyPr/>
          <a:lstStyle>
            <a:lvl1pPr algn="l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nb-NO"/>
              <a:t>03.12.2019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100263" y="5550694"/>
            <a:ext cx="4200525" cy="270033"/>
          </a:xfrm>
        </p:spPr>
        <p:txBody>
          <a:bodyPr>
            <a:noAutofit/>
          </a:bodyPr>
          <a:lstStyle>
            <a:lvl1pPr algn="l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nb-NO"/>
              <a:t>Portefølgjestyret, Helse Førde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4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4"/>
            <a:ext cx="10966371" cy="5400675"/>
          </a:xfrm>
          <a:prstGeom prst="rect">
            <a:avLst/>
          </a:prstGeom>
          <a:solidFill>
            <a:srgbClr val="AAA09B"/>
          </a:solidFill>
        </p:spPr>
        <p:txBody>
          <a:bodyPr lIns="0" tIns="1980000" rIns="0" bIns="0" anchor="t" anchorCtr="1"/>
          <a:lstStyle>
            <a:lvl1pPr marL="0" indent="0">
              <a:buNone/>
              <a:defRPr sz="15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050131" y="1350169"/>
            <a:ext cx="6150768" cy="692498"/>
          </a:xfrm>
          <a:noFill/>
        </p:spPr>
        <p:txBody>
          <a:bodyPr lIns="0" tIns="0" rIns="0" bIns="0" anchor="t">
            <a:spAutoFit/>
          </a:bodyPr>
          <a:lstStyle>
            <a:lvl1pPr algn="l"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Legg til tittel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59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2085" y="900113"/>
            <a:ext cx="10849356" cy="5400675"/>
          </a:xfrm>
          <a:solidFill>
            <a:srgbClr val="AAA09B"/>
          </a:solidFill>
        </p:spPr>
        <p:txBody>
          <a:bodyPr lIns="540000" tIns="540000" rIns="5040000" bIns="2448000" anchor="t">
            <a:normAutofit/>
          </a:bodyPr>
          <a:lstStyle>
            <a:lvl1pPr>
              <a:lnSpc>
                <a:spcPct val="90000"/>
              </a:lnSpc>
              <a:defRPr sz="416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1080135" y="5550694"/>
            <a:ext cx="840105" cy="270033"/>
          </a:xfrm>
        </p:spPr>
        <p:txBody>
          <a:bodyPr/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r>
              <a:rPr lang="nb-NO"/>
              <a:t>03.12.2019</a:t>
            </a:r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>
          <a:xfrm>
            <a:off x="2100263" y="5550694"/>
            <a:ext cx="4200525" cy="27003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r>
              <a:rPr lang="nb-NO"/>
              <a:t>Portefølgjestyret, Helse Førde </a:t>
            </a:r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11233405" y="6401050"/>
            <a:ext cx="288036" cy="184666"/>
          </a:xfr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725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0075" y="1950245"/>
            <a:ext cx="8701088" cy="435054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03.12.2019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Portefølgjestyret, Helse Førde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528841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tekst &amp; innhold /m undertit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2550320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300787" y="900113"/>
            <a:ext cx="5250657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Sett inn innhold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03.12.2019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Portefølgjestyret, Helse Førde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6" y="900113"/>
            <a:ext cx="5250657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67953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med tekst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C6BCA24-2492-4D5E-851B-D133BE6BD08C}"/>
              </a:ext>
            </a:extLst>
          </p:cNvPr>
          <p:cNvSpPr/>
          <p:nvPr userDrawn="1"/>
        </p:nvSpPr>
        <p:spPr>
          <a:xfrm>
            <a:off x="406400" y="0"/>
            <a:ext cx="4064400" cy="4939200"/>
          </a:xfrm>
          <a:prstGeom prst="rect">
            <a:avLst/>
          </a:prstGeom>
          <a:solidFill>
            <a:srgbClr val="CEE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86653"/>
            <a:ext cx="12192000" cy="5886736"/>
          </a:xfrm>
          <a:custGeom>
            <a:avLst/>
            <a:gdLst>
              <a:gd name="connsiteX0" fmla="*/ 0 w 12192000"/>
              <a:gd name="connsiteY0" fmla="*/ 0 h 5886736"/>
              <a:gd name="connsiteX1" fmla="*/ 406400 w 12192000"/>
              <a:gd name="connsiteY1" fmla="*/ 0 h 5886736"/>
              <a:gd name="connsiteX2" fmla="*/ 406400 w 12192000"/>
              <a:gd name="connsiteY2" fmla="*/ 3953669 h 5886736"/>
              <a:gd name="connsiteX3" fmla="*/ 4470400 w 12192000"/>
              <a:gd name="connsiteY3" fmla="*/ 3953669 h 5886736"/>
              <a:gd name="connsiteX4" fmla="*/ 4470400 w 12192000"/>
              <a:gd name="connsiteY4" fmla="*/ 0 h 5886736"/>
              <a:gd name="connsiteX5" fmla="*/ 12192000 w 12192000"/>
              <a:gd name="connsiteY5" fmla="*/ 0 h 5886736"/>
              <a:gd name="connsiteX6" fmla="*/ 12192000 w 12192000"/>
              <a:gd name="connsiteY6" fmla="*/ 5886736 h 5886736"/>
              <a:gd name="connsiteX7" fmla="*/ 0 w 12192000"/>
              <a:gd name="connsiteY7" fmla="*/ 5886736 h 588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886736">
                <a:moveTo>
                  <a:pt x="0" y="0"/>
                </a:moveTo>
                <a:lnTo>
                  <a:pt x="406400" y="0"/>
                </a:lnTo>
                <a:lnTo>
                  <a:pt x="406400" y="3953669"/>
                </a:lnTo>
                <a:lnTo>
                  <a:pt x="4470400" y="3953669"/>
                </a:lnTo>
                <a:lnTo>
                  <a:pt x="4470400" y="0"/>
                </a:lnTo>
                <a:lnTo>
                  <a:pt x="12192000" y="0"/>
                </a:lnTo>
                <a:lnTo>
                  <a:pt x="12192000" y="5886736"/>
                </a:lnTo>
                <a:lnTo>
                  <a:pt x="0" y="5886736"/>
                </a:lnTo>
                <a:close/>
              </a:path>
            </a:pathLst>
          </a:cu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369794"/>
            <a:ext cx="3267075" cy="2991925"/>
          </a:xfrm>
        </p:spPr>
        <p:txBody>
          <a:bodyPr wrap="square" lIns="0" tIns="0" rIns="0" bIns="0" anchor="b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513" y="3995788"/>
            <a:ext cx="3265487" cy="615553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dk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540A8F8-C481-4CBC-B329-75A7F15DEA2F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9B83EA47-4C8F-6945-9467-5327596A6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10166464" y="4851828"/>
            <a:ext cx="107722" cy="3649664"/>
          </a:xfrm>
        </p:spPr>
        <p:txBody>
          <a:bodyPr vert="vert">
            <a:spAutoFit/>
          </a:bodyPr>
          <a:lstStyle>
            <a:lvl1pPr marL="0" indent="0" algn="r">
              <a:buNone/>
              <a:defRPr lang="nb-NO" sz="700" b="0" i="0" u="none" strike="noStrike" smtClean="0">
                <a:effectLst/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av fotograf</a:t>
            </a:r>
          </a:p>
        </p:txBody>
      </p:sp>
    </p:spTree>
    <p:extLst>
      <p:ext uri="{BB962C8B-B14F-4D97-AF65-F5344CB8AC3E}">
        <p14:creationId xmlns:p14="http://schemas.microsoft.com/office/powerpoint/2010/main" val="1600622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&amp;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1800225"/>
            <a:ext cx="5250657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300787" y="900113"/>
            <a:ext cx="5250657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Sett inn innhold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03.12.2019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Portefølgjestyret, Helse Førde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5" y="900113"/>
            <a:ext cx="5250657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7520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teks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2550320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03.12.2019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Portefølgjestyret, Helse Førde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5" y="900113"/>
            <a:ext cx="5250657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51462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4"/>
            <a:ext cx="10966371" cy="5400675"/>
          </a:xfrm>
          <a:prstGeom prst="rect">
            <a:avLst/>
          </a:prstGeom>
          <a:solidFill>
            <a:schemeClr val="lt2"/>
          </a:solidFill>
        </p:spPr>
        <p:txBody>
          <a:bodyPr lIns="0" tIns="144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099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 hasCustomPrompt="1"/>
          </p:nvPr>
        </p:nvSpPr>
        <p:spPr>
          <a:xfrm>
            <a:off x="600075" y="900114"/>
            <a:ext cx="10966371" cy="5400675"/>
          </a:xfrm>
          <a:prstGeom prst="rect">
            <a:avLst/>
          </a:prstGeom>
          <a:solidFill>
            <a:srgbClr val="DBD6D4"/>
          </a:solidFill>
        </p:spPr>
        <p:txBody>
          <a:bodyPr lIns="0" tIns="1440000" rIns="0" bIns="0" anchor="ctr"/>
          <a:lstStyle>
            <a:lvl1pPr marL="0" indent="0" algn="ctr">
              <a:buNone/>
              <a:defRPr sz="100" baseline="0"/>
            </a:lvl1pPr>
          </a:lstStyle>
          <a:p>
            <a:pPr lvl="0"/>
            <a:r>
              <a:rPr lang="nb-NO" sz="100"/>
              <a:t> </a:t>
            </a:r>
            <a:endParaRPr lang="nb-NO"/>
          </a:p>
        </p:txBody>
      </p:sp>
      <p:sp>
        <p:nvSpPr>
          <p:cNvPr id="4" name="Plassholder for bilde 6"/>
          <p:cNvSpPr>
            <a:spLocks noGrp="1"/>
          </p:cNvSpPr>
          <p:nvPr>
            <p:ph type="pic" sz="quarter" idx="11" hasCustomPrompt="1"/>
          </p:nvPr>
        </p:nvSpPr>
        <p:spPr>
          <a:xfrm>
            <a:off x="4163020" y="1800226"/>
            <a:ext cx="3840480" cy="3600450"/>
          </a:xfrm>
          <a:prstGeom prst="rect">
            <a:avLst/>
          </a:prstGeom>
          <a:noFill/>
        </p:spPr>
        <p:txBody>
          <a:bodyPr lIns="0" tIns="108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Ikon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38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x bilder /m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3"/>
            <a:ext cx="3600450" cy="1800225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6"/>
          <p:cNvSpPr>
            <a:spLocks noGrp="1"/>
          </p:cNvSpPr>
          <p:nvPr>
            <p:ph type="pic" sz="quarter" idx="11"/>
          </p:nvPr>
        </p:nvSpPr>
        <p:spPr>
          <a:xfrm>
            <a:off x="4365547" y="900114"/>
            <a:ext cx="3450431" cy="2700338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4365547" y="3750470"/>
            <a:ext cx="3450431" cy="2550319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5"/>
          </p:nvPr>
        </p:nvSpPr>
        <p:spPr>
          <a:xfrm>
            <a:off x="600075" y="2850357"/>
            <a:ext cx="3600450" cy="34504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solidFill>
                  <a:schemeClr val="lt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6"/>
          </p:nvPr>
        </p:nvSpPr>
        <p:spPr>
          <a:xfrm>
            <a:off x="7965996" y="900113"/>
            <a:ext cx="3600450" cy="5400674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98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0075" y="1800225"/>
            <a:ext cx="5250657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0787" y="1800225"/>
            <a:ext cx="5250657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03.12.2019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Portefølgjestyret, Helse Førde 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600076" y="900113"/>
            <a:ext cx="10951369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157508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2550320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00787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00787" y="2550320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03.12.2019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Portefølgjestyret, Helse Førde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it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17958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03.12.2019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Portefølgjestyret, Helse Førde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70992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03.12.2019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Portefølgjestyret, Helse Førde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48763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meng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 userDrawn="1"/>
        </p:nvCxnSpPr>
        <p:spPr>
          <a:xfrm>
            <a:off x="0" y="368300"/>
            <a:ext cx="10126133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/>
          <p:cNvCxnSpPr/>
          <p:nvPr userDrawn="1"/>
        </p:nvCxnSpPr>
        <p:spPr>
          <a:xfrm>
            <a:off x="10674351" y="1725613"/>
            <a:ext cx="1947333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uppe 5"/>
          <p:cNvGrpSpPr/>
          <p:nvPr userDrawn="1"/>
        </p:nvGrpSpPr>
        <p:grpSpPr>
          <a:xfrm>
            <a:off x="9390796" y="344549"/>
            <a:ext cx="1913664" cy="1416312"/>
            <a:chOff x="1361705" y="363625"/>
            <a:chExt cx="509429" cy="502708"/>
          </a:xfrm>
          <a:solidFill>
            <a:srgbClr val="E7E9F5"/>
          </a:solidFill>
        </p:grpSpPr>
        <p:sp>
          <p:nvSpPr>
            <p:cNvPr id="8" name="Ellipse 7"/>
            <p:cNvSpPr/>
            <p:nvPr/>
          </p:nvSpPr>
          <p:spPr>
            <a:xfrm>
              <a:off x="1550088" y="363625"/>
              <a:ext cx="132662" cy="13266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800">
                <a:solidFill>
                  <a:prstClr val="white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1550088" y="733671"/>
              <a:ext cx="132662" cy="13266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800">
                <a:solidFill>
                  <a:prstClr val="white"/>
                </a:solidFill>
              </a:endParaRPr>
            </a:p>
          </p:txBody>
        </p:sp>
        <p:grpSp>
          <p:nvGrpSpPr>
            <p:cNvPr id="10" name="Gruppe 9"/>
            <p:cNvGrpSpPr/>
            <p:nvPr/>
          </p:nvGrpSpPr>
          <p:grpSpPr>
            <a:xfrm>
              <a:off x="1361705" y="548648"/>
              <a:ext cx="509429" cy="132662"/>
              <a:chOff x="1361705" y="551638"/>
              <a:chExt cx="509429" cy="132662"/>
            </a:xfrm>
            <a:grpFill/>
          </p:grpSpPr>
          <p:sp>
            <p:nvSpPr>
              <p:cNvPr id="11" name="Ellipse 10"/>
              <p:cNvSpPr/>
              <p:nvPr/>
            </p:nvSpPr>
            <p:spPr>
              <a:xfrm>
                <a:off x="1552204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1361705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1738472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80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4" name="Bilde 10" descr="Helse Før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092826"/>
            <a:ext cx="323003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1" y="2070100"/>
            <a:ext cx="10694859" cy="28212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400">
                <a:latin typeface="Arial"/>
                <a:cs typeface="Arial"/>
              </a:defRPr>
            </a:lvl1pPr>
            <a:lvl2pPr>
              <a:defRPr sz="1400">
                <a:latin typeface="ScalaSans"/>
                <a:cs typeface="ScalaSans"/>
              </a:defRPr>
            </a:lvl2pPr>
            <a:lvl3pPr>
              <a:defRPr sz="1200">
                <a:latin typeface="ScalaSans"/>
                <a:cs typeface="ScalaSans"/>
              </a:defRPr>
            </a:lvl3pPr>
            <a:lvl4pPr>
              <a:defRPr sz="1100">
                <a:latin typeface="ScalaSans"/>
                <a:cs typeface="ScalaSans"/>
              </a:defRPr>
            </a:lvl4pPr>
            <a:lvl5pPr>
              <a:defRPr sz="1100">
                <a:latin typeface="ScalaSans"/>
                <a:cs typeface="ScalaSans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609600" y="710162"/>
            <a:ext cx="8517467" cy="364780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3600" b="1">
                <a:latin typeface="Arial"/>
                <a:cs typeface="Arial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501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med tekst og stort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86653"/>
            <a:ext cx="12192000" cy="5886736"/>
          </a:xfrm>
          <a:custGeom>
            <a:avLst/>
            <a:gdLst>
              <a:gd name="connsiteX0" fmla="*/ 0 w 12192000"/>
              <a:gd name="connsiteY0" fmla="*/ 0 h 5886736"/>
              <a:gd name="connsiteX1" fmla="*/ 406400 w 12192000"/>
              <a:gd name="connsiteY1" fmla="*/ 0 h 5886736"/>
              <a:gd name="connsiteX2" fmla="*/ 406400 w 12192000"/>
              <a:gd name="connsiteY2" fmla="*/ 3953669 h 5886736"/>
              <a:gd name="connsiteX3" fmla="*/ 4470400 w 12192000"/>
              <a:gd name="connsiteY3" fmla="*/ 3953669 h 5886736"/>
              <a:gd name="connsiteX4" fmla="*/ 4470400 w 12192000"/>
              <a:gd name="connsiteY4" fmla="*/ 0 h 5886736"/>
              <a:gd name="connsiteX5" fmla="*/ 12192000 w 12192000"/>
              <a:gd name="connsiteY5" fmla="*/ 0 h 5886736"/>
              <a:gd name="connsiteX6" fmla="*/ 12192000 w 12192000"/>
              <a:gd name="connsiteY6" fmla="*/ 5886736 h 5886736"/>
              <a:gd name="connsiteX7" fmla="*/ 0 w 12192000"/>
              <a:gd name="connsiteY7" fmla="*/ 5886736 h 588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886736">
                <a:moveTo>
                  <a:pt x="0" y="0"/>
                </a:moveTo>
                <a:lnTo>
                  <a:pt x="406400" y="0"/>
                </a:lnTo>
                <a:lnTo>
                  <a:pt x="406400" y="3953669"/>
                </a:lnTo>
                <a:lnTo>
                  <a:pt x="4470400" y="3953669"/>
                </a:lnTo>
                <a:lnTo>
                  <a:pt x="4470400" y="0"/>
                </a:lnTo>
                <a:lnTo>
                  <a:pt x="12192000" y="0"/>
                </a:lnTo>
                <a:lnTo>
                  <a:pt x="12192000" y="5886736"/>
                </a:lnTo>
                <a:lnTo>
                  <a:pt x="0" y="5886736"/>
                </a:lnTo>
                <a:close/>
              </a:path>
            </a:pathLst>
          </a:cu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D477F9B-9F58-4B5C-835B-EEB557C86025}"/>
              </a:ext>
            </a:extLst>
          </p:cNvPr>
          <p:cNvSpPr>
            <a:spLocks/>
          </p:cNvSpPr>
          <p:nvPr userDrawn="1"/>
        </p:nvSpPr>
        <p:spPr>
          <a:xfrm>
            <a:off x="406400" y="0"/>
            <a:ext cx="4064000" cy="4940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513" y="3995788"/>
            <a:ext cx="3265487" cy="615553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EA361D0-87B0-4C01-8535-BCAFFBF87541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68FFDB9-DEC0-4ED2-AA73-EFDCD4020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369794"/>
            <a:ext cx="3267075" cy="2991925"/>
          </a:xfrm>
        </p:spPr>
        <p:txBody>
          <a:bodyPr wrap="square" lIns="0" tIns="0" rIns="0" bIns="0"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9BBF87C4-A7B5-134E-8831-50A2AE67C7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10166464" y="4851828"/>
            <a:ext cx="107722" cy="3649664"/>
          </a:xfrm>
        </p:spPr>
        <p:txBody>
          <a:bodyPr vert="vert">
            <a:spAutoFit/>
          </a:bodyPr>
          <a:lstStyle>
            <a:lvl1pPr marL="0" indent="0" algn="r">
              <a:buNone/>
              <a:defRPr lang="nb-NO" sz="700" b="0" i="0" u="none" strike="noStrike" smtClean="0">
                <a:effectLst/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av fotograf</a:t>
            </a:r>
          </a:p>
        </p:txBody>
      </p:sp>
    </p:spTree>
    <p:extLst>
      <p:ext uri="{BB962C8B-B14F-4D97-AF65-F5344CB8AC3E}">
        <p14:creationId xmlns:p14="http://schemas.microsoft.com/office/powerpoint/2010/main" val="41773696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0075" y="900113"/>
            <a:ext cx="10966371" cy="5400675"/>
          </a:xfrm>
          <a:solidFill>
            <a:schemeClr val="accent1"/>
          </a:solidFill>
        </p:spPr>
        <p:txBody>
          <a:bodyPr lIns="540000" tIns="540000" rIns="5040000" bIns="2448000" anchor="t"/>
          <a:lstStyle>
            <a:lvl1pPr algn="l"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80135" y="5550694"/>
            <a:ext cx="840105" cy="270033"/>
          </a:xfrm>
        </p:spPr>
        <p:txBody>
          <a:bodyPr/>
          <a:lstStyle>
            <a:lvl1pPr algn="l">
              <a:defRPr sz="1333" b="0">
                <a:solidFill>
                  <a:schemeClr val="bg1"/>
                </a:solidFill>
              </a:defRPr>
            </a:lvl1pPr>
          </a:lstStyle>
          <a:p>
            <a:fld id="{4C982ED5-D66E-4030-8E86-EB173AA672C4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100263" y="5550694"/>
            <a:ext cx="4200525" cy="270033"/>
          </a:xfrm>
        </p:spPr>
        <p:txBody>
          <a:bodyPr>
            <a:noAutofit/>
          </a:bodyPr>
          <a:lstStyle>
            <a:lvl1pPr algn="l">
              <a:defRPr sz="1333" b="0">
                <a:solidFill>
                  <a:schemeClr val="bg1"/>
                </a:solidFill>
              </a:defRPr>
            </a:lvl1pPr>
          </a:lstStyle>
          <a:p>
            <a:r>
              <a:rPr lang="nb-NO"/>
              <a:t>Sengepostar og hotell i Nye Førde sjukehus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43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4"/>
            <a:ext cx="10966371" cy="5400675"/>
          </a:xfrm>
          <a:prstGeom prst="rect">
            <a:avLst/>
          </a:prstGeom>
          <a:solidFill>
            <a:srgbClr val="AAA09B"/>
          </a:solidFill>
        </p:spPr>
        <p:txBody>
          <a:bodyPr lIns="0" tIns="1980000" rIns="0" bIns="0" anchor="t" anchorCtr="1"/>
          <a:lstStyle>
            <a:lvl1pPr marL="0" indent="0">
              <a:buNone/>
              <a:defRPr sz="15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050131" y="1350169"/>
            <a:ext cx="6150768" cy="692498"/>
          </a:xfrm>
          <a:noFill/>
        </p:spPr>
        <p:txBody>
          <a:bodyPr lIns="0" tIns="0" rIns="0" bIns="0" anchor="t">
            <a:spAutoFit/>
          </a:bodyPr>
          <a:lstStyle>
            <a:lvl1pPr algn="l"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Legg til tittel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07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2085" y="900113"/>
            <a:ext cx="10849356" cy="5400675"/>
          </a:xfrm>
          <a:solidFill>
            <a:srgbClr val="AAA09B"/>
          </a:solidFill>
        </p:spPr>
        <p:txBody>
          <a:bodyPr lIns="540000" tIns="540000" rIns="5040000" bIns="2448000" anchor="t">
            <a:normAutofit/>
          </a:bodyPr>
          <a:lstStyle>
            <a:lvl1pPr>
              <a:lnSpc>
                <a:spcPct val="90000"/>
              </a:lnSpc>
              <a:defRPr sz="4167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1080135" y="5550694"/>
            <a:ext cx="840105" cy="270033"/>
          </a:xfrm>
        </p:spPr>
        <p:txBody>
          <a:bodyPr/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fld id="{ECC792B3-558D-4444-8701-2ECAA7E2BBD8}" type="datetime1">
              <a:rPr lang="nb-NO" smtClean="0"/>
              <a:t>29.02.2024</a:t>
            </a:fld>
            <a:endParaRPr lang="nb-NO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>
          <a:xfrm>
            <a:off x="2100263" y="5550694"/>
            <a:ext cx="4200525" cy="27003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r>
              <a:rPr lang="nb-NO"/>
              <a:t>Sengepostar og hotell i Nye Førde sjukehus </a:t>
            </a:r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11233405" y="6401050"/>
            <a:ext cx="288036" cy="184666"/>
          </a:xfr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151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0075" y="1950245"/>
            <a:ext cx="8701088" cy="435054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86E0-C78A-404B-9EE4-3ECD3D098588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735375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tekst &amp; innhold /m undertit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2550320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300787" y="900113"/>
            <a:ext cx="5250657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Sett inn innhold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D7FA-CCFE-4FC4-B82F-D28CFDF75CD5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6" y="900113"/>
            <a:ext cx="5250657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3061937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&amp;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1800225"/>
            <a:ext cx="5250657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300787" y="900113"/>
            <a:ext cx="5250657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Sett inn innhold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BFB7A-52C5-4F2B-B341-671FABE39D75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5" y="900113"/>
            <a:ext cx="5250657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489671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teks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2550320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8257-BA15-4F4B-B4B9-BDA6FF92EA3A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0075" y="900113"/>
            <a:ext cx="5250657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804256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4"/>
            <a:ext cx="10966371" cy="5400675"/>
          </a:xfrm>
          <a:prstGeom prst="rect">
            <a:avLst/>
          </a:prstGeom>
          <a:solidFill>
            <a:schemeClr val="lt2"/>
          </a:solidFill>
        </p:spPr>
        <p:txBody>
          <a:bodyPr lIns="0" tIns="144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196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 hasCustomPrompt="1"/>
          </p:nvPr>
        </p:nvSpPr>
        <p:spPr>
          <a:xfrm>
            <a:off x="600075" y="900114"/>
            <a:ext cx="10966371" cy="5400675"/>
          </a:xfrm>
          <a:prstGeom prst="rect">
            <a:avLst/>
          </a:prstGeom>
          <a:solidFill>
            <a:srgbClr val="DBD6D4"/>
          </a:solidFill>
        </p:spPr>
        <p:txBody>
          <a:bodyPr lIns="0" tIns="1440000" rIns="0" bIns="0" anchor="ctr"/>
          <a:lstStyle>
            <a:lvl1pPr marL="0" indent="0" algn="ctr">
              <a:buNone/>
              <a:defRPr sz="100" baseline="0"/>
            </a:lvl1pPr>
          </a:lstStyle>
          <a:p>
            <a:pPr lvl="0"/>
            <a:r>
              <a:rPr lang="nb-NO" sz="100"/>
              <a:t> </a:t>
            </a:r>
            <a:endParaRPr lang="nb-NO"/>
          </a:p>
        </p:txBody>
      </p:sp>
      <p:sp>
        <p:nvSpPr>
          <p:cNvPr id="4" name="Plassholder for bilde 6"/>
          <p:cNvSpPr>
            <a:spLocks noGrp="1"/>
          </p:cNvSpPr>
          <p:nvPr>
            <p:ph type="pic" sz="quarter" idx="11" hasCustomPrompt="1"/>
          </p:nvPr>
        </p:nvSpPr>
        <p:spPr>
          <a:xfrm>
            <a:off x="4163020" y="1800226"/>
            <a:ext cx="3840480" cy="3600450"/>
          </a:xfrm>
          <a:prstGeom prst="rect">
            <a:avLst/>
          </a:prstGeom>
          <a:noFill/>
        </p:spPr>
        <p:txBody>
          <a:bodyPr lIns="0" tIns="108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Ikon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078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x bilder /m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600075" y="900113"/>
            <a:ext cx="3600450" cy="1800225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6"/>
          <p:cNvSpPr>
            <a:spLocks noGrp="1"/>
          </p:cNvSpPr>
          <p:nvPr>
            <p:ph type="pic" sz="quarter" idx="11"/>
          </p:nvPr>
        </p:nvSpPr>
        <p:spPr>
          <a:xfrm>
            <a:off x="4365547" y="900114"/>
            <a:ext cx="3450431" cy="2700338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4365547" y="3750470"/>
            <a:ext cx="3450431" cy="2550319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5"/>
          </p:nvPr>
        </p:nvSpPr>
        <p:spPr>
          <a:xfrm>
            <a:off x="600075" y="2850357"/>
            <a:ext cx="3600450" cy="34504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solidFill>
                  <a:schemeClr val="lt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6"/>
          </p:nvPr>
        </p:nvSpPr>
        <p:spPr>
          <a:xfrm>
            <a:off x="7965996" y="900113"/>
            <a:ext cx="3600450" cy="5400674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500"/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63" y="379632"/>
            <a:ext cx="1595120" cy="3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3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4D9D44-98FA-4766-8341-8FC3D8633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747B07-4572-40CF-B463-9CF5EBF5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6" y="2413000"/>
            <a:ext cx="8763000" cy="36496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69DCCC-FA35-4BC3-B401-3AF1C6FBD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852B1F4-6138-4225-A9A8-727786CA4CFA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8BCE1B-16B5-4C51-BA48-E53851E99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456F09-A299-4ECB-99F6-48D6F352D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84211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0075" y="1800225"/>
            <a:ext cx="5250657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0787" y="1800225"/>
            <a:ext cx="5250657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7BA8-EACC-4283-A01D-848B3B4E83AB}" type="datetime1">
              <a:rPr lang="nb-NO" smtClean="0"/>
              <a:t>29.02.2024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600076" y="900113"/>
            <a:ext cx="10951369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017146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0075" y="2550320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00787" y="1800225"/>
            <a:ext cx="5250657" cy="6000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00787" y="2550320"/>
            <a:ext cx="5250657" cy="375046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518C-D30B-4697-84E1-D80BD667980F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it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091591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3CB49-5D4F-41EA-8E39-57AAF1DC0B47}" type="datetime1">
              <a:rPr lang="nb-NO" smtClean="0"/>
              <a:t>29.02.2024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6982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5796-EF57-4DD5-A0A5-246EB36B1D01}" type="datetime1">
              <a:rPr lang="nb-NO" smtClean="0"/>
              <a:t>29.02.2024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Sengepostar og hotell i Nye Førde sjukehus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3970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ald med punkt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2" y="2066905"/>
            <a:ext cx="10694860" cy="2233930"/>
          </a:xfrm>
          <a:prstGeom prst="rect">
            <a:avLst/>
          </a:prstGeom>
        </p:spPr>
        <p:txBody>
          <a:bodyPr lIns="91423" tIns="45711" rIns="91423" bIns="45711">
            <a:spAutoFit/>
          </a:bodyPr>
          <a:lstStyle>
            <a:lvl1pPr>
              <a:defRPr sz="2417">
                <a:latin typeface="Arial"/>
                <a:cs typeface="Arial"/>
              </a:defRPr>
            </a:lvl1pPr>
            <a:lvl2pPr>
              <a:defRPr sz="2417">
                <a:latin typeface="Arial"/>
                <a:cs typeface="Arial"/>
              </a:defRPr>
            </a:lvl2pPr>
            <a:lvl3pPr>
              <a:defRPr sz="2417">
                <a:latin typeface="Arial"/>
                <a:cs typeface="Arial"/>
              </a:defRPr>
            </a:lvl3pPr>
            <a:lvl4pPr>
              <a:defRPr sz="2417">
                <a:latin typeface="Arial"/>
                <a:cs typeface="Arial"/>
              </a:defRPr>
            </a:lvl4pPr>
            <a:lvl5pPr>
              <a:defRPr sz="2417">
                <a:latin typeface="Arial"/>
                <a:cs typeface="Arial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20" name="Rett linje 19"/>
          <p:cNvCxnSpPr/>
          <p:nvPr userDrawn="1"/>
        </p:nvCxnSpPr>
        <p:spPr>
          <a:xfrm>
            <a:off x="0" y="367858"/>
            <a:ext cx="10126675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>
            <a:off x="10673644" y="1725452"/>
            <a:ext cx="1948112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uppe 21"/>
          <p:cNvGrpSpPr/>
          <p:nvPr userDrawn="1"/>
        </p:nvGrpSpPr>
        <p:grpSpPr>
          <a:xfrm>
            <a:off x="9390796" y="344549"/>
            <a:ext cx="1913664" cy="1416312"/>
            <a:chOff x="1361705" y="363625"/>
            <a:chExt cx="509429" cy="502708"/>
          </a:xfrm>
          <a:solidFill>
            <a:srgbClr val="E7E9F5"/>
          </a:solidFill>
        </p:grpSpPr>
        <p:sp>
          <p:nvSpPr>
            <p:cNvPr id="23" name="Ellipse 22"/>
            <p:cNvSpPr/>
            <p:nvPr userDrawn="1"/>
          </p:nvSpPr>
          <p:spPr>
            <a:xfrm>
              <a:off x="1550088" y="363625"/>
              <a:ext cx="132662" cy="13266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58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1550088" y="733671"/>
              <a:ext cx="132662" cy="13266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58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uppe 24"/>
            <p:cNvGrpSpPr/>
            <p:nvPr userDrawn="1"/>
          </p:nvGrpSpPr>
          <p:grpSpPr>
            <a:xfrm>
              <a:off x="1361705" y="548648"/>
              <a:ext cx="509429" cy="132662"/>
              <a:chOff x="1361705" y="551638"/>
              <a:chExt cx="509429" cy="132662"/>
            </a:xfrm>
            <a:grpFill/>
          </p:grpSpPr>
          <p:sp>
            <p:nvSpPr>
              <p:cNvPr id="26" name="Ellipse 25"/>
              <p:cNvSpPr/>
              <p:nvPr userDrawn="1"/>
            </p:nvSpPr>
            <p:spPr>
              <a:xfrm>
                <a:off x="1552204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58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Ellipse 26"/>
              <p:cNvSpPr/>
              <p:nvPr userDrawn="1"/>
            </p:nvSpPr>
            <p:spPr>
              <a:xfrm>
                <a:off x="1361705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58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Ellipse 27"/>
              <p:cNvSpPr/>
              <p:nvPr userDrawn="1"/>
            </p:nvSpPr>
            <p:spPr>
              <a:xfrm>
                <a:off x="1738472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258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Tittel 1"/>
          <p:cNvSpPr>
            <a:spLocks noGrp="1"/>
          </p:cNvSpPr>
          <p:nvPr>
            <p:ph type="ctrTitle"/>
          </p:nvPr>
        </p:nvSpPr>
        <p:spPr>
          <a:xfrm>
            <a:off x="609600" y="710162"/>
            <a:ext cx="8517467" cy="643684"/>
          </a:xfrm>
          <a:prstGeom prst="rect">
            <a:avLst/>
          </a:prstGeom>
        </p:spPr>
        <p:txBody>
          <a:bodyPr wrap="square" lIns="91423" tIns="45711" rIns="91423" bIns="45711" anchor="t">
            <a:spAutoFit/>
          </a:bodyPr>
          <a:lstStyle>
            <a:lvl1pPr algn="l">
              <a:defRPr sz="3583" b="1">
                <a:latin typeface="Arial"/>
                <a:cs typeface="Arial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2" name="Bilde 1" descr="Helse Før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2750"/>
            <a:ext cx="3230880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27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holdsside med tekst, bilde og farget bakgrun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008F4AD-A83C-48A6-BA1C-97DB5AB310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745756" cy="6873389"/>
          </a:xfrm>
          <a:prstGeom prst="rect">
            <a:avLst/>
          </a:prstGeom>
          <a:solidFill>
            <a:srgbClr val="FFC84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84F814F8-3CDD-44DD-99FC-CAF34234AF00}" type="datetime1">
              <a:rPr lang="nb-NO" smtClean="0"/>
              <a:t>29.02.2024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9288" y="976312"/>
            <a:ext cx="693261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2C4E6FEF-2A19-41B8-8242-4CA6ED6144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976312"/>
            <a:ext cx="107722" cy="5086351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8324459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986653"/>
            <a:ext cx="12192000" cy="58713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8901" y="2472029"/>
            <a:ext cx="7326312" cy="1169551"/>
          </a:xfrm>
        </p:spPr>
        <p:txBody>
          <a:bodyPr wrap="square" lIns="0" tIns="0" rIns="0" bIns="0" anchor="b">
            <a:noAutofit/>
          </a:bodyPr>
          <a:lstStyle>
            <a:lvl1pPr algn="ctr">
              <a:defRPr sz="3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1" y="3981884"/>
            <a:ext cx="7326312" cy="615553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435EFE49-716E-4BC2-9EFC-F6C4F62E78E1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517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729766-028C-47E0-B4C0-A2A5CFB0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AFA5423-2D6F-4DEB-BD8E-43406189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C01F237-A6AB-4B8D-8F87-3AF6EC629C80}" type="datetime1">
              <a:rPr lang="nb-NO" smtClean="0"/>
              <a:t>29.02.2024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B91FCA3-AAB1-4942-A403-EB010371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F52D164-B8A5-4C80-8608-6FCB80F2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D4C05C0E-D386-4C2B-8D54-20A35582E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5097462" cy="36496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5E1BB4FF-EB57-43DA-9720-67307DA703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1264" y="2413000"/>
            <a:ext cx="5097462" cy="3649664"/>
          </a:xfrm>
        </p:spPr>
        <p:txBody>
          <a:bodyPr lIns="0" tIns="0" rIns="0" bIns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778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9.emf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8.jpe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3.xml"/><Relationship Id="rId20" Type="http://schemas.openxmlformats.org/officeDocument/2006/relationships/image" Target="../media/image12.emf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72.xml"/><Relationship Id="rId21" Type="http://schemas.openxmlformats.org/officeDocument/2006/relationships/image" Target="../media/image12.emf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oleObject" Target="../embeddings/oleObject4.bin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0B707585-1FCA-C9C1-03D5-06624B2061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374867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43" imgH="446" progId="TCLayout.ActiveDocument.1">
                  <p:embed/>
                </p:oleObj>
              </mc:Choice>
              <mc:Fallback>
                <p:oleObj name="think-cell Slide" r:id="rId41" imgW="443" imgH="44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707585-1FCA-C9C1-03D5-06624B2061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76DCC81-28CF-43BD-AB01-4A571148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116955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D41D179-E467-48CF-9B46-3F4C1069C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925" y="2413000"/>
            <a:ext cx="10594975" cy="36496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CDE90B-F9D0-4094-A5DB-5AA1AE39E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-133925"/>
            <a:ext cx="27432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">
                <a:solidFill>
                  <a:schemeClr val="dk2"/>
                </a:solidFill>
              </a:defRPr>
            </a:lvl1pPr>
          </a:lstStyle>
          <a:p>
            <a:fld id="{38A75211-4ABF-4D09-AFA8-C3A9EEE6E2FC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A99EDB-DC56-4B77-9C83-A4B87C16B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4912" y="6354990"/>
            <a:ext cx="101772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dk2"/>
                </a:solidFill>
              </a:defRPr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23CF0F-671C-4A4D-87DD-A1299D7B8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356" y="6354990"/>
            <a:ext cx="254543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dk2"/>
                </a:solidFill>
              </a:defRPr>
            </a:lvl1pPr>
          </a:lstStyle>
          <a:p>
            <a:r>
              <a:rPr lang="nb-NO"/>
              <a:t> </a:t>
            </a:r>
            <a:fld id="{FF8458C2-5565-427F-8AB4-11699EB9333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563EBB76-0109-8946-A231-B55D072A430D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  <p:sp>
        <p:nvSpPr>
          <p:cNvPr id="7" name="MSIPCMContentMarking" descr="{&quot;HashCode&quot;:610110512,&quot;Placement&quot;:&quot;Footer&quot;,&quot;Top&quot;:519.343,&quot;Left&quot;:0.0,&quot;SlideWidth&quot;:960,&quot;SlideHeight&quot;:540}"/>
          <p:cNvSpPr txBox="1"/>
          <p:nvPr userDrawn="1"/>
        </p:nvSpPr>
        <p:spPr>
          <a:xfrm>
            <a:off x="0" y="6595656"/>
            <a:ext cx="144612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200776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50" r:id="rId8"/>
    <p:sldLayoutId id="2147483652" r:id="rId9"/>
    <p:sldLayoutId id="2147483664" r:id="rId10"/>
    <p:sldLayoutId id="2147483653" r:id="rId11"/>
    <p:sldLayoutId id="2147483666" r:id="rId12"/>
    <p:sldLayoutId id="2147483667" r:id="rId13"/>
    <p:sldLayoutId id="2147483668" r:id="rId14"/>
    <p:sldLayoutId id="2147483665" r:id="rId15"/>
    <p:sldLayoutId id="2147483669" r:id="rId16"/>
    <p:sldLayoutId id="2147483651" r:id="rId17"/>
    <p:sldLayoutId id="2147483682" r:id="rId18"/>
    <p:sldLayoutId id="2147483681" r:id="rId19"/>
    <p:sldLayoutId id="2147483683" r:id="rId20"/>
    <p:sldLayoutId id="2147483684" r:id="rId21"/>
    <p:sldLayoutId id="2147483685" r:id="rId22"/>
    <p:sldLayoutId id="2147483686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8" r:id="rId35"/>
    <p:sldLayoutId id="2147483689" r:id="rId36"/>
    <p:sldLayoutId id="2147483687" r:id="rId37"/>
    <p:sldLayoutId id="2147483690" r:id="rId38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2"/>
          </a:solidFill>
          <a:latin typeface="+mn-lt"/>
          <a:ea typeface="+mn-ea"/>
          <a:cs typeface="+mn-cs"/>
        </a:defRPr>
      </a:lvl1pPr>
      <a:lvl2pPr marL="609600" indent="-304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2"/>
          </a:solidFill>
          <a:latin typeface="+mn-lt"/>
          <a:ea typeface="+mn-ea"/>
          <a:cs typeface="+mn-cs"/>
        </a:defRPr>
      </a:lvl2pPr>
      <a:lvl3pPr marL="914400" indent="-304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2"/>
          </a:solidFill>
          <a:latin typeface="+mn-lt"/>
          <a:ea typeface="+mn-ea"/>
          <a:cs typeface="+mn-cs"/>
        </a:defRPr>
      </a:lvl3pPr>
      <a:lvl4pPr marL="1219200" indent="-304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2"/>
          </a:solidFill>
          <a:latin typeface="+mn-lt"/>
          <a:ea typeface="+mn-ea"/>
          <a:cs typeface="+mn-cs"/>
        </a:defRPr>
      </a:lvl4pPr>
      <a:lvl5pPr marL="1524000" indent="-304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5" userDrawn="1">
          <p15:clr>
            <a:srgbClr val="F26B43"/>
          </p15:clr>
        </p15:guide>
        <p15:guide id="2" orient="horz" pos="3819" userDrawn="1">
          <p15:clr>
            <a:srgbClr val="F26B43"/>
          </p15:clr>
        </p15:guide>
        <p15:guide id="3" pos="502" userDrawn="1">
          <p15:clr>
            <a:srgbClr val="F26B43"/>
          </p15:clr>
        </p15:guide>
        <p15:guide id="8" pos="3714" userDrawn="1">
          <p15:clr>
            <a:srgbClr val="F26B43"/>
          </p15:clr>
        </p15:guide>
        <p15:guide id="9" pos="3963" userDrawn="1">
          <p15:clr>
            <a:srgbClr val="F26B43"/>
          </p15:clr>
        </p15:guide>
        <p15:guide id="12" pos="7174" userDrawn="1">
          <p15:clr>
            <a:srgbClr val="F26B43"/>
          </p15:clr>
        </p15:guide>
        <p15:guide id="16" pos="7421" userDrawn="1">
          <p15:clr>
            <a:srgbClr val="F26B43"/>
          </p15:clr>
        </p15:guide>
        <p15:guide id="17" pos="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8"/>
            </p:custDataLst>
          </p:nvPr>
        </p:nvGraphicFramePr>
        <p:xfrm>
          <a:off x="1324" y="1323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416" imgH="416" progId="TCLayout.ActiveDocument.1">
                  <p:embed/>
                </p:oleObj>
              </mc:Choice>
              <mc:Fallback>
                <p:oleObj name="think-cell Slide" r:id="rId20" imgW="416" imgH="416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324" y="1323"/>
                        <a:ext cx="1323" cy="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32292" cy="132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nb-NO" sz="2500" b="1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0075" y="900113"/>
            <a:ext cx="8701088" cy="7200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950245"/>
            <a:ext cx="8701088" cy="43505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0075" y="6510815"/>
            <a:ext cx="96012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50A7D-0DF6-4D62-AB67-24D6127202F1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857625" y="6510815"/>
            <a:ext cx="7443538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Sengepostar og hotell i Nye Førde sjukehus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84365" y="6510815"/>
            <a:ext cx="28803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68" y="277056"/>
            <a:ext cx="1595120" cy="325120"/>
          </a:xfrm>
          <a:prstGeom prst="rect">
            <a:avLst/>
          </a:prstGeom>
        </p:spPr>
      </p:pic>
      <p:sp>
        <p:nvSpPr>
          <p:cNvPr id="10" name="MSIPCMContentMarking" descr="{&quot;HashCode&quot;:610110512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82826328-3192-56FC-0902-8BDF21E7A2E1}"/>
              </a:ext>
            </a:extLst>
          </p:cNvPr>
          <p:cNvSpPr txBox="1"/>
          <p:nvPr userDrawn="1"/>
        </p:nvSpPr>
        <p:spPr>
          <a:xfrm>
            <a:off x="0" y="6595656"/>
            <a:ext cx="144612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221514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hf sldNum="0" hdr="0" ftr="0" dt="0"/>
  <p:txStyles>
    <p:titleStyle>
      <a:lvl1pPr algn="l" defTabSz="761910" rtl="0" eaLnBrk="1" latinLnBrk="0" hangingPunct="1">
        <a:lnSpc>
          <a:spcPts val="2667"/>
        </a:lnSpc>
        <a:spcBef>
          <a:spcPct val="0"/>
        </a:spcBef>
        <a:buNone/>
        <a:defRPr sz="25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9" indent="-179979" algn="l" defTabSz="761910" rtl="0" eaLnBrk="1" latinLnBrk="0" hangingPunct="1">
        <a:lnSpc>
          <a:spcPts val="2167"/>
        </a:lnSpc>
        <a:spcBef>
          <a:spcPts val="33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9956" indent="-179979" algn="l" defTabSz="761910" rtl="0" eaLnBrk="1" latinLnBrk="0" hangingPunct="1">
        <a:lnSpc>
          <a:spcPts val="2167"/>
        </a:lnSpc>
        <a:spcBef>
          <a:spcPts val="33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35" indent="-179979" algn="l" defTabSz="761910" rtl="0" eaLnBrk="1" latinLnBrk="0" hangingPunct="1">
        <a:lnSpc>
          <a:spcPts val="1833"/>
        </a:lnSpc>
        <a:spcBef>
          <a:spcPts val="33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719913" indent="-179979" algn="l" defTabSz="761910" rtl="0" eaLnBrk="1" latinLnBrk="0" hangingPunct="1">
        <a:lnSpc>
          <a:spcPts val="1667"/>
        </a:lnSpc>
        <a:spcBef>
          <a:spcPts val="3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99892" indent="-179979" algn="l" defTabSz="761910" rtl="0" eaLnBrk="1" latinLnBrk="0" hangingPunct="1">
        <a:lnSpc>
          <a:spcPts val="15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095248" indent="-190477" algn="l" defTabSz="76191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203" indent="-190477" algn="l" defTabSz="76191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57" indent="-190477" algn="l" defTabSz="76191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110" indent="-190477" algn="l" defTabSz="76191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7619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55" algn="l" defTabSz="7619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10" algn="l" defTabSz="7619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863" algn="l" defTabSz="7619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17" algn="l" defTabSz="7619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772" algn="l" defTabSz="7619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727" algn="l" defTabSz="7619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680" algn="l" defTabSz="7619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634" algn="l" defTabSz="76191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395" imgH="394" progId="TCLayout.ActiveDocument.1">
                  <p:embed/>
                </p:oleObj>
              </mc:Choice>
              <mc:Fallback>
                <p:oleObj name="think-cell Slide" r:id="rId19" imgW="395" imgH="394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nb-NO" sz="2500" b="1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0075" y="900113"/>
            <a:ext cx="8701088" cy="7200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950245"/>
            <a:ext cx="8701088" cy="43505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0075" y="6510815"/>
            <a:ext cx="96012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03.12.2019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857625" y="6510815"/>
            <a:ext cx="7443538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Portefølgjestyret, Helse Førde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84363" y="6510815"/>
            <a:ext cx="28803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68" y="277056"/>
            <a:ext cx="1595120" cy="325120"/>
          </a:xfrm>
          <a:prstGeom prst="rect">
            <a:avLst/>
          </a:prstGeom>
        </p:spPr>
      </p:pic>
      <p:sp>
        <p:nvSpPr>
          <p:cNvPr id="10" name="MSIPCMContentMarking" descr="{&quot;HashCode&quot;:610110512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1037EED4-4ADA-4FCC-9EB0-60498B5B776E}"/>
              </a:ext>
            </a:extLst>
          </p:cNvPr>
          <p:cNvSpPr txBox="1"/>
          <p:nvPr userDrawn="1"/>
        </p:nvSpPr>
        <p:spPr>
          <a:xfrm>
            <a:off x="0" y="6595656"/>
            <a:ext cx="144612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15858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hf sldNum="0" hdr="0"/>
  <p:txStyles>
    <p:titleStyle>
      <a:lvl1pPr algn="l" defTabSz="761970" rtl="0" eaLnBrk="1" latinLnBrk="0" hangingPunct="1">
        <a:lnSpc>
          <a:spcPts val="2667"/>
        </a:lnSpc>
        <a:spcBef>
          <a:spcPct val="0"/>
        </a:spcBef>
        <a:buNone/>
        <a:defRPr sz="25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93" indent="-179993" algn="l" defTabSz="761970" rtl="0" eaLnBrk="1" latinLnBrk="0" hangingPunct="1">
        <a:lnSpc>
          <a:spcPts val="2167"/>
        </a:lnSpc>
        <a:spcBef>
          <a:spcPts val="33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9986" indent="-179993" algn="l" defTabSz="761970" rtl="0" eaLnBrk="1" latinLnBrk="0" hangingPunct="1">
        <a:lnSpc>
          <a:spcPts val="2167"/>
        </a:lnSpc>
        <a:spcBef>
          <a:spcPts val="33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78" indent="-179993" algn="l" defTabSz="761970" rtl="0" eaLnBrk="1" latinLnBrk="0" hangingPunct="1">
        <a:lnSpc>
          <a:spcPts val="1833"/>
        </a:lnSpc>
        <a:spcBef>
          <a:spcPts val="33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719971" indent="-179993" algn="l" defTabSz="761970" rtl="0" eaLnBrk="1" latinLnBrk="0" hangingPunct="1">
        <a:lnSpc>
          <a:spcPts val="1667"/>
        </a:lnSpc>
        <a:spcBef>
          <a:spcPts val="3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99964" indent="-179993" algn="l" defTabSz="761970" rtl="0" eaLnBrk="1" latinLnBrk="0" hangingPunct="1">
        <a:lnSpc>
          <a:spcPts val="15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46AA8B53-2399-445C-AF58-AC06508553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5534912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395" imgH="394" progId="TCLayout.ActiveDocument.1">
                  <p:embed/>
                </p:oleObj>
              </mc:Choice>
              <mc:Fallback>
                <p:oleObj name="think-cell Slide" r:id="rId20" imgW="395" imgH="394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46AA8B53-2399-445C-AF58-AC06508553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0075" y="900113"/>
            <a:ext cx="8701088" cy="7200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0075" y="1950245"/>
            <a:ext cx="8701088" cy="43505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0075" y="6510815"/>
            <a:ext cx="96012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18596-26DD-4FF2-B790-785187880C07}" type="datetime1">
              <a:rPr lang="nb-NO" smtClean="0"/>
              <a:t>29.02.2024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857625" y="6510815"/>
            <a:ext cx="7443538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Sengepostar og hotell i Nye Førde sjukehus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84363" y="6510815"/>
            <a:ext cx="28803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68" y="277056"/>
            <a:ext cx="1595120" cy="325120"/>
          </a:xfrm>
          <a:prstGeom prst="rect">
            <a:avLst/>
          </a:prstGeom>
        </p:spPr>
      </p:pic>
      <p:sp>
        <p:nvSpPr>
          <p:cNvPr id="7" name="MSIPCMContentMarking" descr="{&quot;HashCode&quot;:610110512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159DCC35-BE30-4AB3-B610-ADE0D9A23FB8}"/>
              </a:ext>
            </a:extLst>
          </p:cNvPr>
          <p:cNvSpPr txBox="1"/>
          <p:nvPr userDrawn="1"/>
        </p:nvSpPr>
        <p:spPr>
          <a:xfrm>
            <a:off x="0" y="6595656"/>
            <a:ext cx="144612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41623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p:hf sldNum="0" hdr="0" ftr="0" dt="0"/>
  <p:txStyles>
    <p:titleStyle>
      <a:lvl1pPr algn="l" defTabSz="761970" rtl="0" eaLnBrk="1" latinLnBrk="0" hangingPunct="1">
        <a:lnSpc>
          <a:spcPts val="2667"/>
        </a:lnSpc>
        <a:spcBef>
          <a:spcPct val="0"/>
        </a:spcBef>
        <a:buNone/>
        <a:defRPr sz="25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93" indent="-179993" algn="l" defTabSz="761970" rtl="0" eaLnBrk="1" latinLnBrk="0" hangingPunct="1">
        <a:lnSpc>
          <a:spcPts val="2167"/>
        </a:lnSpc>
        <a:spcBef>
          <a:spcPts val="33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9986" indent="-179993" algn="l" defTabSz="761970" rtl="0" eaLnBrk="1" latinLnBrk="0" hangingPunct="1">
        <a:lnSpc>
          <a:spcPts val="2167"/>
        </a:lnSpc>
        <a:spcBef>
          <a:spcPts val="33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78" indent="-179993" algn="l" defTabSz="761970" rtl="0" eaLnBrk="1" latinLnBrk="0" hangingPunct="1">
        <a:lnSpc>
          <a:spcPts val="1833"/>
        </a:lnSpc>
        <a:spcBef>
          <a:spcPts val="33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719971" indent="-179993" algn="l" defTabSz="761970" rtl="0" eaLnBrk="1" latinLnBrk="0" hangingPunct="1">
        <a:lnSpc>
          <a:spcPts val="1667"/>
        </a:lnSpc>
        <a:spcBef>
          <a:spcPts val="3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99964" indent="-179993" algn="l" defTabSz="761970" rtl="0" eaLnBrk="1" latinLnBrk="0" hangingPunct="1">
        <a:lnSpc>
          <a:spcPts val="15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2677D14-7A8D-88C0-224D-35FDD0CFF71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4741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43" imgH="446" progId="TCLayout.ActiveDocument.1">
                  <p:embed/>
                </p:oleObj>
              </mc:Choice>
              <mc:Fallback>
                <p:oleObj name="think-cell Slide" r:id="rId4" imgW="443" imgH="44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2677D14-7A8D-88C0-224D-35FDD0CFF7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7B6AA6E7-56FA-479E-82A8-8AAA5B254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nb-NO" sz="4400"/>
              <a:t>Nye Førde sjukehus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25F8373-A817-47B3-85E4-5BCA32646F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nb-NO" dirty="0"/>
              <a:t>Strategisk </a:t>
            </a:r>
            <a:r>
              <a:rPr lang="nb-NO" dirty="0" err="1"/>
              <a:t>samarbeidsutval</a:t>
            </a:r>
            <a:r>
              <a:rPr lang="nb-NO" dirty="0"/>
              <a:t> </a:t>
            </a:r>
            <a:r>
              <a:rPr lang="nb-NO" dirty="0" err="1"/>
              <a:t>kommunane</a:t>
            </a:r>
            <a:r>
              <a:rPr lang="nb-NO" dirty="0"/>
              <a:t> og Helse Førde</a:t>
            </a:r>
          </a:p>
          <a:p>
            <a:r>
              <a:rPr lang="nb-NO" dirty="0"/>
              <a:t>28.02.2024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Anne Kristin Kleiven,  utviklingsdirektør  </a:t>
            </a:r>
            <a:endParaRPr lang="nb-NO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9044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0A15FB9E-7B7A-82DB-BB39-E197F027E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anchor="t">
            <a:normAutofit/>
          </a:bodyPr>
          <a:lstStyle/>
          <a:p>
            <a:r>
              <a:rPr lang="nn-NO"/>
              <a:t>Tenesteutvikling i Pasientens helseteneste</a:t>
            </a:r>
          </a:p>
        </p:txBody>
      </p:sp>
      <p:sp>
        <p:nvSpPr>
          <p:cNvPr id="4" name="Plasshaldar for innhald 3">
            <a:extLst>
              <a:ext uri="{FF2B5EF4-FFF2-40B4-BE49-F238E27FC236}">
                <a16:creationId xmlns:a16="http://schemas.microsoft.com/office/drawing/2014/main" id="{C1FA165E-20C9-8D95-28A4-0A3F1D7AE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1886" y="1521190"/>
            <a:ext cx="7162800" cy="434621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n-NO" sz="3600" b="1"/>
              <a:t>Overordna mål: </a:t>
            </a:r>
          </a:p>
          <a:p>
            <a:pPr marL="0" indent="0">
              <a:spcAft>
                <a:spcPts val="600"/>
              </a:spcAft>
              <a:buNone/>
            </a:pPr>
            <a:endParaRPr lang="nn-NO"/>
          </a:p>
          <a:p>
            <a:pPr marL="0" indent="0">
              <a:spcAft>
                <a:spcPts val="600"/>
              </a:spcAft>
              <a:buNone/>
            </a:pPr>
            <a:r>
              <a:rPr lang="nn-NO" sz="2800"/>
              <a:t>Å utvikle pasienten si helseteneste inneber tenester som er </a:t>
            </a:r>
            <a:r>
              <a:rPr lang="nn-NO" sz="2800" b="1"/>
              <a:t>samordna</a:t>
            </a:r>
            <a:r>
              <a:rPr lang="nn-NO" sz="2800"/>
              <a:t>, </a:t>
            </a:r>
            <a:r>
              <a:rPr lang="nn-NO" sz="2800" b="1"/>
              <a:t>tilpassa behov </a:t>
            </a:r>
            <a:r>
              <a:rPr lang="nn-NO" sz="2800"/>
              <a:t>og som gir pasienten så stor </a:t>
            </a:r>
            <a:r>
              <a:rPr lang="nn-NO" sz="2800" b="1"/>
              <a:t>medverknad </a:t>
            </a:r>
            <a:r>
              <a:rPr lang="nn-NO" sz="2800"/>
              <a:t>som råd. </a:t>
            </a:r>
          </a:p>
        </p:txBody>
      </p:sp>
    </p:spTree>
    <p:extLst>
      <p:ext uri="{BB962C8B-B14F-4D97-AF65-F5344CB8AC3E}">
        <p14:creationId xmlns:p14="http://schemas.microsoft.com/office/powerpoint/2010/main" val="3059900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4C792D8-5D2E-90A6-B76A-625A406F82D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54423" y="794231"/>
            <a:ext cx="10307361" cy="569481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446798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EAE98E-8C92-4A16-9B01-1C5569F87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36" y="281630"/>
            <a:ext cx="7874564" cy="930837"/>
          </a:xfrm>
        </p:spPr>
        <p:txBody>
          <a:bodyPr/>
          <a:lstStyle/>
          <a:p>
            <a:r>
              <a:rPr lang="nb-NO" sz="3800" noProof="1"/>
              <a:t>Pasienttilbodet i Livabygget </a:t>
            </a:r>
            <a:endParaRPr lang="nb-NO" sz="380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311F976-4F6E-476D-A2DA-806D0739E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036" y="1783494"/>
            <a:ext cx="6985564" cy="4642706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nb-NO"/>
          </a:p>
          <a:p>
            <a:r>
              <a:rPr lang="nb-NO" noProof="1"/>
              <a:t>Vi skal vere klare hausten 2024 til å ta imot </a:t>
            </a:r>
            <a:br>
              <a:rPr lang="nb-NO" noProof="1"/>
            </a:br>
            <a:r>
              <a:rPr lang="nb-NO" noProof="1"/>
              <a:t>pasientane </a:t>
            </a:r>
            <a:endParaRPr lang="nb-NO" noProof="1">
              <a:ea typeface="Calibri"/>
              <a:cs typeface="Calibri"/>
            </a:endParaRPr>
          </a:p>
          <a:p>
            <a:endParaRPr lang="nb-NO" noProof="1">
              <a:cs typeface="Calibri"/>
            </a:endParaRPr>
          </a:p>
          <a:p>
            <a:r>
              <a:rPr lang="nb-NO" noProof="1"/>
              <a:t>Betre </a:t>
            </a:r>
            <a:r>
              <a:rPr lang="nb-NO" b="1" noProof="1"/>
              <a:t>pasientbehandling </a:t>
            </a:r>
            <a:r>
              <a:rPr lang="nb-NO" noProof="1"/>
              <a:t>og </a:t>
            </a:r>
            <a:br>
              <a:rPr lang="nb-NO" noProof="1"/>
            </a:br>
            <a:r>
              <a:rPr lang="nb-NO" noProof="1"/>
              <a:t>betre </a:t>
            </a:r>
            <a:r>
              <a:rPr lang="nb-NO" b="1" noProof="1"/>
              <a:t>arbeidskvardag for tilsette </a:t>
            </a:r>
            <a:r>
              <a:rPr lang="nb-NO" noProof="1"/>
              <a:t>er måla våre</a:t>
            </a:r>
            <a:endParaRPr lang="nb-NO" noProof="1">
              <a:ea typeface="Calibri"/>
              <a:cs typeface="Calibri"/>
            </a:endParaRPr>
          </a:p>
          <a:p>
            <a:endParaRPr lang="nb-NO" noProof="1">
              <a:cs typeface="Calibri"/>
            </a:endParaRPr>
          </a:p>
          <a:p>
            <a:r>
              <a:rPr lang="nb-NO" b="1" noProof="1"/>
              <a:t>Stikkord for å få det til: </a:t>
            </a:r>
            <a:br>
              <a:rPr lang="nb-NO" noProof="1"/>
            </a:br>
            <a:r>
              <a:rPr lang="nb-NO" noProof="1"/>
              <a:t>samarbeid på tvers, best mogleg pasientflyt, </a:t>
            </a:r>
            <a:br>
              <a:rPr lang="nb-NO" noProof="1"/>
            </a:br>
            <a:r>
              <a:rPr lang="nb-NO" noProof="1"/>
              <a:t>betre utnytting av teknologi og digitale løysingar </a:t>
            </a:r>
            <a:endParaRPr lang="nb-NO" noProof="1">
              <a:ea typeface="Calibri"/>
              <a:cs typeface="Calibri"/>
            </a:endParaRPr>
          </a:p>
          <a:p>
            <a:endParaRPr lang="nb-NO" noProof="1"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4E6D520-41EE-550D-16F3-C3592BD86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92" y="2252678"/>
            <a:ext cx="5144218" cy="28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91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A937-35CB-6BA1-62A9-55E93DEF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20" y="286031"/>
            <a:ext cx="6826668" cy="623093"/>
          </a:xfrm>
        </p:spPr>
        <p:txBody>
          <a:bodyPr/>
          <a:lstStyle/>
          <a:p>
            <a:r>
              <a:rPr lang="en-US" noProof="1">
                <a:cs typeface="Calibri"/>
              </a:rPr>
              <a:t>Kva blir dei største endringane? 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9C6C7CE-1B8D-ABD4-B4B0-72D6364C53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453" b="2453"/>
          <a:stretch/>
        </p:blipFill>
        <p:spPr>
          <a:xfrm>
            <a:off x="7655298" y="2184026"/>
            <a:ext cx="3744727" cy="26749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51A87-D6B2-A48D-F0C9-5E700D755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937" y="1094456"/>
            <a:ext cx="7145521" cy="5353077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r>
              <a:rPr lang="en-US" b="1" noProof="1">
                <a:cs typeface="Calibri"/>
              </a:rPr>
              <a:t>Einerom til pasientane med pårørandeseng</a:t>
            </a:r>
            <a:r>
              <a:rPr lang="en-US" noProof="1">
                <a:cs typeface="Calibri"/>
              </a:rPr>
              <a:t> med høve for privatliv og trygge samtalar med personalet. Skjerm på alle pasientrom.  </a:t>
            </a:r>
          </a:p>
          <a:p>
            <a:endParaRPr lang="en-US" b="1" noProof="1">
              <a:cs typeface="Calibri"/>
            </a:endParaRPr>
          </a:p>
          <a:p>
            <a:r>
              <a:rPr lang="en-US" b="1" noProof="1">
                <a:cs typeface="Calibri"/>
              </a:rPr>
              <a:t>Familebasert omsorg </a:t>
            </a:r>
            <a:r>
              <a:rPr lang="en-US" noProof="1">
                <a:cs typeface="Calibri"/>
              </a:rPr>
              <a:t>– kvinneklinikken og barne- og ungdomsavdelinga flyttar saman i femte etasje og gir samarbeid og sambruk på tvers av klinikkane og sengerom med plass til familiar. </a:t>
            </a:r>
          </a:p>
          <a:p>
            <a:endParaRPr lang="en-US" b="1" noProof="1">
              <a:cs typeface="Calibri"/>
            </a:endParaRPr>
          </a:p>
          <a:p>
            <a:r>
              <a:rPr lang="en-US" b="1" noProof="1">
                <a:cs typeface="Calibri"/>
              </a:rPr>
              <a:t>Ti nye operasjonsstover</a:t>
            </a:r>
            <a:r>
              <a:rPr lang="en-US" noProof="1">
                <a:cs typeface="Calibri"/>
              </a:rPr>
              <a:t> som gir ein heilt anna arbeidsflyt og utnytting av operasjonskapasiteten.</a:t>
            </a:r>
          </a:p>
          <a:p>
            <a:endParaRPr lang="en-US" noProof="1">
              <a:cs typeface="Calibri"/>
            </a:endParaRPr>
          </a:p>
          <a:p>
            <a:r>
              <a:rPr lang="en-US" noProof="1">
                <a:cs typeface="Calibri"/>
              </a:rPr>
              <a:t>Ny moderne og </a:t>
            </a:r>
            <a:r>
              <a:rPr lang="en-US" b="1" noProof="1">
                <a:cs typeface="Calibri"/>
              </a:rPr>
              <a:t>avansert sterilsentra</a:t>
            </a:r>
            <a:r>
              <a:rPr lang="en-US" noProof="1">
                <a:cs typeface="Calibri"/>
              </a:rPr>
              <a:t>l som automatiserer ein del av arbeidsoppgåvene.</a:t>
            </a:r>
          </a:p>
          <a:p>
            <a:pPr marL="0" indent="0">
              <a:buNone/>
            </a:pPr>
            <a:endParaRPr lang="en-US" noProof="1">
              <a:cs typeface="Calibri"/>
            </a:endParaRPr>
          </a:p>
          <a:p>
            <a:r>
              <a:rPr lang="en-US" noProof="1">
                <a:cs typeface="Calibri"/>
              </a:rPr>
              <a:t>Etablering av </a:t>
            </a:r>
            <a:r>
              <a:rPr lang="en-US" b="1" noProof="1">
                <a:cs typeface="Calibri"/>
              </a:rPr>
              <a:t>farmasitun</a:t>
            </a:r>
            <a:r>
              <a:rPr lang="en-US" noProof="1">
                <a:cs typeface="Calibri"/>
              </a:rPr>
              <a:t> for tryggare legemiddelhandtering ved at sengepostane får tillaga medisiner. Medisinen vil bli levert ut via medisintraller.  </a:t>
            </a:r>
            <a:endParaRPr lang="en-US">
              <a:cs typeface="Calibri"/>
            </a:endParaRPr>
          </a:p>
          <a:p>
            <a:endParaRPr lang="en-US" b="1" noProof="1">
              <a:cs typeface="Calibri"/>
            </a:endParaRPr>
          </a:p>
          <a:p>
            <a:r>
              <a:rPr lang="en-US" b="1" noProof="1">
                <a:cs typeface="Calibri"/>
              </a:rPr>
              <a:t>Forenkla arbeidsprosessa</a:t>
            </a:r>
            <a:r>
              <a:rPr lang="en-US" noProof="1">
                <a:cs typeface="Calibri"/>
              </a:rPr>
              <a:t>r ved til dømes bruk av varsling og oversikter på digitale tavler og smarttelefonar. </a:t>
            </a:r>
          </a:p>
          <a:p>
            <a:endParaRPr lang="en-US" noProof="1">
              <a:cs typeface="Calibri"/>
            </a:endParaRPr>
          </a:p>
          <a:p>
            <a:r>
              <a:rPr lang="en-US" noProof="1">
                <a:cs typeface="Calibri"/>
              </a:rPr>
              <a:t>Nytt tilbod; </a:t>
            </a:r>
            <a:r>
              <a:rPr lang="en-US" b="1" noProof="1">
                <a:cs typeface="Calibri"/>
              </a:rPr>
              <a:t>observasjonspost</a:t>
            </a:r>
            <a:r>
              <a:rPr lang="en-US" noProof="1">
                <a:cs typeface="Calibri"/>
              </a:rPr>
              <a:t> for raskare avklaring av tilstand til pasienten. </a:t>
            </a:r>
          </a:p>
          <a:p>
            <a:endParaRPr lang="en-US" b="1" noProof="1">
              <a:cs typeface="Calibri"/>
            </a:endParaRPr>
          </a:p>
          <a:p>
            <a:r>
              <a:rPr lang="en-US" b="1" noProof="1">
                <a:cs typeface="Calibri"/>
              </a:rPr>
              <a:t>Ventesone</a:t>
            </a:r>
            <a:r>
              <a:rPr lang="en-US" noProof="1">
                <a:cs typeface="Calibri"/>
              </a:rPr>
              <a:t> for pasientar.</a:t>
            </a:r>
          </a:p>
          <a:p>
            <a:endParaRPr lang="en-US" noProof="1">
              <a:cs typeface="Calibri"/>
            </a:endParaRPr>
          </a:p>
          <a:p>
            <a:r>
              <a:rPr lang="en-US" b="1" noProof="1">
                <a:cs typeface="Calibri"/>
              </a:rPr>
              <a:t>Auka kapasitet ved pasienthotellet</a:t>
            </a:r>
            <a:r>
              <a:rPr lang="en-US" noProof="1">
                <a:cs typeface="Calibri"/>
              </a:rPr>
              <a:t>, som blir i Svanabygget.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4D497-866A-07A2-3A7C-432344164A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95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4A8C95-7B80-0195-0E6A-874CE81D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613568"/>
            <a:ext cx="4956175" cy="725487"/>
          </a:xfrm>
        </p:spPr>
        <p:txBody>
          <a:bodyPr/>
          <a:lstStyle/>
          <a:p>
            <a:r>
              <a:rPr lang="nn-NO"/>
              <a:t>Øving gir verdifull innsikt </a:t>
            </a:r>
          </a:p>
        </p:txBody>
      </p:sp>
      <p:sp>
        <p:nvSpPr>
          <p:cNvPr id="4" name="Plasshaldar for innhald 3">
            <a:extLst>
              <a:ext uri="{FF2B5EF4-FFF2-40B4-BE49-F238E27FC236}">
                <a16:creationId xmlns:a16="http://schemas.microsoft.com/office/drawing/2014/main" id="{F010DD6A-3BF3-DC6E-2415-0549EB1A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4" y="1741489"/>
            <a:ext cx="4802189" cy="432117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n-NO"/>
              <a:t>Vi treng å øve på nye arbeidsmåtar og pasientflyt </a:t>
            </a:r>
            <a:r>
              <a:rPr lang="nn-NO" b="1"/>
              <a:t>før vi flyttar inn </a:t>
            </a:r>
            <a:r>
              <a:rPr lang="nn-NO"/>
              <a:t>i </a:t>
            </a:r>
            <a:r>
              <a:rPr lang="nn-NO" noProof="1"/>
              <a:t>Livabygget.</a:t>
            </a:r>
            <a:endParaRPr lang="nn-NO">
              <a:ea typeface="Calibri"/>
              <a:cs typeface="Calibri"/>
            </a:endParaRPr>
          </a:p>
          <a:p>
            <a:endParaRPr lang="nn-NO"/>
          </a:p>
          <a:p>
            <a:r>
              <a:rPr lang="nn-NO"/>
              <a:t>Nye samarbeidsformer på tvers av sengepostar og etasjar – målet er å nytte samla kompetanse og kapasitet best mogleg. </a:t>
            </a:r>
            <a:endParaRPr lang="nn-NO">
              <a:cs typeface="Calibri"/>
            </a:endParaRPr>
          </a:p>
          <a:p>
            <a:endParaRPr lang="nn-NO"/>
          </a:p>
          <a:p>
            <a:r>
              <a:rPr lang="nn-NO"/>
              <a:t>Øving og utprøving før innflytting vil gi verdifull innsikt i kva som er bra, kva vi må justere og kva vi ikkje bør gjere. </a:t>
            </a:r>
            <a:endParaRPr lang="nn-NO">
              <a:cs typeface="Calibri"/>
            </a:endParaRPr>
          </a:p>
          <a:p>
            <a:endParaRPr lang="nn-NO"/>
          </a:p>
          <a:p>
            <a:endParaRPr lang="nn-NO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063D2F9-8750-5619-EF5C-872E9F4E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644" y="873682"/>
            <a:ext cx="3989178" cy="533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84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17D106-59AB-D611-4449-1C3B6633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7" y="641368"/>
            <a:ext cx="6516043" cy="873056"/>
          </a:xfrm>
        </p:spPr>
        <p:txBody>
          <a:bodyPr wrap="square" anchor="b">
            <a:normAutofit/>
          </a:bodyPr>
          <a:lstStyle/>
          <a:p>
            <a:r>
              <a:rPr lang="nn-NO" noProof="1"/>
              <a:t>Velkommen til ein kikk inn i Livabygget </a:t>
            </a:r>
            <a:endParaRPr lang="nn-NO" noProof="1">
              <a:cs typeface="Calibri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1E9D7C4A-07CA-8A32-03E8-1B9CDE418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189" y="2069682"/>
            <a:ext cx="4701513" cy="313541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ea typeface="Calibri"/>
                <a:cs typeface="Calibri"/>
              </a:rPr>
              <a:t>Einerom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LIVA-bygget</a:t>
            </a: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11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0F1AF5B-612F-81A7-7D78-7FCD55AE6A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01" b="1101"/>
          <a:stretch/>
        </p:blipFill>
        <p:spPr>
          <a:xfrm>
            <a:off x="5668328" y="2154872"/>
            <a:ext cx="5053012" cy="3714751"/>
          </a:xfrm>
        </p:spPr>
      </p:pic>
    </p:spTree>
    <p:extLst>
      <p:ext uri="{BB962C8B-B14F-4D97-AF65-F5344CB8AC3E}">
        <p14:creationId xmlns:p14="http://schemas.microsoft.com/office/powerpoint/2010/main" val="2297520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2CABC25-CE0B-E75B-441E-026FFB4663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4564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43" imgH="446" progId="TCLayout.ActiveDocument.1">
                  <p:embed/>
                </p:oleObj>
              </mc:Choice>
              <mc:Fallback>
                <p:oleObj name="think-cell Slide" r:id="rId3" imgW="443" imgH="44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2CABC25-CE0B-E75B-441E-026FFB4663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01C9F022-DE6E-B18B-7B3D-43777EDB26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nb-NO" dirty="0"/>
              <a:t>Omstilling </a:t>
            </a:r>
            <a:r>
              <a:rPr lang="nb-NO" dirty="0" err="1"/>
              <a:t>utfordrar</a:t>
            </a:r>
            <a:r>
              <a:rPr lang="nb-NO" dirty="0"/>
              <a:t> organisasjonen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A96E2C3-79E4-1CDD-0A85-2D3E4E3E45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4914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188913"/>
            <a:ext cx="7847012" cy="1008062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br>
              <a:rPr lang="nn-NO" altLang="nb-NO" sz="2400"/>
            </a:br>
            <a:r>
              <a:rPr lang="nn-NO" altLang="nb-NO" sz="3200">
                <a:solidFill>
                  <a:srgbClr val="C00000"/>
                </a:solidFill>
              </a:rPr>
              <a:t>”</a:t>
            </a:r>
            <a:r>
              <a:rPr lang="nn-NO" altLang="nb-NO" sz="3200">
                <a:solidFill>
                  <a:srgbClr val="990033"/>
                </a:solidFill>
                <a:latin typeface="Bell MT" panose="02020503060305020303" pitchFamily="18" charset="0"/>
              </a:rPr>
              <a:t>Når </a:t>
            </a:r>
            <a:r>
              <a:rPr lang="nb-NO" altLang="nb-NO" sz="3200">
                <a:solidFill>
                  <a:srgbClr val="990033"/>
                </a:solidFill>
                <a:latin typeface="Bell MT" panose="02020503060305020303" pitchFamily="18" charset="0"/>
              </a:rPr>
              <a:t>forandringens</a:t>
            </a:r>
            <a:r>
              <a:rPr lang="nn-NO" altLang="nb-NO" sz="3200">
                <a:solidFill>
                  <a:srgbClr val="990033"/>
                </a:solidFill>
                <a:latin typeface="Bell MT" panose="02020503060305020303" pitchFamily="18" charset="0"/>
              </a:rPr>
              <a:t> vind blåser bygger noen vindmøller mens andre kryper i skjul”</a:t>
            </a:r>
            <a:endParaRPr lang="nn-NO" altLang="nb-NO" sz="320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703388" y="1484314"/>
            <a:ext cx="8642350" cy="51069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nn-NO" altLang="nb-NO" sz="1200">
              <a:solidFill>
                <a:schemeClr val="accent2"/>
              </a:solidFill>
            </a:endParaRPr>
          </a:p>
        </p:txBody>
      </p:sp>
      <p:pic>
        <p:nvPicPr>
          <p:cNvPr id="17412" name="Picture 3" descr="1256646495000_105404-vindm_ller__2882481708x708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292">
            <a:off x="2611438" y="1635126"/>
            <a:ext cx="67437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084217" y="1084807"/>
            <a:ext cx="8021638" cy="4688386"/>
          </a:xfrm>
        </p:spPr>
        <p:txBody>
          <a:bodyPr rtlCol="0"/>
          <a:lstStyle/>
          <a:p>
            <a:pPr>
              <a:defRPr/>
            </a:pPr>
            <a:endParaRPr lang="nb-NO"/>
          </a:p>
          <a:p>
            <a:pPr>
              <a:defRPr/>
            </a:pPr>
            <a:endParaRPr lang="nb-NO" sz="1100"/>
          </a:p>
          <a:p>
            <a:pPr>
              <a:defRPr/>
            </a:pPr>
            <a:endParaRPr lang="nb-NO" sz="110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b-NO" sz="1800"/>
              <a:t>Læring og </a:t>
            </a:r>
            <a:r>
              <a:rPr lang="nb-NO" sz="1800" err="1"/>
              <a:t>personleg</a:t>
            </a:r>
            <a:r>
              <a:rPr lang="nb-NO" sz="1800"/>
              <a:t> utvikling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b-NO" sz="1800" err="1"/>
              <a:t>Meir</a:t>
            </a:r>
            <a:r>
              <a:rPr lang="nb-NO" sz="1800"/>
              <a:t> interessant arbeid?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b-NO" sz="1800"/>
              <a:t>Vere med å </a:t>
            </a:r>
            <a:r>
              <a:rPr lang="nb-NO" sz="1800" err="1"/>
              <a:t>påverke</a:t>
            </a:r>
            <a:r>
              <a:rPr lang="nb-NO" sz="1800"/>
              <a:t> framtida</a:t>
            </a:r>
          </a:p>
          <a:p>
            <a:pPr>
              <a:defRPr/>
            </a:pPr>
            <a:endParaRPr lang="nb-NO" sz="1100"/>
          </a:p>
          <a:p>
            <a:pPr>
              <a:defRPr/>
            </a:pPr>
            <a:endParaRPr lang="nb-NO" sz="1100"/>
          </a:p>
          <a:p>
            <a:pPr>
              <a:defRPr/>
            </a:pPr>
            <a:endParaRPr lang="nb-NO" sz="1100"/>
          </a:p>
          <a:p>
            <a:pPr>
              <a:defRPr/>
            </a:pPr>
            <a:endParaRPr lang="nb-NO" sz="110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b-NO" sz="1800"/>
              <a:t>Utryggleik og uro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b-NO" sz="1800" err="1"/>
              <a:t>Konfliktar</a:t>
            </a:r>
            <a:r>
              <a:rPr lang="nb-NO" sz="1800"/>
              <a:t>, </a:t>
            </a:r>
            <a:r>
              <a:rPr lang="nb-NO" sz="1800" err="1"/>
              <a:t>spekulasjonar</a:t>
            </a:r>
            <a:r>
              <a:rPr lang="nb-NO" sz="1800"/>
              <a:t> og ryktespreiing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b-NO" sz="1800" err="1"/>
              <a:t>Auka</a:t>
            </a:r>
            <a:r>
              <a:rPr lang="nb-NO" sz="1800"/>
              <a:t> stress i </a:t>
            </a:r>
            <a:r>
              <a:rPr lang="nb-NO" sz="1800" err="1"/>
              <a:t>kvardagen</a:t>
            </a:r>
            <a:endParaRPr lang="nb-NO" sz="1800"/>
          </a:p>
          <a:p>
            <a:pPr>
              <a:defRPr/>
            </a:pPr>
            <a:endParaRPr lang="nb-NO" sz="1100"/>
          </a:p>
          <a:p>
            <a:pPr>
              <a:defRPr/>
            </a:pPr>
            <a:endParaRPr lang="nb-NO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b-NO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b-NO"/>
          </a:p>
          <a:p>
            <a:pPr>
              <a:defRPr/>
            </a:pPr>
            <a:endParaRPr lang="nb-NO"/>
          </a:p>
        </p:txBody>
      </p:sp>
      <p:sp>
        <p:nvSpPr>
          <p:cNvPr id="19459" name="Tittel 2"/>
          <p:cNvSpPr>
            <a:spLocks noGrp="1"/>
          </p:cNvSpPr>
          <p:nvPr>
            <p:ph type="ctrTitle"/>
          </p:nvPr>
        </p:nvSpPr>
        <p:spPr>
          <a:xfrm>
            <a:off x="3216276" y="692151"/>
            <a:ext cx="6551613" cy="346249"/>
          </a:xfrm>
        </p:spPr>
        <p:txBody>
          <a:bodyPr/>
          <a:lstStyle/>
          <a:p>
            <a:pPr eaLnBrk="1" hangingPunct="1"/>
            <a:r>
              <a:rPr lang="nb-NO" altLang="nb-NO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Positivt eller negativt?</a:t>
            </a:r>
          </a:p>
        </p:txBody>
      </p:sp>
      <p:pic>
        <p:nvPicPr>
          <p:cNvPr id="19460" name="Bilde 3" descr="Smiley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1181894"/>
            <a:ext cx="8096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Bilde 4" descr="Emoticon Sad Yellow - Free image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6" y="3269938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836747"/>
          </a:xfrm>
        </p:spPr>
        <p:txBody>
          <a:bodyPr/>
          <a:lstStyle/>
          <a:p>
            <a:r>
              <a:rPr lang="nn-NO"/>
              <a:t>Kvifor har vi eit sjukehusprosjekt i Førde?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/>
            <a:r>
              <a:rPr lang="nn-NO"/>
              <a:t>Eksisterande sjukehus er oppført 1979 og påbygd fleire gonger, men hovudbygg i store trekk originalt frå byggeår.</a:t>
            </a:r>
            <a:br>
              <a:rPr lang="nn-NO"/>
            </a:br>
            <a:endParaRPr lang="nn-NO"/>
          </a:p>
          <a:p>
            <a:pPr marL="457200" indent="-457200"/>
            <a:r>
              <a:rPr lang="nn-NO"/>
              <a:t>Behov for modernisering og utviding,</a:t>
            </a:r>
            <a:br>
              <a:rPr lang="nn-NO"/>
            </a:br>
            <a:r>
              <a:rPr lang="nn-NO"/>
              <a:t>særleg innan psykisk helsevern og operasjon</a:t>
            </a:r>
          </a:p>
          <a:p>
            <a:pPr marL="457200" indent="-457200"/>
            <a:endParaRPr lang="nn-NO"/>
          </a:p>
          <a:p>
            <a:pPr marL="457200" indent="-457200"/>
            <a:r>
              <a:rPr lang="nn-NO"/>
              <a:t>Prosjektet var del av ein samla plan for utvikling av heile helseføretaket</a:t>
            </a:r>
          </a:p>
          <a:p>
            <a:pPr marL="457200" indent="-457200"/>
            <a:endParaRPr lang="nn-NO"/>
          </a:p>
          <a:p>
            <a:pPr marL="457200" indent="-457200"/>
            <a:r>
              <a:rPr lang="nn-NO"/>
              <a:t>Arbeidet for å få på plass eit prosjekt starta i 2012</a:t>
            </a:r>
          </a:p>
          <a:p>
            <a:pPr marL="0" indent="0">
              <a:buNone/>
            </a:pPr>
            <a:endParaRPr lang="nn-NO"/>
          </a:p>
          <a:p>
            <a:endParaRPr lang="nn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79" y="2413000"/>
            <a:ext cx="4807629" cy="36496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824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6925" y="365274"/>
            <a:ext cx="8763000" cy="881636"/>
          </a:xfrm>
        </p:spPr>
        <p:txBody>
          <a:bodyPr/>
          <a:lstStyle/>
          <a:p>
            <a:r>
              <a:rPr lang="nn-NO"/>
              <a:t>Oversikt over sjukehusområdet</a:t>
            </a:r>
          </a:p>
        </p:txBody>
      </p:sp>
      <p:pic>
        <p:nvPicPr>
          <p:cNvPr id="6" name="Plassholder for innhold 5"/>
          <p:cNvPicPr>
            <a:picLocks noGrp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5813"/>
          <a:stretch/>
        </p:blipFill>
        <p:spPr bwMode="auto">
          <a:xfrm>
            <a:off x="6075848" y="1783459"/>
            <a:ext cx="5924707" cy="4912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796925" y="2047955"/>
            <a:ext cx="5097462" cy="401471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n-NO"/>
              <a:t>Ny og gammal bygningsmasse</a:t>
            </a:r>
          </a:p>
          <a:p>
            <a:pPr lvl="2"/>
            <a:r>
              <a:rPr lang="nn-NO"/>
              <a:t>Før utbygging ca 40 000 m2</a:t>
            </a:r>
          </a:p>
          <a:p>
            <a:pPr lvl="2"/>
            <a:r>
              <a:rPr lang="nn-NO"/>
              <a:t>NFS inneheld ca 20 000 m2 nybygg</a:t>
            </a:r>
          </a:p>
          <a:p>
            <a:pPr lvl="2"/>
            <a:r>
              <a:rPr lang="nn-NO"/>
              <a:t>Ombygging av eksisterande bygg</a:t>
            </a:r>
          </a:p>
          <a:p>
            <a:pPr lvl="2"/>
            <a:endParaRPr lang="nn-NO"/>
          </a:p>
          <a:p>
            <a:endParaRPr lang="nn-NO"/>
          </a:p>
          <a:p>
            <a:r>
              <a:rPr lang="nn-NO"/>
              <a:t>Namnsetting av bygg</a:t>
            </a:r>
          </a:p>
          <a:p>
            <a:pPr lvl="2"/>
            <a:r>
              <a:rPr lang="nn-NO"/>
              <a:t>blitt teken i bruk både i prosjektet og i Helse Førde sin driftsorganisasjon</a:t>
            </a:r>
          </a:p>
        </p:txBody>
      </p:sp>
    </p:spTree>
    <p:extLst>
      <p:ext uri="{BB962C8B-B14F-4D97-AF65-F5344CB8AC3E}">
        <p14:creationId xmlns:p14="http://schemas.microsoft.com/office/powerpoint/2010/main" val="421122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6924" y="440843"/>
            <a:ext cx="8763000" cy="1169551"/>
          </a:xfrm>
        </p:spPr>
        <p:txBody>
          <a:bodyPr/>
          <a:lstStyle/>
          <a:p>
            <a:pPr lvl="0" rtl="0" eaLnBrk="1" latinLnBrk="0" hangingPunct="1"/>
            <a:r>
              <a:rPr lang="nn-NO" sz="4500" kern="1200">
                <a:solidFill>
                  <a:schemeClr val="dk2"/>
                </a:solidFill>
                <a:latin typeface="+mj-lt"/>
                <a:ea typeface="+mj-ea"/>
                <a:cs typeface="+mj-cs"/>
              </a:rPr>
              <a:t>Prosjektet har ei lang tidslinje</a:t>
            </a:r>
            <a:endParaRPr lang="nn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683" y="2313333"/>
            <a:ext cx="10601349" cy="4004339"/>
          </a:xfrm>
        </p:spPr>
      </p:pic>
    </p:spTree>
    <p:extLst>
      <p:ext uri="{BB962C8B-B14F-4D97-AF65-F5344CB8AC3E}">
        <p14:creationId xmlns:p14="http://schemas.microsoft.com/office/powerpoint/2010/main" val="1111756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5207" y="341933"/>
            <a:ext cx="8956675" cy="1169551"/>
          </a:xfrm>
        </p:spPr>
        <p:txBody>
          <a:bodyPr/>
          <a:lstStyle/>
          <a:p>
            <a:r>
              <a:rPr lang="nn-NO" sz="4500" kern="1200" err="1">
                <a:latin typeface="+mj-lt"/>
                <a:ea typeface="+mj-ea"/>
                <a:cs typeface="+mj-cs"/>
              </a:rPr>
              <a:t>Livabygget</a:t>
            </a:r>
            <a:r>
              <a:rPr lang="nn-NO" sz="4500" kern="1200">
                <a:latin typeface="+mj-lt"/>
                <a:ea typeface="+mj-ea"/>
                <a:cs typeface="+mj-cs"/>
              </a:rPr>
              <a:t>, innflytting </a:t>
            </a:r>
            <a:r>
              <a:rPr lang="nn-NO" sz="4500"/>
              <a:t>hausten </a:t>
            </a:r>
            <a:r>
              <a:rPr lang="nn-NO" sz="4500" kern="1200">
                <a:latin typeface="+mj-lt"/>
                <a:ea typeface="+mj-ea"/>
                <a:cs typeface="+mj-cs"/>
              </a:rPr>
              <a:t>2024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671420" y="1979531"/>
            <a:ext cx="4420534" cy="4061480"/>
          </a:xfrm>
        </p:spPr>
        <p:txBody>
          <a:bodyPr>
            <a:normAutofit fontScale="92500" lnSpcReduction="10000"/>
          </a:bodyPr>
          <a:lstStyle/>
          <a:p>
            <a:r>
              <a:rPr lang="nn-NO" sz="2000" b="1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Livabygget har 9 etasjer, </a:t>
            </a:r>
            <a:br>
              <a:rPr lang="nn-NO" sz="2000" b="1" noProof="1">
                <a:latin typeface="Calibri"/>
                <a:ea typeface="Segoe UI"/>
                <a:cs typeface="Segoe UI"/>
              </a:rPr>
            </a:br>
            <a:r>
              <a:rPr lang="nn-NO" sz="2000" b="1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og arealet er om lag 13 000 m2</a:t>
            </a:r>
            <a:r>
              <a:rPr lang="nn-NO" sz="1200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pPr marL="0" indent="0" rtl="0">
              <a:buNone/>
            </a:pPr>
            <a:r>
              <a:rPr lang="nn-NO" sz="2000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r>
              <a:rPr lang="nn-NO" sz="2000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Det blir 123 sengerom, </a:t>
            </a:r>
            <a:br>
              <a:rPr lang="nn-NO" sz="2000" noProof="1">
                <a:latin typeface="Calibri"/>
                <a:ea typeface="Segoe UI"/>
                <a:cs typeface="Segoe UI"/>
              </a:rPr>
            </a:br>
            <a:r>
              <a:rPr lang="nn-NO" sz="2000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107 med pårørandeseng​</a:t>
            </a:r>
            <a:br>
              <a:rPr lang="nn-NO" sz="2000" noProof="1">
                <a:latin typeface="Calibri"/>
                <a:ea typeface="Segoe UI"/>
                <a:cs typeface="Segoe UI"/>
              </a:rPr>
            </a:br>
            <a:endParaRPr lang="nn-NO" sz="2000" noProof="1">
              <a:solidFill>
                <a:srgbClr val="333333"/>
              </a:solidFill>
              <a:latin typeface="Calibri"/>
              <a:ea typeface="Segoe UI"/>
              <a:cs typeface="Segoe UI"/>
            </a:endParaRPr>
          </a:p>
          <a:p>
            <a:r>
              <a:rPr lang="nn-NO" sz="2000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3 fødestover</a:t>
            </a:r>
          </a:p>
          <a:p>
            <a:endParaRPr lang="nn-NO" sz="2000" noProof="1">
              <a:solidFill>
                <a:srgbClr val="333333"/>
              </a:solidFill>
              <a:latin typeface="Calibri"/>
              <a:ea typeface="Segoe UI"/>
              <a:cs typeface="Segoe UI"/>
            </a:endParaRPr>
          </a:p>
          <a:p>
            <a:r>
              <a:rPr lang="nn-NO" sz="2000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10 operasjonsstover​</a:t>
            </a:r>
            <a:br>
              <a:rPr lang="nn-NO" sz="2000" noProof="1">
                <a:latin typeface="Calibri"/>
                <a:ea typeface="Segoe UI"/>
                <a:cs typeface="Segoe UI"/>
              </a:rPr>
            </a:br>
            <a:endParaRPr lang="nn-NO" sz="2000" noProof="1">
              <a:solidFill>
                <a:srgbClr val="333333"/>
              </a:solidFill>
              <a:latin typeface="Calibri"/>
              <a:ea typeface="Segoe UI"/>
              <a:cs typeface="Segoe UI"/>
            </a:endParaRPr>
          </a:p>
          <a:p>
            <a:r>
              <a:rPr lang="nn-NO" sz="2000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Ny sterilsentral​</a:t>
            </a:r>
            <a:br>
              <a:rPr lang="nn-NO" sz="2000" noProof="1">
                <a:latin typeface="Calibri"/>
                <a:ea typeface="Segoe UI"/>
                <a:cs typeface="Segoe UI"/>
              </a:rPr>
            </a:br>
            <a:endParaRPr lang="nn-NO" sz="2000" noProof="1">
              <a:solidFill>
                <a:srgbClr val="333333"/>
              </a:solidFill>
              <a:latin typeface="Calibri"/>
              <a:ea typeface="Segoe UI"/>
              <a:cs typeface="Segoe UI"/>
            </a:endParaRPr>
          </a:p>
          <a:p>
            <a:r>
              <a:rPr lang="nn-NO" sz="2000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10 avanserte poliklinikkrom ​</a:t>
            </a:r>
            <a:br>
              <a:rPr lang="nn-NO" sz="2000" noProof="1">
                <a:latin typeface="Calibri"/>
                <a:ea typeface="Segoe UI"/>
                <a:cs typeface="Segoe UI"/>
              </a:rPr>
            </a:br>
            <a:endParaRPr lang="nn-NO" sz="2000" noProof="1">
              <a:solidFill>
                <a:srgbClr val="333333"/>
              </a:solidFill>
              <a:latin typeface="Calibri"/>
              <a:ea typeface="Segoe UI"/>
              <a:cs typeface="Segoe UI"/>
            </a:endParaRPr>
          </a:p>
          <a:p>
            <a:r>
              <a:rPr lang="nn-NO" sz="2000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Ny dagkirurgi </a:t>
            </a:r>
            <a:r>
              <a:rPr lang="nn-NO" sz="2000" noProof="1">
                <a:solidFill>
                  <a:srgbClr val="333333"/>
                </a:solidFill>
                <a:latin typeface="Calibri"/>
                <a:ea typeface="Segoe UI"/>
                <a:cs typeface="Calibri"/>
              </a:rPr>
              <a:t>2. etasje i </a:t>
            </a:r>
            <a:r>
              <a:rPr lang="nn-NO" sz="2000" noProof="1">
                <a:solidFill>
                  <a:srgbClr val="333333"/>
                </a:solidFill>
                <a:latin typeface="Calibri"/>
                <a:ea typeface="Segoe UI"/>
                <a:cs typeface="Segoe UI"/>
              </a:rPr>
              <a:t>Svanabygget </a:t>
            </a:r>
            <a:endParaRPr lang="nn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367190" y="1981273"/>
            <a:ext cx="6382328" cy="406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22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DA3CA-7613-E1CD-8C0A-DEDD18D4B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2222499"/>
            <a:ext cx="4006182" cy="3840163"/>
          </a:xfrm>
        </p:spPr>
        <p:txBody>
          <a:bodyPr/>
          <a:lstStyle/>
          <a:p>
            <a:r>
              <a:rPr lang="en-US" sz="3100" noProof="1">
                <a:latin typeface="Calibri Light"/>
                <a:cs typeface="Calibri Light"/>
              </a:rPr>
              <a:t>Slik blir etasjefordelinga i Livabygget, 123 senger </a:t>
            </a:r>
            <a:endParaRPr lang="en-US" noProof="1">
              <a:cs typeface="Calibri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65561E-F639-4B73-2073-29B5A604A4A3}"/>
              </a:ext>
            </a:extLst>
          </p:cNvPr>
          <p:cNvGraphicFramePr>
            <a:graphicFrameLocks noGrp="1"/>
          </p:cNvGraphicFramePr>
          <p:nvPr/>
        </p:nvGraphicFramePr>
        <p:xfrm>
          <a:off x="4799724" y="683172"/>
          <a:ext cx="6450722" cy="575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586">
                  <a:extLst>
                    <a:ext uri="{9D8B030D-6E8A-4147-A177-3AD203B41FA5}">
                      <a16:colId xmlns:a16="http://schemas.microsoft.com/office/drawing/2014/main" val="494749933"/>
                    </a:ext>
                  </a:extLst>
                </a:gridCol>
                <a:gridCol w="3737740">
                  <a:extLst>
                    <a:ext uri="{9D8B030D-6E8A-4147-A177-3AD203B41FA5}">
                      <a16:colId xmlns:a16="http://schemas.microsoft.com/office/drawing/2014/main" val="4174855406"/>
                    </a:ext>
                  </a:extLst>
                </a:gridCol>
                <a:gridCol w="1228396">
                  <a:extLst>
                    <a:ext uri="{9D8B030D-6E8A-4147-A177-3AD203B41FA5}">
                      <a16:colId xmlns:a16="http://schemas.microsoft.com/office/drawing/2014/main" val="328524313"/>
                    </a:ext>
                  </a:extLst>
                </a:gridCol>
              </a:tblGrid>
              <a:tr h="78827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noProof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Etasje ​</a:t>
                      </a:r>
                      <a:endParaRPr lang="en-US" b="1" i="0" noProof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noProof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Avdeling ​</a:t>
                      </a:r>
                      <a:endParaRPr lang="en-US" b="1" i="0" noProof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noProof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Senger​</a:t>
                      </a:r>
                      <a:endParaRPr lang="en-US" b="1" i="0" noProof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79945"/>
                  </a:ext>
                </a:extLst>
              </a:tr>
              <a:tr h="48444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 etasje​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Medisin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409289"/>
                  </a:ext>
                </a:extLst>
              </a:tr>
              <a:tr h="48444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 etasje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Ortopedi og geriatri​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35419"/>
                  </a:ext>
                </a:extLst>
              </a:tr>
              <a:tr h="48444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 etasje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Kreft og kirurgi​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832164"/>
                  </a:ext>
                </a:extLst>
              </a:tr>
              <a:tr h="48444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 etasje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KK, føde/barsel, barn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996889"/>
                  </a:ext>
                </a:extLst>
              </a:tr>
              <a:tr h="48444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 etasje​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Nevrologi og rehabilitering​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147046"/>
                  </a:ext>
                </a:extLst>
              </a:tr>
              <a:tr h="48444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 etasje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Teknisk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117588"/>
                  </a:ext>
                </a:extLst>
              </a:tr>
              <a:tr h="48444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 etasje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Operasjon, 10 operasjonsstover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764980"/>
                  </a:ext>
                </a:extLst>
              </a:tr>
              <a:tr h="484441">
                <a:tc>
                  <a:txBody>
                    <a:bodyPr/>
                    <a:lstStyle/>
                    <a:p>
                      <a:pPr marL="342900" lvl="0" indent="-342900" algn="l" rtl="0" fontAlgn="base">
                        <a:buFont typeface="+mj-lt"/>
                        <a:buAutoNum type="arabicPeriod"/>
                      </a:pPr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etasje​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Sterilsentral, skopi og spesialrom​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828987"/>
                  </a:ext>
                </a:extLst>
              </a:tr>
              <a:tr h="108671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 etasje​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Garderobe, sentrallager, varemottak, korridor til Dagabygget  ​</a:t>
                      </a:r>
                      <a:endParaRPr lang="en-US" b="0" i="0" noProof="1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2000" b="0" i="0" noProof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948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732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157019" y="1023842"/>
          <a:ext cx="5652655" cy="5719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656">
                  <a:extLst>
                    <a:ext uri="{9D8B030D-6E8A-4147-A177-3AD203B41FA5}">
                      <a16:colId xmlns:a16="http://schemas.microsoft.com/office/drawing/2014/main" val="4134762231"/>
                    </a:ext>
                  </a:extLst>
                </a:gridCol>
                <a:gridCol w="2024476">
                  <a:extLst>
                    <a:ext uri="{9D8B030D-6E8A-4147-A177-3AD203B41FA5}">
                      <a16:colId xmlns:a16="http://schemas.microsoft.com/office/drawing/2014/main" val="102367055"/>
                    </a:ext>
                  </a:extLst>
                </a:gridCol>
                <a:gridCol w="162770">
                  <a:extLst>
                    <a:ext uri="{9D8B030D-6E8A-4147-A177-3AD203B41FA5}">
                      <a16:colId xmlns:a16="http://schemas.microsoft.com/office/drawing/2014/main" val="541628345"/>
                    </a:ext>
                  </a:extLst>
                </a:gridCol>
                <a:gridCol w="1922936">
                  <a:extLst>
                    <a:ext uri="{9D8B030D-6E8A-4147-A177-3AD203B41FA5}">
                      <a16:colId xmlns:a16="http://schemas.microsoft.com/office/drawing/2014/main" val="210954618"/>
                    </a:ext>
                  </a:extLst>
                </a:gridCol>
                <a:gridCol w="969817">
                  <a:extLst>
                    <a:ext uri="{9D8B030D-6E8A-4147-A177-3AD203B41FA5}">
                      <a16:colId xmlns:a16="http://schemas.microsoft.com/office/drawing/2014/main" val="2920310922"/>
                    </a:ext>
                  </a:extLst>
                </a:gridCol>
              </a:tblGrid>
              <a:tr h="609859">
                <a:tc>
                  <a:txBody>
                    <a:bodyPr/>
                    <a:lstStyle/>
                    <a:p>
                      <a:pPr algn="ctr"/>
                      <a:r>
                        <a:rPr lang="nb-NO" sz="1000"/>
                        <a:t>Etasje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000"/>
                        <a:t>Sengepost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nb-NO" sz="1000"/>
                        <a:t>Fagområder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nb-NO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000" err="1"/>
                        <a:t>Sengetal</a:t>
                      </a:r>
                      <a:endParaRPr lang="nb-NO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617693"/>
                  </a:ext>
                </a:extLst>
              </a:tr>
              <a:tr h="501724">
                <a:tc>
                  <a:txBody>
                    <a:bodyPr/>
                    <a:lstStyle/>
                    <a:p>
                      <a:pPr marL="0" indent="0" algn="ctr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2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nb-NO" sz="1100" b="1" i="0" u="none" strike="noStrike" kern="1200" cap="none" spc="0" normalizeH="0" baseline="0" noProof="1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Medisin</a:t>
                      </a:r>
                      <a:r>
                        <a:rPr lang="nb-NO" sz="1100" b="1" i="0" u="none" strike="noStrike" kern="1200" cap="none" spc="0" normalizeH="0" baseline="0" noProof="1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nb-NO" sz="1800" noProof="1"/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Medisin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3424334"/>
                  </a:ext>
                </a:extLst>
              </a:tr>
              <a:tr h="227336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2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Ortopedi og geriatri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Ortopedi, Ortogeriatri, Geriatri 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 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9215428"/>
                  </a:ext>
                </a:extLst>
              </a:tr>
              <a:tr h="415069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2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6. 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1100" b="1" i="0" u="none" strike="noStrike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</a:rPr>
                        <a:t>Kreft og kirurgi</a:t>
                      </a:r>
                      <a:endParaRPr lang="en-US"/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7619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Kreft og kirurgi</a:t>
                      </a:r>
                      <a:endParaRPr lang="en-US"/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b-NO" sz="1100" b="1" i="0" u="none" strike="noStrike" kern="1200" cap="none" spc="0" normalizeH="0" baseline="0" noProof="1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</a:t>
                      </a:r>
                      <a:endParaRPr kumimoji="0" lang="nb-NO" sz="1100" b="1" i="0" u="none" strike="noStrike" kern="1200" cap="none" spc="0" normalizeH="0" baseline="0" noProof="1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71893"/>
                  </a:ext>
                </a:extLst>
              </a:tr>
              <a:tr h="535865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2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100" b="1" noProof="1"/>
                        <a:t>KK, Føde</a:t>
                      </a:r>
                      <a:r>
                        <a:rPr lang="nb-NO" sz="1100" b="1" baseline="0" noProof="1"/>
                        <a:t>/barsel</a:t>
                      </a:r>
                    </a:p>
                    <a:p>
                      <a:pPr algn="l"/>
                      <a:r>
                        <a:rPr lang="nb-NO" sz="1100" b="1" baseline="0" noProof="1"/>
                        <a:t>Barneavdelinga</a:t>
                      </a:r>
                    </a:p>
                    <a:p>
                      <a:pPr algn="l"/>
                      <a:r>
                        <a:rPr lang="nb-NO" sz="1100" b="1" baseline="0" noProof="1"/>
                        <a:t>Poliklinikk barn og unge</a:t>
                      </a:r>
                      <a:endParaRPr lang="nb-NO" sz="1100" b="1" noProof="1"/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b="1" noProof="1"/>
                        <a:t>KK og Barn</a:t>
                      </a:r>
                    </a:p>
                    <a:p>
                      <a:pPr algn="l"/>
                      <a:endParaRPr lang="nb-NO" sz="1100" noProof="1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l"/>
                      <a:endParaRPr lang="nb-NO" sz="1100" noProof="1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nn-NO" sz="180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9491109"/>
                  </a:ext>
                </a:extLst>
              </a:tr>
              <a:tr h="617054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2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4. 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1100" b="1" i="0" u="none" strike="noStrike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</a:rPr>
                        <a:t>Nevro og Rehab</a:t>
                      </a:r>
                      <a:endParaRPr lang="en-US" sz="1100" b="0" i="0" u="none" strike="noStrike" kern="1200" noProof="1">
                        <a:solidFill>
                          <a:srgbClr val="262626"/>
                        </a:solidFill>
                        <a:latin typeface="Calibri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nb-NO" sz="1100" b="0" i="0" u="none" strike="noStrike" kern="1200" noProof="1">
                        <a:solidFill>
                          <a:srgbClr val="262626"/>
                        </a:solidFill>
                        <a:latin typeface="Calibri"/>
                      </a:endParaRPr>
                    </a:p>
                    <a:p>
                      <a:pPr marL="0" marR="0" lvl="0" indent="0" algn="l" defTabSz="7619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1100" b="1" i="0" u="none" strike="noStrike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</a:rPr>
                        <a:t>Nevrologi og Rehabilitering</a:t>
                      </a:r>
                      <a:endParaRPr lang="en-US"/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b-NO" sz="1100" b="1" i="0" u="none" strike="noStrike" kern="1200" cap="none" spc="0" normalizeH="0" baseline="0" noProof="1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</a:t>
                      </a:r>
                      <a:endParaRPr kumimoji="0" lang="nb-NO" sz="1100" b="1" i="0" u="none" strike="noStrike" kern="1200" cap="none" spc="0" normalizeH="0" baseline="0" noProof="1">
                        <a:ln>
                          <a:noFill/>
                        </a:ln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208562"/>
                  </a:ext>
                </a:extLst>
              </a:tr>
              <a:tr h="568341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2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3. 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Teknisk etasje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n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n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218125"/>
                  </a:ext>
                </a:extLst>
              </a:tr>
              <a:tr h="457863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2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2. 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Intensiv/</a:t>
                      </a: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overvaking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Operasjon, </a:t>
                      </a:r>
                      <a:r>
                        <a:rPr lang="nb-NO" sz="1100" b="1" kern="1200" baseline="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dagkirurgisk senter</a:t>
                      </a: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b-NO" sz="1000" b="1" i="0" u="none" strike="noStrike" kern="1200" cap="none" spc="0" normalizeH="0" baseline="0" noProof="1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0095590"/>
                  </a:ext>
                </a:extLst>
              </a:tr>
              <a:tr h="1765492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2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1. 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indent="0" algn="l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Poliklinikk</a:t>
                      </a:r>
                      <a:r>
                        <a:rPr lang="nb-NO" sz="1100" b="1" kern="1200" baseline="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baseline="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Sterilsentral</a:t>
                      </a: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Alle fagområde</a:t>
                      </a: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Kirurgirom</a:t>
                      </a: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Urologi/uroterapi</a:t>
                      </a: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Skopirom</a:t>
                      </a: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Vaskesentral</a:t>
                      </a: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b-NO" sz="1100" b="1" kern="1200" noProof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Kvilesone</a:t>
                      </a: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76197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nb-NO" sz="1100" b="1" kern="1200" noProof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nn-NO" sz="180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0255067"/>
                  </a:ext>
                </a:extLst>
              </a:tr>
            </a:tbl>
          </a:graphicData>
        </a:graphic>
      </p:graphicFrame>
      <p:sp>
        <p:nvSpPr>
          <p:cNvPr id="4" name="Likebent trekant 3"/>
          <p:cNvSpPr/>
          <p:nvPr/>
        </p:nvSpPr>
        <p:spPr>
          <a:xfrm>
            <a:off x="157020" y="115109"/>
            <a:ext cx="5652654" cy="822521"/>
          </a:xfrm>
          <a:prstGeom prst="triangle">
            <a:avLst>
              <a:gd name="adj" fmla="val 504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2422278" y="431885"/>
            <a:ext cx="1385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Livabygget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8157718" y="387429"/>
            <a:ext cx="232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Svanabygget </a:t>
            </a:r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1DA980B3-C3D1-AD21-B3B9-7B4422C2D706}"/>
              </a:ext>
            </a:extLst>
          </p:cNvPr>
          <p:cNvGraphicFramePr>
            <a:graphicFrameLocks noGrp="1"/>
          </p:cNvGraphicFramePr>
          <p:nvPr/>
        </p:nvGraphicFramePr>
        <p:xfrm>
          <a:off x="6307664" y="1028052"/>
          <a:ext cx="5652654" cy="5724291"/>
        </p:xfrm>
        <a:graphic>
          <a:graphicData uri="http://schemas.openxmlformats.org/drawingml/2006/table">
            <a:tbl>
              <a:tblPr/>
              <a:tblGrid>
                <a:gridCol w="789822">
                  <a:extLst>
                    <a:ext uri="{9D8B030D-6E8A-4147-A177-3AD203B41FA5}">
                      <a16:colId xmlns:a16="http://schemas.microsoft.com/office/drawing/2014/main" val="2363990921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1414387228"/>
                    </a:ext>
                  </a:extLst>
                </a:gridCol>
                <a:gridCol w="3277872">
                  <a:extLst>
                    <a:ext uri="{9D8B030D-6E8A-4147-A177-3AD203B41FA5}">
                      <a16:colId xmlns:a16="http://schemas.microsoft.com/office/drawing/2014/main" val="1652469652"/>
                    </a:ext>
                  </a:extLst>
                </a:gridCol>
              </a:tblGrid>
              <a:tr h="582181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100" b="1" i="0" u="none" strike="noStrike" kern="120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Etg.​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Liva​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8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n-NO" sz="1100" b="1" i="0" u="none" strike="noStrike" kern="120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Svana, Hildra og påbygg 2000​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318323"/>
                  </a:ext>
                </a:extLst>
              </a:tr>
              <a:tr h="401213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8.​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Medisin 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6 senger medisinsk sengepost​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051572"/>
                  </a:ext>
                </a:extLst>
              </a:tr>
              <a:tr h="401213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7. 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Ortopedi, Ortogeriatri​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 og geriatri​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Pasienthotell 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532547"/>
                  </a:ext>
                </a:extLst>
              </a:tr>
              <a:tr h="422684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6.​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Kreft og kirurgi​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Kreftpoliklinikk, Infusjonspoliklinikk​?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Sterilproduksjon apotek, </a:t>
                      </a:r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Farmasitun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​?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062547"/>
                  </a:ext>
                </a:extLst>
              </a:tr>
              <a:tr h="568179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5. 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KK, Føde/barsel​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Barneavdelinga​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Poliklinikk barn og unge​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KK, Føde/barsel​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Barneavdelinga​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Poliklinikk barn og unge​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480187"/>
                  </a:ext>
                </a:extLst>
              </a:tr>
              <a:tr h="401213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4. 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Nevrologi og Rehabilitering​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Dialyse, PD-pol, </a:t>
                      </a:r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nefro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-pol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Apotek/sterilproduksjon​?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29365"/>
                  </a:ext>
                </a:extLst>
              </a:tr>
              <a:tr h="568179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3. 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Teknisk etasje​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Brystdiagnostisk senter​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Hudavdelinga​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Revmatologisk poliklinikk​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351842"/>
                  </a:ext>
                </a:extLst>
              </a:tr>
              <a:tr h="401213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2. 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Intensiv/​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overvaking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Intensiv, </a:t>
                      </a:r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oppvakning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  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Laboratoriet​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234647"/>
                  </a:ext>
                </a:extLst>
              </a:tr>
              <a:tr h="1968763">
                <a:tc>
                  <a:txBody>
                    <a:bodyPr/>
                    <a:lstStyle/>
                    <a:p>
                      <a:pPr algn="ctr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1. ​ 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Poliklinikk 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Sterilsentral​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Fys.med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, </a:t>
                      </a:r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Rehab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 og Habilitering 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Apotek, Øre/nese/hals​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Medisinsk poliklinikk hjerte/lunge/</a:t>
                      </a:r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gastro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Med.pol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. samtalepoliklinikk og </a:t>
                      </a:r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utredn.post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, kreft forløp​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Innskrivingssentral, Skadepoliklinikk​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Kir. </a:t>
                      </a:r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gastro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 og Kir. plastikk​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Ortopedisk poliklinikk, Prøvetakingspoliklinikk​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Augepoliklinikk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, Pre-operativ poliklinikk​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Radiologi, Akuttmottak, </a:t>
                      </a:r>
                      <a:r>
                        <a:rPr lang="nb-NO" sz="1100" b="1" i="0" u="none" strike="noStrike" kern="12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Obs.post</a:t>
                      </a:r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, Kvilesone​</a:t>
                      </a:r>
                    </a:p>
                    <a:p>
                      <a:pPr algn="l" fontAlgn="base"/>
                      <a:r>
                        <a:rPr lang="nb-NO" sz="1100" b="1" i="0" u="none" strike="noStrike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+mn-ea"/>
                          <a:cs typeface="+mn-cs"/>
                        </a:rPr>
                        <a:t>Pasientreiser og ventesone​</a:t>
                      </a:r>
                    </a:p>
                  </a:txBody>
                  <a:tcPr marL="67554" marR="67554" marT="33777" marB="33777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475648"/>
                  </a:ext>
                </a:extLst>
              </a:tr>
            </a:tbl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FF1884AD-10B7-C3F5-82ED-DF40B692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64" y="161451"/>
            <a:ext cx="5652654" cy="79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2614657-9A87-1BD7-5C42-564C749A23C1}"/>
              </a:ext>
            </a:extLst>
          </p:cNvPr>
          <p:cNvSpPr txBox="1"/>
          <p:nvPr/>
        </p:nvSpPr>
        <p:spPr>
          <a:xfrm>
            <a:off x="8544106" y="473415"/>
            <a:ext cx="1385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Svana</a:t>
            </a:r>
          </a:p>
        </p:txBody>
      </p:sp>
      <p:sp>
        <p:nvSpPr>
          <p:cNvPr id="16" name="Snakkeboble: oval 15">
            <a:extLst>
              <a:ext uri="{FF2B5EF4-FFF2-40B4-BE49-F238E27FC236}">
                <a16:creationId xmlns:a16="http://schemas.microsoft.com/office/drawing/2014/main" id="{08640A1E-0A71-E92B-7AC5-03867EA842D1}"/>
              </a:ext>
            </a:extLst>
          </p:cNvPr>
          <p:cNvSpPr/>
          <p:nvPr/>
        </p:nvSpPr>
        <p:spPr>
          <a:xfrm>
            <a:off x="6161073" y="5715142"/>
            <a:ext cx="2634584" cy="981407"/>
          </a:xfrm>
          <a:prstGeom prst="wedgeEllipseCallout">
            <a:avLst>
              <a:gd name="adj1" fmla="val 28940"/>
              <a:gd name="adj2" fmla="val -9026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NB! Plasseringar i Svana er ikkje endeleg avklara. </a:t>
            </a:r>
            <a:r>
              <a:rPr kumimoji="0" lang="nn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77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AAD3D-32C8-0F2F-F765-38DD519D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wrap="square" anchor="b">
            <a:normAutofit/>
          </a:bodyPr>
          <a:lstStyle/>
          <a:p>
            <a:r>
              <a:rPr lang="en-US" sz="2800" noProof="1"/>
              <a:t>Flytteplan Livabygget  </a:t>
            </a:r>
          </a:p>
        </p:txBody>
      </p:sp>
      <p:pic>
        <p:nvPicPr>
          <p:cNvPr id="9" name="Plassholder for innhold 5">
            <a:extLst>
              <a:ext uri="{FF2B5EF4-FFF2-40B4-BE49-F238E27FC236}">
                <a16:creationId xmlns:a16="http://schemas.microsoft.com/office/drawing/2014/main" id="{22AA25B0-26DC-9CCC-7FA8-78C333561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2942" r="12944" b="1"/>
          <a:stretch/>
        </p:blipFill>
        <p:spPr bwMode="auto">
          <a:xfrm>
            <a:off x="5785365" y="1896649"/>
            <a:ext cx="5674323" cy="3730585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998B6-0F05-88CB-8FC3-FFA61A91D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4575923" cy="3595876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1"/>
              <a:t>Overtaking av Livabygget er sett til </a:t>
            </a:r>
            <a:br>
              <a:rPr lang="en-US" noProof="1"/>
            </a:br>
            <a:r>
              <a:rPr lang="en-US" b="1" noProof="1"/>
              <a:t>22. august 2024 </a:t>
            </a:r>
          </a:p>
          <a:p>
            <a:pPr>
              <a:spcAft>
                <a:spcPts val="600"/>
              </a:spcAft>
            </a:pPr>
            <a:endParaRPr lang="en-US" b="1" noProof="1"/>
          </a:p>
          <a:p>
            <a:pPr marL="0" indent="0">
              <a:spcAft>
                <a:spcPts val="600"/>
              </a:spcAft>
              <a:buNone/>
            </a:pPr>
            <a:r>
              <a:rPr lang="en-US" b="1" noProof="1"/>
              <a:t>Førebels plan for flytting/ibruktaking:</a:t>
            </a:r>
            <a:endParaRPr lang="en-US" b="1" noProof="1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noProof="1"/>
              <a:t>Etasje for etasje med vekenummer og dato, dei to første vekene i september 2024 er planen at dei første flyttar inn</a:t>
            </a:r>
            <a:endParaRPr lang="en-US" noProof="1">
              <a:cs typeface="Calibri"/>
            </a:endParaRPr>
          </a:p>
          <a:p>
            <a:pPr>
              <a:spcAft>
                <a:spcPts val="600"/>
              </a:spcAft>
            </a:pPr>
            <a:endParaRPr lang="en-US" b="1" noProof="1"/>
          </a:p>
          <a:p>
            <a:pPr marL="0" indent="0">
              <a:spcAft>
                <a:spcPts val="600"/>
              </a:spcAft>
              <a:buNone/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A3E7AC9-98B8-0CBA-507F-03048EF793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24843" y="1412460"/>
            <a:ext cx="107722" cy="45439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19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563B2722-4ADD-4356-AD00-3950E59C8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2450" y="3970629"/>
            <a:ext cx="3241599" cy="2647950"/>
          </a:xfrm>
        </p:spPr>
        <p:txBody>
          <a:bodyPr/>
          <a:lstStyle/>
          <a:p>
            <a:r>
              <a:rPr lang="nb-NO" sz="2800" noProof="1"/>
              <a:t>Mange i sving for å finne dei gode løysingane for pasientar, pårørande og tilsette i Livabygget</a:t>
            </a:r>
            <a:endParaRPr lang="nb-NO" sz="2800" noProof="1">
              <a:cs typeface="Calibri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83C8FCC-3A55-4F83-96C4-E10AD85222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Plassholder for bilde 1">
            <a:extLst>
              <a:ext uri="{FF2B5EF4-FFF2-40B4-BE49-F238E27FC236}">
                <a16:creationId xmlns:a16="http://schemas.microsoft.com/office/drawing/2014/main" id="{8E64C8BB-885E-693C-8E1D-C6679A40828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9" b="26279"/>
          <a:stretch>
            <a:fillRect/>
          </a:stretch>
        </p:blipFill>
        <p:spPr>
          <a:xfrm>
            <a:off x="4246563" y="976313"/>
            <a:ext cx="7539037" cy="2682875"/>
          </a:xfrm>
        </p:spPr>
      </p:pic>
      <p:pic>
        <p:nvPicPr>
          <p:cNvPr id="4" name="Plasshaldar for bilete 4" descr="Eit bilete som inneheld person, utandørs, står, gruppe&#10;&#10;Automatisk generert skildring">
            <a:extLst>
              <a:ext uri="{FF2B5EF4-FFF2-40B4-BE49-F238E27FC236}">
                <a16:creationId xmlns:a16="http://schemas.microsoft.com/office/drawing/2014/main" id="{77AADF03-6F0F-EEE9-C782-6E8469FD4AE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" b="2241"/>
          <a:stretch>
            <a:fillRect/>
          </a:stretch>
        </p:blipFill>
        <p:spPr>
          <a:xfrm>
            <a:off x="4246563" y="3829050"/>
            <a:ext cx="3697287" cy="2647950"/>
          </a:xfrm>
        </p:spPr>
      </p:pic>
      <p:pic>
        <p:nvPicPr>
          <p:cNvPr id="9" name="Bilde 7">
            <a:extLst>
              <a:ext uri="{FF2B5EF4-FFF2-40B4-BE49-F238E27FC236}">
                <a16:creationId xmlns:a16="http://schemas.microsoft.com/office/drawing/2014/main" id="{E5397753-7F2F-A8C9-38DA-55A83551EA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4960" r="24960"/>
          <a:stretch>
            <a:fillRect/>
          </a:stretch>
        </p:blipFill>
        <p:spPr>
          <a:xfrm>
            <a:off x="406400" y="976313"/>
            <a:ext cx="3671888" cy="55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695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RottMcokP.qo5zMjOSi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3SLiiuNktOBiNpgGlQoR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rgbClr val="333333"/>
      </a:dk1>
      <a:lt1>
        <a:srgbClr val="FFFFFF"/>
      </a:lt1>
      <a:dk2>
        <a:srgbClr val="333333"/>
      </a:dk2>
      <a:lt2>
        <a:srgbClr val="DAD7D3"/>
      </a:lt2>
      <a:accent1>
        <a:srgbClr val="003086"/>
      </a:accent1>
      <a:accent2>
        <a:srgbClr val="6CACE4"/>
      </a:accent2>
      <a:accent3>
        <a:srgbClr val="FFD36A"/>
      </a:accent3>
      <a:accent4>
        <a:srgbClr val="FF854C"/>
      </a:accent4>
      <a:accent5>
        <a:srgbClr val="D2DDE2"/>
      </a:accent5>
      <a:accent6>
        <a:srgbClr val="9ABEAB"/>
      </a:accent6>
      <a:hlink>
        <a:srgbClr val="0563C1"/>
      </a:hlink>
      <a:folHlink>
        <a:srgbClr val="954F72"/>
      </a:folHlink>
    </a:clrScheme>
    <a:fontScheme name="Egendefinert 5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seForde.potx" id="{B5CD0ABB-A9FC-4F5D-87D9-BC460E7839B6}" vid="{5C7E5A9F-8150-441F-AA89-AE5A151B691D}"/>
    </a:ext>
  </a:extLst>
</a:theme>
</file>

<file path=ppt/theme/theme2.xml><?xml version="1.0" encoding="utf-8"?>
<a:theme xmlns:a="http://schemas.openxmlformats.org/drawingml/2006/main" name="11_Mal01_Format_16-9">
  <a:themeElements>
    <a:clrScheme name="Helse Vest">
      <a:dk1>
        <a:sysClr val="windowText" lastClr="000000"/>
      </a:dk1>
      <a:lt1>
        <a:sysClr val="window" lastClr="FFFFFF"/>
      </a:lt1>
      <a:dk2>
        <a:srgbClr val="323232"/>
      </a:dk2>
      <a:lt2>
        <a:srgbClr val="E7E6E6"/>
      </a:lt2>
      <a:accent1>
        <a:srgbClr val="00338D"/>
      </a:accent1>
      <a:accent2>
        <a:srgbClr val="86786F"/>
      </a:accent2>
      <a:accent3>
        <a:srgbClr val="7AB2DC"/>
      </a:accent3>
      <a:accent4>
        <a:srgbClr val="F7D93E"/>
      </a:accent4>
      <a:accent5>
        <a:srgbClr val="FA7369"/>
      </a:accent5>
      <a:accent6>
        <a:srgbClr val="7DDBD4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HelseVest_16_9.potx" id="{3327F725-F5AB-4F23-8515-419A6D40C242}" vid="{9E4DF230-4A50-432A-B0B1-1FB5168D8C87}"/>
    </a:ext>
  </a:extLst>
</a:theme>
</file>

<file path=ppt/theme/theme3.xml><?xml version="1.0" encoding="utf-8"?>
<a:theme xmlns:a="http://schemas.openxmlformats.org/drawingml/2006/main" name="4_Mal01_Format_16-9">
  <a:themeElements>
    <a:clrScheme name="Helse Vest">
      <a:dk1>
        <a:sysClr val="windowText" lastClr="000000"/>
      </a:dk1>
      <a:lt1>
        <a:sysClr val="window" lastClr="FFFFFF"/>
      </a:lt1>
      <a:dk2>
        <a:srgbClr val="323232"/>
      </a:dk2>
      <a:lt2>
        <a:srgbClr val="E7E6E6"/>
      </a:lt2>
      <a:accent1>
        <a:srgbClr val="00338D"/>
      </a:accent1>
      <a:accent2>
        <a:srgbClr val="86786F"/>
      </a:accent2>
      <a:accent3>
        <a:srgbClr val="7AB2DC"/>
      </a:accent3>
      <a:accent4>
        <a:srgbClr val="F7D93E"/>
      </a:accent4>
      <a:accent5>
        <a:srgbClr val="FA7369"/>
      </a:accent5>
      <a:accent6>
        <a:srgbClr val="7DDBD4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HelseVest_16_9.potx" id="{3327F725-F5AB-4F23-8515-419A6D40C242}" vid="{9E4DF230-4A50-432A-B0B1-1FB5168D8C87}"/>
    </a:ext>
  </a:extLst>
</a:theme>
</file>

<file path=ppt/theme/theme4.xml><?xml version="1.0" encoding="utf-8"?>
<a:theme xmlns:a="http://schemas.openxmlformats.org/drawingml/2006/main" name="12_Mal01_Format_16-9">
  <a:themeElements>
    <a:clrScheme name="Helse Vest">
      <a:dk1>
        <a:sysClr val="windowText" lastClr="000000"/>
      </a:dk1>
      <a:lt1>
        <a:sysClr val="window" lastClr="FFFFFF"/>
      </a:lt1>
      <a:dk2>
        <a:srgbClr val="323232"/>
      </a:dk2>
      <a:lt2>
        <a:srgbClr val="E7E6E6"/>
      </a:lt2>
      <a:accent1>
        <a:srgbClr val="00338D"/>
      </a:accent1>
      <a:accent2>
        <a:srgbClr val="86786F"/>
      </a:accent2>
      <a:accent3>
        <a:srgbClr val="7AB2DC"/>
      </a:accent3>
      <a:accent4>
        <a:srgbClr val="F7D93E"/>
      </a:accent4>
      <a:accent5>
        <a:srgbClr val="FA7369"/>
      </a:accent5>
      <a:accent6>
        <a:srgbClr val="7DDBD4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HelseVest_16_9.potx" id="{3327F725-F5AB-4F23-8515-419A6D40C242}" vid="{9E4DF230-4A50-432A-B0B1-1FB5168D8C87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BD309B6A52F554F9BDB347074E27721" ma:contentTypeVersion="6" ma:contentTypeDescription="Opprett et nytt dokument." ma:contentTypeScope="" ma:versionID="526764524534fd9e4be3dc4fa2004d6d">
  <xsd:schema xmlns:xsd="http://www.w3.org/2001/XMLSchema" xmlns:xs="http://www.w3.org/2001/XMLSchema" xmlns:p="http://schemas.microsoft.com/office/2006/metadata/properties" xmlns:ns2="a4a8f205-c76f-418d-9770-22907836f8ae" targetNamespace="http://schemas.microsoft.com/office/2006/metadata/properties" ma:root="true" ma:fieldsID="cc00e57f31c25b2ed4db1d8030cca91a" ns2:_="">
    <xsd:import namespace="a4a8f205-c76f-418d-9770-22907836f8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8f205-c76f-418d-9770-22907836f8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C0368E-6646-4531-A2CD-99EED5C163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DBC0F8-1511-4FB7-8883-8074DF7DC681}">
  <ds:schemaRefs>
    <ds:schemaRef ds:uri="a4a8f205-c76f-418d-9770-22907836f8ae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A34D195-683B-4B17-BD9D-A89B30C07688}">
  <ds:schemaRefs>
    <ds:schemaRef ds:uri="a4a8f205-c76f-418d-9770-22907836f8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HelseForde</Template>
  <TotalTime>9</TotalTime>
  <Words>1000</Words>
  <Application>Microsoft Office PowerPoint</Application>
  <PresentationFormat>Widescreen</PresentationFormat>
  <Paragraphs>231</Paragraphs>
  <Slides>18</Slides>
  <Notes>6</Notes>
  <HiddenSlides>0</HiddenSlides>
  <MMClips>0</MMClips>
  <ScaleCrop>false</ScaleCrop>
  <HeadingPairs>
    <vt:vector size="8" baseType="variant">
      <vt:variant>
        <vt:lpstr>Brukte skrifter</vt:lpstr>
      </vt:variant>
      <vt:variant>
        <vt:i4>6</vt:i4>
      </vt:variant>
      <vt:variant>
        <vt:lpstr>Tema</vt:lpstr>
      </vt:variant>
      <vt:variant>
        <vt:i4>4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9" baseType="lpstr">
      <vt:lpstr>Arial</vt:lpstr>
      <vt:lpstr>Bell MT</vt:lpstr>
      <vt:lpstr>Calibri</vt:lpstr>
      <vt:lpstr>Calibri Light</vt:lpstr>
      <vt:lpstr>Cambria</vt:lpstr>
      <vt:lpstr>ScalaSans</vt:lpstr>
      <vt:lpstr>Office-tema</vt:lpstr>
      <vt:lpstr>11_Mal01_Format_16-9</vt:lpstr>
      <vt:lpstr>4_Mal01_Format_16-9</vt:lpstr>
      <vt:lpstr>12_Mal01_Format_16-9</vt:lpstr>
      <vt:lpstr>think-cell Slide</vt:lpstr>
      <vt:lpstr>Nye Førde sjukehus</vt:lpstr>
      <vt:lpstr>Kvifor har vi eit sjukehusprosjekt i Førde?</vt:lpstr>
      <vt:lpstr>Oversikt over sjukehusområdet</vt:lpstr>
      <vt:lpstr>Prosjektet har ei lang tidslinje</vt:lpstr>
      <vt:lpstr>Livabygget, innflytting hausten 2024</vt:lpstr>
      <vt:lpstr>Slik blir etasjefordelinga i Livabygget, 123 senger </vt:lpstr>
      <vt:lpstr>PowerPoint-presentasjon</vt:lpstr>
      <vt:lpstr>Flytteplan Livabygget  </vt:lpstr>
      <vt:lpstr>Mange i sving for å finne dei gode løysingane for pasientar, pårørande og tilsette i Livabygget</vt:lpstr>
      <vt:lpstr>Tenesteutvikling i Pasientens helseteneste</vt:lpstr>
      <vt:lpstr>PowerPoint-presentasjon</vt:lpstr>
      <vt:lpstr>Pasienttilbodet i Livabygget </vt:lpstr>
      <vt:lpstr>Kva blir dei største endringane? </vt:lpstr>
      <vt:lpstr>Øving gir verdifull innsikt </vt:lpstr>
      <vt:lpstr>Velkommen til ein kikk inn i Livabygget </vt:lpstr>
      <vt:lpstr>Omstilling utfordrar organisasjonen</vt:lpstr>
      <vt:lpstr> ”Når forandringens vind blåser bygger noen vindmøller mens andre kryper i skjul”</vt:lpstr>
      <vt:lpstr>Positivt eller negativt?</vt:lpstr>
    </vt:vector>
  </TitlesOfParts>
  <Company>Helse Vest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«Nytt og nyttig»</dc:title>
  <dc:creator>Hjelmeland, Hilde Elvebakk</dc:creator>
  <cp:lastModifiedBy>Solheim, Randi Berit</cp:lastModifiedBy>
  <cp:revision>2</cp:revision>
  <dcterms:created xsi:type="dcterms:W3CDTF">2024-01-09T07:39:44Z</dcterms:created>
  <dcterms:modified xsi:type="dcterms:W3CDTF">2024-02-29T08:15:21Z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0x01010029A64CA4F428DE40BC8DD3D6461049DA</vt:lpwstr>
  </property>
  <property fmtid="{D5CDD505-2E9C-101B-9397-08002B2CF9AE}" pid="3" name="MediaServiceImageTags">
    <vt:lpwstr/>
  </property>
  <property fmtid="{D5CDD505-2E9C-101B-9397-08002B2CF9AE}" pid="4" name="MSIP_Label_0c3ffc1c-ef00-4620-9c2f-7d9c1597774b_Enabled">
    <vt:lpwstr>true</vt:lpwstr>
  </property>
  <property fmtid="{D5CDD505-2E9C-101B-9397-08002B2CF9AE}" pid="5" name="MSIP_Label_0c3ffc1c-ef00-4620-9c2f-7d9c1597774b_SetDate">
    <vt:lpwstr>2023-07-07T10:35:00Z</vt:lpwstr>
  </property>
  <property fmtid="{D5CDD505-2E9C-101B-9397-08002B2CF9AE}" pid="6" name="MSIP_Label_0c3ffc1c-ef00-4620-9c2f-7d9c1597774b_Method">
    <vt:lpwstr>Privileged</vt:lpwstr>
  </property>
  <property fmtid="{D5CDD505-2E9C-101B-9397-08002B2CF9AE}" pid="7" name="MSIP_Label_0c3ffc1c-ef00-4620-9c2f-7d9c1597774b_Name">
    <vt:lpwstr>Intern</vt:lpwstr>
  </property>
  <property fmtid="{D5CDD505-2E9C-101B-9397-08002B2CF9AE}" pid="8" name="MSIP_Label_0c3ffc1c-ef00-4620-9c2f-7d9c1597774b_SiteId">
    <vt:lpwstr>bdcbe535-f3cf-49f5-8a6a-fb6d98dc7837</vt:lpwstr>
  </property>
  <property fmtid="{D5CDD505-2E9C-101B-9397-08002B2CF9AE}" pid="9" name="MSIP_Label_0c3ffc1c-ef00-4620-9c2f-7d9c1597774b_ActionId">
    <vt:lpwstr>ff98dd7f-2614-45c6-8d3b-596b7816d749</vt:lpwstr>
  </property>
  <property fmtid="{D5CDD505-2E9C-101B-9397-08002B2CF9AE}" pid="10" name="MSIP_Label_0c3ffc1c-ef00-4620-9c2f-7d9c1597774b_ContentBits">
    <vt:lpwstr>2</vt:lpwstr>
  </property>
</Properties>
</file>