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9" r:id="rId7"/>
    <p:sldId id="264" r:id="rId8"/>
    <p:sldId id="263" r:id="rId9"/>
    <p:sldId id="265" r:id="rId10"/>
    <p:sldId id="268" r:id="rId11"/>
    <p:sldId id="266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A96AB2-F2D5-E954-AF58-F156F5819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70B5B50-EDB2-B436-A9D7-D51BFBCF6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792F29-1E2A-DD63-4D36-10FE9C98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8689CE-575D-BBC1-CBA9-392CE461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6DB3D74-419E-5BB9-ACED-2A83BF98B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382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A00DE8-0335-0AB2-23D5-A9C90E9A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9FCA28E-CE2E-1E95-C532-AD64505A7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EF9ADD-8548-A20E-7622-E67ABF86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763267-8346-E48E-BC7A-A0358007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676320-BB6D-D1BF-6BEC-F299895DC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50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6ABD4AD-EF04-AC27-1620-84794F987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197F082-3347-B417-6A59-8B2855CA9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326285-4A23-8056-0AE2-96C86CA03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0D3F35-D6FD-6AC8-D967-FC769C895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6E035F-8716-060B-9B97-88E40A04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206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1F94E8-F633-74E3-4A08-0DCBCD6A5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BE9A0AF-92A9-7E68-7BD5-4893BF496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F85B71-24CC-1857-4E38-C40EE1878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BCA4689-371A-9CBB-87A6-0E2760B71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9E587B-1E05-79D3-06A0-BC5C99DE1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219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B5B9A6-9BBF-917A-3CC9-D2A345B6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4FF87A4-587E-6FBE-32DF-C9349B8A6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C2DC9F-084A-72C9-051E-091E6060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658920-8C76-2E88-273B-2F02179D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1EE2EC-D5DA-FD54-1482-6F7706A63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13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A9A1A8-84DB-2773-E57B-B6E77787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E2386D-D21C-1846-276B-9247A5FAA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F36287-A143-A9BB-A260-B8236B94D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FD5B9A6-E914-11ED-686B-371C9D6A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DDAD556-8FDC-5B3C-29E4-B5A21EE1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1AAF0B-E20F-BC44-2812-C6371289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420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A80264-7389-5C21-F56E-D70D552B7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7C9070-2DA4-D3C8-C1A5-14E5E50D8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6440556-50AE-3265-F88B-04B497A27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9BC1D4C-2B9C-BA91-878A-A109C13F7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2E4C3E4-4FE4-3220-A9DD-CC37B03AB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81596DB-8567-2850-E152-258D3BF5C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4FC397C-36EA-611E-2A39-04AA9463F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894568E-D39A-30F0-9135-8CEB6960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401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DABBC4-875A-7FB3-A04D-1D032F38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04C5205-FC39-770D-BFB5-38CD9813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812D516-669E-7C7F-AC7C-7CEC2CBD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044757F-9865-9CEF-9065-675B602B5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915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FF90A50-3F08-FAD4-9ADF-E148DB782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9419B0-57A5-7B16-4BC9-456CA4131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816859-43D6-761F-A152-E9D5FB92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78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8E2B29-3768-24B0-5A03-F07FE4A81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CCD86B-3C0A-C789-D973-DA14DEEC6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8AF139-A2BA-9EFE-0EF4-B88299842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F1AE74-303B-12E0-A25C-D7D7DBC3E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FB48846-7CD3-37FF-9BF0-3D834BD1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102266-84EB-D4B8-904A-1EB2D2EED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87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0B9057-503B-2453-0A9B-2EFA6673E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C069FEE-B26D-97F0-2356-84EA877D5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17B3444-8028-3147-9FC1-A3B4E0A9F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113C1E-F82E-9C44-0853-AB58B2F9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927EA98-D290-17F1-BE26-63695455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A94FC11-BD26-01D4-7A8D-405F4DBC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636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1003EC-8C4C-87B4-17DC-6A1646AC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259E06C-01C0-F689-AA8B-B435B88BD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A08A3CE-737D-55D3-31A9-D15D65356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5FE05-0C92-4379-8A53-7CD733F3F397}" type="datetimeFigureOut">
              <a:rPr lang="nb-NO" smtClean="0"/>
              <a:t>07.06.2023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6D759D-2379-1558-B044-10C89CE7C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618C9D5-FA66-F8D3-84D3-D01E8D7F23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B7AAC-6ADC-4A84-BDF8-E21EBD413E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331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7532DA-0DCB-2A6C-6C1F-C040D1659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8225"/>
            <a:ext cx="4572000" cy="2131737"/>
          </a:xfrm>
        </p:spPr>
        <p:txBody>
          <a:bodyPr>
            <a:normAutofit/>
          </a:bodyPr>
          <a:lstStyle/>
          <a:p>
            <a:r>
              <a:rPr lang="nb-NO" sz="2400" b="1" dirty="0"/>
              <a:t>Gulen Sjukeheim</a:t>
            </a:r>
            <a:br>
              <a:rPr lang="nb-NO" sz="2400" dirty="0"/>
            </a:br>
            <a:br>
              <a:rPr lang="nb-NO" sz="2400" dirty="0"/>
            </a:br>
            <a:r>
              <a:rPr lang="nb-NO" sz="2400" dirty="0"/>
              <a:t>Hygienefagdag – </a:t>
            </a:r>
            <a:r>
              <a:rPr lang="nb-NO" sz="2400" dirty="0" err="1"/>
              <a:t>Reinhald</a:t>
            </a:r>
            <a:br>
              <a:rPr lang="nb-NO" sz="2400" dirty="0"/>
            </a:br>
            <a:br>
              <a:rPr lang="nb-NO" sz="2400" dirty="0"/>
            </a:br>
            <a:r>
              <a:rPr lang="nb-NO" sz="2400" dirty="0"/>
              <a:t>Førde 7.6.2023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5AC1216-0BE9-A84B-B715-DE0ECA1EC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4572000" cy="990600"/>
          </a:xfrm>
        </p:spPr>
        <p:txBody>
          <a:bodyPr>
            <a:normAutofit fontScale="62500" lnSpcReduction="20000"/>
          </a:bodyPr>
          <a:lstStyle/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Nina Haveland</a:t>
            </a:r>
          </a:p>
          <a:p>
            <a:r>
              <a:rPr lang="nb-NO" sz="1800" dirty="0" err="1"/>
              <a:t>Einingsleiar</a:t>
            </a:r>
            <a:r>
              <a:rPr lang="nb-NO" sz="1800" dirty="0"/>
              <a:t> Sone Eivindvik –Gulen sjukeheim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014DB99-67A4-4AA3-5BAF-788F7EB4A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de 5" descr="Et bilde som inneholder fjell, utendørs, natur, hus&#10;&#10;Automatisk generert beskrivelse">
            <a:extLst>
              <a:ext uri="{FF2B5EF4-FFF2-40B4-BE49-F238E27FC236}">
                <a16:creationId xmlns:a16="http://schemas.microsoft.com/office/drawing/2014/main" id="{F1D3B7B6-E5B8-9C59-0712-2202D0906F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469" y="1166950"/>
            <a:ext cx="4229248" cy="4949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7959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B82582-A7B7-4F92-B394-BF5E3118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0288"/>
            <a:ext cx="10515600" cy="660400"/>
          </a:xfrm>
        </p:spPr>
        <p:txBody>
          <a:bodyPr>
            <a:normAutofit/>
          </a:bodyPr>
          <a:lstStyle/>
          <a:p>
            <a:r>
              <a:rPr lang="nb-NO" sz="2400" dirty="0"/>
              <a:t>Fordeler og ulemper med vår organisering sett </a:t>
            </a:r>
            <a:r>
              <a:rPr lang="nb-NO" sz="2400" dirty="0" err="1"/>
              <a:t>frå</a:t>
            </a:r>
            <a:r>
              <a:rPr lang="nb-NO" sz="2400" dirty="0"/>
              <a:t> ansatte sitt perspektiv: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1FD135-29E7-0672-C8B6-849EF09A9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8815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FORDELER:</a:t>
            </a:r>
          </a:p>
          <a:p>
            <a:r>
              <a:rPr lang="nb-NO" sz="2000" dirty="0"/>
              <a:t>«Kun fordeler!»</a:t>
            </a:r>
          </a:p>
          <a:p>
            <a:r>
              <a:rPr lang="nb-NO" sz="2000" dirty="0"/>
              <a:t>Del av </a:t>
            </a:r>
            <a:r>
              <a:rPr lang="nb-NO" sz="2000" dirty="0" err="1"/>
              <a:t>eit</a:t>
            </a:r>
            <a:r>
              <a:rPr lang="nb-NO" sz="2000" dirty="0"/>
              <a:t> større fellesskap</a:t>
            </a:r>
          </a:p>
          <a:p>
            <a:r>
              <a:rPr lang="nb-NO" sz="2000" dirty="0"/>
              <a:t>Større ansvars-/</a:t>
            </a:r>
            <a:r>
              <a:rPr lang="nb-NO" sz="2000" dirty="0" err="1"/>
              <a:t>eigarforhold</a:t>
            </a:r>
            <a:r>
              <a:rPr lang="nb-NO" sz="2000" dirty="0"/>
              <a:t> til bygget, kollegaer og </a:t>
            </a:r>
            <a:r>
              <a:rPr lang="nb-NO" sz="2000" dirty="0" err="1"/>
              <a:t>brukarane</a:t>
            </a:r>
            <a:endParaRPr lang="nb-NO" sz="2000" dirty="0"/>
          </a:p>
          <a:p>
            <a:r>
              <a:rPr lang="nb-NO" sz="2000" dirty="0" err="1"/>
              <a:t>Meir</a:t>
            </a:r>
            <a:r>
              <a:rPr lang="nb-NO" sz="2000" dirty="0"/>
              <a:t> varierte </a:t>
            </a:r>
            <a:r>
              <a:rPr lang="nb-NO" sz="2000" dirty="0" err="1"/>
              <a:t>arbeidsoppgåver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D55220-483D-E520-7919-A757429AA1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b="1" dirty="0"/>
              <a:t>ULEMPER:</a:t>
            </a:r>
          </a:p>
          <a:p>
            <a:r>
              <a:rPr lang="nb-NO" sz="2000" dirty="0"/>
              <a:t>Ville </a:t>
            </a:r>
            <a:r>
              <a:rPr lang="nb-NO" sz="2000" dirty="0" err="1"/>
              <a:t>ein</a:t>
            </a:r>
            <a:r>
              <a:rPr lang="nb-NO" sz="2000" dirty="0"/>
              <a:t> fått </a:t>
            </a:r>
            <a:r>
              <a:rPr lang="nb-NO" sz="2000" dirty="0" err="1"/>
              <a:t>meir</a:t>
            </a:r>
            <a:r>
              <a:rPr lang="nb-NO" sz="2000" dirty="0"/>
              <a:t> spesifikk kursing/opplæring på reinhaldsfaget om </a:t>
            </a:r>
            <a:r>
              <a:rPr lang="nb-NO" sz="2000" dirty="0" err="1"/>
              <a:t>ein</a:t>
            </a:r>
            <a:r>
              <a:rPr lang="nb-NO" sz="2000" dirty="0"/>
              <a:t> var org. under </a:t>
            </a:r>
            <a:r>
              <a:rPr lang="nb-NO" sz="2000" dirty="0" err="1"/>
              <a:t>eigedom</a:t>
            </a:r>
            <a:r>
              <a:rPr lang="nb-NO" sz="2000" dirty="0"/>
              <a:t> </a:t>
            </a:r>
            <a:r>
              <a:rPr lang="nb-NO" sz="2000" dirty="0" err="1"/>
              <a:t>saman</a:t>
            </a:r>
            <a:r>
              <a:rPr lang="nb-NO" sz="2000" dirty="0"/>
              <a:t> med resten av reinhaldspersonalet?</a:t>
            </a:r>
          </a:p>
          <a:p>
            <a:r>
              <a:rPr lang="nb-NO" sz="2000" dirty="0"/>
              <a:t>Ingen har fagbrev</a:t>
            </a:r>
          </a:p>
          <a:p>
            <a:pPr marL="0" indent="0">
              <a:buNone/>
            </a:pPr>
            <a:endParaRPr lang="nb-NO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FB15EE-40EF-2106-714D-65CBF6ECD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69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B82582-A7B7-4F92-B394-BF5E3118F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0288"/>
            <a:ext cx="10515600" cy="660400"/>
          </a:xfrm>
        </p:spPr>
        <p:txBody>
          <a:bodyPr>
            <a:normAutofit/>
          </a:bodyPr>
          <a:lstStyle/>
          <a:p>
            <a:r>
              <a:rPr lang="nb-NO" sz="2400" dirty="0"/>
              <a:t>Fordeler og ulemper med vår organisering sett </a:t>
            </a:r>
            <a:r>
              <a:rPr lang="nb-NO" sz="2400" dirty="0" err="1"/>
              <a:t>frå</a:t>
            </a:r>
            <a:r>
              <a:rPr lang="nb-NO" sz="2400" dirty="0"/>
              <a:t> </a:t>
            </a:r>
            <a:r>
              <a:rPr lang="nb-NO" sz="2400" dirty="0" err="1"/>
              <a:t>einingsleiar</a:t>
            </a:r>
            <a:r>
              <a:rPr lang="nb-NO" sz="2400" dirty="0"/>
              <a:t> sitt perspektiv: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1FD135-29E7-0672-C8B6-849EF09A9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8815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2000" b="1" dirty="0"/>
              <a:t>FORDELER:</a:t>
            </a:r>
          </a:p>
          <a:p>
            <a:r>
              <a:rPr lang="nb-NO" sz="2000" dirty="0"/>
              <a:t>Stasjonert på </a:t>
            </a:r>
            <a:r>
              <a:rPr lang="nb-NO" sz="2000" dirty="0" err="1"/>
              <a:t>eit</a:t>
            </a:r>
            <a:r>
              <a:rPr lang="nb-NO" sz="2000" dirty="0"/>
              <a:t> bygg; ansvarsfølelse og </a:t>
            </a:r>
            <a:r>
              <a:rPr lang="nb-NO" sz="2000" dirty="0" err="1"/>
              <a:t>eigarforhold</a:t>
            </a:r>
            <a:endParaRPr lang="nb-NO" sz="2000" dirty="0"/>
          </a:p>
          <a:p>
            <a:r>
              <a:rPr lang="nb-NO" sz="2000" dirty="0"/>
              <a:t>Kort avstand mellom beslutning og utførsel   (eks. Pandemi)</a:t>
            </a:r>
          </a:p>
          <a:p>
            <a:r>
              <a:rPr lang="nb-NO" sz="2000" dirty="0"/>
              <a:t>Personalet er del av </a:t>
            </a:r>
            <a:r>
              <a:rPr lang="nb-NO" sz="2000" dirty="0" err="1"/>
              <a:t>eit</a:t>
            </a:r>
            <a:r>
              <a:rPr lang="nb-NO" sz="2000" dirty="0"/>
              <a:t> større fellesskap/</a:t>
            </a:r>
            <a:r>
              <a:rPr lang="nb-NO" sz="2000" dirty="0" err="1"/>
              <a:t>kollegie</a:t>
            </a:r>
            <a:r>
              <a:rPr lang="nb-NO" sz="2000" dirty="0"/>
              <a:t>; kan </a:t>
            </a:r>
            <a:r>
              <a:rPr lang="nb-NO" sz="2000" dirty="0" err="1"/>
              <a:t>vere</a:t>
            </a:r>
            <a:r>
              <a:rPr lang="nb-NO" sz="2000" dirty="0"/>
              <a:t> ensom å jobbe som </a:t>
            </a:r>
            <a:r>
              <a:rPr lang="nb-NO" sz="2000" dirty="0" err="1"/>
              <a:t>reinhalder</a:t>
            </a:r>
            <a:endParaRPr lang="nb-NO" sz="2000" dirty="0"/>
          </a:p>
          <a:p>
            <a:r>
              <a:rPr lang="nb-NO" sz="2000" dirty="0"/>
              <a:t>Regelmessig møte med </a:t>
            </a:r>
            <a:r>
              <a:rPr lang="nb-NO" sz="2000" dirty="0" err="1"/>
              <a:t>nærmaste</a:t>
            </a:r>
            <a:r>
              <a:rPr lang="nb-NO" sz="2000" dirty="0"/>
              <a:t> </a:t>
            </a:r>
            <a:r>
              <a:rPr lang="nb-NO" sz="2000" dirty="0" err="1"/>
              <a:t>leiar</a:t>
            </a:r>
            <a:r>
              <a:rPr lang="nb-NO" sz="2000" dirty="0"/>
              <a:t> (</a:t>
            </a:r>
            <a:r>
              <a:rPr lang="nb-NO" sz="2000" dirty="0" err="1"/>
              <a:t>einingsleiar</a:t>
            </a:r>
            <a:r>
              <a:rPr lang="nb-NO" sz="2000" dirty="0"/>
              <a:t>) – oppdatere arbeidslister </a:t>
            </a:r>
            <a:r>
              <a:rPr lang="nb-NO" sz="2000" dirty="0" err="1"/>
              <a:t>fortløpande</a:t>
            </a:r>
            <a:r>
              <a:rPr lang="nb-NO" sz="2000" dirty="0"/>
              <a:t> ved behov.</a:t>
            </a:r>
          </a:p>
          <a:p>
            <a:r>
              <a:rPr lang="nb-NO" sz="2000" dirty="0" err="1"/>
              <a:t>Einingsleiar</a:t>
            </a:r>
            <a:r>
              <a:rPr lang="nb-NO" sz="2000" dirty="0"/>
              <a:t> blir tvungen til å fokusere på og legge til rette for </a:t>
            </a:r>
            <a:r>
              <a:rPr lang="nb-NO" sz="2000" dirty="0" err="1"/>
              <a:t>reinhaldarane</a:t>
            </a:r>
            <a:r>
              <a:rPr lang="nb-NO" sz="2000" dirty="0"/>
              <a:t> og jobben </a:t>
            </a:r>
            <a:r>
              <a:rPr lang="nb-NO" sz="2000" dirty="0" err="1"/>
              <a:t>dei</a:t>
            </a:r>
            <a:r>
              <a:rPr lang="nb-NO" sz="2000" dirty="0"/>
              <a:t> skal </a:t>
            </a:r>
            <a:r>
              <a:rPr lang="nb-NO" sz="2000" dirty="0" err="1"/>
              <a:t>gjere</a:t>
            </a:r>
            <a:r>
              <a:rPr lang="nb-NO" sz="2000" dirty="0"/>
              <a:t> </a:t>
            </a:r>
          </a:p>
          <a:p>
            <a:r>
              <a:rPr lang="nb-NO" sz="2000" dirty="0"/>
              <a:t>Vert inf. om nye retningslinjer; går gjennom rapport etter hygienerevisjon </a:t>
            </a:r>
            <a:r>
              <a:rPr lang="nb-NO" sz="2000" dirty="0">
                <a:sym typeface="Wingdings" panose="05000000000000000000" pitchFamily="2" charset="2"/>
              </a:rPr>
              <a:t> jobber aktivt med å bli bedre til neste gang.</a:t>
            </a:r>
            <a:endParaRPr lang="nb-NO" sz="2000" dirty="0"/>
          </a:p>
          <a:p>
            <a:r>
              <a:rPr lang="nb-NO" sz="2000" dirty="0"/>
              <a:t>Tett dialog mellom </a:t>
            </a:r>
            <a:r>
              <a:rPr lang="nb-NO" sz="2000" dirty="0" err="1"/>
              <a:t>reinhald</a:t>
            </a:r>
            <a:r>
              <a:rPr lang="nb-NO" sz="2000" dirty="0"/>
              <a:t> og </a:t>
            </a:r>
            <a:r>
              <a:rPr lang="nb-NO" sz="2000" dirty="0" err="1"/>
              <a:t>pleieavd</a:t>
            </a:r>
            <a:r>
              <a:rPr lang="nb-NO" sz="2000" dirty="0"/>
              <a:t>. </a:t>
            </a:r>
          </a:p>
          <a:p>
            <a:r>
              <a:rPr lang="nb-NO" sz="2000" dirty="0"/>
              <a:t>Kan bruke personalet </a:t>
            </a:r>
            <a:r>
              <a:rPr lang="nb-NO" sz="2000" dirty="0" err="1"/>
              <a:t>meir</a:t>
            </a:r>
            <a:r>
              <a:rPr lang="nb-NO" sz="2000" dirty="0"/>
              <a:t> fleksibelt </a:t>
            </a:r>
            <a:r>
              <a:rPr lang="nb-NO" sz="2000" dirty="0">
                <a:sym typeface="Wingdings" panose="05000000000000000000" pitchFamily="2" charset="2"/>
              </a:rPr>
              <a:t> </a:t>
            </a:r>
            <a:r>
              <a:rPr lang="nb-NO" sz="2000" dirty="0"/>
              <a:t>mindre diskusjon over kven sine </a:t>
            </a:r>
            <a:r>
              <a:rPr lang="nb-NO" sz="2000" dirty="0" err="1"/>
              <a:t>oppgåver</a:t>
            </a:r>
            <a:r>
              <a:rPr lang="nb-NO" sz="2000" dirty="0"/>
              <a:t> det er + større forståing korleis jobben påvirker </a:t>
            </a:r>
            <a:r>
              <a:rPr lang="nb-NO" sz="2000" dirty="0" err="1"/>
              <a:t>kvarandre</a:t>
            </a:r>
            <a:r>
              <a:rPr lang="nb-NO" sz="2000" dirty="0"/>
              <a:t> sin arbeidssituasjon</a:t>
            </a:r>
          </a:p>
          <a:p>
            <a:r>
              <a:rPr lang="nb-NO" sz="2000" dirty="0"/>
              <a:t>Bruker/pas. i fokus på alle nivå</a:t>
            </a:r>
          </a:p>
          <a:p>
            <a:r>
              <a:rPr lang="nb-NO" sz="2000" dirty="0"/>
              <a:t>Felles eller tilpassa opplæring/undervisning med resten av personalgruppa </a:t>
            </a:r>
          </a:p>
          <a:p>
            <a:r>
              <a:rPr lang="nb-NO" sz="2000" dirty="0"/>
              <a:t>Detaljert reinhaldslister; skal kunne lese seg til kva </a:t>
            </a:r>
            <a:r>
              <a:rPr lang="nb-NO" sz="2000" dirty="0" err="1"/>
              <a:t>oppgåver</a:t>
            </a:r>
            <a:r>
              <a:rPr lang="nb-NO" sz="2000" dirty="0"/>
              <a:t> </a:t>
            </a:r>
            <a:r>
              <a:rPr lang="nb-NO" sz="2000" dirty="0" err="1"/>
              <a:t>ein</a:t>
            </a:r>
            <a:r>
              <a:rPr lang="nb-NO" sz="2000" dirty="0"/>
              <a:t> skal </a:t>
            </a:r>
            <a:r>
              <a:rPr lang="nb-NO" sz="2000" dirty="0" err="1"/>
              <a:t>gjere</a:t>
            </a:r>
            <a:r>
              <a:rPr lang="nb-NO" sz="2000" dirty="0"/>
              <a:t> når </a:t>
            </a:r>
            <a:r>
              <a:rPr lang="nb-NO" sz="2000" dirty="0" err="1"/>
              <a:t>ein</a:t>
            </a:r>
            <a:r>
              <a:rPr lang="nb-NO" sz="2000" dirty="0"/>
              <a:t> først er kjent med bygget</a:t>
            </a:r>
          </a:p>
          <a:p>
            <a:r>
              <a:rPr lang="nb-NO" sz="2000" dirty="0"/>
              <a:t>Bruker møtereferat, beskjedbok og teams for å få ut informasjon</a:t>
            </a:r>
          </a:p>
          <a:p>
            <a:r>
              <a:rPr lang="nb-NO" sz="2000" dirty="0"/>
              <a:t>Hjelper </a:t>
            </a:r>
            <a:r>
              <a:rPr lang="nb-NO" sz="2000" dirty="0" err="1"/>
              <a:t>kvarandre</a:t>
            </a:r>
            <a:r>
              <a:rPr lang="nb-NO" sz="2000" dirty="0"/>
              <a:t> på tvers av avd.</a:t>
            </a:r>
          </a:p>
          <a:p>
            <a:r>
              <a:rPr lang="nb-NO" sz="2000" dirty="0"/>
              <a:t>Gode på å prioritere </a:t>
            </a:r>
            <a:r>
              <a:rPr lang="nb-NO" sz="2000" dirty="0" err="1"/>
              <a:t>oppgåver</a:t>
            </a:r>
            <a:r>
              <a:rPr lang="nb-NO" sz="2000" dirty="0"/>
              <a:t> når </a:t>
            </a:r>
            <a:r>
              <a:rPr lang="nb-NO" sz="2000" dirty="0" err="1"/>
              <a:t>ein</a:t>
            </a:r>
            <a:r>
              <a:rPr lang="nb-NO" sz="2000" dirty="0"/>
              <a:t> </a:t>
            </a:r>
            <a:r>
              <a:rPr lang="nb-NO" sz="2000" dirty="0" err="1"/>
              <a:t>ikkje</a:t>
            </a:r>
            <a:r>
              <a:rPr lang="nb-NO" sz="2000" dirty="0"/>
              <a:t> får inn vikar</a:t>
            </a:r>
          </a:p>
          <a:p>
            <a:r>
              <a:rPr lang="nb-NO" sz="2000" dirty="0" err="1"/>
              <a:t>Lettare</a:t>
            </a:r>
            <a:r>
              <a:rPr lang="nb-NO" sz="2000" dirty="0"/>
              <a:t> å følge opp avvik når </a:t>
            </a:r>
            <a:r>
              <a:rPr lang="nb-NO" sz="2000" dirty="0" err="1"/>
              <a:t>einingsleiar</a:t>
            </a:r>
            <a:r>
              <a:rPr lang="nb-NO" sz="2000" dirty="0"/>
              <a:t> er på same bygg </a:t>
            </a:r>
          </a:p>
          <a:p>
            <a:r>
              <a:rPr lang="nb-NO" sz="2000" dirty="0" err="1"/>
              <a:t>Meir</a:t>
            </a:r>
            <a:r>
              <a:rPr lang="nb-NO" sz="2000" dirty="0"/>
              <a:t> varierte </a:t>
            </a:r>
            <a:r>
              <a:rPr lang="nb-NO" sz="2000" dirty="0" err="1"/>
              <a:t>arbeidsoppgåver</a:t>
            </a:r>
            <a:r>
              <a:rPr lang="nb-NO" sz="2000" dirty="0"/>
              <a:t> på </a:t>
            </a:r>
            <a:r>
              <a:rPr lang="nb-NO" sz="2000" dirty="0" err="1"/>
              <a:t>reinhaldarane</a:t>
            </a:r>
            <a:r>
              <a:rPr lang="nb-NO" sz="2000" dirty="0"/>
              <a:t> (hotellfunksjon)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1D55220-483D-E520-7919-A757429AA1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sz="2000" b="1" dirty="0"/>
              <a:t>ULEMPER:</a:t>
            </a:r>
          </a:p>
          <a:p>
            <a:r>
              <a:rPr lang="nb-NO" sz="2000" dirty="0" err="1"/>
              <a:t>Einingsleiar</a:t>
            </a:r>
            <a:r>
              <a:rPr lang="nb-NO" sz="2000" dirty="0"/>
              <a:t> har </a:t>
            </a:r>
            <a:r>
              <a:rPr lang="nb-NO" sz="2000" dirty="0" err="1"/>
              <a:t>ikkje</a:t>
            </a:r>
            <a:r>
              <a:rPr lang="nb-NO" sz="2000" dirty="0"/>
              <a:t> fagkompetansen </a:t>
            </a:r>
            <a:r>
              <a:rPr lang="nb-NO" sz="2000" dirty="0" err="1"/>
              <a:t>ifh</a:t>
            </a:r>
            <a:r>
              <a:rPr lang="nb-NO" sz="2000" dirty="0"/>
              <a:t> til </a:t>
            </a:r>
            <a:r>
              <a:rPr lang="nb-NO" sz="2000" dirty="0" err="1"/>
              <a:t>vedlikehald</a:t>
            </a:r>
            <a:r>
              <a:rPr lang="nb-NO" sz="2000" dirty="0"/>
              <a:t> av golv</a:t>
            </a:r>
          </a:p>
          <a:p>
            <a:r>
              <a:rPr lang="nb-NO" sz="2000" dirty="0" err="1"/>
              <a:t>Meirarbeid</a:t>
            </a:r>
            <a:r>
              <a:rPr lang="nb-NO" sz="2000" dirty="0"/>
              <a:t> </a:t>
            </a:r>
            <a:r>
              <a:rPr lang="nb-NO" sz="2000" dirty="0" err="1"/>
              <a:t>ifh</a:t>
            </a:r>
            <a:r>
              <a:rPr lang="nb-NO" sz="2000" dirty="0"/>
              <a:t> til å skaffe vikar og </a:t>
            </a:r>
            <a:r>
              <a:rPr lang="nb-NO" sz="2000" dirty="0" err="1"/>
              <a:t>fråværsoppfølging</a:t>
            </a:r>
            <a:r>
              <a:rPr lang="nb-NO" sz="2000" dirty="0"/>
              <a:t> i tillegg til anna personalansvaret som medfølger</a:t>
            </a:r>
          </a:p>
          <a:p>
            <a:r>
              <a:rPr lang="nb-NO" sz="2000" dirty="0" err="1"/>
              <a:t>Ikkje</a:t>
            </a:r>
            <a:r>
              <a:rPr lang="nb-NO" sz="2000" dirty="0"/>
              <a:t> fått satt </a:t>
            </a:r>
            <a:r>
              <a:rPr lang="nb-NO" sz="2000" dirty="0" err="1"/>
              <a:t>vedlikehald</a:t>
            </a:r>
            <a:r>
              <a:rPr lang="nb-NO" sz="2000" dirty="0"/>
              <a:t> av golv godt nok i system; vert for mange </a:t>
            </a:r>
            <a:r>
              <a:rPr lang="nb-NO" sz="2000" dirty="0" err="1"/>
              <a:t>oppgåver</a:t>
            </a:r>
            <a:endParaRPr lang="nb-NO" sz="2000" dirty="0"/>
          </a:p>
          <a:p>
            <a:r>
              <a:rPr lang="nb-NO" sz="2000" dirty="0"/>
              <a:t>Ingen av </a:t>
            </a:r>
            <a:r>
              <a:rPr lang="nb-NO" sz="2000" dirty="0" err="1"/>
              <a:t>reinhaldarane</a:t>
            </a:r>
            <a:r>
              <a:rPr lang="nb-NO" sz="2000" dirty="0"/>
              <a:t> har fagbrev som reinhaldsoperatør</a:t>
            </a:r>
            <a:r>
              <a:rPr lang="nb-NO" sz="2000" dirty="0">
                <a:sym typeface="Wingdings" panose="05000000000000000000" pitchFamily="2" charset="2"/>
              </a:rPr>
              <a:t> i liten grad </a:t>
            </a:r>
            <a:r>
              <a:rPr lang="nb-NO" sz="2000" dirty="0" err="1">
                <a:sym typeface="Wingdings" panose="05000000000000000000" pitchFamily="2" charset="2"/>
              </a:rPr>
              <a:t>vore</a:t>
            </a:r>
            <a:r>
              <a:rPr lang="nb-NO" sz="2000" dirty="0">
                <a:sym typeface="Wingdings" panose="05000000000000000000" pitchFamily="2" charset="2"/>
              </a:rPr>
              <a:t> ønske om å ta det til tross for at det står i kompetanseplanen. </a:t>
            </a:r>
          </a:p>
          <a:p>
            <a:r>
              <a:rPr lang="nb-NO" sz="2000" dirty="0">
                <a:sym typeface="Wingdings" panose="05000000000000000000" pitchFamily="2" charset="2"/>
              </a:rPr>
              <a:t>For stedbunden? Hadde </a:t>
            </a:r>
            <a:r>
              <a:rPr lang="nb-NO" sz="2000" dirty="0" err="1">
                <a:sym typeface="Wingdings" panose="05000000000000000000" pitchFamily="2" charset="2"/>
              </a:rPr>
              <a:t>reinhaldarane</a:t>
            </a:r>
            <a:r>
              <a:rPr lang="nb-NO" sz="2000" dirty="0">
                <a:sym typeface="Wingdings" panose="05000000000000000000" pitchFamily="2" charset="2"/>
              </a:rPr>
              <a:t> </a:t>
            </a:r>
            <a:r>
              <a:rPr lang="nb-NO" sz="2000" dirty="0" err="1">
                <a:sym typeface="Wingdings" panose="05000000000000000000" pitchFamily="2" charset="2"/>
              </a:rPr>
              <a:t>vore</a:t>
            </a:r>
            <a:r>
              <a:rPr lang="nb-NO" sz="2000" dirty="0">
                <a:sym typeface="Wingdings" panose="05000000000000000000" pitchFamily="2" charset="2"/>
              </a:rPr>
              <a:t> </a:t>
            </a:r>
            <a:r>
              <a:rPr lang="nb-NO" sz="2000" dirty="0" err="1">
                <a:sym typeface="Wingdings" panose="05000000000000000000" pitchFamily="2" charset="2"/>
              </a:rPr>
              <a:t>ein</a:t>
            </a:r>
            <a:r>
              <a:rPr lang="nb-NO" sz="2000" dirty="0">
                <a:sym typeface="Wingdings" panose="05000000000000000000" pitchFamily="2" charset="2"/>
              </a:rPr>
              <a:t> del av ei større reinhaldsgruppe  ville </a:t>
            </a:r>
            <a:r>
              <a:rPr lang="nb-NO" sz="2000" dirty="0" err="1">
                <a:sym typeface="Wingdings" panose="05000000000000000000" pitchFamily="2" charset="2"/>
              </a:rPr>
              <a:t>ein</a:t>
            </a:r>
            <a:r>
              <a:rPr lang="nb-NO" sz="2000" dirty="0">
                <a:sym typeface="Wingdings" panose="05000000000000000000" pitchFamily="2" charset="2"/>
              </a:rPr>
              <a:t> </a:t>
            </a:r>
            <a:r>
              <a:rPr lang="nb-NO" sz="2000" dirty="0" err="1">
                <a:sym typeface="Wingdings" panose="05000000000000000000" pitchFamily="2" charset="2"/>
              </a:rPr>
              <a:t>lettare</a:t>
            </a:r>
            <a:r>
              <a:rPr lang="nb-NO" sz="2000" dirty="0">
                <a:sym typeface="Wingdings" panose="05000000000000000000" pitchFamily="2" charset="2"/>
              </a:rPr>
              <a:t> fordele kompetanse rundt på </a:t>
            </a:r>
            <a:r>
              <a:rPr lang="nb-NO" sz="2000" dirty="0" err="1">
                <a:sym typeface="Wingdings" panose="05000000000000000000" pitchFamily="2" charset="2"/>
              </a:rPr>
              <a:t>dei</a:t>
            </a:r>
            <a:r>
              <a:rPr lang="nb-NO" sz="2000" dirty="0">
                <a:sym typeface="Wingdings" panose="05000000000000000000" pitchFamily="2" charset="2"/>
              </a:rPr>
              <a:t> ulike bygga? </a:t>
            </a:r>
            <a:endParaRPr lang="nb-NO" sz="2000" dirty="0"/>
          </a:p>
          <a:p>
            <a:r>
              <a:rPr lang="nb-NO" sz="2000" dirty="0"/>
              <a:t>Vert det for fleksibelt bruk? </a:t>
            </a:r>
            <a:r>
              <a:rPr lang="nb-NO" sz="2000" dirty="0" err="1"/>
              <a:t>Ansvarsfråskriving</a:t>
            </a:r>
            <a:r>
              <a:rPr lang="nb-NO" sz="2000" dirty="0"/>
              <a:t> ? </a:t>
            </a:r>
          </a:p>
          <a:p>
            <a:r>
              <a:rPr lang="nb-NO" sz="2000" dirty="0"/>
              <a:t>Detaljerte arbeidslister; kan medfører at det som </a:t>
            </a:r>
            <a:r>
              <a:rPr lang="nb-NO" sz="2000" dirty="0" err="1"/>
              <a:t>ikkje</a:t>
            </a:r>
            <a:r>
              <a:rPr lang="nb-NO" sz="2000" dirty="0"/>
              <a:t> står der, heller </a:t>
            </a:r>
            <a:r>
              <a:rPr lang="nb-NO" sz="2000" dirty="0" err="1"/>
              <a:t>ikkje</a:t>
            </a:r>
            <a:r>
              <a:rPr lang="nb-NO" sz="2000" dirty="0"/>
              <a:t> vert gjort </a:t>
            </a:r>
            <a:r>
              <a:rPr lang="nb-NO" sz="2000" dirty="0" err="1"/>
              <a:t>sjølv</a:t>
            </a:r>
            <a:r>
              <a:rPr lang="nb-NO" sz="2000" dirty="0"/>
              <a:t> om det kanskje er opplagt?</a:t>
            </a:r>
          </a:p>
          <a:p>
            <a:r>
              <a:rPr lang="nb-NO" sz="2000" dirty="0"/>
              <a:t>Enkelte har større ønske om å jobbe på alternative avd. enn opprinnelig vakt på </a:t>
            </a:r>
            <a:r>
              <a:rPr lang="nb-NO" sz="2000" dirty="0" err="1"/>
              <a:t>reinhald</a:t>
            </a:r>
            <a:r>
              <a:rPr lang="nb-NO" sz="2000"/>
              <a:t>.</a:t>
            </a:r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FB15EE-40EF-2106-714D-65CBF6ECD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756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27D4C-1540-7F0F-B173-1E36F30D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468" y="1030288"/>
            <a:ext cx="10248331" cy="660400"/>
          </a:xfrm>
        </p:spPr>
        <p:txBody>
          <a:bodyPr>
            <a:normAutofit fontScale="90000"/>
          </a:bodyPr>
          <a:lstStyle/>
          <a:p>
            <a:r>
              <a:rPr lang="nb-NO" dirty="0"/>
              <a:t>Organisering: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C0E507-AA02-8226-D1FE-EC6073DD9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02" y="1985319"/>
            <a:ext cx="10515600" cy="43089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b="1" dirty="0" err="1"/>
              <a:t>Reinhald</a:t>
            </a:r>
            <a:r>
              <a:rPr lang="nb-NO" b="1" dirty="0"/>
              <a:t>; </a:t>
            </a:r>
            <a:r>
              <a:rPr lang="nb-NO" dirty="0" err="1"/>
              <a:t>Ca</a:t>
            </a:r>
            <a:r>
              <a:rPr lang="nb-NO" dirty="0"/>
              <a:t> 3 </a:t>
            </a:r>
            <a:r>
              <a:rPr lang="nb-NO" dirty="0" err="1"/>
              <a:t>stillingsheimlar</a:t>
            </a:r>
            <a:r>
              <a:rPr lang="nb-NO" dirty="0"/>
              <a:t> fordelt på 5 personell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Gulen sjukeheim;</a:t>
            </a:r>
          </a:p>
          <a:p>
            <a:r>
              <a:rPr lang="nb-NO" dirty="0" err="1"/>
              <a:t>Langtidsavd</a:t>
            </a:r>
            <a:r>
              <a:rPr lang="nb-NO" dirty="0"/>
              <a:t>. og korttids-/</a:t>
            </a:r>
            <a:r>
              <a:rPr lang="nb-NO" dirty="0" err="1"/>
              <a:t>rehabiliteringsavd</a:t>
            </a:r>
            <a:r>
              <a:rPr lang="nb-NO" dirty="0"/>
              <a:t>; Inntil 16 plasser </a:t>
            </a:r>
            <a:r>
              <a:rPr lang="nb-NO" dirty="0">
                <a:sym typeface="Wingdings" panose="05000000000000000000" pitchFamily="2" charset="2"/>
              </a:rPr>
              <a:t></a:t>
            </a:r>
            <a:r>
              <a:rPr lang="nb-NO" dirty="0" err="1"/>
              <a:t>Ca</a:t>
            </a:r>
            <a:r>
              <a:rPr lang="nb-NO" dirty="0"/>
              <a:t> 16 </a:t>
            </a:r>
            <a:r>
              <a:rPr lang="nb-NO" dirty="0" err="1"/>
              <a:t>stillingsheimlar</a:t>
            </a:r>
            <a:r>
              <a:rPr lang="nb-NO" dirty="0"/>
              <a:t> (inkl. felles nattevakt) fordelt på </a:t>
            </a:r>
            <a:r>
              <a:rPr lang="nb-NO" dirty="0" err="1"/>
              <a:t>ca</a:t>
            </a:r>
            <a:r>
              <a:rPr lang="nb-NO" dirty="0"/>
              <a:t> 20 personell (inkl. </a:t>
            </a:r>
            <a:r>
              <a:rPr lang="nb-NO" dirty="0" err="1"/>
              <a:t>helgestillingar</a:t>
            </a:r>
            <a:r>
              <a:rPr lang="nb-NO" dirty="0"/>
              <a:t>)</a:t>
            </a:r>
          </a:p>
          <a:p>
            <a:r>
              <a:rPr lang="nb-NO" dirty="0" err="1"/>
              <a:t>Dementavd</a:t>
            </a:r>
            <a:r>
              <a:rPr lang="nb-NO" dirty="0"/>
              <a:t>.; 8 plasser </a:t>
            </a:r>
            <a:r>
              <a:rPr lang="nb-NO" dirty="0">
                <a:sym typeface="Wingdings" panose="05000000000000000000" pitchFamily="2" charset="2"/>
              </a:rPr>
              <a:t></a:t>
            </a:r>
            <a:r>
              <a:rPr lang="nb-NO" dirty="0" err="1"/>
              <a:t>Ca</a:t>
            </a:r>
            <a:r>
              <a:rPr lang="nb-NO" dirty="0"/>
              <a:t> 6,5 </a:t>
            </a:r>
            <a:r>
              <a:rPr lang="nb-NO" dirty="0" err="1"/>
              <a:t>stillingsheimlar</a:t>
            </a:r>
            <a:r>
              <a:rPr lang="nb-NO" dirty="0"/>
              <a:t> fordelt på </a:t>
            </a:r>
            <a:r>
              <a:rPr lang="nb-NO" dirty="0" err="1"/>
              <a:t>ca</a:t>
            </a:r>
            <a:r>
              <a:rPr lang="nb-NO" dirty="0"/>
              <a:t> 10 personell (inkl. </a:t>
            </a:r>
            <a:r>
              <a:rPr lang="nb-NO" dirty="0" err="1"/>
              <a:t>helgestillingar</a:t>
            </a:r>
            <a:r>
              <a:rPr lang="nb-NO" dirty="0"/>
              <a:t>)</a:t>
            </a:r>
          </a:p>
          <a:p>
            <a:r>
              <a:rPr lang="nb-NO" dirty="0" err="1"/>
              <a:t>Serviceavd</a:t>
            </a:r>
            <a:r>
              <a:rPr lang="nb-NO" dirty="0"/>
              <a:t>;  </a:t>
            </a:r>
            <a:r>
              <a:rPr lang="nb-NO" dirty="0" err="1"/>
              <a:t>ca</a:t>
            </a:r>
            <a:r>
              <a:rPr lang="nb-NO" dirty="0"/>
              <a:t> 4,5 </a:t>
            </a:r>
            <a:r>
              <a:rPr lang="nb-NO" dirty="0" err="1"/>
              <a:t>stillingsheimlar</a:t>
            </a:r>
            <a:r>
              <a:rPr lang="nb-NO" dirty="0"/>
              <a:t> fordelt på 6 personell</a:t>
            </a:r>
          </a:p>
          <a:p>
            <a:pPr lvl="1"/>
            <a:r>
              <a:rPr lang="nb-NO" dirty="0"/>
              <a:t>Merkantil </a:t>
            </a:r>
          </a:p>
          <a:p>
            <a:pPr lvl="1"/>
            <a:r>
              <a:rPr lang="nb-NO" dirty="0"/>
              <a:t>Kjøkken </a:t>
            </a:r>
          </a:p>
          <a:p>
            <a:pPr lvl="1"/>
            <a:r>
              <a:rPr lang="nb-NO" dirty="0"/>
              <a:t>Vaskeri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/>
              <a:t>Open omsorg/</a:t>
            </a:r>
            <a:r>
              <a:rPr lang="nb-NO" b="1" dirty="0" err="1"/>
              <a:t>Ebo</a:t>
            </a:r>
            <a:r>
              <a:rPr lang="nb-NO" b="1" dirty="0"/>
              <a:t>; </a:t>
            </a:r>
            <a:r>
              <a:rPr lang="nb-NO" dirty="0" err="1"/>
              <a:t>Ca</a:t>
            </a:r>
            <a:r>
              <a:rPr lang="nb-NO" dirty="0"/>
              <a:t> 11 </a:t>
            </a:r>
            <a:r>
              <a:rPr lang="nb-NO" dirty="0" err="1"/>
              <a:t>stillingsheimlar</a:t>
            </a:r>
            <a:r>
              <a:rPr lang="nb-NO" dirty="0"/>
              <a:t> fordelt på </a:t>
            </a:r>
            <a:r>
              <a:rPr lang="nb-NO" dirty="0" err="1"/>
              <a:t>ca</a:t>
            </a:r>
            <a:r>
              <a:rPr lang="nb-NO" dirty="0"/>
              <a:t> 15 personell (inkl. </a:t>
            </a:r>
            <a:r>
              <a:rPr lang="nb-NO" dirty="0" err="1"/>
              <a:t>helgestillingar</a:t>
            </a:r>
            <a:r>
              <a:rPr lang="nb-NO" dirty="0"/>
              <a:t>)</a:t>
            </a:r>
            <a:endParaRPr lang="nb-NO" b="1" dirty="0"/>
          </a:p>
          <a:p>
            <a:pPr marL="0" indent="0">
              <a:buNone/>
            </a:pPr>
            <a:endParaRPr lang="nb-NO" b="1" dirty="0"/>
          </a:p>
          <a:p>
            <a:pPr marL="0" indent="0">
              <a:buNone/>
            </a:pPr>
            <a:r>
              <a:rPr lang="nb-NO" dirty="0" err="1"/>
              <a:t>Dvs</a:t>
            </a:r>
            <a:r>
              <a:rPr lang="nb-NO" dirty="0"/>
              <a:t> i overkant av 40 </a:t>
            </a:r>
            <a:r>
              <a:rPr lang="nb-NO" dirty="0" err="1"/>
              <a:t>stillingsheimlar</a:t>
            </a:r>
            <a:r>
              <a:rPr lang="nb-NO" dirty="0"/>
              <a:t> fordelt på </a:t>
            </a:r>
            <a:r>
              <a:rPr lang="nb-NO" dirty="0" err="1"/>
              <a:t>ca</a:t>
            </a:r>
            <a:r>
              <a:rPr lang="nb-NO" dirty="0"/>
              <a:t> 55 personell + </a:t>
            </a:r>
            <a:r>
              <a:rPr lang="nb-NO" dirty="0" err="1"/>
              <a:t>ringevikarar</a:t>
            </a:r>
            <a:endParaRPr lang="nb-NO" dirty="0"/>
          </a:p>
          <a:p>
            <a:pPr marL="0" indent="0">
              <a:buNone/>
            </a:pPr>
            <a:r>
              <a:rPr lang="nb-NO" b="1" dirty="0"/>
              <a:t>	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FD33A0-4AE7-0362-83D8-D34D7AC1A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99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27D4C-1540-7F0F-B173-1E36F30D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0288"/>
            <a:ext cx="10515600" cy="660400"/>
          </a:xfrm>
        </p:spPr>
        <p:txBody>
          <a:bodyPr>
            <a:normAutofit/>
          </a:bodyPr>
          <a:lstStyle/>
          <a:p>
            <a:r>
              <a:rPr lang="nb-NO" sz="2400" b="1" dirty="0"/>
              <a:t>Stabilt, allsidig og fleksibelt reinhaldspersonell: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C0E507-AA02-8226-D1FE-EC6073DD9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293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Ingen har fagbrev som reinhaldsoperatør.</a:t>
            </a:r>
          </a:p>
          <a:p>
            <a:endParaRPr lang="nb-NO" sz="1800" dirty="0"/>
          </a:p>
          <a:p>
            <a:r>
              <a:rPr lang="nb-NO" sz="2400" dirty="0"/>
              <a:t>1 personell; stasjonert på </a:t>
            </a:r>
            <a:r>
              <a:rPr lang="nb-NO" sz="2400" dirty="0" err="1"/>
              <a:t>reinhald</a:t>
            </a:r>
            <a:endParaRPr lang="nb-NO" sz="2400" dirty="0"/>
          </a:p>
          <a:p>
            <a:r>
              <a:rPr lang="nb-NO" sz="2400" dirty="0"/>
              <a:t>1 personell; sirkulerer mellom </a:t>
            </a:r>
            <a:r>
              <a:rPr lang="nb-NO" sz="2400" dirty="0" err="1"/>
              <a:t>reinhald</a:t>
            </a:r>
            <a:r>
              <a:rPr lang="nb-NO" sz="2400" dirty="0"/>
              <a:t> og pleie</a:t>
            </a:r>
          </a:p>
          <a:p>
            <a:r>
              <a:rPr lang="nb-NO" sz="2400" dirty="0"/>
              <a:t>1 personell; sirkulerer mellom </a:t>
            </a:r>
            <a:r>
              <a:rPr lang="nb-NO" sz="2400" dirty="0" err="1"/>
              <a:t>reinhald</a:t>
            </a:r>
            <a:r>
              <a:rPr lang="nb-NO" sz="2400" dirty="0"/>
              <a:t>, vaskeri og pleie</a:t>
            </a:r>
          </a:p>
          <a:p>
            <a:r>
              <a:rPr lang="nb-NO" sz="2400" dirty="0"/>
              <a:t>1 personell; sirkulerer mellom </a:t>
            </a:r>
            <a:r>
              <a:rPr lang="nb-NO" sz="2400" dirty="0" err="1"/>
              <a:t>reinhald</a:t>
            </a:r>
            <a:r>
              <a:rPr lang="nb-NO" sz="2400" dirty="0"/>
              <a:t> og kjøkken</a:t>
            </a:r>
          </a:p>
          <a:p>
            <a:r>
              <a:rPr lang="nb-NO" sz="2400" dirty="0"/>
              <a:t>1 personell; sirkulerer mellom </a:t>
            </a:r>
            <a:r>
              <a:rPr lang="nb-NO" sz="2400" dirty="0" err="1"/>
              <a:t>reinhald</a:t>
            </a:r>
            <a:r>
              <a:rPr lang="nb-NO" sz="2400" dirty="0"/>
              <a:t>, kjøkken og vaskeri.</a:t>
            </a:r>
          </a:p>
          <a:p>
            <a:endParaRPr lang="nb-NO" sz="2400" dirty="0"/>
          </a:p>
          <a:p>
            <a:endParaRPr lang="nb-NO" sz="24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FD33A0-4AE7-0362-83D8-D34D7AC1A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04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27D4C-1540-7F0F-B173-1E36F30D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260" y="1120140"/>
            <a:ext cx="10416540" cy="570548"/>
          </a:xfrm>
        </p:spPr>
        <p:txBody>
          <a:bodyPr>
            <a:normAutofit/>
          </a:bodyPr>
          <a:lstStyle/>
          <a:p>
            <a:r>
              <a:rPr lang="nb-NO" sz="2400" b="1" dirty="0" err="1"/>
              <a:t>Arbeidsoppgåver</a:t>
            </a:r>
            <a:r>
              <a:rPr lang="nb-NO" sz="2400" b="1" dirty="0"/>
              <a:t> som </a:t>
            </a:r>
            <a:r>
              <a:rPr lang="nb-NO" sz="2400" b="1" dirty="0" err="1"/>
              <a:t>reinhalder</a:t>
            </a:r>
            <a:r>
              <a:rPr lang="nb-NO" sz="2400" b="1" dirty="0"/>
              <a:t> på Gulen sjukeheim: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C0E507-AA02-8226-D1FE-EC6073DD9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765" y="2040006"/>
            <a:ext cx="10515600" cy="4176713"/>
          </a:xfrm>
        </p:spPr>
        <p:txBody>
          <a:bodyPr>
            <a:normAutofit fontScale="92500" lnSpcReduction="20000"/>
          </a:bodyPr>
          <a:lstStyle/>
          <a:p>
            <a:r>
              <a:rPr lang="nb-NO" sz="2000" dirty="0"/>
              <a:t>Ord. </a:t>
            </a:r>
            <a:r>
              <a:rPr lang="nb-NO" sz="2000" dirty="0" err="1"/>
              <a:t>reinhaldsoppgåver</a:t>
            </a:r>
            <a:r>
              <a:rPr lang="nb-NO" sz="2000" dirty="0"/>
              <a:t> inkl. smittevask </a:t>
            </a:r>
          </a:p>
          <a:p>
            <a:r>
              <a:rPr lang="nb-NO" sz="2000" dirty="0"/>
              <a:t>Nedvask / rundvask av rom/lokaler</a:t>
            </a:r>
          </a:p>
          <a:p>
            <a:r>
              <a:rPr lang="nb-NO" sz="2000" dirty="0" err="1"/>
              <a:t>Vedlikehald</a:t>
            </a:r>
            <a:r>
              <a:rPr lang="nb-NO" sz="2000" dirty="0"/>
              <a:t> av golv</a:t>
            </a:r>
          </a:p>
          <a:p>
            <a:r>
              <a:rPr lang="nb-NO" sz="2000" dirty="0"/>
              <a:t>Ta ut bosset</a:t>
            </a:r>
          </a:p>
          <a:p>
            <a:r>
              <a:rPr lang="nb-NO" sz="2000" dirty="0"/>
              <a:t>Opplæring og rettleiing av nye personell / </a:t>
            </a:r>
            <a:r>
              <a:rPr lang="nb-NO" sz="2000" dirty="0" err="1"/>
              <a:t>vikarar</a:t>
            </a:r>
            <a:endParaRPr lang="nb-NO" sz="2000" dirty="0"/>
          </a:p>
          <a:p>
            <a:r>
              <a:rPr lang="nb-NO" sz="2000" dirty="0"/>
              <a:t>Hotellfunksjon:</a:t>
            </a:r>
          </a:p>
          <a:p>
            <a:pPr lvl="1"/>
            <a:r>
              <a:rPr lang="nb-NO" sz="1600" dirty="0" err="1"/>
              <a:t>Frukostvert</a:t>
            </a:r>
            <a:endParaRPr lang="nb-NO" sz="1600" dirty="0"/>
          </a:p>
          <a:p>
            <a:pPr lvl="1"/>
            <a:r>
              <a:rPr lang="nb-NO" sz="1600" dirty="0"/>
              <a:t>Opprydding etter </a:t>
            </a:r>
            <a:r>
              <a:rPr lang="nb-NO" sz="1600" dirty="0" err="1"/>
              <a:t>frukost</a:t>
            </a:r>
            <a:endParaRPr lang="nb-NO" sz="1600" dirty="0"/>
          </a:p>
          <a:p>
            <a:pPr lvl="1"/>
            <a:r>
              <a:rPr lang="nb-NO" sz="1600" dirty="0"/>
              <a:t>Oppvask etter middag</a:t>
            </a:r>
          </a:p>
          <a:p>
            <a:pPr lvl="1"/>
            <a:r>
              <a:rPr lang="nb-NO" sz="1600" dirty="0"/>
              <a:t>Rydde og </a:t>
            </a:r>
            <a:r>
              <a:rPr lang="nb-NO" sz="1600" dirty="0" err="1"/>
              <a:t>gjere</a:t>
            </a:r>
            <a:r>
              <a:rPr lang="nb-NO" sz="1600" dirty="0"/>
              <a:t> reint på skyllerom</a:t>
            </a:r>
          </a:p>
          <a:p>
            <a:pPr lvl="1"/>
            <a:r>
              <a:rPr lang="nb-NO" sz="1600" dirty="0"/>
              <a:t>Vask av kjøleskap, hyller, </a:t>
            </a:r>
            <a:r>
              <a:rPr lang="nb-NO" sz="1600" dirty="0" err="1"/>
              <a:t>micro</a:t>
            </a:r>
            <a:r>
              <a:rPr lang="nb-NO" sz="1600" dirty="0"/>
              <a:t> </a:t>
            </a:r>
            <a:r>
              <a:rPr lang="nb-NO" sz="1600" dirty="0" err="1"/>
              <a:t>osv</a:t>
            </a:r>
            <a:endParaRPr lang="nb-NO" sz="1600" dirty="0"/>
          </a:p>
          <a:p>
            <a:pPr lvl="1"/>
            <a:r>
              <a:rPr lang="nb-NO" sz="1600" dirty="0" err="1"/>
              <a:t>Temp.ktr</a:t>
            </a:r>
            <a:r>
              <a:rPr lang="nb-NO" sz="1600" dirty="0"/>
              <a:t> i kjøleskap; div. </a:t>
            </a:r>
            <a:r>
              <a:rPr lang="nb-NO" sz="1600" dirty="0" err="1"/>
              <a:t>ktr</a:t>
            </a:r>
            <a:r>
              <a:rPr lang="nb-NO" sz="1600" dirty="0"/>
              <a:t>. av </a:t>
            </a:r>
            <a:r>
              <a:rPr lang="nb-NO" sz="1600" dirty="0" err="1"/>
              <a:t>dekontaminator</a:t>
            </a:r>
            <a:r>
              <a:rPr lang="nb-NO" sz="1600" dirty="0"/>
              <a:t>/utstyrsvaskemaskin</a:t>
            </a:r>
          </a:p>
          <a:p>
            <a:r>
              <a:rPr lang="nb-NO" sz="2000" dirty="0"/>
              <a:t>Kan </a:t>
            </a:r>
            <a:r>
              <a:rPr lang="nb-NO" sz="2000" dirty="0" err="1"/>
              <a:t>vere</a:t>
            </a:r>
            <a:r>
              <a:rPr lang="nb-NO" sz="2000" dirty="0"/>
              <a:t> behjelpelig under måltid om det er travelt eller anna aktivitet </a:t>
            </a:r>
            <a:r>
              <a:rPr lang="nb-NO" sz="2000" dirty="0" err="1"/>
              <a:t>parallellt</a:t>
            </a:r>
            <a:endParaRPr lang="nb-NO" sz="2000" dirty="0"/>
          </a:p>
          <a:p>
            <a:r>
              <a:rPr lang="nb-NO" sz="2000" dirty="0"/>
              <a:t>Kan ved enkelte tilfeller ha </a:t>
            </a:r>
            <a:r>
              <a:rPr lang="nb-NO" sz="2000" dirty="0" err="1"/>
              <a:t>tilsynsoppgåver</a:t>
            </a:r>
            <a:r>
              <a:rPr lang="nb-NO" sz="2000" dirty="0"/>
              <a:t> med brukere på stova</a:t>
            </a:r>
          </a:p>
          <a:p>
            <a:pPr marL="457200" lvl="1" indent="0">
              <a:buNone/>
            </a:pPr>
            <a:endParaRPr lang="nb-NO" sz="1600" dirty="0"/>
          </a:p>
          <a:p>
            <a:pPr lvl="1"/>
            <a:endParaRPr lang="nb-NO" sz="1600" dirty="0"/>
          </a:p>
          <a:p>
            <a:pPr lvl="1"/>
            <a:endParaRPr lang="nb-NO" sz="1600" dirty="0"/>
          </a:p>
          <a:p>
            <a:endParaRPr lang="nb-NO" sz="20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FD33A0-4AE7-0362-83D8-D34D7AC1A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361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27D4C-1540-7F0F-B173-1E36F30D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032"/>
            <a:ext cx="10515600" cy="45719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C0E507-AA02-8226-D1FE-EC6073DD9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288"/>
            <a:ext cx="10515600" cy="5146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Metode:</a:t>
            </a:r>
          </a:p>
          <a:p>
            <a:r>
              <a:rPr lang="nb-NO" dirty="0"/>
              <a:t>Tørrmopping; lett fukta mopper som vert oppbevart i kjøleskap</a:t>
            </a:r>
          </a:p>
          <a:p>
            <a:r>
              <a:rPr lang="nb-NO" dirty="0"/>
              <a:t>Golvvaskemaskin</a:t>
            </a:r>
          </a:p>
          <a:p>
            <a:r>
              <a:rPr lang="nb-NO" dirty="0"/>
              <a:t>High speed-maskin og </a:t>
            </a:r>
            <a:r>
              <a:rPr lang="nb-NO" dirty="0" err="1"/>
              <a:t>oppskuringsmaskin</a:t>
            </a:r>
            <a:r>
              <a:rPr lang="nb-NO" dirty="0"/>
              <a:t> til </a:t>
            </a:r>
            <a:r>
              <a:rPr lang="nb-NO" dirty="0" err="1"/>
              <a:t>vedlikehald</a:t>
            </a:r>
            <a:r>
              <a:rPr lang="nb-NO" dirty="0"/>
              <a:t> av golv</a:t>
            </a:r>
          </a:p>
          <a:p>
            <a:r>
              <a:rPr lang="nb-NO" dirty="0"/>
              <a:t>Microfiberkluter (riktig bruk)</a:t>
            </a:r>
          </a:p>
          <a:p>
            <a:r>
              <a:rPr lang="nb-NO" dirty="0"/>
              <a:t>Desinfeksjon: </a:t>
            </a:r>
            <a:r>
              <a:rPr lang="nb-NO" dirty="0" err="1"/>
              <a:t>Lifeclean</a:t>
            </a:r>
            <a:r>
              <a:rPr lang="nb-NO" dirty="0"/>
              <a:t>  og desinfeksjonssprit</a:t>
            </a:r>
          </a:p>
          <a:p>
            <a:r>
              <a:rPr lang="nb-NO" dirty="0"/>
              <a:t>Vår eigen standard; detaljerte </a:t>
            </a:r>
            <a:r>
              <a:rPr lang="nb-NO" dirty="0" err="1"/>
              <a:t>reingjeringslister</a:t>
            </a:r>
            <a:r>
              <a:rPr lang="nb-NO" dirty="0"/>
              <a:t> for ei veke i slengen</a:t>
            </a:r>
          </a:p>
          <a:p>
            <a:r>
              <a:rPr lang="nb-NO" dirty="0"/>
              <a:t>Liste over </a:t>
            </a:r>
            <a:r>
              <a:rPr lang="nb-NO" dirty="0" err="1"/>
              <a:t>forefallande</a:t>
            </a:r>
            <a:r>
              <a:rPr lang="nb-NO" dirty="0"/>
              <a:t> arbeide  + beskjedbok om nedvask som må </a:t>
            </a:r>
            <a:r>
              <a:rPr lang="nb-NO" dirty="0" err="1"/>
              <a:t>prioriterast</a:t>
            </a:r>
            <a:r>
              <a:rPr lang="nb-NO" dirty="0"/>
              <a:t>.</a:t>
            </a:r>
          </a:p>
          <a:p>
            <a:r>
              <a:rPr lang="nb-NO" dirty="0"/>
              <a:t>Vaskeri og kjøkken; </a:t>
            </a:r>
            <a:r>
              <a:rPr lang="nb-NO" dirty="0" err="1"/>
              <a:t>reingjer</a:t>
            </a:r>
            <a:r>
              <a:rPr lang="nb-NO" dirty="0"/>
              <a:t> i eigne lokaler sjølve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FD33A0-4AE7-0362-83D8-D34D7AC1A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502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C27D4C-1540-7F0F-B173-1E36F30D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032"/>
            <a:ext cx="10515600" cy="45719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C0E507-AA02-8226-D1FE-EC6073DD9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287"/>
            <a:ext cx="10515600" cy="54738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b="1" dirty="0"/>
              <a:t>Opplæring:</a:t>
            </a:r>
          </a:p>
          <a:p>
            <a:r>
              <a:rPr lang="nb-NO" dirty="0"/>
              <a:t>«Skulder-skulder» opplæring (3 dager)</a:t>
            </a:r>
          </a:p>
          <a:p>
            <a:r>
              <a:rPr lang="nb-NO" dirty="0"/>
              <a:t>Undervisning av </a:t>
            </a:r>
            <a:r>
              <a:rPr lang="nb-NO" dirty="0" err="1"/>
              <a:t>hygienespl</a:t>
            </a:r>
            <a:r>
              <a:rPr lang="nb-NO" dirty="0"/>
              <a:t>.:</a:t>
            </a:r>
          </a:p>
          <a:p>
            <a:pPr lvl="1"/>
            <a:r>
              <a:rPr lang="nb-NO" dirty="0" err="1"/>
              <a:t>Ifb</a:t>
            </a:r>
            <a:r>
              <a:rPr lang="nb-NO" dirty="0"/>
              <a:t> med revisjon</a:t>
            </a:r>
          </a:p>
          <a:p>
            <a:pPr lvl="1"/>
            <a:r>
              <a:rPr lang="nb-NO" dirty="0"/>
              <a:t>Digitalt </a:t>
            </a:r>
            <a:r>
              <a:rPr lang="nb-NO" dirty="0" err="1"/>
              <a:t>ifb</a:t>
            </a:r>
            <a:r>
              <a:rPr lang="nb-NO" dirty="0"/>
              <a:t> med ferieavvikling</a:t>
            </a:r>
          </a:p>
          <a:p>
            <a:r>
              <a:rPr lang="nb-NO" dirty="0"/>
              <a:t>Skriftlig opplæringsmateriale:</a:t>
            </a:r>
          </a:p>
          <a:p>
            <a:pPr lvl="1"/>
            <a:r>
              <a:rPr lang="nb-NO" dirty="0" err="1"/>
              <a:t>Inf.hefte</a:t>
            </a:r>
            <a:r>
              <a:rPr lang="nb-NO" dirty="0"/>
              <a:t> om eininga; inf. om </a:t>
            </a:r>
            <a:r>
              <a:rPr lang="nb-NO" dirty="0" err="1"/>
              <a:t>dei</a:t>
            </a:r>
            <a:r>
              <a:rPr lang="nb-NO" dirty="0"/>
              <a:t> ulike avd., felles viktig inf. for ansatte, handhygiene, </a:t>
            </a:r>
            <a:r>
              <a:rPr lang="nb-NO" dirty="0" err="1"/>
              <a:t>reinhald</a:t>
            </a:r>
            <a:r>
              <a:rPr lang="nb-NO" dirty="0"/>
              <a:t>/rutiner på skyllerom og anretningskjøkken </a:t>
            </a:r>
            <a:r>
              <a:rPr lang="nb-NO" dirty="0" err="1"/>
              <a:t>osv</a:t>
            </a:r>
            <a:endParaRPr lang="nb-NO" dirty="0"/>
          </a:p>
          <a:p>
            <a:pPr lvl="1"/>
            <a:r>
              <a:rPr lang="nb-NO" dirty="0"/>
              <a:t>Sjekkliste </a:t>
            </a:r>
            <a:r>
              <a:rPr lang="nb-NO" dirty="0" err="1"/>
              <a:t>ifh</a:t>
            </a:r>
            <a:r>
              <a:rPr lang="nb-NO" dirty="0"/>
              <a:t> til opplæring </a:t>
            </a:r>
          </a:p>
          <a:p>
            <a:pPr lvl="1"/>
            <a:r>
              <a:rPr lang="nb-NO" dirty="0"/>
              <a:t>Opplæringsmateriale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err="1"/>
              <a:t>hygienespl</a:t>
            </a:r>
            <a:r>
              <a:rPr lang="nb-NO" dirty="0"/>
              <a:t>. </a:t>
            </a:r>
          </a:p>
          <a:p>
            <a:r>
              <a:rPr lang="nb-NO" dirty="0"/>
              <a:t>Div. e-opplæringskurs:</a:t>
            </a:r>
          </a:p>
          <a:p>
            <a:pPr lvl="1"/>
            <a:r>
              <a:rPr lang="nb-NO" dirty="0"/>
              <a:t>Nhi.no /glup  (basale smittevern, ulike kurs tilpasse </a:t>
            </a:r>
            <a:r>
              <a:rPr lang="nb-NO" dirty="0" err="1"/>
              <a:t>dei</a:t>
            </a:r>
            <a:r>
              <a:rPr lang="nb-NO" dirty="0"/>
              <a:t> ulike funksjoner og profesjoner)</a:t>
            </a:r>
          </a:p>
          <a:p>
            <a:pPr lvl="1"/>
            <a:r>
              <a:rPr lang="nb-NO" dirty="0"/>
              <a:t>Veilederen </a:t>
            </a:r>
          </a:p>
          <a:p>
            <a:pPr lvl="1"/>
            <a:r>
              <a:rPr lang="nb-NO" dirty="0" err="1"/>
              <a:t>Fhi</a:t>
            </a:r>
            <a:endParaRPr lang="nb-NO" dirty="0"/>
          </a:p>
          <a:p>
            <a:r>
              <a:rPr lang="nb-NO" dirty="0"/>
              <a:t>Andre digitale verktøy:</a:t>
            </a:r>
          </a:p>
          <a:p>
            <a:pPr lvl="1"/>
            <a:r>
              <a:rPr lang="nb-NO" dirty="0"/>
              <a:t>IK; Kunne finne fram til aktuelle retningslinjer blant anna </a:t>
            </a:r>
            <a:r>
              <a:rPr lang="nb-NO" dirty="0" err="1"/>
              <a:t>innan</a:t>
            </a:r>
            <a:r>
              <a:rPr lang="nb-NO" dirty="0"/>
              <a:t> hygiene og smittevern</a:t>
            </a:r>
          </a:p>
          <a:p>
            <a:pPr lvl="1"/>
            <a:r>
              <a:rPr lang="nb-NO" dirty="0"/>
              <a:t>Teams; felles team for heile personalgruppa; deler viktig inf. og møtereferat </a:t>
            </a:r>
          </a:p>
          <a:p>
            <a:r>
              <a:rPr lang="nb-NO" dirty="0"/>
              <a:t>Regelmessige personalmøter:</a:t>
            </a:r>
          </a:p>
          <a:p>
            <a:pPr lvl="1"/>
            <a:r>
              <a:rPr lang="nb-NO" dirty="0"/>
              <a:t>Avklarer </a:t>
            </a:r>
            <a:r>
              <a:rPr lang="nb-NO" dirty="0" err="1"/>
              <a:t>utfordringar</a:t>
            </a:r>
            <a:r>
              <a:rPr lang="nb-NO" dirty="0"/>
              <a:t> mellom pleie- og servicepersonell</a:t>
            </a:r>
          </a:p>
          <a:p>
            <a:pPr lvl="1"/>
            <a:r>
              <a:rPr lang="nb-NO" dirty="0"/>
              <a:t>Går gjennom revisjonsrapporter </a:t>
            </a:r>
          </a:p>
          <a:p>
            <a:pPr lvl="1"/>
            <a:r>
              <a:rPr lang="nb-NO" dirty="0"/>
              <a:t>Opplæring av digitale hjelpemiddel</a:t>
            </a:r>
          </a:p>
          <a:p>
            <a:pPr lvl="1"/>
            <a:r>
              <a:rPr lang="nb-NO" dirty="0"/>
              <a:t>Evaluering  / oppdatering av </a:t>
            </a:r>
            <a:r>
              <a:rPr lang="nb-NO" dirty="0" err="1"/>
              <a:t>reingjeringslister</a:t>
            </a:r>
            <a:r>
              <a:rPr lang="nb-NO" dirty="0"/>
              <a:t> osv.</a:t>
            </a:r>
          </a:p>
          <a:p>
            <a:pPr lvl="1"/>
            <a:r>
              <a:rPr lang="nb-NO" dirty="0"/>
              <a:t>Avvik</a:t>
            </a:r>
          </a:p>
          <a:p>
            <a:endParaRPr lang="nb-NO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FD33A0-4AE7-0362-83D8-D34D7AC1A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9309"/>
            <a:ext cx="9144000" cy="88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347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AFD0251D-1D1E-9CAD-356D-A7423FE987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257" y="559558"/>
            <a:ext cx="5936995" cy="629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81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2C07A007-C15D-4374-0DDA-B3A7E88BD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843" y="191486"/>
            <a:ext cx="7726018" cy="653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1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D80FF9D7-F7E0-EA3C-A1A2-7DCBC535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1122" y="272954"/>
            <a:ext cx="5308979" cy="627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00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905</Words>
  <Application>Microsoft Office PowerPoint</Application>
  <PresentationFormat>Widescreen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Gulen Sjukeheim  Hygienefagdag – Reinhald  Førde 7.6.2023</vt:lpstr>
      <vt:lpstr>Organisering:</vt:lpstr>
      <vt:lpstr>Stabilt, allsidig og fleksibelt reinhaldspersonell:</vt:lpstr>
      <vt:lpstr>Arbeidsoppgåver som reinhalder på Gulen sjukeheim: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Fordeler og ulemper med vår organisering sett frå ansatte sitt perspektiv:</vt:lpstr>
      <vt:lpstr>Fordeler og ulemper med vår organisering sett frå einingsleiar sitt perspektiv:</vt:lpstr>
    </vt:vector>
  </TitlesOfParts>
  <Company>IKTNH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Nina Haveland</dc:creator>
  <cp:lastModifiedBy>Laila Aarnes</cp:lastModifiedBy>
  <cp:revision>17</cp:revision>
  <dcterms:created xsi:type="dcterms:W3CDTF">2023-04-03T10:20:49Z</dcterms:created>
  <dcterms:modified xsi:type="dcterms:W3CDTF">2023-06-07T12:11:21Z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3ffc1c-ef00-4620-9c2f-7d9c1597774b_Enabled">
    <vt:lpwstr>true</vt:lpwstr>
  </property>
  <property fmtid="{D5CDD505-2E9C-101B-9397-08002B2CF9AE}" pid="3" name="MSIP_Label_0c3ffc1c-ef00-4620-9c2f-7d9c1597774b_SetDate">
    <vt:lpwstr>2023-06-07T12:11:12Z</vt:lpwstr>
  </property>
  <property fmtid="{D5CDD505-2E9C-101B-9397-08002B2CF9AE}" pid="4" name="MSIP_Label_0c3ffc1c-ef00-4620-9c2f-7d9c1597774b_Method">
    <vt:lpwstr>Standard</vt:lpwstr>
  </property>
  <property fmtid="{D5CDD505-2E9C-101B-9397-08002B2CF9AE}" pid="5" name="MSIP_Label_0c3ffc1c-ef00-4620-9c2f-7d9c1597774b_Name">
    <vt:lpwstr>Intern</vt:lpwstr>
  </property>
  <property fmtid="{D5CDD505-2E9C-101B-9397-08002B2CF9AE}" pid="6" name="MSIP_Label_0c3ffc1c-ef00-4620-9c2f-7d9c1597774b_SiteId">
    <vt:lpwstr>bdcbe535-f3cf-49f5-8a6a-fb6d98dc7837</vt:lpwstr>
  </property>
  <property fmtid="{D5CDD505-2E9C-101B-9397-08002B2CF9AE}" pid="7" name="MSIP_Label_0c3ffc1c-ef00-4620-9c2f-7d9c1597774b_ActionId">
    <vt:lpwstr>ef3d05cb-8a37-43ea-a8d9-74e2f85adf05</vt:lpwstr>
  </property>
  <property fmtid="{D5CDD505-2E9C-101B-9397-08002B2CF9AE}" pid="8" name="MSIP_Label_0c3ffc1c-ef00-4620-9c2f-7d9c1597774b_ContentBits">
    <vt:lpwstr>2</vt:lpwstr>
  </property>
</Properties>
</file>