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29" r:id="rId5"/>
    <p:sldId id="338" r:id="rId6"/>
    <p:sldId id="341" r:id="rId7"/>
    <p:sldId id="340" r:id="rId8"/>
    <p:sldId id="342" r:id="rId9"/>
    <p:sldId id="343" r:id="rId10"/>
    <p:sldId id="336" r:id="rId11"/>
    <p:sldId id="339" r:id="rId12"/>
    <p:sldId id="34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CD1"/>
    <a:srgbClr val="6FA287"/>
    <a:srgbClr val="BFCED6"/>
    <a:srgbClr val="FF671F"/>
    <a:srgbClr val="FFC845"/>
    <a:srgbClr val="6CACE4"/>
    <a:srgbClr val="ADDFB3"/>
    <a:srgbClr val="333333"/>
    <a:srgbClr val="212121"/>
    <a:srgbClr val="557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97"/>
  </p:normalViewPr>
  <p:slideViewPr>
    <p:cSldViewPr snapToGrid="0">
      <p:cViewPr varScale="1">
        <p:scale>
          <a:sx n="88" d="100"/>
          <a:sy n="88" d="100"/>
        </p:scale>
        <p:origin x="4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60893-A16A-41EC-A345-21341206551B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0F946-1FAF-45A5-AF44-93AAD9AA8D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03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713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35EFE49-716E-4BC2-9EFC-F6C4F62E78E1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787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910D29F-BF1C-499C-865B-AE569007ACDD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FF8DB92C-8780-4508-8B81-50F7017091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70434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B51F30-4B04-4CED-95D8-06D381065EE3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13A60648-8934-4097-B0A8-3EAAC644EE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925" y="1931822"/>
            <a:ext cx="10594975" cy="4130842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728619-46BA-4E25-9B80-6EE5C107EB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1931821"/>
            <a:ext cx="107722" cy="4130842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428421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kun tit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EA38832-0BFF-B141-8DEA-3ABA4C0DEF7B}"/>
              </a:ext>
            </a:extLst>
          </p:cNvPr>
          <p:cNvSpPr/>
          <p:nvPr userDrawn="1"/>
        </p:nvSpPr>
        <p:spPr>
          <a:xfrm>
            <a:off x="7734928" y="-11723"/>
            <a:ext cx="4467600" cy="6876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5099050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B98F3BF-61B5-204E-A801-FADFF39059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84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bl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AD0F42-88F7-4426-8B24-A2C24B047AD9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1CF77BC4-34AA-4675-BE55-234304E21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83688B5B-08F8-FA49-95AB-92CF82DF88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90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248517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150E18-AA93-43E3-AC46-77D640A04D5A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400" y="3606933"/>
            <a:ext cx="367129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15DF30A0-9F84-452A-A444-45F063653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3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10">
            <a:extLst>
              <a:ext uri="{FF2B5EF4-FFF2-40B4-BE49-F238E27FC236}">
                <a16:creationId xmlns:a16="http://schemas.microsoft.com/office/drawing/2014/main" id="{526789EA-E13E-48A6-BBE3-130F44F5D2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976313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bilde 13">
            <a:extLst>
              <a:ext uri="{FF2B5EF4-FFF2-40B4-BE49-F238E27FC236}">
                <a16:creationId xmlns:a16="http://schemas.microsoft.com/office/drawing/2014/main" id="{D541F21A-E060-4545-9758-1ADA5E8A9E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091" y="4215085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DAC5FE1-F477-4417-B183-216CDB7FFF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E8FAE8B1-32ED-5C4A-AA20-DC08D54EF6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44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02CBD6-E0D6-437A-B3ED-7511445B7987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0727" y="976313"/>
            <a:ext cx="7530112" cy="266496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9">
            <a:extLst>
              <a:ext uri="{FF2B5EF4-FFF2-40B4-BE49-F238E27FC236}">
                <a16:creationId xmlns:a16="http://schemas.microsoft.com/office/drawing/2014/main" id="{60C59660-6576-47AC-AB0D-A04DB9B8FA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50726" y="3828466"/>
            <a:ext cx="3697374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8A8E1D40-0565-408A-B029-F0A20B771F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3229" y="3828465"/>
            <a:ext cx="3667609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BD103718-D9CD-43DD-812C-E66A69983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D18FA0C-C228-4F44-82C8-F0AEBBED9B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9B145B0F-189F-DA43-B9D2-107B5875D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72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52F1F83-84DB-401C-8D12-940686D604DF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EE68CC7D-AA5C-4399-BA6B-E5EBFF4DB4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38118730-7423-4715-8302-6A6FCBEE59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2262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43924911-BEA6-4E57-BF82-1AF6C36DB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86ECAC1C-5713-E146-A144-378A135969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91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A638D09-8691-4371-A556-A09705D5D536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12">
            <a:extLst>
              <a:ext uri="{FF2B5EF4-FFF2-40B4-BE49-F238E27FC236}">
                <a16:creationId xmlns:a16="http://schemas.microsoft.com/office/drawing/2014/main" id="{0D544DBE-4338-44E3-A81D-6B4E650A7A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11374438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C81084AF-41EE-488F-A708-C8CAD2EA5E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0AAED46D-CB9C-AF40-AD84-A77B11F753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44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jul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6926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5E21243-0A53-4B5E-8D26-9A5A7EC3969A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6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A9A60586-33CD-4C12-BD20-BB7CB6F21A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96926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2C109AC8-F42F-45B9-9DF9-AE98BCB84EE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6926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9474D08C-07FB-4270-9741-F3F245E9DC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700135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E69F2686-45C5-4D95-9EAF-D46D534ED3D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700135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3FF69A63-78FB-49C5-852E-1C7559E69BF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700135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827A236F-F1E3-43A3-AEB2-F8044067EF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700135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0825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CE88AE4-D6DC-47D7-95AB-19E519618CFA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05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6653"/>
            <a:ext cx="12192000" cy="5886736"/>
          </a:xfrm>
          <a:custGeom>
            <a:avLst/>
            <a:gdLst>
              <a:gd name="connsiteX0" fmla="*/ 0 w 12192000"/>
              <a:gd name="connsiteY0" fmla="*/ 0 h 5886736"/>
              <a:gd name="connsiteX1" fmla="*/ 406400 w 12192000"/>
              <a:gd name="connsiteY1" fmla="*/ 0 h 5886736"/>
              <a:gd name="connsiteX2" fmla="*/ 406400 w 12192000"/>
              <a:gd name="connsiteY2" fmla="*/ 3953669 h 5886736"/>
              <a:gd name="connsiteX3" fmla="*/ 4470400 w 12192000"/>
              <a:gd name="connsiteY3" fmla="*/ 3953669 h 5886736"/>
              <a:gd name="connsiteX4" fmla="*/ 4470400 w 12192000"/>
              <a:gd name="connsiteY4" fmla="*/ 0 h 5886736"/>
              <a:gd name="connsiteX5" fmla="*/ 12192000 w 12192000"/>
              <a:gd name="connsiteY5" fmla="*/ 0 h 5886736"/>
              <a:gd name="connsiteX6" fmla="*/ 12192000 w 12192000"/>
              <a:gd name="connsiteY6" fmla="*/ 5886736 h 5886736"/>
              <a:gd name="connsiteX7" fmla="*/ 0 w 12192000"/>
              <a:gd name="connsiteY7" fmla="*/ 5886736 h 588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86736">
                <a:moveTo>
                  <a:pt x="0" y="0"/>
                </a:moveTo>
                <a:lnTo>
                  <a:pt x="406400" y="0"/>
                </a:lnTo>
                <a:lnTo>
                  <a:pt x="406400" y="3953669"/>
                </a:lnTo>
                <a:lnTo>
                  <a:pt x="4470400" y="3953669"/>
                </a:lnTo>
                <a:lnTo>
                  <a:pt x="4470400" y="0"/>
                </a:lnTo>
                <a:lnTo>
                  <a:pt x="12192000" y="0"/>
                </a:lnTo>
                <a:lnTo>
                  <a:pt x="12192000" y="5886736"/>
                </a:lnTo>
                <a:lnTo>
                  <a:pt x="0" y="5886736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4064000" cy="4940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EA361D0-87B0-4C01-8535-BCAFFBF87541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68FFDB9-DEC0-4ED2-AA73-EFDCD4020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BBF87C4-A7B5-134E-8831-50A2AE67C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</p:spTree>
    <p:extLst>
      <p:ext uri="{BB962C8B-B14F-4D97-AF65-F5344CB8AC3E}">
        <p14:creationId xmlns:p14="http://schemas.microsoft.com/office/powerpoint/2010/main" val="4177369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B01A1F4-F13F-4618-960E-81237E5EA3BF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980D9618-CA67-4EEF-97EF-B19AAD4D2B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CACE4"/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294781A3-E6F4-4901-810C-582E1E51DB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70263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C845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43E154C-A850-46AE-94EE-7DA3A017ED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8427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671F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0B365A76-FEDD-4EE5-8005-0FEC4515D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6591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BFCED6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FAF72941-2213-48F9-A258-464DB4AE0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475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FA287">
              <a:alpha val="6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B683161D-B5CD-4402-B040-A0C5301211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6925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7" name="Plassholder for tekst 25">
            <a:extLst>
              <a:ext uri="{FF2B5EF4-FFF2-40B4-BE49-F238E27FC236}">
                <a16:creationId xmlns:a16="http://schemas.microsoft.com/office/drawing/2014/main" id="{1CFE57D9-0F71-4D97-9C49-4F0EEE5E8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70263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8" name="Plassholder for tekst 25">
            <a:extLst>
              <a:ext uri="{FF2B5EF4-FFF2-40B4-BE49-F238E27FC236}">
                <a16:creationId xmlns:a16="http://schemas.microsoft.com/office/drawing/2014/main" id="{CEC8F951-6502-4237-9074-25F2C25EBA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43601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9" name="Plassholder for tekst 25">
            <a:extLst>
              <a:ext uri="{FF2B5EF4-FFF2-40B4-BE49-F238E27FC236}">
                <a16:creationId xmlns:a16="http://schemas.microsoft.com/office/drawing/2014/main" id="{8045DC42-5803-46CB-B7A0-A131E09853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6939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30" name="Plassholder for tekst 25">
            <a:extLst>
              <a:ext uri="{FF2B5EF4-FFF2-40B4-BE49-F238E27FC236}">
                <a16:creationId xmlns:a16="http://schemas.microsoft.com/office/drawing/2014/main" id="{154DCB59-20D9-44F4-BD70-3558B1E4C1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90277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52924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4D9D44-98FA-4766-8341-8FC3D863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747B07-4572-40CF-B463-9CF5EBF5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2413000"/>
            <a:ext cx="8763000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69DCCC-FA35-4BC3-B401-3AF1C6FB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852B1F4-6138-4225-A9A8-727786CA4CFA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8BCE1B-16B5-4C51-BA48-E53851E9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456F09-A299-4ECB-99F6-48D6F352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842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C01F237-A6AB-4B8D-8F87-3AF6EC629C80}" type="datetime1">
              <a:rPr lang="nb-NO" smtClean="0"/>
              <a:t>08.03.2023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4C05C0E-D386-4C2B-8D54-20A35582E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5E1BB4FF-EB57-43DA-9720-67307DA70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1264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4778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AE63A93-2561-4A89-A7E2-7BE8335815AC}" type="datetime1">
              <a:rPr lang="nb-NO" smtClean="0"/>
              <a:t>08.03.2023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2886FD8-E3F1-4AF6-B1B3-56C5C0F27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099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19D6546F-BDA3-480D-81D5-6D1B8A13EF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4438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331544C7-6E4D-4FCE-B743-A772C08B1F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1809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8B1DF3D-C6BE-4D4E-957F-C6DEF9202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1264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D12513-0937-438B-92B2-80ABB131DF2B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A274A5EE-0306-47C8-95FA-9176D50FAB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1264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841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F26BDD0-8444-406F-A543-4E312E51B5A4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A6CEE8-9BD3-4F79-BFFB-FCCC2C748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80554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D09085-7D4B-4E10-9C99-B8BD245DBFE6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4" y="864037"/>
            <a:ext cx="6931025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39" y="976312"/>
            <a:ext cx="406876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4" y="2413000"/>
            <a:ext cx="6931025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BE31FBC-3E87-4906-8AF2-8C42F3A72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51824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0532F98-8284-484E-8BF4-A5270B91B9B5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77327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B37DE26-D1C3-4958-AAD0-4B083C57A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90317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76DCC81-28CF-43BD-AB01-4A571148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41D179-E467-48CF-9B46-3F4C1069C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413000"/>
            <a:ext cx="10594975" cy="3649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CDE90B-F9D0-4094-A5DB-5AA1AE39E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33925"/>
            <a:ext cx="27432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2"/>
                </a:solidFill>
              </a:defRPr>
            </a:lvl1pPr>
          </a:lstStyle>
          <a:p>
            <a:fld id="{38A75211-4ABF-4D09-AFA8-C3A9EEE6E2FC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A99EDB-DC56-4B77-9C83-A4B87C16B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912" y="6354990"/>
            <a:ext cx="10177200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23CF0F-671C-4A4D-87DD-A1299D7B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356" y="6354990"/>
            <a:ext cx="254543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 </a:t>
            </a:r>
            <a:fld id="{FF8458C2-5565-427F-8AB4-11699EB9333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563EBB76-0109-8946-A231-B55D072A430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  <p:sp>
        <p:nvSpPr>
          <p:cNvPr id="7" name="MSIPCMContentMarking" descr="{&quot;HashCode&quot;:-1528168905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8A13B4CA-B843-465A-A594-AC3DD4B70B70}"/>
              </a:ext>
            </a:extLst>
          </p:cNvPr>
          <p:cNvSpPr txBox="1"/>
          <p:nvPr userDrawn="1"/>
        </p:nvSpPr>
        <p:spPr>
          <a:xfrm>
            <a:off x="0" y="6595656"/>
            <a:ext cx="117687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</a:rPr>
              <a:t>Følsomhet Intern</a:t>
            </a:r>
          </a:p>
        </p:txBody>
      </p:sp>
    </p:spTree>
    <p:extLst>
      <p:ext uri="{BB962C8B-B14F-4D97-AF65-F5344CB8AC3E}">
        <p14:creationId xmlns:p14="http://schemas.microsoft.com/office/powerpoint/2010/main" val="200776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64" r:id="rId5"/>
    <p:sldLayoutId id="2147483653" r:id="rId6"/>
    <p:sldLayoutId id="2147483666" r:id="rId7"/>
    <p:sldLayoutId id="2147483667" r:id="rId8"/>
    <p:sldLayoutId id="2147483668" r:id="rId9"/>
    <p:sldLayoutId id="2147483665" r:id="rId10"/>
    <p:sldLayoutId id="2147483669" r:id="rId11"/>
    <p:sldLayoutId id="2147483681" r:id="rId12"/>
    <p:sldLayoutId id="2147483683" r:id="rId13"/>
    <p:sldLayoutId id="2147483676" r:id="rId14"/>
    <p:sldLayoutId id="2147483677" r:id="rId15"/>
    <p:sldLayoutId id="2147483679" r:id="rId16"/>
    <p:sldLayoutId id="2147483680" r:id="rId17"/>
    <p:sldLayoutId id="2147483688" r:id="rId18"/>
    <p:sldLayoutId id="2147483689" r:id="rId19"/>
    <p:sldLayoutId id="2147483687" r:id="rId2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1pPr>
      <a:lvl2pPr marL="6096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2pPr>
      <a:lvl3pPr marL="9144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3pPr>
      <a:lvl4pPr marL="12192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4pPr>
      <a:lvl5pPr marL="15240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5" userDrawn="1">
          <p15:clr>
            <a:srgbClr val="F26B43"/>
          </p15:clr>
        </p15:guide>
        <p15:guide id="2" orient="horz" pos="3819" userDrawn="1">
          <p15:clr>
            <a:srgbClr val="F26B43"/>
          </p15:clr>
        </p15:guide>
        <p15:guide id="3" pos="502" userDrawn="1">
          <p15:clr>
            <a:srgbClr val="F26B43"/>
          </p15:clr>
        </p15:guide>
        <p15:guide id="8" pos="3714" userDrawn="1">
          <p15:clr>
            <a:srgbClr val="F26B43"/>
          </p15:clr>
        </p15:guide>
        <p15:guide id="9" pos="3963" userDrawn="1">
          <p15:clr>
            <a:srgbClr val="F26B43"/>
          </p15:clr>
        </p15:guide>
        <p15:guide id="12" pos="7174" userDrawn="1">
          <p15:clr>
            <a:srgbClr val="F26B43"/>
          </p15:clr>
        </p15:guide>
        <p15:guide id="16" pos="7421" userDrawn="1">
          <p15:clr>
            <a:srgbClr val="F26B43"/>
          </p15:clr>
        </p15:guide>
        <p15:guide id="17" pos="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6AA6E7-56FA-479E-82A8-8AAA5B2543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Informasjon om arbeid med legerekruttering i Helse Førde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25F8373-A817-47B3-85E4-5BCA32646F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v/Trine Vingsnes, </a:t>
            </a:r>
            <a:r>
              <a:rPr lang="nb-NO" dirty="0" err="1"/>
              <a:t>kl.dir</a:t>
            </a:r>
            <a:r>
              <a:rPr lang="nb-NO" dirty="0"/>
              <a:t>. </a:t>
            </a:r>
            <a:r>
              <a:rPr lang="nb-NO" dirty="0" err="1"/>
              <a:t>med.klinikk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90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AC8C90-21D0-45B6-A61A-49D8E7468D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Rekrutteringsstrategien</a:t>
            </a:r>
            <a:br>
              <a:rPr lang="nb-NO" dirty="0"/>
            </a:br>
            <a:r>
              <a:rPr lang="nb-NO" dirty="0"/>
              <a:t>til Helse Førde</a:t>
            </a:r>
            <a:br>
              <a:rPr lang="nb-NO" dirty="0"/>
            </a:br>
            <a:r>
              <a:rPr lang="nb-NO" dirty="0"/>
              <a:t>ferdig i 2020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3B5FEA4-BDD6-47A2-838D-65691A875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971" y="1113705"/>
            <a:ext cx="3877465" cy="5411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9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94F6E3-7804-4CDA-889F-6C99E315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4" y="864037"/>
            <a:ext cx="6931025" cy="1169551"/>
          </a:xfr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nb-NO" dirty="0"/>
              <a:t>Leverte</a:t>
            </a:r>
            <a:r>
              <a:rPr lang="nb-NO" kern="1200" dirty="0">
                <a:latin typeface="+mj-lt"/>
                <a:ea typeface="+mj-ea"/>
                <a:cs typeface="+mj-cs"/>
              </a:rPr>
              <a:t> 11 tiltakskort for  legerekruttering: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CF3822E-DD25-4AE1-B017-86E051FF8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104" y="795336"/>
            <a:ext cx="3968584" cy="5689727"/>
          </a:xfrm>
          <a:prstGeom prst="rect">
            <a:avLst/>
          </a:prstGeom>
          <a:noFill/>
        </p:spPr>
      </p:pic>
      <p:sp>
        <p:nvSpPr>
          <p:cNvPr id="4" name="Tekstboks 2">
            <a:extLst>
              <a:ext uri="{FF2B5EF4-FFF2-40B4-BE49-F238E27FC236}">
                <a16:creationId xmlns:a16="http://schemas.microsoft.com/office/drawing/2014/main" id="{AF5B607A-41F7-4E6C-8791-06EDE6538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4" y="2413000"/>
            <a:ext cx="6931025" cy="3649664"/>
          </a:xfrm>
          <a:prstGeom prst="rect">
            <a:avLst/>
          </a:prstGeom>
        </p:spPr>
        <p:txBody>
          <a:bodyPr rot="0" vert="horz" lIns="0" tIns="0" rIns="0" bIns="0" rtlCol="0" anchorCtr="0">
            <a:normAutofit/>
          </a:bodyPr>
          <a:lstStyle/>
          <a:p>
            <a:pPr marR="0" lvl="0" fontAlgn="auto">
              <a:lnSpc>
                <a:spcPct val="90000"/>
              </a:lnSpc>
              <a:spcAft>
                <a:spcPts val="1000"/>
              </a:spcAft>
              <a:buClrTx/>
              <a:buSzTx/>
              <a:tabLst/>
              <a:defRPr/>
            </a:pPr>
            <a:r>
              <a:rPr kumimoji="0" lang="nb-NO" sz="1100" b="0" i="0" u="none" strike="noStrike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 </a:t>
            </a:r>
            <a:endParaRPr lang="nb-NO" sz="1100" dirty="0">
              <a:solidFill>
                <a:schemeClr val="dk2"/>
              </a:solidFill>
            </a:endParaRPr>
          </a:p>
          <a:p>
            <a:pPr marR="0" lvl="0" fontAlgn="auto">
              <a:lnSpc>
                <a:spcPct val="90000"/>
              </a:lnSpc>
              <a:spcAft>
                <a:spcPts val="1000"/>
              </a:spcAft>
              <a:buClrTx/>
              <a:buSzTx/>
              <a:tabLst/>
              <a:defRPr/>
            </a:pPr>
            <a:r>
              <a:rPr kumimoji="0" lang="nb-NO" sz="1200" b="0" i="0" u="none" strike="noStrike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10.1. </a:t>
            </a:r>
            <a:r>
              <a:rPr kumimoji="0" lang="nb-NO" sz="1200" b="0" i="0" u="none" strike="noStrike" cap="none" spc="0" normalizeH="0" baseline="0" noProof="0" dirty="0" err="1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Årleg</a:t>
            </a:r>
            <a:r>
              <a:rPr kumimoji="0" lang="nb-NO" sz="1200" b="0" i="0" u="none" strike="noStrike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 oversikt over behov for </a:t>
            </a:r>
            <a:r>
              <a:rPr kumimoji="0" lang="nb-NO" sz="1200" b="0" i="0" u="none" strike="noStrike" cap="none" spc="0" normalizeH="0" baseline="0" noProof="0" dirty="0" err="1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legespesialistar</a:t>
            </a:r>
            <a:r>
              <a:rPr kumimoji="0" lang="nb-NO" sz="1200" b="0" i="0" u="none" strike="noStrike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 </a:t>
            </a:r>
            <a:r>
              <a:rPr kumimoji="0" lang="nb-NO" sz="1200" b="0" i="0" u="none" strike="noStrike" cap="none" spc="0" normalizeH="0" baseline="0" noProof="0" dirty="0" err="1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komande</a:t>
            </a:r>
            <a:r>
              <a:rPr kumimoji="0" lang="nb-NO" sz="1200" b="0" i="0" u="none" strike="noStrike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 5-10 år</a:t>
            </a:r>
          </a:p>
          <a:p>
            <a:pPr marR="0" lvl="0" fontAlgn="auto">
              <a:lnSpc>
                <a:spcPct val="90000"/>
              </a:lnSpc>
              <a:spcAft>
                <a:spcPts val="1000"/>
              </a:spcAft>
              <a:buClrTx/>
              <a:buSzTx/>
              <a:tabLst/>
              <a:defRPr/>
            </a:pPr>
            <a:r>
              <a:rPr kumimoji="0" lang="nb-NO" sz="1200" b="0" i="0" u="none" strike="noStrike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10.2. Kartlegge aktuelle </a:t>
            </a:r>
            <a:r>
              <a:rPr kumimoji="0" lang="nb-NO" sz="1200" b="0" i="0" u="none" strike="noStrike" cap="none" spc="0" normalizeH="0" baseline="0" noProof="0" dirty="0" err="1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kandidatar</a:t>
            </a:r>
            <a:r>
              <a:rPr kumimoji="0" lang="nb-NO" sz="1200" b="0" i="0" u="none" strike="noStrike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 for spesialiseringsløp og forsking i Helse Førde og </a:t>
            </a:r>
            <a:r>
              <a:rPr kumimoji="0" lang="nb-NO" sz="1200" b="0" i="0" u="none" strike="noStrike" cap="none" spc="0" normalizeH="0" baseline="0" noProof="0" dirty="0" err="1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kommunane</a:t>
            </a:r>
            <a:endParaRPr kumimoji="0" lang="nb-NO" sz="1200" b="0" i="0" u="none" strike="noStrike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Aft>
                <a:spcPts val="1000"/>
              </a:spcAft>
              <a:buClrTx/>
              <a:buSzTx/>
              <a:tabLst/>
              <a:defRPr/>
            </a:pPr>
            <a:r>
              <a:rPr kumimoji="0" lang="nb-NO" sz="1200" b="0" i="0" u="none" strike="noStrike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10.3. Kontaktformidling og </a:t>
            </a:r>
            <a:r>
              <a:rPr kumimoji="0" lang="nb-NO" sz="1200" b="0" i="0" u="none" strike="noStrike" cap="none" spc="0" normalizeH="0" baseline="0" noProof="0" dirty="0" err="1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informasjonsaktivitetar</a:t>
            </a:r>
            <a:r>
              <a:rPr kumimoji="0" lang="nb-NO" sz="1200" b="0" i="0" u="none" strike="noStrike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 omkring </a:t>
            </a:r>
            <a:r>
              <a:rPr kumimoji="0" lang="nb-NO" sz="1200" b="0" i="0" u="none" strike="noStrike" cap="none" spc="0" normalizeH="0" baseline="0" noProof="0" dirty="0" err="1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karrieremoglegheiter</a:t>
            </a:r>
            <a:r>
              <a:rPr kumimoji="0" lang="nb-NO" sz="1200" b="0" i="0" u="none" strike="noStrike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 i HF og </a:t>
            </a:r>
            <a:r>
              <a:rPr kumimoji="0" lang="nb-NO" sz="1200" b="0" i="0" u="none" strike="noStrike" cap="none" spc="0" normalizeH="0" baseline="0" noProof="0" dirty="0" err="1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kommunane</a:t>
            </a:r>
            <a:endParaRPr kumimoji="0" lang="nb-NO" sz="1200" b="0" i="0" u="none" strike="noStrike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Aft>
                <a:spcPts val="1000"/>
              </a:spcAft>
              <a:buClrTx/>
              <a:buSzTx/>
              <a:tabLst/>
              <a:defRPr/>
            </a:pPr>
            <a:r>
              <a:rPr kumimoji="0" lang="nb-NO" sz="1200" b="0" i="0" u="none" strike="noStrike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10.4. </a:t>
            </a:r>
            <a:r>
              <a:rPr kumimoji="0" lang="nb-NO" sz="1200" b="0" i="0" u="none" strike="noStrike" cap="none" spc="0" normalizeH="0" baseline="0" noProof="0" dirty="0" err="1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Auke</a:t>
            </a:r>
            <a:r>
              <a:rPr kumimoji="0" lang="nb-NO" sz="1200" b="0" i="0" u="none" strike="noStrike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 tal </a:t>
            </a:r>
            <a:r>
              <a:rPr kumimoji="0" lang="nb-NO" sz="1200" b="0" i="0" u="none" strike="noStrike" cap="none" spc="0" normalizeH="0" baseline="0" noProof="0" dirty="0" err="1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legestudentar</a:t>
            </a:r>
            <a:r>
              <a:rPr kumimoji="0" lang="nb-NO" sz="1200" b="0" i="0" u="none" strike="noStrike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 og LIS-1</a:t>
            </a:r>
          </a:p>
          <a:p>
            <a:pPr marR="0" lvl="0" fontAlgn="auto">
              <a:lnSpc>
                <a:spcPct val="90000"/>
              </a:lnSpc>
              <a:spcAft>
                <a:spcPts val="1000"/>
              </a:spcAft>
              <a:buClrTx/>
              <a:buSzTx/>
              <a:tabLst/>
              <a:defRPr/>
            </a:pPr>
            <a:r>
              <a:rPr kumimoji="0" lang="nb-NO" sz="1200" b="0" i="0" u="none" strike="noStrike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10.5 Kvalitet i studentpraksis og LIS 1-teneste</a:t>
            </a:r>
          </a:p>
          <a:p>
            <a:pPr marR="0" lvl="0" fontAlgn="auto">
              <a:lnSpc>
                <a:spcPct val="90000"/>
              </a:lnSpc>
              <a:spcAft>
                <a:spcPts val="1000"/>
              </a:spcAft>
              <a:buClrTx/>
              <a:buSzTx/>
              <a:tabLst/>
              <a:defRPr/>
            </a:pPr>
            <a:r>
              <a:rPr kumimoji="0" lang="nb-NO" sz="1200" b="0" i="0" u="none" strike="noStrike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10.6. Tilby gode utdanningsløp for LIS 2/3-legar</a:t>
            </a:r>
          </a:p>
          <a:p>
            <a:pPr marR="0" lvl="0" fontAlgn="auto">
              <a:lnSpc>
                <a:spcPct val="90000"/>
              </a:lnSpc>
              <a:spcAft>
                <a:spcPts val="1000"/>
              </a:spcAft>
              <a:buClrTx/>
              <a:buSzTx/>
              <a:tabLst/>
              <a:defRPr/>
            </a:pPr>
            <a:r>
              <a:rPr kumimoji="0" lang="nb-NO" sz="1200" b="1" i="0" u="none" strike="noStrike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10.7. Verkemiddelkasse rekruttering LIS-</a:t>
            </a:r>
            <a:r>
              <a:rPr kumimoji="0" lang="nb-NO" sz="1200" b="1" i="0" u="none" strike="noStrike" cap="none" spc="0" normalizeH="0" baseline="0" noProof="0" dirty="0" err="1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legar</a:t>
            </a:r>
            <a:endParaRPr kumimoji="0" lang="nb-NO" sz="1200" b="1" i="0" u="none" strike="noStrike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Aft>
                <a:spcPts val="1000"/>
              </a:spcAft>
              <a:buClrTx/>
              <a:buSzTx/>
              <a:tabLst/>
              <a:defRPr/>
            </a:pPr>
            <a:r>
              <a:rPr kumimoji="0" lang="nb-NO" sz="1200" b="1" i="0" u="none" strike="noStrike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10.8. Tiltak knytt til siste del av spesialiseringa (med flytting eller pendling til </a:t>
            </a:r>
            <a:r>
              <a:rPr kumimoji="0" lang="nb-NO" sz="1200" b="1" i="0" u="none" strike="noStrike" cap="none" spc="0" normalizeH="0" baseline="0" noProof="0" dirty="0" err="1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regionssjukehus</a:t>
            </a:r>
            <a:r>
              <a:rPr kumimoji="0" lang="nb-NO" sz="1200" b="1" i="0" u="none" strike="noStrike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)</a:t>
            </a:r>
          </a:p>
          <a:p>
            <a:pPr marR="0" lvl="0" fontAlgn="auto">
              <a:lnSpc>
                <a:spcPct val="90000"/>
              </a:lnSpc>
              <a:spcAft>
                <a:spcPts val="1000"/>
              </a:spcAft>
              <a:buClrTx/>
              <a:buSzTx/>
              <a:tabLst/>
              <a:defRPr/>
            </a:pPr>
            <a:r>
              <a:rPr kumimoji="0" lang="nb-NO" sz="1200" b="1" i="0" u="none" strike="noStrike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10.9. Stabilisere </a:t>
            </a:r>
            <a:r>
              <a:rPr kumimoji="0" lang="nb-NO" sz="1200" b="1" i="0" u="none" strike="noStrike" cap="none" spc="0" normalizeH="0" baseline="0" noProof="0" dirty="0" err="1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spesialistar</a:t>
            </a:r>
            <a:endParaRPr kumimoji="0" lang="nb-NO" sz="1200" b="1" i="0" u="none" strike="noStrike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Aft>
                <a:spcPts val="1000"/>
              </a:spcAft>
              <a:buClrTx/>
              <a:buSzTx/>
              <a:tabLst/>
              <a:defRPr/>
            </a:pPr>
            <a:r>
              <a:rPr kumimoji="0" lang="nb-NO" sz="1200" b="1" i="0" u="none" strike="noStrike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10.10. Spesifikke tiltak lokalsjukehus og DPS</a:t>
            </a:r>
          </a:p>
          <a:p>
            <a:pPr marR="0" lvl="0" fontAlgn="auto">
              <a:lnSpc>
                <a:spcPct val="90000"/>
              </a:lnSpc>
              <a:spcAft>
                <a:spcPts val="1000"/>
              </a:spcAft>
              <a:buClrTx/>
              <a:buSzTx/>
              <a:tabLst/>
              <a:defRPr/>
            </a:pPr>
            <a:r>
              <a:rPr kumimoji="0" lang="nb-NO" sz="1200" b="0" i="0" u="none" strike="noStrike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10.11. Samarbeid med </a:t>
            </a:r>
            <a:r>
              <a:rPr kumimoji="0" lang="nb-NO" sz="1200" b="0" i="0" u="none" strike="noStrike" cap="none" spc="0" normalizeH="0" baseline="0" noProof="0" dirty="0" err="1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</a:rPr>
              <a:t>kommunane</a:t>
            </a:r>
            <a:endParaRPr kumimoji="0" lang="nb-NO" sz="1200" b="0" i="0" u="none" strike="noStrike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</a:endParaRPr>
          </a:p>
          <a:p>
            <a:pPr marL="0" marR="0" lvl="0" indent="-304800" fontAlgn="auto">
              <a:lnSpc>
                <a:spcPct val="90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100" b="0" i="0" u="none" strike="noStrike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BF30BEE-2432-B93D-A4F3-5B72757F26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024843" y="1412460"/>
            <a:ext cx="107722" cy="45439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B970F5-4F96-4F79-88A8-41E9CAB0C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78" y="1187055"/>
            <a:ext cx="8763000" cy="1169551"/>
          </a:xfrm>
        </p:spPr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71B42F-6BDB-456D-8C6B-66018529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81" y="1771830"/>
            <a:ext cx="7222447" cy="3649664"/>
          </a:xfrm>
        </p:spPr>
        <p:txBody>
          <a:bodyPr/>
          <a:lstStyle/>
          <a:p>
            <a:r>
              <a:rPr lang="nb-NO" dirty="0" err="1"/>
              <a:t>Fleirtalet</a:t>
            </a:r>
            <a:r>
              <a:rPr lang="nb-NO" dirty="0"/>
              <a:t> av tiltakskorta tilrådde tiltak som </a:t>
            </a:r>
            <a:r>
              <a:rPr lang="nb-NO" dirty="0" err="1"/>
              <a:t>inneber</a:t>
            </a:r>
            <a:r>
              <a:rPr lang="nb-NO" dirty="0"/>
              <a:t> behov for </a:t>
            </a:r>
            <a:r>
              <a:rPr lang="nb-NO" dirty="0" err="1"/>
              <a:t>vidare</a:t>
            </a:r>
            <a:r>
              <a:rPr lang="nb-NO" dirty="0"/>
              <a:t> utgreiing og/eller prioritering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Pandemien med </a:t>
            </a:r>
            <a:r>
              <a:rPr lang="nb-NO" dirty="0" err="1"/>
              <a:t>etterverknader</a:t>
            </a:r>
            <a:r>
              <a:rPr lang="nb-NO" dirty="0"/>
              <a:t> medførte stans i</a:t>
            </a:r>
          </a:p>
          <a:p>
            <a:pPr marL="0" indent="0">
              <a:buNone/>
            </a:pPr>
            <a:r>
              <a:rPr lang="nb-NO" dirty="0"/>
              <a:t>     prosjektarbeid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r>
              <a:rPr lang="nb-NO" dirty="0"/>
              <a:t>Haust 2022 – vinter 2023: </a:t>
            </a:r>
            <a:r>
              <a:rPr lang="nb-NO" dirty="0" err="1"/>
              <a:t>Restart</a:t>
            </a:r>
            <a:r>
              <a:rPr lang="nb-NO" dirty="0"/>
              <a:t> med 3 arbeidsgrupper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 descr="Over 7000 helsepersonell har dødd av covid-19">
            <a:extLst>
              <a:ext uri="{FF2B5EF4-FFF2-40B4-BE49-F238E27FC236}">
                <a16:creationId xmlns:a16="http://schemas.microsoft.com/office/drawing/2014/main" id="{014BB5C0-50E3-47FD-AE44-0A5C7F368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113" y="16859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ronavirus – Store medisinske leksikon">
            <a:extLst>
              <a:ext uri="{FF2B5EF4-FFF2-40B4-BE49-F238E27FC236}">
                <a16:creationId xmlns:a16="http://schemas.microsoft.com/office/drawing/2014/main" id="{A60BA68A-E039-415F-824B-A208619F8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644" y="579070"/>
            <a:ext cx="1844676" cy="18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 invitasjon til kunstnarar: Meld di interesse! - Helse Førde">
            <a:extLst>
              <a:ext uri="{FF2B5EF4-FFF2-40B4-BE49-F238E27FC236}">
                <a16:creationId xmlns:a16="http://schemas.microsoft.com/office/drawing/2014/main" id="{66963618-A2BD-4FC7-9EA2-F37F6DEF1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232" y="4457549"/>
            <a:ext cx="3143250" cy="176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5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C2822B-F036-4CA9-B3AE-7DA8A295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1) Verkemiddelkasse rekruttering LIS-</a:t>
            </a:r>
            <a:r>
              <a:rPr lang="nb-NO" dirty="0" err="1"/>
              <a:t>legar</a:t>
            </a:r>
            <a:r>
              <a:rPr lang="nb-NO" dirty="0"/>
              <a:t>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9736026-F201-4C5E-99B0-88523AB7E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349" y="938212"/>
            <a:ext cx="4211300" cy="5710238"/>
          </a:xfrm>
          <a:prstGeom prst="rect">
            <a:avLst/>
          </a:prstGeo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E7A8DF7-CE38-200E-0769-EBCF85F97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Leiar</a:t>
            </a:r>
            <a:r>
              <a:rPr lang="en-US" dirty="0"/>
              <a:t>: Børge Tvedt, dir. PHV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Skal </a:t>
            </a:r>
            <a:r>
              <a:rPr lang="en-US" b="1" dirty="0" err="1"/>
              <a:t>vurdere</a:t>
            </a:r>
            <a:r>
              <a:rPr lang="en-US" b="1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Status m.o.t. </a:t>
            </a:r>
            <a:r>
              <a:rPr lang="en-US" dirty="0" err="1"/>
              <a:t>rekruttering</a:t>
            </a:r>
            <a:r>
              <a:rPr lang="en-US" dirty="0"/>
              <a:t> LIS 2/3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Justering</a:t>
            </a:r>
            <a:r>
              <a:rPr lang="en-US" dirty="0"/>
              <a:t> av </a:t>
            </a:r>
            <a:r>
              <a:rPr lang="en-US" dirty="0" err="1"/>
              <a:t>rekrutteringstillegg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ulike</a:t>
            </a:r>
            <a:r>
              <a:rPr lang="en-US" dirty="0"/>
              <a:t> </a:t>
            </a:r>
            <a:r>
              <a:rPr lang="en-US" dirty="0" err="1"/>
              <a:t>avdelingar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Ventestilling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Tiltakspakke</a:t>
            </a:r>
            <a:r>
              <a:rPr lang="en-US" dirty="0"/>
              <a:t>/</a:t>
            </a:r>
            <a:r>
              <a:rPr lang="en-US" dirty="0" err="1"/>
              <a:t>særskilt</a:t>
            </a:r>
            <a:r>
              <a:rPr lang="en-US" dirty="0"/>
              <a:t> </a:t>
            </a:r>
            <a:r>
              <a:rPr lang="en-US" dirty="0" err="1"/>
              <a:t>satsing</a:t>
            </a:r>
            <a:r>
              <a:rPr lang="en-US" dirty="0"/>
              <a:t> for </a:t>
            </a:r>
            <a:r>
              <a:rPr lang="en-US" dirty="0" err="1"/>
              <a:t>einskilde</a:t>
            </a:r>
            <a:r>
              <a:rPr lang="en-US" dirty="0"/>
              <a:t> </a:t>
            </a:r>
            <a:r>
              <a:rPr lang="en-US" dirty="0" err="1"/>
              <a:t>fagområder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F2C08E5-E84F-C344-E3B7-8220A62107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024843" y="1412460"/>
            <a:ext cx="107722" cy="45439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DC6496-5E94-F330-33E3-2744B17D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/>
          <a:lstStyle/>
          <a:p>
            <a:r>
              <a:rPr lang="en-US" dirty="0"/>
              <a:t>2) </a:t>
            </a:r>
            <a:r>
              <a:rPr lang="en-US" dirty="0" err="1"/>
              <a:t>Tiltak</a:t>
            </a:r>
            <a:r>
              <a:rPr lang="en-US" dirty="0"/>
              <a:t> </a:t>
            </a:r>
            <a:r>
              <a:rPr lang="en-US" dirty="0" err="1"/>
              <a:t>knytt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siste</a:t>
            </a:r>
            <a:r>
              <a:rPr lang="en-US" dirty="0"/>
              <a:t> del av </a:t>
            </a:r>
            <a:r>
              <a:rPr lang="en-US" dirty="0" err="1"/>
              <a:t>spesialiseringa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B575871-8901-4F41-B572-2AECF97B0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078" y="976312"/>
            <a:ext cx="3649457" cy="5086351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61D3324-0F4B-D3CB-4D7C-49D8E96F3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/>
          <a:lstStyle/>
          <a:p>
            <a:r>
              <a:rPr lang="en-US" dirty="0" err="1"/>
              <a:t>Leiar</a:t>
            </a:r>
            <a:r>
              <a:rPr lang="en-US" dirty="0"/>
              <a:t>: Tom Guldhav, dir. </a:t>
            </a:r>
            <a:r>
              <a:rPr lang="en-US" dirty="0" err="1"/>
              <a:t>kir</a:t>
            </a:r>
            <a:r>
              <a:rPr lang="en-US" dirty="0"/>
              <a:t>. </a:t>
            </a:r>
            <a:r>
              <a:rPr lang="en-US" dirty="0" err="1"/>
              <a:t>Klinikk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Skal </a:t>
            </a:r>
            <a:r>
              <a:rPr lang="en-US" b="1" dirty="0" err="1"/>
              <a:t>vurdere</a:t>
            </a:r>
            <a:r>
              <a:rPr lang="en-US" b="1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Stipendordninga</a:t>
            </a:r>
            <a:r>
              <a:rPr lang="en-US" dirty="0"/>
              <a:t> for </a:t>
            </a:r>
            <a:r>
              <a:rPr lang="en-US" dirty="0" err="1"/>
              <a:t>siste</a:t>
            </a:r>
            <a:r>
              <a:rPr lang="en-US" dirty="0"/>
              <a:t> del av </a:t>
            </a:r>
            <a:r>
              <a:rPr lang="en-US" dirty="0" err="1"/>
              <a:t>spesialistutdanninga</a:t>
            </a:r>
            <a:r>
              <a:rPr lang="en-US" dirty="0"/>
              <a:t> (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t.d.</a:t>
            </a:r>
            <a:r>
              <a:rPr lang="en-US" dirty="0"/>
              <a:t> HUS)</a:t>
            </a:r>
          </a:p>
          <a:p>
            <a:endParaRPr lang="en-US" dirty="0"/>
          </a:p>
          <a:p>
            <a:r>
              <a:rPr lang="en-US" dirty="0"/>
              <a:t>Ev.t. </a:t>
            </a:r>
            <a:r>
              <a:rPr lang="en-US" dirty="0" err="1"/>
              <a:t>andre</a:t>
            </a:r>
            <a:r>
              <a:rPr lang="en-US" dirty="0"/>
              <a:t> </a:t>
            </a:r>
            <a:r>
              <a:rPr lang="en-US" dirty="0" err="1"/>
              <a:t>tiltak</a:t>
            </a:r>
            <a:r>
              <a:rPr lang="en-US" dirty="0"/>
              <a:t> for å </a:t>
            </a:r>
            <a:r>
              <a:rPr lang="en-US" dirty="0" err="1"/>
              <a:t>avhjelpe</a:t>
            </a:r>
            <a:r>
              <a:rPr lang="en-US" dirty="0"/>
              <a:t> </a:t>
            </a:r>
            <a:r>
              <a:rPr lang="en-US" dirty="0" err="1"/>
              <a:t>pendling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Samarbeidsavtalar</a:t>
            </a:r>
            <a:r>
              <a:rPr lang="en-US" dirty="0"/>
              <a:t> med </a:t>
            </a:r>
            <a:r>
              <a:rPr lang="en-US" dirty="0" err="1"/>
              <a:t>avdelingar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HUS for </a:t>
            </a:r>
            <a:r>
              <a:rPr lang="en-US" dirty="0" err="1"/>
              <a:t>meir</a:t>
            </a:r>
            <a:r>
              <a:rPr lang="en-US" dirty="0"/>
              <a:t> </a:t>
            </a:r>
            <a:r>
              <a:rPr lang="en-US" dirty="0" err="1"/>
              <a:t>effektive</a:t>
            </a:r>
            <a:r>
              <a:rPr lang="en-US" dirty="0"/>
              <a:t> </a:t>
            </a:r>
            <a:r>
              <a:rPr lang="en-US" dirty="0" err="1"/>
              <a:t>utdanningsløp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BEB3B1C-AC80-40B3-E1BF-045AC9EA4D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024843" y="1412460"/>
            <a:ext cx="107722" cy="45439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4AFB49C-E035-0AD0-1BC1-19D209310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143211"/>
            <a:ext cx="5594350" cy="4013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Leiar</a:t>
            </a:r>
            <a:r>
              <a:rPr lang="en-US" b="0" dirty="0"/>
              <a:t>: Trine Vingsnes, dir. </a:t>
            </a:r>
            <a:r>
              <a:rPr lang="en-US" b="0" dirty="0" err="1"/>
              <a:t>med.kl</a:t>
            </a:r>
            <a:r>
              <a:rPr lang="en-US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r>
              <a:rPr lang="en-US" dirty="0"/>
              <a:t>Skal </a:t>
            </a:r>
            <a:r>
              <a:rPr lang="en-US" dirty="0" err="1"/>
              <a:t>vurdere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Utanlandsrekruttering</a:t>
            </a:r>
            <a:endParaRPr lang="en-US" b="0" dirty="0"/>
          </a:p>
          <a:p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Finnmarkssjukehuset</a:t>
            </a:r>
            <a:r>
              <a:rPr lang="en-US" b="0" dirty="0"/>
              <a:t> sine 4 </a:t>
            </a:r>
            <a:r>
              <a:rPr lang="en-US" b="0" dirty="0" err="1"/>
              <a:t>tiltak</a:t>
            </a:r>
            <a:r>
              <a:rPr lang="en-US" b="0" dirty="0"/>
              <a:t> </a:t>
            </a:r>
            <a:r>
              <a:rPr lang="en-US" b="0" dirty="0" err="1"/>
              <a:t>frå</a:t>
            </a:r>
            <a:r>
              <a:rPr lang="en-US" b="0" dirty="0"/>
              <a:t> 2005-2015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 err="1"/>
              <a:t>Finansiering</a:t>
            </a:r>
            <a:r>
              <a:rPr lang="en-US" b="0" dirty="0"/>
              <a:t> </a:t>
            </a:r>
            <a:r>
              <a:rPr lang="en-US" b="0" dirty="0" err="1"/>
              <a:t>forsking</a:t>
            </a:r>
            <a:endParaRPr lang="en-US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/>
              <a:t>Stipend </a:t>
            </a:r>
            <a:r>
              <a:rPr lang="en-US" b="0" dirty="0" err="1"/>
              <a:t>ved</a:t>
            </a:r>
            <a:r>
              <a:rPr lang="en-US" b="0" dirty="0"/>
              <a:t> </a:t>
            </a:r>
            <a:r>
              <a:rPr lang="en-US" b="0" dirty="0" err="1"/>
              <a:t>utdanning</a:t>
            </a:r>
            <a:endParaRPr lang="en-US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 err="1"/>
              <a:t>Ventestillingar</a:t>
            </a:r>
            <a:endParaRPr lang="en-US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 err="1"/>
              <a:t>Finansiering</a:t>
            </a:r>
            <a:r>
              <a:rPr lang="en-US" b="0" dirty="0"/>
              <a:t> av </a:t>
            </a:r>
            <a:r>
              <a:rPr lang="en-US" b="0" dirty="0" err="1"/>
              <a:t>hospitering</a:t>
            </a:r>
            <a:endParaRPr lang="en-US" b="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Ambulering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Tal </a:t>
            </a:r>
            <a:r>
              <a:rPr lang="en-US" b="0" dirty="0" err="1"/>
              <a:t>stillingar</a:t>
            </a:r>
            <a:r>
              <a:rPr lang="en-US" b="0" dirty="0"/>
              <a:t> – </a:t>
            </a:r>
            <a:r>
              <a:rPr lang="en-US" b="0" dirty="0" err="1"/>
              <a:t>vaktbelastning</a:t>
            </a:r>
            <a:r>
              <a:rPr lang="en-US" b="0" dirty="0"/>
              <a:t> </a:t>
            </a:r>
            <a:r>
              <a:rPr lang="en-US" b="0" dirty="0" err="1"/>
              <a:t>m.m.</a:t>
            </a:r>
            <a:endParaRPr lang="en-US" b="0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5C81261-CEDD-438F-943D-2FEA585FB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700"/>
              <a:t>3) Spesifikke </a:t>
            </a:r>
            <a:r>
              <a:rPr lang="nb-NO" sz="2700" err="1"/>
              <a:t>tiltakspakkar</a:t>
            </a:r>
            <a:r>
              <a:rPr lang="nb-NO" sz="2700"/>
              <a:t> for lokalsjukehus og DPS </a:t>
            </a:r>
            <a:br>
              <a:rPr lang="nb-NO" sz="2700"/>
            </a:br>
            <a:endParaRPr lang="nb-NO" sz="270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0DFDD41-BFB2-74D3-32B7-A52240FE9E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024843" y="1412460"/>
            <a:ext cx="107722" cy="4543926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FCF4649-2C39-468C-92F8-BE5382885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50" y="208252"/>
            <a:ext cx="4419600" cy="6428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4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AD5D8F66-5822-3CC4-2760-094A3A647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/>
          <a:lstStyle/>
          <a:p>
            <a:r>
              <a:rPr lang="en-US" b="0" dirty="0" err="1"/>
              <a:t>Arbeidsgruppa</a:t>
            </a:r>
            <a:r>
              <a:rPr lang="en-US" b="0" dirty="0"/>
              <a:t> </a:t>
            </a:r>
            <a:r>
              <a:rPr lang="en-US" b="0" dirty="0" err="1"/>
              <a:t>skal</a:t>
            </a:r>
            <a:r>
              <a:rPr lang="en-US" b="0" dirty="0"/>
              <a:t> </a:t>
            </a:r>
            <a:r>
              <a:rPr lang="en-US" b="0" dirty="0" err="1"/>
              <a:t>også</a:t>
            </a:r>
            <a:r>
              <a:rPr lang="en-US" b="0" dirty="0"/>
              <a:t> </a:t>
            </a:r>
            <a:r>
              <a:rPr lang="en-US" b="0" dirty="0" err="1"/>
              <a:t>sjå</a:t>
            </a:r>
            <a:r>
              <a:rPr lang="en-US" b="0" dirty="0"/>
              <a:t> </a:t>
            </a:r>
            <a:r>
              <a:rPr lang="en-US" b="0" dirty="0" err="1"/>
              <a:t>til</a:t>
            </a:r>
            <a:r>
              <a:rPr lang="en-US" b="0" dirty="0"/>
              <a:t> det </a:t>
            </a:r>
            <a:r>
              <a:rPr lang="en-US" b="0" dirty="0" err="1"/>
              <a:t>generelle</a:t>
            </a:r>
            <a:r>
              <a:rPr lang="en-US" b="0" dirty="0"/>
              <a:t> </a:t>
            </a:r>
            <a:r>
              <a:rPr lang="en-US" b="0" dirty="0" err="1"/>
              <a:t>tiltakskortet</a:t>
            </a:r>
            <a:r>
              <a:rPr lang="en-US" b="0" dirty="0"/>
              <a:t> </a:t>
            </a:r>
            <a:r>
              <a:rPr lang="en-US" b="0" dirty="0" err="1"/>
              <a:t>som</a:t>
            </a:r>
            <a:r>
              <a:rPr lang="en-US" b="0" dirty="0"/>
              <a:t> </a:t>
            </a:r>
            <a:r>
              <a:rPr lang="en-US" b="0" dirty="0" err="1"/>
              <a:t>gjeld</a:t>
            </a:r>
            <a:r>
              <a:rPr lang="en-US" b="0" dirty="0"/>
              <a:t> </a:t>
            </a:r>
            <a:r>
              <a:rPr lang="en-US" b="0" dirty="0" err="1"/>
              <a:t>spesialistar</a:t>
            </a:r>
            <a:endParaRPr lang="en-US" b="0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A19190F-1C39-7B34-521B-C2C4479A2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710F6B-514D-4399-AD6D-5FABA1E86D5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nn-NO"/>
          </a:p>
          <a:p>
            <a:pPr>
              <a:spcAft>
                <a:spcPts val="600"/>
              </a:spcAft>
              <a:buFontTx/>
              <a:buChar char="-"/>
            </a:pPr>
            <a:endParaRPr lang="nn-NO"/>
          </a:p>
          <a:p>
            <a:pPr marL="0" indent="0">
              <a:spcAft>
                <a:spcPts val="600"/>
              </a:spcAft>
              <a:buNone/>
            </a:pPr>
            <a:endParaRPr lang="nn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844CAA0-361C-4E3B-8D8E-DE5A9441C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520" y="245264"/>
            <a:ext cx="4595852" cy="6612736"/>
          </a:xfrm>
          <a:prstGeom prst="rect">
            <a:avLst/>
          </a:prstGeom>
          <a:noFill/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1E2DE99-DE4A-89CA-3C80-4DCE03C9FE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024843" y="1412460"/>
            <a:ext cx="107722" cy="45439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06B77F-811B-44F9-8205-7D857C3E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660621-5A1C-4980-8178-904290F22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Ferdigstille arbeida april-mai</a:t>
            </a:r>
          </a:p>
          <a:p>
            <a:endParaRPr lang="nb-NO" dirty="0"/>
          </a:p>
          <a:p>
            <a:r>
              <a:rPr lang="nb-NO" dirty="0" err="1"/>
              <a:t>Tilrådingar</a:t>
            </a:r>
            <a:r>
              <a:rPr lang="nb-NO" dirty="0"/>
              <a:t> vil gå til </a:t>
            </a:r>
            <a:r>
              <a:rPr lang="nb-NO" dirty="0" err="1"/>
              <a:t>føretaksleiinga</a:t>
            </a:r>
            <a:r>
              <a:rPr lang="nb-NO" dirty="0"/>
              <a:t> for vurdering og prioritering</a:t>
            </a:r>
          </a:p>
          <a:p>
            <a:endParaRPr lang="nb-NO" dirty="0"/>
          </a:p>
          <a:p>
            <a:r>
              <a:rPr lang="nb-NO" dirty="0"/>
              <a:t>Informasjon og involvering undervegs og i etterkant</a:t>
            </a:r>
          </a:p>
        </p:txBody>
      </p:sp>
    </p:spTree>
    <p:extLst>
      <p:ext uri="{BB962C8B-B14F-4D97-AF65-F5344CB8AC3E}">
        <p14:creationId xmlns:p14="http://schemas.microsoft.com/office/powerpoint/2010/main" val="20537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rgbClr val="333333"/>
      </a:dk1>
      <a:lt1>
        <a:srgbClr val="FFFFFF"/>
      </a:lt1>
      <a:dk2>
        <a:srgbClr val="333333"/>
      </a:dk2>
      <a:lt2>
        <a:srgbClr val="DAD7D3"/>
      </a:lt2>
      <a:accent1>
        <a:srgbClr val="003086"/>
      </a:accent1>
      <a:accent2>
        <a:srgbClr val="6CACE4"/>
      </a:accent2>
      <a:accent3>
        <a:srgbClr val="FFD36A"/>
      </a:accent3>
      <a:accent4>
        <a:srgbClr val="FF854C"/>
      </a:accent4>
      <a:accent5>
        <a:srgbClr val="D2DDE2"/>
      </a:accent5>
      <a:accent6>
        <a:srgbClr val="9ABEAB"/>
      </a:accent6>
      <a:hlink>
        <a:srgbClr val="0563C1"/>
      </a:hlink>
      <a:folHlink>
        <a:srgbClr val="954F72"/>
      </a:folHlink>
    </a:clrScheme>
    <a:fontScheme name="Egendefinert 5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Mal_Helse-førde_Presentasjon_forenkla [Skrivebeskyttet]" id="{B2A3C6B5-CDB8-4437-92D4-FD7039D44F2D}" vid="{A2E8BC44-F0F9-4033-9412-4D50C01FF95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D4447312DA7BD4A96285F47EEAC4356" ma:contentTypeVersion="1" ma:contentTypeDescription="Opprett et nytt dokument." ma:contentTypeScope="" ma:versionID="aab1c2ebc5b43c28c378db7c7f7c009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38fcb2e5a7bd60766267fa170e0d6a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4C0368E-6646-4531-A2CD-99EED5C163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70C028-C940-4817-9C7C-6D3629285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DBC0F8-1511-4FB7-8883-8074DF7DC68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Helse Førde PP-mal 2022 forenkla versjon (12)</Template>
  <TotalTime>107</TotalTime>
  <Words>319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Office-tema</vt:lpstr>
      <vt:lpstr>Informasjon om arbeid med legerekruttering i Helse Førde</vt:lpstr>
      <vt:lpstr>Rekrutteringsstrategien til Helse Førde ferdig i 2020</vt:lpstr>
      <vt:lpstr>Leverte 11 tiltakskort for  legerekruttering:</vt:lpstr>
      <vt:lpstr> </vt:lpstr>
      <vt:lpstr>1) Verkemiddelkasse rekruttering LIS-legar </vt:lpstr>
      <vt:lpstr>2) Tiltak knytt til siste del av spesialiseringa</vt:lpstr>
      <vt:lpstr>3) Spesifikke tiltakspakkar for lokalsjukehus og DPS  </vt:lpstr>
      <vt:lpstr>PowerPoint-presentasjon</vt:lpstr>
      <vt:lpstr>Plan: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Informasjon om arbeid med legerekruttering i Helse Førde</dc:title>
  <dc:creator>Trine Hunskår Vingsnes</dc:creator>
  <cp:lastModifiedBy>Vie, Tina Løkke</cp:lastModifiedBy>
  <cp:revision>1</cp:revision>
  <dcterms:created xsi:type="dcterms:W3CDTF">2023-02-06T19:36:21Z</dcterms:created>
  <dcterms:modified xsi:type="dcterms:W3CDTF">2023-03-08T07:38:14Z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0x0101009D4447312DA7BD4A96285F47EEAC4356</vt:lpwstr>
  </property>
  <property fmtid="{D5CDD505-2E9C-101B-9397-08002B2CF9AE}" pid="3" name="MediaServiceImageTags">
    <vt:lpwstr/>
  </property>
  <property fmtid="{D5CDD505-2E9C-101B-9397-08002B2CF9AE}" pid="4" name="MSIP_Label_0c3ffc1c-ef00-4620-9c2f-7d9c1597774b_Enabled">
    <vt:lpwstr>true</vt:lpwstr>
  </property>
  <property fmtid="{D5CDD505-2E9C-101B-9397-08002B2CF9AE}" pid="5" name="MSIP_Label_0c3ffc1c-ef00-4620-9c2f-7d9c1597774b_SetDate">
    <vt:lpwstr>2023-02-06T20:40:08Z</vt:lpwstr>
  </property>
  <property fmtid="{D5CDD505-2E9C-101B-9397-08002B2CF9AE}" pid="6" name="MSIP_Label_0c3ffc1c-ef00-4620-9c2f-7d9c1597774b_Method">
    <vt:lpwstr>Standard</vt:lpwstr>
  </property>
  <property fmtid="{D5CDD505-2E9C-101B-9397-08002B2CF9AE}" pid="7" name="MSIP_Label_0c3ffc1c-ef00-4620-9c2f-7d9c1597774b_Name">
    <vt:lpwstr>Intern</vt:lpwstr>
  </property>
  <property fmtid="{D5CDD505-2E9C-101B-9397-08002B2CF9AE}" pid="8" name="MSIP_Label_0c3ffc1c-ef00-4620-9c2f-7d9c1597774b_SiteId">
    <vt:lpwstr>bdcbe535-f3cf-49f5-8a6a-fb6d98dc7837</vt:lpwstr>
  </property>
  <property fmtid="{D5CDD505-2E9C-101B-9397-08002B2CF9AE}" pid="9" name="MSIP_Label_0c3ffc1c-ef00-4620-9c2f-7d9c1597774b_ActionId">
    <vt:lpwstr>70fbda07-f369-4b21-bd22-4ac5123b2af8</vt:lpwstr>
  </property>
  <property fmtid="{D5CDD505-2E9C-101B-9397-08002B2CF9AE}" pid="10" name="MSIP_Label_0c3ffc1c-ef00-4620-9c2f-7d9c1597774b_ContentBits">
    <vt:lpwstr>2</vt:lpwstr>
  </property>
</Properties>
</file>