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4"/>
    <p:sldMasterId id="2147483925" r:id="rId5"/>
    <p:sldMasterId id="2147483946" r:id="rId6"/>
    <p:sldMasterId id="2147484045" r:id="rId7"/>
    <p:sldMasterId id="2147484043" r:id="rId8"/>
    <p:sldMasterId id="2147484022" r:id="rId9"/>
    <p:sldMasterId id="2147483984" r:id="rId10"/>
  </p:sldMasterIdLst>
  <p:notesMasterIdLst>
    <p:notesMasterId r:id="rId18"/>
  </p:notesMasterIdLst>
  <p:sldIdLst>
    <p:sldId id="402" r:id="rId11"/>
    <p:sldId id="4135" r:id="rId12"/>
    <p:sldId id="392" r:id="rId13"/>
    <p:sldId id="4080" r:id="rId14"/>
    <p:sldId id="413" r:id="rId15"/>
    <p:sldId id="467" r:id="rId16"/>
    <p:sldId id="4108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1D3DA-DB7D-4E7B-9BB8-15ACB53C1045}" vWet="2" dt="2023-02-16T08:15:29.201"/>
    <p1510:client id="{EF837A00-B045-DFF6-1D06-E4B2170D9934}" v="11" dt="2023-02-16T08:16:42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leseth, Øystein" userId="S::oyshel@ihelse.net::32c7a9a9-73db-4c5c-9f97-c9c5b67d2708" providerId="AD" clId="Web-{EF837A00-B045-DFF6-1D06-E4B2170D9934}"/>
    <pc:docChg chg="modSld">
      <pc:chgData name="Helleseth, Øystein" userId="S::oyshel@ihelse.net::32c7a9a9-73db-4c5c-9f97-c9c5b67d2708" providerId="AD" clId="Web-{EF837A00-B045-DFF6-1D06-E4B2170D9934}" dt="2023-02-16T08:16:38.426" v="5" actId="20577"/>
      <pc:docMkLst>
        <pc:docMk/>
      </pc:docMkLst>
      <pc:sldChg chg="modSp">
        <pc:chgData name="Helleseth, Øystein" userId="S::oyshel@ihelse.net::32c7a9a9-73db-4c5c-9f97-c9c5b67d2708" providerId="AD" clId="Web-{EF837A00-B045-DFF6-1D06-E4B2170D9934}" dt="2023-02-16T08:16:38.426" v="5" actId="20577"/>
        <pc:sldMkLst>
          <pc:docMk/>
          <pc:sldMk cId="903469634" sldId="4080"/>
        </pc:sldMkLst>
        <pc:spChg chg="mod">
          <ac:chgData name="Helleseth, Øystein" userId="S::oyshel@ihelse.net::32c7a9a9-73db-4c5c-9f97-c9c5b67d2708" providerId="AD" clId="Web-{EF837A00-B045-DFF6-1D06-E4B2170D9934}" dt="2023-02-16T08:16:38.426" v="5" actId="20577"/>
          <ac:spMkLst>
            <pc:docMk/>
            <pc:sldMk cId="903469634" sldId="4080"/>
            <ac:spMk id="6" creationId="{FF6DD9D5-1013-4B81-9953-90C308851C8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EFEC5-927E-480E-B3BF-71DB969708DB}" type="datetimeFigureOut">
              <a:rPr lang="nn-NO" smtClean="0"/>
              <a:t>08.03.2023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2E04-A413-478F-A14B-FD6081EBC46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225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sv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sv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sv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sv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0076" y="900113"/>
            <a:ext cx="10966371" cy="5400675"/>
          </a:xfrm>
          <a:solidFill>
            <a:schemeClr val="accent1"/>
          </a:solidFill>
        </p:spPr>
        <p:txBody>
          <a:bodyPr lIns="540000" tIns="540000" rIns="5040000" bIns="2448000"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80136" y="5550694"/>
            <a:ext cx="840105" cy="270033"/>
          </a:xfrm>
        </p:spPr>
        <p:txBody>
          <a:bodyPr/>
          <a:lstStyle>
            <a:lvl1pPr algn="l">
              <a:defRPr sz="1333" b="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00263" y="5550694"/>
            <a:ext cx="4200525" cy="270033"/>
          </a:xfrm>
        </p:spPr>
        <p:txBody>
          <a:bodyPr>
            <a:noAutofit/>
          </a:bodyPr>
          <a:lstStyle>
            <a:lvl1pPr algn="l">
              <a:defRPr sz="1333" b="0">
                <a:solidFill>
                  <a:schemeClr val="bg1"/>
                </a:solidFill>
              </a:defRPr>
            </a:lvl1pPr>
          </a:lstStyle>
          <a:p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og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x bilder /m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600075" y="900113"/>
            <a:ext cx="3600450" cy="1800225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4365548" y="900114"/>
            <a:ext cx="3450431" cy="2700338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4365548" y="3750471"/>
            <a:ext cx="3450431" cy="2550319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5"/>
          </p:nvPr>
        </p:nvSpPr>
        <p:spPr>
          <a:xfrm>
            <a:off x="600075" y="2850358"/>
            <a:ext cx="3600450" cy="3450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>
                <a:solidFill>
                  <a:schemeClr val="l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7965996" y="900114"/>
            <a:ext cx="3600450" cy="5400674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199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3964068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3003969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159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62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98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93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7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728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838645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614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0076" y="1800225"/>
            <a:ext cx="5250657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0787" y="1800225"/>
            <a:ext cx="5250657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600077" y="900113"/>
            <a:ext cx="10951369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345970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2246219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5847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8298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8073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6B1D5F-6793-304B-A952-1D5516B71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77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A3BAEC17-17CB-9943-A4B3-CFACD18E37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88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7554602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18867036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8304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3787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6" y="1800226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6" y="2550321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00787" y="1800226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00787" y="2550321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216347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856263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7425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5959442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1642006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9366943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625066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373765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tittel og plassholder for ikon">
    <p:bg>
      <p:bgPr>
        <a:solidFill>
          <a:srgbClr val="BFCED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bildeknappen for å sette inn ikon her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B722D91D-A69A-7F4F-B7A5-57E3F7AA6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13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bilde og titte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20A73530-78F3-E246-8269-0BF01BB42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627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5099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85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r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C7B1B64B-7C38-FD4D-B5D1-1522D3F3A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79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gu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76823CC-DB1B-4D46-A8C6-681C444DE9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93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oransj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571B3C1C-3A60-374F-B8A7-9FFE601F6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957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047622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7530726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7519890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DDCA7E7D-AD05-FD42-BCB7-23DB825A3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389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EF2B3289-D73E-9041-81C4-599835800B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33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5663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5523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12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798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CB1699F-D6F9-834B-8C3F-53277732D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341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542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28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35799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6506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832655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-149313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3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6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2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136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17020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7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571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30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-118535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5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86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600076" y="900114"/>
            <a:ext cx="10966371" cy="5400675"/>
          </a:xfrm>
          <a:prstGeom prst="rect">
            <a:avLst/>
          </a:prstGeom>
          <a:solidFill>
            <a:srgbClr val="AAA09B"/>
          </a:solidFill>
        </p:spPr>
        <p:txBody>
          <a:bodyPr lIns="0" tIns="1980000" rIns="0" bIns="0" anchor="t" anchorCtr="1"/>
          <a:lstStyle>
            <a:lvl1pPr marL="0" indent="0">
              <a:buNone/>
              <a:defRPr sz="1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050131" y="1350169"/>
            <a:ext cx="6150768" cy="692498"/>
          </a:xfrm>
          <a:noFill/>
        </p:spPr>
        <p:txBody>
          <a:bodyPr lIns="0" tIns="0" rIns="0" bIns="0" anchor="t">
            <a:spAutoFit/>
          </a:bodyPr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Legg til tittel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63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4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571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9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-118535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5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9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427743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1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3782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1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1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22030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1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1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1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391112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1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1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8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1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1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54358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8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3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1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272756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8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3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1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520728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3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1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257721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1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8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1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3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24136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8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6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26359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2085" y="900113"/>
            <a:ext cx="10849356" cy="5400675"/>
          </a:xfrm>
          <a:solidFill>
            <a:srgbClr val="AAA09B"/>
          </a:solidFill>
        </p:spPr>
        <p:txBody>
          <a:bodyPr lIns="540000" tIns="540000" rIns="5040000" bIns="2448000" anchor="t">
            <a:normAutofit/>
          </a:bodyPr>
          <a:lstStyle>
            <a:lvl1pPr>
              <a:lnSpc>
                <a:spcPct val="90000"/>
              </a:lnSpc>
              <a:defRPr sz="4167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1080136" y="5550694"/>
            <a:ext cx="840105" cy="270033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08.03.2023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100263" y="5550694"/>
            <a:ext cx="4200525" cy="270033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og sted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11233405" y="6401050"/>
            <a:ext cx="288036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27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kun tit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571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6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34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ide med dekor blå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-149313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3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6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3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-118535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5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2" y="976314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2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3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6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00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-118535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5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7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30" y="3828466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4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3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6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37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-118535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5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4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4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3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6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-118535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5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4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3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6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1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7" y="1884681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8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7" y="2202181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7" y="4265891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7" y="4583391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6" y="1884681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6" y="2202181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6" y="4265891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6" y="4583391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82440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035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8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6" y="4099488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788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8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788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2" y="4099488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788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8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788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8" y="4099488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788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464365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728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0075" y="1950245"/>
            <a:ext cx="8701088" cy="435054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0602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400"/>
            <a:ext cx="12192000" cy="5871600"/>
          </a:xfrm>
          <a:prstGeom prst="rect">
            <a:avLst/>
          </a:prstGeom>
          <a:solidFill>
            <a:srgbClr val="557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5C60970-FE6A-4F74-8A2F-7457C909ED3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13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86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BF4CE17-8F5C-4F1D-B0BF-C08FC4116DF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903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6" y="1919145"/>
            <a:ext cx="5099049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26" y="3429000"/>
            <a:ext cx="5099049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3A77A0-1B30-4FB6-A7F4-2AB11792187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272F82BE-F1C9-48CB-AC9E-52F6EFCCF4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126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19A61B69-527E-204C-A794-5F5CC653CA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76B1D5F-6793-304B-A952-1D5516B71E3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2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lite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4064000" cy="687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7ABC5F84-5B0B-40B1-95B9-B8959CC84B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13" y="976312"/>
            <a:ext cx="5097462" cy="5086351"/>
          </a:xfrm>
          <a:solidFill>
            <a:schemeClr val="lt2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1264" y="1919145"/>
            <a:ext cx="5097462" cy="1169551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264" y="3429000"/>
            <a:ext cx="5097462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DF2BF78-71A9-4214-8D45-00E0363A513E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FDE9D9C-A8AB-CF48-8328-3B918E7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06" y="2413000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A3BAEC17-17CB-9943-A4B3-CFACD18E37E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68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C6BCA24-2492-4D5E-851B-D133BE6BD08C}"/>
              </a:ext>
            </a:extLst>
          </p:cNvPr>
          <p:cNvSpPr/>
          <p:nvPr userDrawn="1"/>
        </p:nvSpPr>
        <p:spPr>
          <a:xfrm>
            <a:off x="406400" y="0"/>
            <a:ext cx="4064400" cy="4939200"/>
          </a:xfrm>
          <a:prstGeom prst="rect">
            <a:avLst/>
          </a:prstGeom>
          <a:solidFill>
            <a:srgbClr val="CEE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dk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540A8F8-C481-4CBC-B329-75A7F15DEA2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9B83EA47-4C8F-6945-9467-5327596A6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2222160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3096093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387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21381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7128349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202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tekst &amp; innhold /m under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6" y="1800226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6" y="2550321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300787" y="900113"/>
            <a:ext cx="5250657" cy="540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7" y="900113"/>
            <a:ext cx="5250657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89985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037446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69233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484818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910D29F-BF1C-499C-865B-AE569007ACDD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FF8DB92C-8780-4508-8B81-50F7017091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362097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0B51F30-4B04-4CED-95D8-06D381065EE3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13A60648-8934-4097-B0A8-3EAAC644EE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925" y="1931822"/>
            <a:ext cx="10594975" cy="4130842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728619-46BA-4E25-9B80-6EE5C107EB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1931821"/>
            <a:ext cx="107722" cy="4130842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2018111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tittel og plassholder for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91BB3812-6B92-41AA-B031-D8E21DD4438F}"/>
              </a:ext>
            </a:extLst>
          </p:cNvPr>
          <p:cNvSpPr/>
          <p:nvPr userDrawn="1"/>
        </p:nvSpPr>
        <p:spPr>
          <a:xfrm>
            <a:off x="7727950" y="0"/>
            <a:ext cx="4464050" cy="6858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96CB9A-6DD9-4653-8D14-4D1DE607FA66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A11D1591-3D05-48F9-81D2-4C1C533E0F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3898" y="1521190"/>
            <a:ext cx="4132078" cy="35096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bildeknappen for å sette inn ikon her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B722D91D-A69A-7F4F-B7A5-57E3F7AA6259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92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CB06730-514D-447A-AC1B-D56E4CAC2848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1819DB7C-4281-4A4C-92FC-574B03EC3C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972122"/>
            <a:ext cx="7727950" cy="51096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59AE6E74-257D-40FA-ACE0-1C3E8F4E5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971029" y="3643868"/>
            <a:ext cx="107722" cy="5109651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20A73530-78F3-E246-8269-0BF01BB4268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11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EA38832-0BFF-B141-8DEA-3ABA4C0DEF7B}"/>
              </a:ext>
            </a:extLst>
          </p:cNvPr>
          <p:cNvSpPr/>
          <p:nvPr userDrawn="1"/>
        </p:nvSpPr>
        <p:spPr>
          <a:xfrm>
            <a:off x="7734928" y="-11723"/>
            <a:ext cx="4467600" cy="68760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>
                <a:lumMod val="100000"/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229358-32AD-4AE8-84CE-030CC25296F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2222499"/>
            <a:ext cx="5099050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7B98F3BF-61B5-204E-A801-FADFF39059D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9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deko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9AD0F42-88F7-4426-8B24-A2C24B047AD9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CF77BC4-34AA-4675-BE55-234304E214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3688B5B-08F8-FA49-95AB-92CF82DF886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dekor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583505E-4570-4F62-ADB7-70756F9DF1AC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B590AD2-59FE-4C3E-BC34-FC6D87F3F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C7B1B64B-7C38-FD4D-B5D1-1522D3F3AE2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&amp;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6" y="1800225"/>
            <a:ext cx="5250657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300787" y="900113"/>
            <a:ext cx="5250657" cy="540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6" y="900113"/>
            <a:ext cx="5250657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754871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deko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8E33CC-B1F4-4813-A999-EED8B2EAC10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6CF46EF-E081-41C3-825D-4BA7493F5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76823CC-DB1B-4D46-A8C6-681C444DE9A8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94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ide med dekor oran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1D1A4-C7C4-41B6-A20A-E04C3D11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51FA0B6-9C87-4C98-ADA4-2C6291B734DD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5B6032-7D05-4D83-8FF2-DBCDFB8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49314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1243BF-36D7-45B2-9C81-EB43C04D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49314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6B81A321-9273-48AB-9354-A60166B5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238" y="2222499"/>
            <a:ext cx="3265488" cy="3840163"/>
          </a:xfrm>
        </p:spPr>
        <p:txBody>
          <a:bodyPr wrap="square" lIns="0" tIns="0" rIns="0" bIns="0" anchor="t">
            <a:noAutofit/>
          </a:bodyPr>
          <a:lstStyle>
            <a:lvl1pPr algn="l">
              <a:defRPr sz="38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1B1D584-DC2C-4F86-AE3C-330E146FFC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2776" cy="6858000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571B3C1C-3A60-374F-B8A7-9FFE601F6D0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49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F1EF2F0-C0B3-4DDF-B074-ED4EBB865B32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FD0E5513-0F25-4043-A538-F261F2E814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1121163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C84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84F814F8-3CDD-44DD-99FC-CAF34234AF00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C4E6FEF-2A19-41B8-8242-4CA6ED61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4799334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tekst, bilde og farget bakgrun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008F4AD-A83C-48A6-BA1C-97DB5AB31047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745756" cy="6873389"/>
          </a:xfrm>
          <a:prstGeom prst="rect">
            <a:avLst/>
          </a:prstGeom>
          <a:solidFill>
            <a:srgbClr val="FF67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1F81B52-8C46-4FD3-80AA-F8D04D565F97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69326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9B93BCF4-D4C9-491C-A218-228C67A6BA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976312"/>
            <a:ext cx="107722" cy="5086351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8710924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rgbClr val="ADDFB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A5D0A0-3330-4C0A-B64F-5D4900BE51BD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84BB0569-EDCB-4706-8CA5-8F3806870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54300F52-CFB3-452D-903D-1580694589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7" name="Plassholder for bilde 13">
            <a:extLst>
              <a:ext uri="{FF2B5EF4-FFF2-40B4-BE49-F238E27FC236}">
                <a16:creationId xmlns:a16="http://schemas.microsoft.com/office/drawing/2014/main" id="{B7BD9287-7C8F-4BDF-BF95-F9EDB343C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7F012555-5605-4B3C-A7BE-0D84B36DD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DDCA7E7D-AD05-FD42-BCB7-23DB825A3112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44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3606932"/>
            <a:ext cx="365760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3657600" cy="34217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976313"/>
            <a:ext cx="2905563" cy="2080894"/>
          </a:xfrm>
        </p:spPr>
        <p:txBody>
          <a:bodyPr wrap="square" lIns="0" tIns="0" rIns="0" bIns="0" anchor="b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C385112-3A4D-4279-8CF6-408D59E1AB50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B34D56FD-DF40-4637-BDBF-FC95E4ED6D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2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E917D5D-4BEE-49A6-8234-EED58A0D2F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091" y="976312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44A564FB-6BFF-44C9-A3F6-BAB13C57C2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4215084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9D6CF72D-7AE9-41DC-9027-08F669A56B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035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EF2B3289-D73E-9041-81C4-599835800BD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0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8129816" y="3828502"/>
            <a:ext cx="3657600" cy="302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BE63069-959E-4D9D-BB1B-BE05AA3FDCEE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341" y="4140200"/>
            <a:ext cx="2905563" cy="2386373"/>
          </a:xfrm>
        </p:spPr>
        <p:txBody>
          <a:bodyPr wrap="square" lIns="0" tIns="0" rIns="0" bIns="0" anchor="t">
            <a:noAutofit/>
          </a:bodyPr>
          <a:lstStyle>
            <a:lvl1pPr algn="l">
              <a:defRPr sz="3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6588" y="3828502"/>
            <a:ext cx="3697374" cy="264784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4846D70E-D806-42B4-A444-56599B3EDD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46586" y="976312"/>
            <a:ext cx="7539013" cy="2683091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A159A91A-2F6D-4739-AE54-9831A38C86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2591291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248517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150E18-AA93-43E3-AC46-77D640A04D5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400" y="3606933"/>
            <a:ext cx="3671290" cy="286941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15DF30A0-9F84-452A-A444-45F063653C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6587" y="976313"/>
            <a:ext cx="3701262" cy="550003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526789EA-E13E-48A6-BBE3-130F44F5D2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5091" y="976313"/>
            <a:ext cx="3670509" cy="305611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8" name="Plassholder for bilde 13">
            <a:extLst>
              <a:ext uri="{FF2B5EF4-FFF2-40B4-BE49-F238E27FC236}">
                <a16:creationId xmlns:a16="http://schemas.microsoft.com/office/drawing/2014/main" id="{D541F21A-E060-4545-9758-1ADA5E8A9E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091" y="4215085"/>
            <a:ext cx="3665747" cy="2261263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DAC5FE1-F477-4417-B183-216CDB7FFF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E8FAE8B1-32ED-5C4A-AA20-DC08D54EF6BE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97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D02CBD6-E0D6-437A-B3ED-7511445B7987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B6AF3DD8-E45D-4380-89B6-AF13DBE2E7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0727" y="976313"/>
            <a:ext cx="7530112" cy="2664965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id="{60C59660-6576-47AC-AB0D-A04DB9B8FA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50726" y="3828466"/>
            <a:ext cx="3697374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id="{8A8E1D40-0565-408A-B029-F0A20B771F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13229" y="3828465"/>
            <a:ext cx="3667609" cy="2647879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0" name="Plassholder for bilde 12">
            <a:extLst>
              <a:ext uri="{FF2B5EF4-FFF2-40B4-BE49-F238E27FC236}">
                <a16:creationId xmlns:a16="http://schemas.microsoft.com/office/drawing/2014/main" id="{BD103718-D9CD-43DD-812C-E66A69983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D18FA0C-C228-4F44-82C8-F0AEBBED9B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B145B0F-189F-DA43-B9D2-107B5875D37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4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teks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6" y="1800226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70" indent="0">
              <a:buNone/>
              <a:defRPr sz="1667" b="1"/>
            </a:lvl2pPr>
            <a:lvl3pPr marL="761940" indent="0">
              <a:buNone/>
              <a:defRPr sz="1500" b="1"/>
            </a:lvl3pPr>
            <a:lvl4pPr marL="1142908" indent="0">
              <a:buNone/>
              <a:defRPr sz="1333" b="1"/>
            </a:lvl4pPr>
            <a:lvl5pPr marL="1523878" indent="0">
              <a:buNone/>
              <a:defRPr sz="1333" b="1"/>
            </a:lvl5pPr>
            <a:lvl6pPr marL="1904848" indent="0">
              <a:buNone/>
              <a:defRPr sz="1333" b="1"/>
            </a:lvl6pPr>
            <a:lvl7pPr marL="2285818" indent="0">
              <a:buNone/>
              <a:defRPr sz="1333" b="1"/>
            </a:lvl7pPr>
            <a:lvl8pPr marL="2666787" indent="0">
              <a:buNone/>
              <a:defRPr sz="1333" b="1"/>
            </a:lvl8pPr>
            <a:lvl9pPr marL="3047756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6" y="2550321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6" y="900113"/>
            <a:ext cx="5250657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004912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9044BC9-C33A-4F00-AB6A-0402DE569525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1FF6A982-1173-45CF-8196-51E2C53BD4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45369" y="976313"/>
            <a:ext cx="3701262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DD90688F-0610-4E9F-91A1-4B902D1D10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09342" y="976313"/>
            <a:ext cx="3671496" cy="5500032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DD9A2790-C9EC-4CCF-898E-A5B002E7EE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367129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A85F74-51BB-4D73-8859-F8FDD47BF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CB1699F-D6F9-834B-8C3F-53277732D091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8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52F1F83-84DB-401C-8D12-940686D604DF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EE68CC7D-AA5C-4399-BA6B-E5EBFF4DB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8118730-7423-4715-8302-6A6FCBEE59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2262" y="976313"/>
            <a:ext cx="5603340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43924911-BEA6-4E57-BF82-1AF6C36DBB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86ECAC1C-5713-E146-A144-378A1359694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650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A638D09-8691-4371-A556-A09705D5D536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0D544DBE-4338-44E3-A81D-6B4E650A7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" y="976313"/>
            <a:ext cx="11374438" cy="5500034"/>
          </a:xfrm>
          <a:prstGeom prst="rect">
            <a:avLst/>
          </a:pr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C81084AF-41EE-488F-A708-C8CAD2EA5E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468" y="976312"/>
            <a:ext cx="107722" cy="5500035"/>
          </a:xfrm>
        </p:spPr>
        <p:txBody>
          <a:bodyPr vert="vert" wrap="square">
            <a:spAutoFit/>
          </a:bodyPr>
          <a:lstStyle>
            <a:lvl1pPr marL="0" indent="0" algn="l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0AAED46D-CB9C-AF40-AD84-A77B11F753B8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40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jul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96926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B5E21243-0A53-4B5E-8D26-9A5A7EC3969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584775"/>
          </a:xfrm>
        </p:spPr>
        <p:txBody>
          <a:bodyPr lIns="0" tIns="0" rIns="0" bIns="0" anchor="t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6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A9A60586-33CD-4C12-BD20-BB7CB6F21A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96926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2C109AC8-F42F-45B9-9DF9-AE98BCB84EE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96926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474D08C-07FB-4270-9741-F3F245E9DC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700135" y="188468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E69F2686-45C5-4D95-9EAF-D46D534ED3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700135" y="220218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FF69A63-78FB-49C5-852E-1C7559E69BF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00135" y="4265890"/>
            <a:ext cx="2688585" cy="307777"/>
          </a:xfrm>
        </p:spPr>
        <p:txBody>
          <a:bodyPr wrap="square" lIns="0" tIns="0" rIns="0" bIns="0" anchor="t">
            <a:sp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827A236F-F1E3-43A3-AEB2-F8044067EF4B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700135" y="4583390"/>
            <a:ext cx="2688585" cy="148403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56362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CE88AE4-D6DC-47D7-95AB-19E519618CFA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85916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B01A1F4-F13F-4618-960E-81237E5EA3BF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 anchor="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980D9618-CA67-4EEF-97EF-B19AAD4D2B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CACE4"/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294781A3-E6F4-4901-810C-582E1E51DB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0263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C845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43E154C-A850-46AE-94EE-7DA3A017ED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8427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FF671F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3" name="Plassholder for tekst 22">
            <a:extLst>
              <a:ext uri="{FF2B5EF4-FFF2-40B4-BE49-F238E27FC236}">
                <a16:creationId xmlns:a16="http://schemas.microsoft.com/office/drawing/2014/main" id="{0B365A76-FEDD-4EE5-8005-0FEC4515D9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6591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BFCED6">
              <a:alpha val="8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4" name="Plassholder for tekst 23">
            <a:extLst>
              <a:ext uri="{FF2B5EF4-FFF2-40B4-BE49-F238E27FC236}">
                <a16:creationId xmlns:a16="http://schemas.microsoft.com/office/drawing/2014/main" id="{FAF72941-2213-48F9-A258-464DB4AE06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04755" y="2550667"/>
            <a:ext cx="2077202" cy="1141200"/>
          </a:xfrm>
          <a:custGeom>
            <a:avLst/>
            <a:gdLst>
              <a:gd name="connsiteX0" fmla="*/ 0 w 2077202"/>
              <a:gd name="connsiteY0" fmla="*/ 0 h 1141200"/>
              <a:gd name="connsiteX1" fmla="*/ 1925815 w 2077202"/>
              <a:gd name="connsiteY1" fmla="*/ 0 h 1141200"/>
              <a:gd name="connsiteX2" fmla="*/ 1925815 w 2077202"/>
              <a:gd name="connsiteY2" fmla="*/ 413919 h 1141200"/>
              <a:gd name="connsiteX3" fmla="*/ 2077202 w 2077202"/>
              <a:gd name="connsiteY3" fmla="*/ 570600 h 1141200"/>
              <a:gd name="connsiteX4" fmla="*/ 1925815 w 2077202"/>
              <a:gd name="connsiteY4" fmla="*/ 727406 h 1141200"/>
              <a:gd name="connsiteX5" fmla="*/ 1925815 w 2077202"/>
              <a:gd name="connsiteY5" fmla="*/ 1141200 h 1141200"/>
              <a:gd name="connsiteX6" fmla="*/ 0 w 2077202"/>
              <a:gd name="connsiteY6" fmla="*/ 1141200 h 11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7202" h="1141200">
                <a:moveTo>
                  <a:pt x="0" y="0"/>
                </a:moveTo>
                <a:lnTo>
                  <a:pt x="1925815" y="0"/>
                </a:lnTo>
                <a:lnTo>
                  <a:pt x="1925815" y="413919"/>
                </a:lnTo>
                <a:lnTo>
                  <a:pt x="2077202" y="570600"/>
                </a:lnTo>
                <a:lnTo>
                  <a:pt x="1925815" y="727406"/>
                </a:lnTo>
                <a:lnTo>
                  <a:pt x="1925815" y="1141200"/>
                </a:lnTo>
                <a:lnTo>
                  <a:pt x="0" y="1141200"/>
                </a:lnTo>
                <a:close/>
              </a:path>
            </a:pathLst>
          </a:custGeom>
          <a:solidFill>
            <a:srgbClr val="6FA287">
              <a:alpha val="60000"/>
            </a:srgbClr>
          </a:solidFill>
        </p:spPr>
        <p:txBody>
          <a:bodyPr wrap="square" lIns="180000" rIns="324000" anchor="ctr"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Sett inn mellomtittel</a:t>
            </a:r>
          </a:p>
        </p:txBody>
      </p:sp>
      <p:sp>
        <p:nvSpPr>
          <p:cNvPr id="26" name="Plassholder for tekst 25">
            <a:extLst>
              <a:ext uri="{FF2B5EF4-FFF2-40B4-BE49-F238E27FC236}">
                <a16:creationId xmlns:a16="http://schemas.microsoft.com/office/drawing/2014/main" id="{B683161D-B5CD-4402-B040-A0C530121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925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7" name="Plassholder for tekst 25">
            <a:extLst>
              <a:ext uri="{FF2B5EF4-FFF2-40B4-BE49-F238E27FC236}">
                <a16:creationId xmlns:a16="http://schemas.microsoft.com/office/drawing/2014/main" id="{1CFE57D9-0F71-4D97-9C49-4F0EEE5E8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0263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8" name="Plassholder for tekst 25">
            <a:extLst>
              <a:ext uri="{FF2B5EF4-FFF2-40B4-BE49-F238E27FC236}">
                <a16:creationId xmlns:a16="http://schemas.microsoft.com/office/drawing/2014/main" id="{CEC8F951-6502-4237-9074-25F2C25EBA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43601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29" name="Plassholder for tekst 25">
            <a:extLst>
              <a:ext uri="{FF2B5EF4-FFF2-40B4-BE49-F238E27FC236}">
                <a16:creationId xmlns:a16="http://schemas.microsoft.com/office/drawing/2014/main" id="{8045DC42-5803-46CB-B7A0-A131E09853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6939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0" name="Plassholder for tekst 25">
            <a:extLst>
              <a:ext uri="{FF2B5EF4-FFF2-40B4-BE49-F238E27FC236}">
                <a16:creationId xmlns:a16="http://schemas.microsoft.com/office/drawing/2014/main" id="{154DCB59-20D9-44F4-BD70-3558B1E4C1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90277" y="4099487"/>
            <a:ext cx="1946275" cy="1963175"/>
          </a:xfrm>
        </p:spPr>
        <p:txBody>
          <a:bodyPr/>
          <a:lstStyle>
            <a:lvl1pPr marL="0" indent="0">
              <a:buNone/>
              <a:defRPr/>
            </a:lvl1pPr>
            <a:lvl2pPr marL="3048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4585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0075" y="900113"/>
            <a:ext cx="10966371" cy="5400675"/>
          </a:xfrm>
          <a:solidFill>
            <a:schemeClr val="accent1"/>
          </a:solidFill>
        </p:spPr>
        <p:txBody>
          <a:bodyPr lIns="540000" tIns="540000" rIns="5040000" bIns="2448000" anchor="t"/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80135" y="5550694"/>
            <a:ext cx="840105" cy="270033"/>
          </a:xfrm>
        </p:spPr>
        <p:txBody>
          <a:bodyPr/>
          <a:lstStyle>
            <a:lvl1pPr algn="l">
              <a:defRPr sz="1333" b="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00263" y="5550694"/>
            <a:ext cx="4200525" cy="270033"/>
          </a:xfrm>
        </p:spPr>
        <p:txBody>
          <a:bodyPr>
            <a:noAutofit/>
          </a:bodyPr>
          <a:lstStyle>
            <a:lvl1pPr algn="l">
              <a:defRPr sz="1333" b="0">
                <a:solidFill>
                  <a:schemeClr val="bg1"/>
                </a:solidFill>
              </a:defRPr>
            </a:lvl1pPr>
          </a:lstStyle>
          <a:p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og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287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600075" y="900114"/>
            <a:ext cx="10966371" cy="5400675"/>
          </a:xfrm>
          <a:prstGeom prst="rect">
            <a:avLst/>
          </a:prstGeom>
          <a:solidFill>
            <a:srgbClr val="AAA09B"/>
          </a:solidFill>
        </p:spPr>
        <p:txBody>
          <a:bodyPr lIns="0" tIns="1980000" rIns="0" bIns="0" anchor="t" anchorCtr="1"/>
          <a:lstStyle>
            <a:lvl1pPr marL="0" indent="0">
              <a:buNone/>
              <a:defRPr sz="1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050131" y="1350169"/>
            <a:ext cx="6150768" cy="692498"/>
          </a:xfrm>
          <a:noFill/>
        </p:spPr>
        <p:txBody>
          <a:bodyPr lIns="0" tIns="0" rIns="0" bIns="0" anchor="t">
            <a:spAutoFit/>
          </a:bodyPr>
          <a:lstStyle>
            <a:lvl1pPr algn="l"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/>
              <a:t>Legg til tittel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55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2085" y="900113"/>
            <a:ext cx="10849356" cy="5400675"/>
          </a:xfrm>
          <a:solidFill>
            <a:srgbClr val="AAA09B"/>
          </a:solidFill>
        </p:spPr>
        <p:txBody>
          <a:bodyPr lIns="540000" tIns="540000" rIns="5040000" bIns="2448000" anchor="t">
            <a:normAutofit/>
          </a:bodyPr>
          <a:lstStyle>
            <a:lvl1pPr>
              <a:lnSpc>
                <a:spcPct val="90000"/>
              </a:lnSpc>
              <a:defRPr sz="4167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1080135" y="5550694"/>
            <a:ext cx="840105" cy="270033"/>
          </a:xfr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08.03.2023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100263" y="5550694"/>
            <a:ext cx="4200525" cy="270033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og sted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11233405" y="6401050"/>
            <a:ext cx="288036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559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0075" y="1950245"/>
            <a:ext cx="8701088" cy="4350544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2474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600076" y="900114"/>
            <a:ext cx="10966371" cy="5400675"/>
          </a:xfrm>
          <a:prstGeom prst="rect">
            <a:avLst/>
          </a:prstGeom>
          <a:solidFill>
            <a:schemeClr val="lt2"/>
          </a:solidFill>
        </p:spPr>
        <p:txBody>
          <a:bodyPr lIns="0" tIns="144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08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tekst &amp; innhold /m under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5" y="1800225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5" y="2550320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300787" y="900113"/>
            <a:ext cx="5250657" cy="540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6" y="900113"/>
            <a:ext cx="5250657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13561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&amp;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5" y="1800225"/>
            <a:ext cx="5250657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300787" y="900113"/>
            <a:ext cx="5250657" cy="5400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900113"/>
            <a:ext cx="5250657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82602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teks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5" y="1800225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5" y="2550320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0075" y="900113"/>
            <a:ext cx="5250657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567008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600075" y="900114"/>
            <a:ext cx="10966371" cy="5400675"/>
          </a:xfrm>
          <a:prstGeom prst="rect">
            <a:avLst/>
          </a:prstGeom>
          <a:solidFill>
            <a:schemeClr val="lt2"/>
          </a:solidFill>
        </p:spPr>
        <p:txBody>
          <a:bodyPr lIns="0" tIns="144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581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 hasCustomPrompt="1"/>
          </p:nvPr>
        </p:nvSpPr>
        <p:spPr>
          <a:xfrm>
            <a:off x="600075" y="900114"/>
            <a:ext cx="10966371" cy="5400675"/>
          </a:xfrm>
          <a:prstGeom prst="rect">
            <a:avLst/>
          </a:prstGeom>
          <a:solidFill>
            <a:srgbClr val="DBD6D4"/>
          </a:solidFill>
        </p:spPr>
        <p:txBody>
          <a:bodyPr lIns="0" tIns="1440000" rIns="0" bIns="0" anchor="ctr"/>
          <a:lstStyle>
            <a:lvl1pPr marL="0" indent="0" algn="ctr">
              <a:buNone/>
              <a:defRPr sz="100" baseline="0"/>
            </a:lvl1pPr>
          </a:lstStyle>
          <a:p>
            <a:pPr lvl="0"/>
            <a:r>
              <a:rPr lang="nb-NO" sz="100"/>
              <a:t> </a:t>
            </a:r>
            <a:endParaRPr lang="nb-NO"/>
          </a:p>
        </p:txBody>
      </p:sp>
      <p:sp>
        <p:nvSpPr>
          <p:cNvPr id="4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4163020" y="1800226"/>
            <a:ext cx="3840480" cy="3600450"/>
          </a:xfrm>
          <a:prstGeom prst="rect">
            <a:avLst/>
          </a:prstGeom>
          <a:noFill/>
        </p:spPr>
        <p:txBody>
          <a:bodyPr lIns="0" tIns="108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Ikon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406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x bilder /m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600075" y="900113"/>
            <a:ext cx="3600450" cy="1800225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4365547" y="900114"/>
            <a:ext cx="3450431" cy="2700338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4365547" y="3750470"/>
            <a:ext cx="3450431" cy="2550319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5"/>
          </p:nvPr>
        </p:nvSpPr>
        <p:spPr>
          <a:xfrm>
            <a:off x="600075" y="2850357"/>
            <a:ext cx="3600450" cy="3450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>
                <a:solidFill>
                  <a:schemeClr val="l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7965996" y="900113"/>
            <a:ext cx="3600450" cy="5400674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8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0075" y="1800225"/>
            <a:ext cx="5250657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0787" y="1800225"/>
            <a:ext cx="5250657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600076" y="900113"/>
            <a:ext cx="10951369" cy="72009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432754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5" y="1800225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0075" y="2550320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00787" y="1800225"/>
            <a:ext cx="5250657" cy="6000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00787" y="2550320"/>
            <a:ext cx="5250657" cy="375046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045969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4208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5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00114"/>
            <a:ext cx="10966371" cy="5400675"/>
          </a:xfrm>
          <a:prstGeom prst="rect">
            <a:avLst/>
          </a:prstGeom>
          <a:solidFill>
            <a:srgbClr val="DBD6D4"/>
          </a:solidFill>
        </p:spPr>
        <p:txBody>
          <a:bodyPr lIns="0" tIns="1440000" rIns="0" bIns="0" anchor="ctr"/>
          <a:lstStyle>
            <a:lvl1pPr marL="0" indent="0" algn="ctr">
              <a:buNone/>
              <a:defRPr sz="100" baseline="0"/>
            </a:lvl1pPr>
          </a:lstStyle>
          <a:p>
            <a:pPr lvl="0"/>
            <a:r>
              <a:rPr lang="nb-NO" sz="100"/>
              <a:t> </a:t>
            </a:r>
            <a:endParaRPr lang="nb-NO"/>
          </a:p>
        </p:txBody>
      </p:sp>
      <p:sp>
        <p:nvSpPr>
          <p:cNvPr id="4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4163020" y="1800226"/>
            <a:ext cx="3840480" cy="3600450"/>
          </a:xfrm>
          <a:prstGeom prst="rect">
            <a:avLst/>
          </a:prstGeom>
          <a:noFill/>
        </p:spPr>
        <p:txBody>
          <a:bodyPr lIns="0" tIns="1080000" rIns="0" bIns="0" anchor="t" anchorCtr="1"/>
          <a:lstStyle>
            <a:lvl1pPr marL="0" indent="0">
              <a:buNone/>
              <a:defRPr sz="1500"/>
            </a:lvl1pPr>
          </a:lstStyle>
          <a:p>
            <a:r>
              <a:rPr lang="nb-NO"/>
              <a:t>Ikon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63" y="379632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711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0075" y="1950245"/>
            <a:ext cx="8701088" cy="4350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3563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C0ECB62-1AEE-44CF-B49B-E42FC5854D2B}"/>
              </a:ext>
            </a:extLst>
          </p:cNvPr>
          <p:cNvSpPr>
            <a:spLocks/>
          </p:cNvSpPr>
          <p:nvPr userDrawn="1"/>
        </p:nvSpPr>
        <p:spPr>
          <a:xfrm>
            <a:off x="0" y="986653"/>
            <a:ext cx="12192000" cy="58713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E0AB172-1CA3-41A2-A981-1FAE41E0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8901" y="2472029"/>
            <a:ext cx="7326312" cy="1169551"/>
          </a:xfrm>
        </p:spPr>
        <p:txBody>
          <a:bodyPr wrap="square" lIns="0" tIns="0" rIns="0" bIns="0" anchor="b">
            <a:noAutofit/>
          </a:bodyPr>
          <a:lstStyle>
            <a:lvl1pPr algn="ctr">
              <a:defRPr sz="3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8901" y="3981884"/>
            <a:ext cx="7326312" cy="615553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35EFE49-716E-4BC2-9EFC-F6C4F62E78E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9768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med tekst og stort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E8A3748-D9BC-4588-9124-CBF265D47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6653"/>
            <a:ext cx="12192000" cy="5886736"/>
          </a:xfrm>
          <a:custGeom>
            <a:avLst/>
            <a:gdLst>
              <a:gd name="connsiteX0" fmla="*/ 0 w 12192000"/>
              <a:gd name="connsiteY0" fmla="*/ 0 h 5886736"/>
              <a:gd name="connsiteX1" fmla="*/ 406400 w 12192000"/>
              <a:gd name="connsiteY1" fmla="*/ 0 h 5886736"/>
              <a:gd name="connsiteX2" fmla="*/ 406400 w 12192000"/>
              <a:gd name="connsiteY2" fmla="*/ 3953669 h 5886736"/>
              <a:gd name="connsiteX3" fmla="*/ 4470400 w 12192000"/>
              <a:gd name="connsiteY3" fmla="*/ 3953669 h 5886736"/>
              <a:gd name="connsiteX4" fmla="*/ 4470400 w 12192000"/>
              <a:gd name="connsiteY4" fmla="*/ 0 h 5886736"/>
              <a:gd name="connsiteX5" fmla="*/ 12192000 w 12192000"/>
              <a:gd name="connsiteY5" fmla="*/ 0 h 5886736"/>
              <a:gd name="connsiteX6" fmla="*/ 12192000 w 12192000"/>
              <a:gd name="connsiteY6" fmla="*/ 5886736 h 5886736"/>
              <a:gd name="connsiteX7" fmla="*/ 0 w 12192000"/>
              <a:gd name="connsiteY7" fmla="*/ 5886736 h 588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886736">
                <a:moveTo>
                  <a:pt x="0" y="0"/>
                </a:moveTo>
                <a:lnTo>
                  <a:pt x="406400" y="0"/>
                </a:lnTo>
                <a:lnTo>
                  <a:pt x="406400" y="3953669"/>
                </a:lnTo>
                <a:lnTo>
                  <a:pt x="4470400" y="3953669"/>
                </a:lnTo>
                <a:lnTo>
                  <a:pt x="4470400" y="0"/>
                </a:lnTo>
                <a:lnTo>
                  <a:pt x="12192000" y="0"/>
                </a:lnTo>
                <a:lnTo>
                  <a:pt x="12192000" y="5886736"/>
                </a:lnTo>
                <a:lnTo>
                  <a:pt x="0" y="5886736"/>
                </a:lnTo>
                <a:close/>
              </a:path>
            </a:pathLst>
          </a:custGeom>
          <a:solidFill>
            <a:schemeClr val="lt2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D477F9B-9F58-4B5C-835B-EEB557C86025}"/>
              </a:ext>
            </a:extLst>
          </p:cNvPr>
          <p:cNvSpPr>
            <a:spLocks/>
          </p:cNvSpPr>
          <p:nvPr userDrawn="1"/>
        </p:nvSpPr>
        <p:spPr>
          <a:xfrm>
            <a:off x="406400" y="0"/>
            <a:ext cx="4064000" cy="4940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2A96FBF-2AD2-49E7-82B8-77F232A2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513" y="3995788"/>
            <a:ext cx="3265487" cy="615553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1894DC-4EB3-48E1-97EA-DD16B390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EA361D0-87B0-4C01-8535-BCAFFBF87541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6C0784-44CF-49A2-A674-CF47D7D0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18536"/>
            <a:ext cx="10220325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1186-E6D1-4DBF-BA24-3A5829ED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0325" y="-118536"/>
            <a:ext cx="374650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68FFDB9-DEC0-4ED2-AA73-EFDCD4020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5" y="369794"/>
            <a:ext cx="3267075" cy="2991925"/>
          </a:xfrm>
        </p:spPr>
        <p:txBody>
          <a:bodyPr wrap="square" lIns="0" tIns="0" rIns="0" bIns="0"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BBF87C4-A7B5-134E-8831-50A2AE67C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10166464" y="4851828"/>
            <a:ext cx="107722" cy="3649664"/>
          </a:xfrm>
        </p:spPr>
        <p:txBody>
          <a:bodyPr vert="vert">
            <a:spAutoFit/>
          </a:bodyPr>
          <a:lstStyle>
            <a:lvl1pPr marL="0" indent="0" algn="r">
              <a:buNone/>
              <a:defRPr lang="nb-NO" sz="700" b="0" i="0" u="none" strike="noStrike" smtClean="0">
                <a:effectLst/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av fotograf</a:t>
            </a:r>
          </a:p>
        </p:txBody>
      </p:sp>
    </p:spTree>
    <p:extLst>
      <p:ext uri="{BB962C8B-B14F-4D97-AF65-F5344CB8AC3E}">
        <p14:creationId xmlns:p14="http://schemas.microsoft.com/office/powerpoint/2010/main" val="27664643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4D9D44-98FA-4766-8341-8FC3D863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747B07-4572-40CF-B463-9CF5EBF5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6" y="2413000"/>
            <a:ext cx="8763000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869DCCC-FA35-4BC3-B401-3AF1C6F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852B1F4-6138-4225-A9A8-727786CA4CFA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8BCE1B-16B5-4C51-BA48-E53851E9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456F09-A299-4ECB-99F6-48D6F352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240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7C01F237-A6AB-4B8D-8F87-3AF6EC629C80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4C05C0E-D386-4C2B-8D54-20A35582E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5E1BB4FF-EB57-43DA-9720-67307DA70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1264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455277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729766-028C-47E0-B4C0-A2A5CFB0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FA5423-2D6F-4DEB-BD8E-43406189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AE63A93-2561-4A89-A7E2-7BE8335815AC}" type="datetime1">
              <a:rPr lang="nb-NO" smtClean="0"/>
              <a:t>08.03.2023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91FCA3-AAB1-4942-A403-EB010371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F52D164-B8A5-4C80-8608-6FCB80F2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2886FD8-E3F1-4AF6-B1B3-56C5C0F27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099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19D6546F-BDA3-480D-81D5-6D1B8A13EF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4438" y="2413000"/>
            <a:ext cx="5097462" cy="3649664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31544C7-6E4D-4FCE-B743-A772C08B1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56129" y="2413000"/>
            <a:ext cx="107722" cy="3649664"/>
          </a:xfrm>
        </p:spPr>
        <p:txBody>
          <a:bodyPr vert="vert">
            <a:spAutoFit/>
          </a:bodyPr>
          <a:lstStyle>
            <a:lvl1pPr marL="0" indent="0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9258637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015AA92-CFF3-4A68-B2C4-B3E6548D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8B1DF3D-C6BE-4D4E-957F-C6DEF92025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264" y="2387600"/>
            <a:ext cx="5097462" cy="738664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CD12513-0937-438B-92B2-80ABB131DF2B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1A5C7BA-CCD2-40AB-95E9-773DE7FB60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6925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274A5EE-0306-47C8-95FA-9176D50FAB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1264" y="3327400"/>
            <a:ext cx="5097462" cy="27352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176432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F26BDD0-8444-406F-A543-4E312E51B5A4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5097462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7614" y="976312"/>
            <a:ext cx="5894385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5097462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A6CEE8-9BD3-4F79-BFFB-FCCC2C748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40611989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0D09085-7D4B-4E10-9C99-B8BD245DBFE6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4" y="864037"/>
            <a:ext cx="6931025" cy="1169551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39" y="976312"/>
            <a:ext cx="406876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4" y="2413000"/>
            <a:ext cx="6931025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BE31FBC-3E87-4906-8AF2-8C42F3A72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27065284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B128704-842D-438F-B761-751EFFCC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0532F98-8284-484E-8BF4-A5270B91B9B5}" type="datetime1">
              <a:rPr lang="nb-NO" smtClean="0"/>
              <a:t>08.03.2023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76D4C92-BCB5-4B7C-8DEE-3F3B0CD4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61FF4F2-B671-4C76-BA7E-8C8EE9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FF8458C2-5565-427F-8AB4-11699EB93339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767CD8C-E6E1-47F7-A9B5-467CDD16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976313"/>
            <a:ext cx="3267076" cy="1057275"/>
          </a:xfrm>
        </p:spPr>
        <p:txBody>
          <a:bodyPr lIns="0" tIns="0" rIns="0" bIns="0"/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B5A1E56D-AE99-4789-B24D-61210A3F24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59288" y="976312"/>
            <a:ext cx="7732712" cy="5086351"/>
          </a:xfrm>
          <a:prstGeom prst="rect">
            <a:avLst/>
          </a:prstGeom>
          <a:solidFill>
            <a:schemeClr val="lt2"/>
          </a:solid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2F76D602-75E9-486D-9F94-3D7511C6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25" y="2413000"/>
            <a:ext cx="3267076" cy="3649664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37DE26-D1C3-4958-AAD0-4B083C57A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24843" y="1412460"/>
            <a:ext cx="107722" cy="4543926"/>
          </a:xfrm>
        </p:spPr>
        <p:txBody>
          <a:bodyPr vert="vert">
            <a:spAutoFit/>
          </a:bodyPr>
          <a:lstStyle>
            <a:lvl1pPr marL="0" indent="0" algn="r">
              <a:buNone/>
              <a:defRPr sz="7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nb-NO"/>
              <a:t>Foto: Sett inn kreditering på fotograf</a:t>
            </a:r>
          </a:p>
        </p:txBody>
      </p:sp>
    </p:spTree>
    <p:extLst>
      <p:ext uri="{BB962C8B-B14F-4D97-AF65-F5344CB8AC3E}">
        <p14:creationId xmlns:p14="http://schemas.microsoft.com/office/powerpoint/2010/main" val="348892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vmlDrawing" Target="../drawings/vmlDrawing3.v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image" Target="../media/image5.emf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oleObject" Target="../embeddings/oleObject3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tags" Target="../tags/tag4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77.xml"/><Relationship Id="rId16" Type="http://schemas.openxmlformats.org/officeDocument/2006/relationships/vmlDrawing" Target="../drawings/vmlDrawing4.vml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85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5.vml"/><Relationship Id="rId7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tags" Target="../tags/tag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oleObject" Target="../embeddings/oleObject6.bin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9" Type="http://schemas.openxmlformats.org/officeDocument/2006/relationships/vmlDrawing" Target="../drawings/vmlDrawing7.v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34" Type="http://schemas.openxmlformats.org/officeDocument/2006/relationships/slideLayout" Target="../slideLayouts/slideLayout144.xml"/><Relationship Id="rId42" Type="http://schemas.openxmlformats.org/officeDocument/2006/relationships/image" Target="../media/image5.emf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33" Type="http://schemas.openxmlformats.org/officeDocument/2006/relationships/slideLayout" Target="../slideLayouts/slideLayout143.xml"/><Relationship Id="rId38" Type="http://schemas.openxmlformats.org/officeDocument/2006/relationships/theme" Target="../theme/theme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41" Type="http://schemas.openxmlformats.org/officeDocument/2006/relationships/oleObject" Target="../embeddings/oleObject7.bin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slideLayout" Target="../slideLayouts/slideLayout142.xml"/><Relationship Id="rId37" Type="http://schemas.openxmlformats.org/officeDocument/2006/relationships/slideLayout" Target="../slideLayouts/slideLayout147.xml"/><Relationship Id="rId40" Type="http://schemas.openxmlformats.org/officeDocument/2006/relationships/tags" Target="../tags/tag9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36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slideLayout" Target="../slideLayouts/slideLayout141.xml"/><Relationship Id="rId44" Type="http://schemas.openxmlformats.org/officeDocument/2006/relationships/image" Target="../media/image11.sv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slideLayout" Target="../slideLayouts/slideLayout140.xml"/><Relationship Id="rId35" Type="http://schemas.openxmlformats.org/officeDocument/2006/relationships/slideLayout" Target="../slideLayouts/slideLayout145.xml"/><Relationship Id="rId43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3" imgW="395" imgH="396" progId="TCLayout.ActiveDocument.1">
                  <p:embed/>
                </p:oleObj>
              </mc:Choice>
              <mc:Fallback>
                <p:oleObj name="think-cell Slide" r:id="rId23" imgW="395" imgH="396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nb-NO" sz="25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0075" y="900113"/>
            <a:ext cx="8701088" cy="7200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5" y="1950245"/>
            <a:ext cx="8701088" cy="4350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0075" y="6510815"/>
            <a:ext cx="96012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857625" y="6510815"/>
            <a:ext cx="744353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84364" y="6510815"/>
            <a:ext cx="28803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768" y="277056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4060" r:id="rId16"/>
    <p:sldLayoutId id="2147484061" r:id="rId17"/>
    <p:sldLayoutId id="2147484062" r:id="rId18"/>
  </p:sldLayoutIdLst>
  <p:txStyles>
    <p:titleStyle>
      <a:lvl1pPr algn="l" defTabSz="761940" rtl="0" eaLnBrk="1" latinLnBrk="0" hangingPunct="1">
        <a:lnSpc>
          <a:spcPts val="2667"/>
        </a:lnSpc>
        <a:spcBef>
          <a:spcPct val="0"/>
        </a:spcBef>
        <a:buNone/>
        <a:defRPr sz="25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86" indent="-179986" algn="l" defTabSz="761940" rtl="0" eaLnBrk="1" latinLnBrk="0" hangingPunct="1">
        <a:lnSpc>
          <a:spcPts val="2167"/>
        </a:lnSpc>
        <a:spcBef>
          <a:spcPts val="3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71" indent="-179986" algn="l" defTabSz="761940" rtl="0" eaLnBrk="1" latinLnBrk="0" hangingPunct="1">
        <a:lnSpc>
          <a:spcPts val="2167"/>
        </a:lnSpc>
        <a:spcBef>
          <a:spcPts val="3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57" indent="-179986" algn="l" defTabSz="761940" rtl="0" eaLnBrk="1" latinLnBrk="0" hangingPunct="1">
        <a:lnSpc>
          <a:spcPts val="1833"/>
        </a:lnSpc>
        <a:spcBef>
          <a:spcPts val="33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42" indent="-179986" algn="l" defTabSz="761940" rtl="0" eaLnBrk="1" latinLnBrk="0" hangingPunct="1">
        <a:lnSpc>
          <a:spcPts val="1667"/>
        </a:lnSpc>
        <a:spcBef>
          <a:spcPts val="33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9928" indent="-179986" algn="l" defTabSz="761940" rtl="0" eaLnBrk="1" latinLnBrk="0" hangingPunct="1">
        <a:lnSpc>
          <a:spcPts val="15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09533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30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72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240" indent="-190484" algn="l" defTabSz="7619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CAC5AAE-0A38-42A7-AFA2-53C08F2A05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608073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24" imgW="443" imgH="446" progId="TCLayout.ActiveDocument.1">
                  <p:embed/>
                </p:oleObj>
              </mc:Choice>
              <mc:Fallback>
                <p:oleObj name="think-cell Slide" r:id="rId24" imgW="443" imgH="44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CAC5AAE-0A38-42A7-AFA2-53C08F2A0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8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6" y="2413001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1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7" y="6354991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563EBB76-0109-8946-A231-B55D072A430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6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</p:sldLayoutIdLst>
  <p:hf sldNum="0" hdr="0" ftr="0" dt="0"/>
  <p:txStyles>
    <p:titleStyle>
      <a:lvl1pPr algn="l" defTabSz="914363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788" indent="-304788" algn="l" defTabSz="9143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576" indent="-304788" algn="l" defTabSz="9143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363" indent="-304788" algn="l" defTabSz="9143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151" indent="-304788" algn="l" defTabSz="9143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3939" indent="-304788" algn="l" defTabSz="9143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>
          <p15:clr>
            <a:srgbClr val="F26B43"/>
          </p15:clr>
        </p15:guide>
        <p15:guide id="2" orient="horz" pos="3819">
          <p15:clr>
            <a:srgbClr val="F26B43"/>
          </p15:clr>
        </p15:guide>
        <p15:guide id="3" pos="502">
          <p15:clr>
            <a:srgbClr val="F26B43"/>
          </p15:clr>
        </p15:guide>
        <p15:guide id="8" pos="3714">
          <p15:clr>
            <a:srgbClr val="F26B43"/>
          </p15:clr>
        </p15:guide>
        <p15:guide id="9" pos="3963">
          <p15:clr>
            <a:srgbClr val="F26B43"/>
          </p15:clr>
        </p15:guide>
        <p15:guide id="12" pos="7174">
          <p15:clr>
            <a:srgbClr val="F26B43"/>
          </p15:clr>
        </p15:guide>
        <p15:guide id="16" pos="7421">
          <p15:clr>
            <a:srgbClr val="F26B43"/>
          </p15:clr>
        </p15:guide>
        <p15:guide id="17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DFC7240-CA55-4532-8A9A-2982CB36D6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19906349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41" imgW="443" imgH="446" progId="TCLayout.ActiveDocument.1">
                  <p:embed/>
                </p:oleObj>
              </mc:Choice>
              <mc:Fallback>
                <p:oleObj name="think-cell Slide" r:id="rId41" imgW="443" imgH="44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2DFC7240-CA55-4532-8A9A-2982CB36D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563EBB76-0109-8946-A231-B55D072A430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0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  <p:sldLayoutId id="2147483974" r:id="rId28"/>
    <p:sldLayoutId id="2147483975" r:id="rId29"/>
    <p:sldLayoutId id="2147483976" r:id="rId30"/>
    <p:sldLayoutId id="2147483977" r:id="rId31"/>
    <p:sldLayoutId id="2147483978" r:id="rId32"/>
    <p:sldLayoutId id="2147483979" r:id="rId33"/>
    <p:sldLayoutId id="2147483980" r:id="rId34"/>
    <p:sldLayoutId id="2147483981" r:id="rId35"/>
    <p:sldLayoutId id="2147483982" r:id="rId36"/>
    <p:sldLayoutId id="2147483983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>
          <p15:clr>
            <a:srgbClr val="F26B43"/>
          </p15:clr>
        </p15:guide>
        <p15:guide id="2" orient="horz" pos="3819">
          <p15:clr>
            <a:srgbClr val="F26B43"/>
          </p15:clr>
        </p15:guide>
        <p15:guide id="3" pos="502">
          <p15:clr>
            <a:srgbClr val="F26B43"/>
          </p15:clr>
        </p15:guide>
        <p15:guide id="8" pos="3714">
          <p15:clr>
            <a:srgbClr val="F26B43"/>
          </p15:clr>
        </p15:guide>
        <p15:guide id="9" pos="3963">
          <p15:clr>
            <a:srgbClr val="F26B43"/>
          </p15:clr>
        </p15:guide>
        <p15:guide id="12" pos="7174">
          <p15:clr>
            <a:srgbClr val="F26B43"/>
          </p15:clr>
        </p15:guide>
        <p15:guide id="16" pos="7421">
          <p15:clr>
            <a:srgbClr val="F26B43"/>
          </p15:clr>
        </p15:guide>
        <p15:guide id="17" pos="2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628595770"/>
              </p:ext>
            </p:extLst>
          </p:nvPr>
        </p:nvGraphicFramePr>
        <p:xfrm>
          <a:off x="1324" y="1323"/>
          <a:ext cx="1323" cy="1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19" imgW="408" imgH="408" progId="TCLayout.ActiveDocument.1">
                  <p:embed/>
                </p:oleObj>
              </mc:Choice>
              <mc:Fallback>
                <p:oleObj name="think-cell Slide" r:id="rId19" imgW="408" imgH="408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324" y="1323"/>
                        <a:ext cx="1323" cy="1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32292" cy="132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nb-NO" sz="25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0075" y="900113"/>
            <a:ext cx="8701088" cy="7200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5" y="1950245"/>
            <a:ext cx="8701088" cy="4350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0075" y="6510815"/>
            <a:ext cx="96012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857625" y="6510815"/>
            <a:ext cx="744353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84363" y="6510815"/>
            <a:ext cx="28803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768" y="277056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7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</p:sldLayoutIdLst>
  <p:txStyles>
    <p:titleStyle>
      <a:lvl1pPr algn="l" defTabSz="761970" rtl="0" eaLnBrk="1" latinLnBrk="0" hangingPunct="1">
        <a:lnSpc>
          <a:spcPts val="2667"/>
        </a:lnSpc>
        <a:spcBef>
          <a:spcPct val="0"/>
        </a:spcBef>
        <a:buNone/>
        <a:defRPr sz="25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3" indent="-179993" algn="l" defTabSz="761970" rtl="0" eaLnBrk="1" latinLnBrk="0" hangingPunct="1">
        <a:lnSpc>
          <a:spcPts val="2167"/>
        </a:lnSpc>
        <a:spcBef>
          <a:spcPts val="3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86" indent="-179993" algn="l" defTabSz="761970" rtl="0" eaLnBrk="1" latinLnBrk="0" hangingPunct="1">
        <a:lnSpc>
          <a:spcPts val="2167"/>
        </a:lnSpc>
        <a:spcBef>
          <a:spcPts val="3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78" indent="-179993" algn="l" defTabSz="761970" rtl="0" eaLnBrk="1" latinLnBrk="0" hangingPunct="1">
        <a:lnSpc>
          <a:spcPts val="1833"/>
        </a:lnSpc>
        <a:spcBef>
          <a:spcPts val="33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71" indent="-179993" algn="l" defTabSz="761970" rtl="0" eaLnBrk="1" latinLnBrk="0" hangingPunct="1">
        <a:lnSpc>
          <a:spcPts val="1667"/>
        </a:lnSpc>
        <a:spcBef>
          <a:spcPts val="33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9964" indent="-179993" algn="l" defTabSz="761970" rtl="0" eaLnBrk="1" latinLnBrk="0" hangingPunct="1">
        <a:lnSpc>
          <a:spcPts val="15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F3B70EDE-6DBC-4601-85C2-2C455242DA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61733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think-cell Slide" r:id="rId5" imgW="443" imgH="446" progId="TCLayout.ActiveDocument.1">
                  <p:embed/>
                </p:oleObj>
              </mc:Choice>
              <mc:Fallback>
                <p:oleObj name="think-cell Slide" r:id="rId5" imgW="443" imgH="44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F3B70EDE-6DBC-4601-85C2-2C455242DA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0075" y="900113"/>
            <a:ext cx="8701088" cy="7200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0075" y="1950245"/>
            <a:ext cx="8701088" cy="43505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0075" y="6510815"/>
            <a:ext cx="96012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857625" y="6510815"/>
            <a:ext cx="744353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84363" y="6510815"/>
            <a:ext cx="28803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768" y="277056"/>
            <a:ext cx="1595120" cy="32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txStyles>
    <p:titleStyle>
      <a:lvl1pPr algn="l" defTabSz="761970" rtl="0" eaLnBrk="1" latinLnBrk="0" hangingPunct="1">
        <a:lnSpc>
          <a:spcPts val="2667"/>
        </a:lnSpc>
        <a:spcBef>
          <a:spcPct val="0"/>
        </a:spcBef>
        <a:buNone/>
        <a:defRPr sz="25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93" indent="-179993" algn="l" defTabSz="761970" rtl="0" eaLnBrk="1" latinLnBrk="0" hangingPunct="1">
        <a:lnSpc>
          <a:spcPts val="2167"/>
        </a:lnSpc>
        <a:spcBef>
          <a:spcPts val="3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86" indent="-179993" algn="l" defTabSz="761970" rtl="0" eaLnBrk="1" latinLnBrk="0" hangingPunct="1">
        <a:lnSpc>
          <a:spcPts val="2167"/>
        </a:lnSpc>
        <a:spcBef>
          <a:spcPts val="33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78" indent="-179993" algn="l" defTabSz="761970" rtl="0" eaLnBrk="1" latinLnBrk="0" hangingPunct="1">
        <a:lnSpc>
          <a:spcPts val="1833"/>
        </a:lnSpc>
        <a:spcBef>
          <a:spcPts val="33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719971" indent="-179993" algn="l" defTabSz="761970" rtl="0" eaLnBrk="1" latinLnBrk="0" hangingPunct="1">
        <a:lnSpc>
          <a:spcPts val="1667"/>
        </a:lnSpc>
        <a:spcBef>
          <a:spcPts val="33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9964" indent="-179993" algn="l" defTabSz="761970" rtl="0" eaLnBrk="1" latinLnBrk="0" hangingPunct="1">
        <a:lnSpc>
          <a:spcPts val="15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34E370D-9310-4DD5-9143-845BDB4828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264638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think-cell Slide" r:id="rId24" imgW="443" imgH="446" progId="TCLayout.ActiveDocument.1">
                  <p:embed/>
                </p:oleObj>
              </mc:Choice>
              <mc:Fallback>
                <p:oleObj name="think-cell Slide" r:id="rId24" imgW="443" imgH="44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934E370D-9310-4DD5-9143-845BDB4828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563EBB76-0109-8946-A231-B55D072A430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9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  <p:sldLayoutId id="2147484040" r:id="rId18"/>
    <p:sldLayoutId id="2147484041" r:id="rId19"/>
    <p:sldLayoutId id="2147484042" r:id="rId2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>
          <p15:clr>
            <a:srgbClr val="F26B43"/>
          </p15:clr>
        </p15:guide>
        <p15:guide id="2" orient="horz" pos="3819">
          <p15:clr>
            <a:srgbClr val="F26B43"/>
          </p15:clr>
        </p15:guide>
        <p15:guide id="3" pos="502">
          <p15:clr>
            <a:srgbClr val="F26B43"/>
          </p15:clr>
        </p15:guide>
        <p15:guide id="8" pos="3714">
          <p15:clr>
            <a:srgbClr val="F26B43"/>
          </p15:clr>
        </p15:guide>
        <p15:guide id="9" pos="3963">
          <p15:clr>
            <a:srgbClr val="F26B43"/>
          </p15:clr>
        </p15:guide>
        <p15:guide id="12" pos="7174">
          <p15:clr>
            <a:srgbClr val="F26B43"/>
          </p15:clr>
        </p15:guide>
        <p15:guide id="16" pos="7421">
          <p15:clr>
            <a:srgbClr val="F26B43"/>
          </p15:clr>
        </p15:guide>
        <p15:guide id="17" pos="25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C64B232-1654-40B7-AE59-FFC00193B4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1062743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think-cell Slide" r:id="rId41" imgW="443" imgH="446" progId="TCLayout.ActiveDocument.1">
                  <p:embed/>
                </p:oleObj>
              </mc:Choice>
              <mc:Fallback>
                <p:oleObj name="think-cell Slide" r:id="rId41" imgW="443" imgH="44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C64B232-1654-40B7-AE59-FFC00193B4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76DCC81-28CF-43BD-AB01-4A571148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864037"/>
            <a:ext cx="8763000" cy="116955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41D179-E467-48CF-9B46-3F4C1069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925" y="2413000"/>
            <a:ext cx="10594975" cy="3649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CDE90B-F9D0-4094-A5DB-5AA1AE39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133925"/>
            <a:ext cx="27432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2"/>
                </a:solidFill>
              </a:defRPr>
            </a:lvl1pPr>
          </a:lstStyle>
          <a:p>
            <a:fld id="{38A75211-4ABF-4D09-AFA8-C3A9EEE6E2FC}" type="datetime1">
              <a:rPr lang="nb-NO" smtClean="0"/>
              <a:t>08.03.2023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A99EDB-DC56-4B77-9C83-A4B87C16B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912" y="6354990"/>
            <a:ext cx="10177200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Sett tittel på presentasjonen via "Sett inn" -&gt; "Topptekst og bunntekst"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23CF0F-671C-4A4D-87DD-A1299D7B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356" y="6354990"/>
            <a:ext cx="25454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r>
              <a:rPr lang="nb-NO"/>
              <a:t> </a:t>
            </a:r>
            <a:fld id="{FF8458C2-5565-427F-8AB4-11699EB9333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563EBB76-0109-8946-A231-B55D072A430D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4"/>
              </a:ext>
            </a:extLst>
          </a:blip>
          <a:stretch>
            <a:fillRect/>
          </a:stretch>
        </p:blipFill>
        <p:spPr>
          <a:xfrm>
            <a:off x="9766765" y="300853"/>
            <a:ext cx="1683701" cy="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  <p:sldLayoutId id="2147484003" r:id="rId19"/>
    <p:sldLayoutId id="2147484004" r:id="rId20"/>
    <p:sldLayoutId id="2147484005" r:id="rId21"/>
    <p:sldLayoutId id="2147484006" r:id="rId22"/>
    <p:sldLayoutId id="2147484007" r:id="rId23"/>
    <p:sldLayoutId id="2147484008" r:id="rId24"/>
    <p:sldLayoutId id="2147484009" r:id="rId25"/>
    <p:sldLayoutId id="2147484010" r:id="rId26"/>
    <p:sldLayoutId id="2147484011" r:id="rId27"/>
    <p:sldLayoutId id="2147484012" r:id="rId28"/>
    <p:sldLayoutId id="2147484013" r:id="rId29"/>
    <p:sldLayoutId id="2147484014" r:id="rId30"/>
    <p:sldLayoutId id="2147484015" r:id="rId31"/>
    <p:sldLayoutId id="2147484016" r:id="rId32"/>
    <p:sldLayoutId id="2147484017" r:id="rId33"/>
    <p:sldLayoutId id="2147484018" r:id="rId34"/>
    <p:sldLayoutId id="2147484019" r:id="rId35"/>
    <p:sldLayoutId id="2147484020" r:id="rId36"/>
    <p:sldLayoutId id="2147484021" r:id="rId3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6096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2pPr>
      <a:lvl3pPr marL="9144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2192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4pPr>
      <a:lvl5pPr marL="1524000" indent="-304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5">
          <p15:clr>
            <a:srgbClr val="F26B43"/>
          </p15:clr>
        </p15:guide>
        <p15:guide id="2" orient="horz" pos="3819">
          <p15:clr>
            <a:srgbClr val="F26B43"/>
          </p15:clr>
        </p15:guide>
        <p15:guide id="3" pos="502">
          <p15:clr>
            <a:srgbClr val="F26B43"/>
          </p15:clr>
        </p15:guide>
        <p15:guide id="8" pos="3714">
          <p15:clr>
            <a:srgbClr val="F26B43"/>
          </p15:clr>
        </p15:guide>
        <p15:guide id="9" pos="3963">
          <p15:clr>
            <a:srgbClr val="F26B43"/>
          </p15:clr>
        </p15:guide>
        <p15:guide id="12" pos="7174">
          <p15:clr>
            <a:srgbClr val="F26B43"/>
          </p15:clr>
        </p15:guide>
        <p15:guide id="16" pos="7421">
          <p15:clr>
            <a:srgbClr val="F26B43"/>
          </p15:clr>
        </p15:guide>
        <p15:guide id="17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128010A-B3FB-4B1A-BE63-A2D4A62EB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b="0"/>
              <a:t>Prosess og tiltak økonomi – Helse Førde 2023</a:t>
            </a:r>
          </a:p>
        </p:txBody>
      </p:sp>
    </p:spTree>
    <p:extLst>
      <p:ext uri="{BB962C8B-B14F-4D97-AF65-F5344CB8AC3E}">
        <p14:creationId xmlns:p14="http://schemas.microsoft.com/office/powerpoint/2010/main" val="416330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67F332C-26A9-4BCC-AD45-89E2DB8541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492"/>
          <a:stretch/>
        </p:blipFill>
        <p:spPr>
          <a:xfrm>
            <a:off x="406400" y="976313"/>
            <a:ext cx="5603340" cy="5500034"/>
          </a:xfrm>
          <a:noFill/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D1210E4-2F08-47B2-A3E4-CCACDAF80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-3" b="9687"/>
          <a:stretch/>
        </p:blipFill>
        <p:spPr>
          <a:xfrm>
            <a:off x="6182262" y="976313"/>
            <a:ext cx="5603340" cy="5500034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FD3E71D-5F98-8ED2-ECC2-BD760A5957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7468" y="976312"/>
            <a:ext cx="107722" cy="550003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8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/>
              <a:t>Økonomi - prosessen knytt til innsparing</a:t>
            </a:r>
            <a:endParaRPr lang="nn-NO" sz="3600">
              <a:cs typeface="Calibri" panose="020F0502020204030204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00075" y="1483568"/>
            <a:ext cx="10943248" cy="4680586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endParaRPr lang="nn-NO" sz="2400">
              <a:cs typeface="Calibri"/>
            </a:endParaRPr>
          </a:p>
          <a:p>
            <a:pPr marL="179705" indent="-179705"/>
            <a:r>
              <a:rPr lang="nn-NO" sz="2400">
                <a:cs typeface="Calibri"/>
              </a:rPr>
              <a:t>Førebels resultat for år 2022 er 3,4 millionar, eit avvik mot budsjett på 26,6 millionar kroner. Det står att nokre årsoppgjersposteringar før endeleg resultat er klart. </a:t>
            </a:r>
            <a:endParaRPr lang="nn-NO"/>
          </a:p>
          <a:p>
            <a:pPr marL="179705" indent="-179705"/>
            <a:endParaRPr lang="nn-NO" sz="2400">
              <a:cs typeface="Calibri"/>
            </a:endParaRPr>
          </a:p>
          <a:p>
            <a:pPr marL="179705" indent="-179705"/>
            <a:r>
              <a:rPr lang="nn-NO" sz="2400">
                <a:cs typeface="Calibri"/>
              </a:rPr>
              <a:t>Budsjettet for 2023</a:t>
            </a:r>
          </a:p>
          <a:p>
            <a:pPr marL="359410" lvl="1" indent="-179705">
              <a:buFont typeface="Calibri" panose="020F0502020204030204" pitchFamily="34" charset="0"/>
              <a:buChar char="-"/>
            </a:pPr>
            <a:r>
              <a:rPr lang="nn-NO">
                <a:cs typeface="Calibri"/>
              </a:rPr>
              <a:t>Resultatkravet er redusert med 21 millionar til kroner 0,-.</a:t>
            </a:r>
          </a:p>
          <a:p>
            <a:pPr marL="359410" lvl="1" indent="-179705">
              <a:buFont typeface="Calibri" panose="020F0502020204030204" pitchFamily="34" charset="0"/>
              <a:buChar char="-"/>
            </a:pPr>
            <a:r>
              <a:rPr lang="nn-NO">
                <a:cs typeface="Calibri"/>
              </a:rPr>
              <a:t>Det er innarbeidd tiltak på til saman 20 millionar i klinikkane.</a:t>
            </a:r>
          </a:p>
          <a:p>
            <a:pPr marL="359410" lvl="1" indent="-179705">
              <a:buFont typeface="Calibri" panose="020F0502020204030204" pitchFamily="34" charset="0"/>
              <a:buChar char="-"/>
            </a:pPr>
            <a:r>
              <a:rPr lang="nn-NO">
                <a:cs typeface="Calibri"/>
              </a:rPr>
              <a:t>Vedlikehaldsinvesteringane er om lag halverte, dvs. kutt på 25 millionar</a:t>
            </a:r>
          </a:p>
          <a:p>
            <a:pPr marL="359410" lvl="1" indent="-179705">
              <a:buFont typeface="Calibri" panose="020F0502020204030204" pitchFamily="34" charset="0"/>
              <a:buChar char="-"/>
            </a:pPr>
            <a:r>
              <a:rPr lang="nn-NO"/>
              <a:t>Det er behov for å finne ytterlegare tiltak tilsvarande 25 millionar kroner gjennom det komande året.</a:t>
            </a:r>
            <a:endParaRPr lang="nn-NO">
              <a:cs typeface="Calibri"/>
            </a:endParaRPr>
          </a:p>
          <a:p>
            <a:pPr marL="359410" lvl="1" indent="-179705">
              <a:buFont typeface="Calibri" panose="020F0502020204030204" pitchFamily="34" charset="0"/>
              <a:buChar char="-"/>
            </a:pPr>
            <a:endParaRPr lang="nn-NO" sz="1800">
              <a:cs typeface="Calibri"/>
            </a:endParaRPr>
          </a:p>
          <a:p>
            <a:pPr marL="0" indent="0">
              <a:buNone/>
            </a:pPr>
            <a:endParaRPr lang="nn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43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8F5C7-9EA0-49EC-A6EA-8F6BE182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25" y="266698"/>
            <a:ext cx="3267076" cy="1057275"/>
          </a:xfrm>
        </p:spPr>
        <p:txBody>
          <a:bodyPr wrap="square" anchor="b">
            <a:normAutofit/>
          </a:bodyPr>
          <a:lstStyle/>
          <a:p>
            <a:r>
              <a:rPr lang="nn-NO"/>
              <a:t>Utfordringsbiletet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642751E-00A6-4C7D-BD19-A2DEDD9A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63" y="1579114"/>
            <a:ext cx="7600185" cy="484752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F6DD9D5-1013-4B81-9953-90C308851C80}"/>
              </a:ext>
            </a:extLst>
          </p:cNvPr>
          <p:cNvSpPr txBox="1"/>
          <p:nvPr/>
        </p:nvSpPr>
        <p:spPr>
          <a:xfrm>
            <a:off x="8679119" y="1157748"/>
            <a:ext cx="3267075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1400"/>
              <a:t>Prognosen for 2022 før siste saldering av statsbudsjettet var 70 millionar dårlegare enn budsjett.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400"/>
          </a:p>
          <a:p>
            <a:r>
              <a:rPr lang="nn-NO" sz="1400" b="1"/>
              <a:t>2022</a:t>
            </a:r>
            <a:endParaRPr lang="nn-NO" sz="14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/>
              <a:t>Ekstraløyvinga på 2,5 </a:t>
            </a:r>
            <a:r>
              <a:rPr lang="nn-NO" sz="1400" err="1"/>
              <a:t>mrd</a:t>
            </a:r>
            <a:r>
              <a:rPr lang="nn-NO" sz="1400"/>
              <a:t> </a:t>
            </a:r>
            <a:r>
              <a:rPr lang="nn-NO" sz="1400" err="1"/>
              <a:t>tilsvarar</a:t>
            </a:r>
            <a:r>
              <a:rPr lang="nn-NO" sz="1400"/>
              <a:t> det som vart gitt i desember 2022.</a:t>
            </a:r>
            <a:endParaRPr lang="nn-NO" sz="1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/>
              <a:t>HFD har i 2022 ei avvik på 26,5 millionar mot budsjett.</a:t>
            </a:r>
            <a:endParaRPr lang="nn-NO" sz="1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400"/>
          </a:p>
          <a:p>
            <a:r>
              <a:rPr lang="nn-NO" sz="1400" b="1"/>
              <a:t>2023</a:t>
            </a:r>
            <a:endParaRPr lang="nn-NO" sz="1400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/>
              <a:t>Føresetnad om inflasjon og lønnsoppgjer er for låge i budsjettet for 2023.</a:t>
            </a:r>
            <a:endParaRPr lang="nn-NO" sz="1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/>
              <a:t>Signal om at dette skal ein dekke i revidert nasjonal-budsjett. </a:t>
            </a:r>
            <a:r>
              <a:rPr lang="nn-NO" sz="1400" err="1"/>
              <a:t>Spml</a:t>
            </a:r>
            <a:r>
              <a:rPr lang="nn-NO" sz="1400"/>
              <a:t> om det </a:t>
            </a:r>
            <a:r>
              <a:rPr lang="nn-NO" sz="1400" err="1"/>
              <a:t>dekkar</a:t>
            </a:r>
            <a:r>
              <a:rPr lang="nn-NO" sz="1400"/>
              <a:t> alt?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4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400"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sz="1400"/>
              <a:t>Byggeprosjekt? </a:t>
            </a:r>
            <a:endParaRPr lang="nn-NO" sz="140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1400"/>
          </a:p>
          <a:p>
            <a:endParaRPr lang="nn-NO" sz="1400"/>
          </a:p>
          <a:p>
            <a:endParaRPr lang="nn-NO" sz="1400"/>
          </a:p>
          <a:p>
            <a:endParaRPr lang="nn-NO" sz="1400"/>
          </a:p>
        </p:txBody>
      </p:sp>
    </p:spTree>
    <p:extLst>
      <p:ext uri="{BB962C8B-B14F-4D97-AF65-F5344CB8AC3E}">
        <p14:creationId xmlns:p14="http://schemas.microsoft.com/office/powerpoint/2010/main" val="9034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D329A99-2FAC-3611-583D-10D35BE68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179705" indent="-179705"/>
            <a:r>
              <a:rPr lang="nb-NO">
                <a:cs typeface="Calibri"/>
              </a:rPr>
              <a:t>D</a:t>
            </a:r>
            <a:r>
              <a:rPr lang="nn-NO" err="1">
                <a:ea typeface="+mn-lt"/>
                <a:cs typeface="+mn-lt"/>
              </a:rPr>
              <a:t>ette</a:t>
            </a:r>
            <a:r>
              <a:rPr lang="nn-NO">
                <a:ea typeface="+mn-lt"/>
                <a:cs typeface="+mn-lt"/>
              </a:rPr>
              <a:t> er ikkje tilstrekkeleg i forhold til økonomiske rammevilkår framover.</a:t>
            </a:r>
            <a:endParaRPr lang="en-US">
              <a:ea typeface="+mn-lt"/>
              <a:cs typeface="+mn-lt"/>
            </a:endParaRPr>
          </a:p>
          <a:p>
            <a:pPr marL="179705" indent="-179705"/>
            <a:endParaRPr lang="nn-NO">
              <a:ea typeface="+mn-lt"/>
              <a:cs typeface="+mn-lt"/>
            </a:endParaRPr>
          </a:p>
          <a:p>
            <a:pPr marL="179705" indent="-179705"/>
            <a:r>
              <a:rPr lang="nn-NO">
                <a:ea typeface="+mn-lt"/>
                <a:cs typeface="+mn-lt"/>
              </a:rPr>
              <a:t>Vi har brukt siste halvår i 2022 til å forankre utfordringsbiletet og finne ytterlegare tiltak. Ein del av denne prosessen er å også finne «handlingsrommet» til HFD på overordna nivå.</a:t>
            </a:r>
            <a:endParaRPr lang="en-US">
              <a:ea typeface="+mn-lt"/>
              <a:cs typeface="+mn-lt"/>
            </a:endParaRPr>
          </a:p>
          <a:p>
            <a:pPr marL="359410" lvl="1" indent="-179705">
              <a:buFont typeface="Calibri,Sans-Serif" panose="020B0604020202020204" pitchFamily="34" charset="0"/>
              <a:buChar char="-"/>
            </a:pPr>
            <a:r>
              <a:rPr lang="nn-NO">
                <a:ea typeface="+mn-lt"/>
                <a:cs typeface="+mn-lt"/>
              </a:rPr>
              <a:t>Første steg i prosessen er å analysere </a:t>
            </a:r>
            <a:r>
              <a:rPr lang="nn-NO" err="1">
                <a:ea typeface="+mn-lt"/>
                <a:cs typeface="+mn-lt"/>
              </a:rPr>
              <a:t>føreslåtte</a:t>
            </a:r>
            <a:r>
              <a:rPr lang="nn-NO">
                <a:ea typeface="+mn-lt"/>
                <a:cs typeface="+mn-lt"/>
              </a:rPr>
              <a:t> tiltak, inkludert økonomisk potensiale og konsekvensar. Dette skal vere ferdig medio februar. </a:t>
            </a:r>
            <a:endParaRPr lang="en-US">
              <a:ea typeface="+mn-lt"/>
              <a:cs typeface="+mn-lt"/>
            </a:endParaRPr>
          </a:p>
          <a:p>
            <a:pPr marL="359410" lvl="1" indent="-179705">
              <a:buFont typeface="Calibri,Sans-Serif" panose="020B0604020202020204" pitchFamily="34" charset="0"/>
              <a:buChar char="-"/>
            </a:pPr>
            <a:r>
              <a:rPr lang="nn-NO">
                <a:ea typeface="+mn-lt"/>
                <a:cs typeface="+mn-lt"/>
              </a:rPr>
              <a:t>Neste steg vil vere å prioritere, kvalitetssikre, vedta og deretter gjennomføre tiltak. Avhengig av tiltak vil det vere ulike prosessar her og tidsperspektiv for gjennomføring.</a:t>
            </a:r>
            <a:endParaRPr lang="en-US">
              <a:ea typeface="+mn-lt"/>
              <a:cs typeface="+mn-lt"/>
            </a:endParaRPr>
          </a:p>
          <a:p>
            <a:pPr marL="359410" lvl="1" indent="-179705"/>
            <a:endParaRPr lang="nn-NO">
              <a:ea typeface="+mn-lt"/>
              <a:cs typeface="+mn-lt"/>
            </a:endParaRPr>
          </a:p>
          <a:p>
            <a:pPr marL="179705" indent="-179705"/>
            <a:r>
              <a:rPr lang="nn-NO">
                <a:ea typeface="+mn-lt"/>
                <a:cs typeface="+mn-lt"/>
              </a:rPr>
              <a:t>Det har vore brukt mye tid på å forankre utfordringsbildet i eigen organisasjon.</a:t>
            </a:r>
            <a:endParaRPr lang="en-US">
              <a:ea typeface="+mn-lt"/>
              <a:cs typeface="+mn-lt"/>
            </a:endParaRPr>
          </a:p>
          <a:p>
            <a:pPr marL="179705" indent="-179705"/>
            <a:endParaRPr lang="nb-NO">
              <a:cs typeface="Calibri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80E3601-4A39-F116-1A07-8CBFD4C5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Økonomi - prosessen knytt til innsparing</a:t>
            </a:r>
            <a:endParaRPr lang="nb-NO" b="0">
              <a:ea typeface="+mj-lt"/>
              <a:cs typeface="+mj-lt"/>
            </a:endParaRPr>
          </a:p>
          <a:p>
            <a:endParaRPr lang="nb-NO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46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97E381-7255-99D8-6615-DCF65F367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Tiltak - prosess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EAE441-E6CC-7888-E622-2282BBDE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Samla innmeldt 70 tiltak </a:t>
            </a:r>
            <a:r>
              <a:rPr lang="nb-NO" err="1"/>
              <a:t>frå</a:t>
            </a:r>
            <a:r>
              <a:rPr lang="nb-NO"/>
              <a:t> </a:t>
            </a:r>
            <a:r>
              <a:rPr lang="nb-NO" err="1"/>
              <a:t>Foretaksleiinga</a:t>
            </a:r>
            <a:r>
              <a:rPr lang="nb-NO"/>
              <a:t> om potensial for innsparing</a:t>
            </a:r>
          </a:p>
          <a:p>
            <a:pPr lvl="1"/>
            <a:r>
              <a:rPr lang="nb-NO"/>
              <a:t>38 av </a:t>
            </a:r>
            <a:r>
              <a:rPr lang="nb-NO" err="1"/>
              <a:t>desse</a:t>
            </a:r>
            <a:r>
              <a:rPr lang="nb-NO"/>
              <a:t> vurdert som driftsmessige tiltak der det </a:t>
            </a:r>
            <a:r>
              <a:rPr lang="nb-NO" err="1"/>
              <a:t>ikkje</a:t>
            </a:r>
            <a:r>
              <a:rPr lang="nb-NO"/>
              <a:t> var behov for analysearbeid </a:t>
            </a:r>
          </a:p>
          <a:p>
            <a:r>
              <a:rPr lang="nb-NO"/>
              <a:t>32 av tiltaka var bearbeidd </a:t>
            </a:r>
            <a:r>
              <a:rPr lang="nb-NO" err="1"/>
              <a:t>mtp</a:t>
            </a:r>
            <a:r>
              <a:rPr lang="nb-NO"/>
              <a:t> </a:t>
            </a:r>
            <a:r>
              <a:rPr lang="nb-NO" err="1"/>
              <a:t>vidare</a:t>
            </a:r>
            <a:r>
              <a:rPr lang="nb-NO"/>
              <a:t> analyse – gruppert etter tematikk</a:t>
            </a:r>
          </a:p>
          <a:p>
            <a:endParaRPr lang="nb-NO"/>
          </a:p>
          <a:p>
            <a:r>
              <a:rPr lang="nb-NO"/>
              <a:t>Resultatet er at 20 tiltak som er analysert av </a:t>
            </a:r>
            <a:r>
              <a:rPr lang="nb-NO" err="1"/>
              <a:t>ækonomiavdelinga</a:t>
            </a:r>
            <a:r>
              <a:rPr lang="nb-NO"/>
              <a:t> og </a:t>
            </a:r>
            <a:r>
              <a:rPr lang="nb-NO" err="1"/>
              <a:t>controllergruppa</a:t>
            </a:r>
            <a:endParaRPr lang="nb-NO"/>
          </a:p>
          <a:p>
            <a:pPr marL="0" indent="0">
              <a:buNone/>
            </a:pPr>
            <a:endParaRPr lang="nb-NO"/>
          </a:p>
          <a:p>
            <a:r>
              <a:rPr lang="nb-NO" err="1"/>
              <a:t>Vidare</a:t>
            </a:r>
            <a:r>
              <a:rPr lang="nb-NO"/>
              <a:t> handsaming i </a:t>
            </a:r>
            <a:r>
              <a:rPr lang="nb-NO" err="1"/>
              <a:t>føretaksleiinga</a:t>
            </a:r>
            <a:r>
              <a:rPr lang="nb-NO"/>
              <a:t>, involvering av </a:t>
            </a:r>
            <a:r>
              <a:rPr lang="nb-NO" err="1"/>
              <a:t>tillitsvalde</a:t>
            </a:r>
            <a:endParaRPr lang="nb-NO"/>
          </a:p>
          <a:p>
            <a:endParaRPr lang="nb-NO"/>
          </a:p>
          <a:p>
            <a:r>
              <a:rPr lang="nb-NO"/>
              <a:t>Styrebehandling av evt. «større tiltak»</a:t>
            </a:r>
          </a:p>
        </p:txBody>
      </p:sp>
    </p:spTree>
    <p:extLst>
      <p:ext uri="{BB962C8B-B14F-4D97-AF65-F5344CB8AC3E}">
        <p14:creationId xmlns:p14="http://schemas.microsoft.com/office/powerpoint/2010/main" val="226020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132FD5B-D0F0-435B-B433-02112A7C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01" y="25842"/>
            <a:ext cx="5071972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5568B4D-3DC2-405C-AA81-9EADF878F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" y="0"/>
            <a:ext cx="4280392" cy="68580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C222FC-AACA-446A-AE7E-A44BB190E187}"/>
              </a:ext>
            </a:extLst>
          </p:cNvPr>
          <p:cNvSpPr txBox="1"/>
          <p:nvPr/>
        </p:nvSpPr>
        <p:spPr>
          <a:xfrm>
            <a:off x="10160876" y="2151993"/>
            <a:ext cx="163961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b="1"/>
              <a:t>KVA BETYR DETTE FOR HFD?</a:t>
            </a:r>
          </a:p>
        </p:txBody>
      </p:sp>
    </p:spTree>
    <p:extLst>
      <p:ext uri="{BB962C8B-B14F-4D97-AF65-F5344CB8AC3E}">
        <p14:creationId xmlns:p14="http://schemas.microsoft.com/office/powerpoint/2010/main" val="648853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zgI4H1f__AuQcdALLIi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lblxB64FcNwelrCvdR.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Mal01_Format_16-9">
  <a:themeElements>
    <a:clrScheme name="Helse Vest">
      <a:dk1>
        <a:sysClr val="windowText" lastClr="000000"/>
      </a:dk1>
      <a:lt1>
        <a:sysClr val="window" lastClr="FFFFFF"/>
      </a:lt1>
      <a:dk2>
        <a:srgbClr val="323232"/>
      </a:dk2>
      <a:lt2>
        <a:srgbClr val="E7E6E6"/>
      </a:lt2>
      <a:accent1>
        <a:srgbClr val="00338D"/>
      </a:accent1>
      <a:accent2>
        <a:srgbClr val="86786F"/>
      </a:accent2>
      <a:accent3>
        <a:srgbClr val="7AB2DC"/>
      </a:accent3>
      <a:accent4>
        <a:srgbClr val="F7D93E"/>
      </a:accent4>
      <a:accent5>
        <a:srgbClr val="FA7369"/>
      </a:accent5>
      <a:accent6>
        <a:srgbClr val="7DDBD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HelseVest_16_9.potx" id="{3327F725-F5AB-4F23-8515-419A6D40C242}" vid="{9E4DF230-4A50-432A-B0B1-1FB5168D8C87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Mal_Helse-førde_Presentasjon_forenkla [Skrivebeskyttet]" id="{B2A3C6B5-CDB8-4437-92D4-FD7039D44F2D}" vid="{A2E8BC44-F0F9-4033-9412-4D50C01FF95F}"/>
    </a:ext>
  </a:extLst>
</a:theme>
</file>

<file path=ppt/theme/theme3.xml><?xml version="1.0" encoding="utf-8"?>
<a:theme xmlns:a="http://schemas.openxmlformats.org/drawingml/2006/main" name="3_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_HelseForde" id="{EB1EFB63-3617-8C47-8C1F-5120D513A268}" vid="{109B1D9C-3645-B344-BC14-279D3F83558F}"/>
    </a:ext>
  </a:extLst>
</a:theme>
</file>

<file path=ppt/theme/theme4.xml><?xml version="1.0" encoding="utf-8"?>
<a:theme xmlns:a="http://schemas.openxmlformats.org/drawingml/2006/main" name="Mal01_Format_16-9">
  <a:themeElements>
    <a:clrScheme name="Helse Vest">
      <a:dk1>
        <a:sysClr val="windowText" lastClr="000000"/>
      </a:dk1>
      <a:lt1>
        <a:sysClr val="window" lastClr="FFFFFF"/>
      </a:lt1>
      <a:dk2>
        <a:srgbClr val="323232"/>
      </a:dk2>
      <a:lt2>
        <a:srgbClr val="E7E6E6"/>
      </a:lt2>
      <a:accent1>
        <a:srgbClr val="00338D"/>
      </a:accent1>
      <a:accent2>
        <a:srgbClr val="86786F"/>
      </a:accent2>
      <a:accent3>
        <a:srgbClr val="7AB2DC"/>
      </a:accent3>
      <a:accent4>
        <a:srgbClr val="F7D93E"/>
      </a:accent4>
      <a:accent5>
        <a:srgbClr val="FA7369"/>
      </a:accent5>
      <a:accent6>
        <a:srgbClr val="7DDBD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HelseVest_16_9.potx" id="{3327F725-F5AB-4F23-8515-419A6D40C242}" vid="{9E4DF230-4A50-432A-B0B1-1FB5168D8C87}"/>
    </a:ext>
  </a:extLst>
</a:theme>
</file>

<file path=ppt/theme/theme5.xml><?xml version="1.0" encoding="utf-8"?>
<a:theme xmlns:a="http://schemas.openxmlformats.org/drawingml/2006/main" name="1_Mal01_Format_16-9">
  <a:themeElements>
    <a:clrScheme name="Helse Vest">
      <a:dk1>
        <a:sysClr val="windowText" lastClr="000000"/>
      </a:dk1>
      <a:lt1>
        <a:sysClr val="window" lastClr="FFFFFF"/>
      </a:lt1>
      <a:dk2>
        <a:srgbClr val="323232"/>
      </a:dk2>
      <a:lt2>
        <a:srgbClr val="E7E6E6"/>
      </a:lt2>
      <a:accent1>
        <a:srgbClr val="00338D"/>
      </a:accent1>
      <a:accent2>
        <a:srgbClr val="86786F"/>
      </a:accent2>
      <a:accent3>
        <a:srgbClr val="7AB2DC"/>
      </a:accent3>
      <a:accent4>
        <a:srgbClr val="F7D93E"/>
      </a:accent4>
      <a:accent5>
        <a:srgbClr val="FA7369"/>
      </a:accent5>
      <a:accent6>
        <a:srgbClr val="7DDBD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16-9 [Skrivebeskyttet]" id="{6F4FB2DD-300F-41FB-8063-B0B43F11B9C3}" vid="{05313BF8-2936-4E9C-9D27-275580D5A025}"/>
    </a:ext>
  </a:extLst>
</a:theme>
</file>

<file path=ppt/theme/theme6.xml><?xml version="1.0" encoding="utf-8"?>
<a:theme xmlns:a="http://schemas.openxmlformats.org/drawingml/2006/main" name="2_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Mal_Helse-førde_Presentasjon_forenkla [Skrivebeskyttet]" id="{B2A3C6B5-CDB8-4437-92D4-FD7039D44F2D}" vid="{A2E8BC44-F0F9-4033-9412-4D50C01FF95F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rgbClr val="333333"/>
      </a:dk1>
      <a:lt1>
        <a:srgbClr val="FFFFFF"/>
      </a:lt1>
      <a:dk2>
        <a:srgbClr val="333333"/>
      </a:dk2>
      <a:lt2>
        <a:srgbClr val="DAD7D3"/>
      </a:lt2>
      <a:accent1>
        <a:srgbClr val="003086"/>
      </a:accent1>
      <a:accent2>
        <a:srgbClr val="6CACE4"/>
      </a:accent2>
      <a:accent3>
        <a:srgbClr val="FFD36A"/>
      </a:accent3>
      <a:accent4>
        <a:srgbClr val="FF854C"/>
      </a:accent4>
      <a:accent5>
        <a:srgbClr val="D2DDE2"/>
      </a:accent5>
      <a:accent6>
        <a:srgbClr val="9ABEAB"/>
      </a:accent6>
      <a:hlink>
        <a:srgbClr val="0563C1"/>
      </a:hlink>
      <a:folHlink>
        <a:srgbClr val="954F72"/>
      </a:folHlink>
    </a:clrScheme>
    <a:fontScheme name="Egendefinert 5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_HelseForde" id="{EB1EFB63-3617-8C47-8C1F-5120D513A268}" vid="{109B1D9C-3645-B344-BC14-279D3F83558F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5BDA245DFBD84EA1C603484927B211" ma:contentTypeVersion="6" ma:contentTypeDescription="Opprett et nytt dokument." ma:contentTypeScope="" ma:versionID="3785c67f4975a99ae0677f9f70e5b5fa">
  <xsd:schema xmlns:xsd="http://www.w3.org/2001/XMLSchema" xmlns:xs="http://www.w3.org/2001/XMLSchema" xmlns:p="http://schemas.microsoft.com/office/2006/metadata/properties" xmlns:ns2="b8201d1c-41b6-4eb2-85b8-56e122db3875" xmlns:ns3="2a8f8ba1-63d0-4b7e-8791-1e3eeab8f22d" targetNamespace="http://schemas.microsoft.com/office/2006/metadata/properties" ma:root="true" ma:fieldsID="5d0b45d9f13e280a8a9310b32964fd8d" ns2:_="" ns3:_="">
    <xsd:import namespace="b8201d1c-41b6-4eb2-85b8-56e122db3875"/>
    <xsd:import namespace="2a8f8ba1-63d0-4b7e-8791-1e3eeab8f2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01d1c-41b6-4eb2-85b8-56e122db38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f8ba1-63d0-4b7e-8791-1e3eeab8f2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8AA413-FB2D-44BE-81CE-44EC23712A7A}">
  <ds:schemaRefs>
    <ds:schemaRef ds:uri="http://purl.org/dc/terms/"/>
    <ds:schemaRef ds:uri="http://schemas.openxmlformats.org/package/2006/metadata/core-properties"/>
    <ds:schemaRef ds:uri="b8201d1c-41b6-4eb2-85b8-56e122db387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a8f8ba1-63d0-4b7e-8791-1e3eeab8f22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9B6015-36BF-4958-81C1-D4C3FC7A5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3EF2E-77C4-4427-94EB-A97C6D065E9A}">
  <ds:schemaRefs>
    <ds:schemaRef ds:uri="2a8f8ba1-63d0-4b7e-8791-1e3eeab8f22d"/>
    <ds:schemaRef ds:uri="b8201d1c-41b6-4eb2-85b8-56e122db38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7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Calibri,Sans-Serif</vt:lpstr>
      <vt:lpstr>Cambria</vt:lpstr>
      <vt:lpstr>Wingdings</vt:lpstr>
      <vt:lpstr>1_Mal01_Format_16-9</vt:lpstr>
      <vt:lpstr>1_Office-tema</vt:lpstr>
      <vt:lpstr>3_Office-tema</vt:lpstr>
      <vt:lpstr>Mal01_Format_16-9</vt:lpstr>
      <vt:lpstr>1_Mal01_Format_16-9</vt:lpstr>
      <vt:lpstr>2_Office-tema</vt:lpstr>
      <vt:lpstr>Office-tema</vt:lpstr>
      <vt:lpstr>think-cell Slide</vt:lpstr>
      <vt:lpstr>Prosess og tiltak økonomi – Helse Førde 2023</vt:lpstr>
      <vt:lpstr>PowerPoint-presentasjon</vt:lpstr>
      <vt:lpstr>Økonomi - prosessen knytt til innsparing</vt:lpstr>
      <vt:lpstr>Utfordringsbiletet</vt:lpstr>
      <vt:lpstr>Økonomi - prosessen knytt til innsparing </vt:lpstr>
      <vt:lpstr>Tiltak - prosess</vt:lpstr>
      <vt:lpstr>PowerPoint-presentasjon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Styremøte Helse Førde</dc:title>
  <dc:creator>Ulvedal, Terje</dc:creator>
  <cp:lastModifiedBy>Vie, Tina Løkke</cp:lastModifiedBy>
  <cp:revision>1</cp:revision>
  <dcterms:created xsi:type="dcterms:W3CDTF">2023-01-23T09:49:43Z</dcterms:created>
  <dcterms:modified xsi:type="dcterms:W3CDTF">2023-03-08T07:39:15Z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Følsomhet Intern</vt:lpwstr>
  </property>
  <property fmtid="{D5CDD505-2E9C-101B-9397-08002B2CF9AE}" pid="3" name="ContentTypeId">
    <vt:lpwstr>0x010100225BDA245DFBD84EA1C603484927B211</vt:lpwstr>
  </property>
  <property fmtid="{D5CDD505-2E9C-101B-9397-08002B2CF9AE}" pid="4" name="ClassificationContentMarkingFooterLocations">
    <vt:lpwstr>office theme:8</vt:lpwstr>
  </property>
  <property fmtid="{D5CDD505-2E9C-101B-9397-08002B2CF9AE}" pid="5" name="MSIP_Label_d291ddcc-9a90-46b7-a727-d19b3ec4b730_Name">
    <vt:lpwstr>Åpen</vt:lpwstr>
  </property>
  <property fmtid="{D5CDD505-2E9C-101B-9397-08002B2CF9AE}" pid="6" name="MSIP_Label_d291ddcc-9a90-46b7-a727-d19b3ec4b730_SiteId">
    <vt:lpwstr>bdcbe535-f3cf-49f5-8a6a-fb6d98dc7837</vt:lpwstr>
  </property>
  <property fmtid="{D5CDD505-2E9C-101B-9397-08002B2CF9AE}" pid="7" name="MSIP_Label_d291ddcc-9a90-46b7-a727-d19b3ec4b730_ContentBits">
    <vt:lpwstr>0</vt:lpwstr>
  </property>
  <property fmtid="{D5CDD505-2E9C-101B-9397-08002B2CF9AE}" pid="8" name="MSIP_Label_d291ddcc-9a90-46b7-a727-d19b3ec4b730_SetDate">
    <vt:lpwstr>2023-01-25T08:46:05Z</vt:lpwstr>
  </property>
  <property fmtid="{D5CDD505-2E9C-101B-9397-08002B2CF9AE}" pid="9" name="MSIP_Label_d291ddcc-9a90-46b7-a727-d19b3ec4b730_Enabled">
    <vt:lpwstr>true</vt:lpwstr>
  </property>
  <property fmtid="{D5CDD505-2E9C-101B-9397-08002B2CF9AE}" pid="10" name="MSIP_Label_d291ddcc-9a90-46b7-a727-d19b3ec4b730_ActionId">
    <vt:lpwstr>a6fb241e-851a-47fa-8b40-5045fd8efbef</vt:lpwstr>
  </property>
  <property fmtid="{D5CDD505-2E9C-101B-9397-08002B2CF9AE}" pid="11" name="MSIP_Label_d291ddcc-9a90-46b7-a727-d19b3ec4b730_Method">
    <vt:lpwstr>Privileged</vt:lpwstr>
  </property>
</Properties>
</file>