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4630400" cy="8229600"/>
  <p:notesSz cx="6858000" cy="9144000"/>
  <p:defaultTextStyle>
    <a:defPPr>
      <a:defRPr lang="nb-NO"/>
    </a:defPPr>
    <a:lvl1pPr marL="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09B"/>
    <a:srgbClr val="DBD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1" autoAdjust="0"/>
  </p:normalViewPr>
  <p:slideViewPr>
    <p:cSldViewPr snapToGrid="0">
      <p:cViewPr varScale="1">
        <p:scale>
          <a:sx n="73" d="100"/>
          <a:sy n="73" d="100"/>
        </p:scale>
        <p:origin x="422" y="77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regneark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-regneark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-regneark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-regneark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-regneark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-regneark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-regneark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-regneark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-regneark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-regneark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247594050743664E-2"/>
          <c:y val="4.6296296296296294E-2"/>
          <c:w val="0.89019685039370078"/>
          <c:h val="0.790818022747156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'Ark1'!$A$140:$A$143</c:f>
              <c:strCache>
                <c:ptCount val="4"/>
                <c:pt idx="0">
                  <c:v>Saker frå kommunane</c:v>
                </c:pt>
                <c:pt idx="1">
                  <c:v>Saker frå HFD</c:v>
                </c:pt>
                <c:pt idx="2">
                  <c:v>Saker utan svar frå komm</c:v>
                </c:pt>
                <c:pt idx="3">
                  <c:v>Saker utan svar frå HFD</c:v>
                </c:pt>
              </c:strCache>
            </c:strRef>
          </c:cat>
          <c:val>
            <c:numRef>
              <c:f>'Ark1'!$B$140:$B$143</c:f>
              <c:numCache>
                <c:formatCode>General</c:formatCode>
                <c:ptCount val="4"/>
                <c:pt idx="0">
                  <c:v>94</c:v>
                </c:pt>
                <c:pt idx="1">
                  <c:v>54</c:v>
                </c:pt>
                <c:pt idx="2">
                  <c:v>32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9-49EF-A8DB-8F9F3A12D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137200"/>
        <c:axId val="519137528"/>
      </c:barChart>
      <c:catAx>
        <c:axId val="51913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9137528"/>
        <c:crosses val="autoZero"/>
        <c:auto val="1"/>
        <c:lblAlgn val="ctr"/>
        <c:lblOffset val="100"/>
        <c:noMultiLvlLbl val="0"/>
      </c:catAx>
      <c:valAx>
        <c:axId val="519137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913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1853935383694671E-2"/>
          <c:y val="2.1651160592098023E-2"/>
          <c:w val="0.96743814553680862"/>
          <c:h val="0.836399986981406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'Ark1'!$A$54:$A$75</c:f>
              <c:strCache>
                <c:ptCount val="21"/>
                <c:pt idx="0">
                  <c:v>Askvoll</c:v>
                </c:pt>
                <c:pt idx="1">
                  <c:v>Aurland</c:v>
                </c:pt>
                <c:pt idx="2">
                  <c:v>Bremanger</c:v>
                </c:pt>
                <c:pt idx="3">
                  <c:v>Fjaler</c:v>
                </c:pt>
                <c:pt idx="4">
                  <c:v>Gloppen</c:v>
                </c:pt>
                <c:pt idx="5">
                  <c:v>Gulen</c:v>
                </c:pt>
                <c:pt idx="6">
                  <c:v>Hyllestad</c:v>
                </c:pt>
                <c:pt idx="7">
                  <c:v>Høyanger</c:v>
                </c:pt>
                <c:pt idx="8">
                  <c:v>Kinn</c:v>
                </c:pt>
                <c:pt idx="9">
                  <c:v>Luster</c:v>
                </c:pt>
                <c:pt idx="10">
                  <c:v>Lærdal</c:v>
                </c:pt>
                <c:pt idx="11">
                  <c:v>Sogndal</c:v>
                </c:pt>
                <c:pt idx="12">
                  <c:v>Solund</c:v>
                </c:pt>
                <c:pt idx="13">
                  <c:v>Stad</c:v>
                </c:pt>
                <c:pt idx="14">
                  <c:v>Stryn</c:v>
                </c:pt>
                <c:pt idx="15">
                  <c:v>Sunnfjord</c:v>
                </c:pt>
                <c:pt idx="16">
                  <c:v>Vik</c:v>
                </c:pt>
                <c:pt idx="17">
                  <c:v>Årdal</c:v>
                </c:pt>
                <c:pt idx="18">
                  <c:v>NLV</c:v>
                </c:pt>
                <c:pt idx="19">
                  <c:v>Sogn LMS</c:v>
                </c:pt>
                <c:pt idx="20">
                  <c:v>SYS-IKL</c:v>
                </c:pt>
              </c:strCache>
            </c:strRef>
          </c:cat>
          <c:val>
            <c:numRef>
              <c:f>'Ark1'!$B$54:$B$75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2</c:v>
                </c:pt>
                <c:pt idx="18">
                  <c:v>2</c:v>
                </c:pt>
                <c:pt idx="19">
                  <c:v>7</c:v>
                </c:pt>
                <c:pt idx="2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52-4657-976B-0002CFBFA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4982984"/>
        <c:axId val="234981344"/>
      </c:barChart>
      <c:catAx>
        <c:axId val="234982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34981344"/>
        <c:crosses val="autoZero"/>
        <c:auto val="1"/>
        <c:lblAlgn val="ctr"/>
        <c:lblOffset val="100"/>
        <c:noMultiLvlLbl val="0"/>
      </c:catAx>
      <c:valAx>
        <c:axId val="23498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34982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'Ark1'!$B$152</c:f>
              <c:strCache>
                <c:ptCount val="1"/>
                <c:pt idx="0">
                  <c:v>Melde av Helse Førde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'Ark1'!$A$153:$A$159</c:f>
              <c:strCache>
                <c:ptCount val="7"/>
                <c:pt idx="0">
                  <c:v>År 2016</c:v>
                </c:pt>
                <c:pt idx="1">
                  <c:v>År 2017</c:v>
                </c:pt>
                <c:pt idx="2">
                  <c:v>År 2018</c:v>
                </c:pt>
                <c:pt idx="3">
                  <c:v>År 2019</c:v>
                </c:pt>
                <c:pt idx="4">
                  <c:v>År 2020</c:v>
                </c:pt>
                <c:pt idx="5">
                  <c:v>År 2021</c:v>
                </c:pt>
                <c:pt idx="6">
                  <c:v>År 2022</c:v>
                </c:pt>
              </c:strCache>
            </c:strRef>
          </c:cat>
          <c:val>
            <c:numRef>
              <c:f>'Ark1'!$B$153:$B$159</c:f>
              <c:numCache>
                <c:formatCode>General</c:formatCode>
                <c:ptCount val="7"/>
                <c:pt idx="0">
                  <c:v>81</c:v>
                </c:pt>
                <c:pt idx="1">
                  <c:v>60</c:v>
                </c:pt>
                <c:pt idx="2">
                  <c:v>68</c:v>
                </c:pt>
                <c:pt idx="3">
                  <c:v>45</c:v>
                </c:pt>
                <c:pt idx="4">
                  <c:v>79</c:v>
                </c:pt>
                <c:pt idx="5">
                  <c:v>38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E-4F76-A46B-094D9AC591C2}"/>
            </c:ext>
          </c:extLst>
        </c:ser>
        <c:ser>
          <c:idx val="1"/>
          <c:order val="1"/>
          <c:tx>
            <c:strRef>
              <c:f>'Ark1'!$C$152</c:f>
              <c:strCache>
                <c:ptCount val="1"/>
                <c:pt idx="0">
                  <c:v>Melde av kommunane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'Ark1'!$A$153:$A$159</c:f>
              <c:strCache>
                <c:ptCount val="7"/>
                <c:pt idx="0">
                  <c:v>År 2016</c:v>
                </c:pt>
                <c:pt idx="1">
                  <c:v>År 2017</c:v>
                </c:pt>
                <c:pt idx="2">
                  <c:v>År 2018</c:v>
                </c:pt>
                <c:pt idx="3">
                  <c:v>År 2019</c:v>
                </c:pt>
                <c:pt idx="4">
                  <c:v>År 2020</c:v>
                </c:pt>
                <c:pt idx="5">
                  <c:v>År 2021</c:v>
                </c:pt>
                <c:pt idx="6">
                  <c:v>År 2022</c:v>
                </c:pt>
              </c:strCache>
            </c:strRef>
          </c:cat>
          <c:val>
            <c:numRef>
              <c:f>'Ark1'!$C$153:$C$159</c:f>
              <c:numCache>
                <c:formatCode>General</c:formatCode>
                <c:ptCount val="7"/>
                <c:pt idx="0">
                  <c:v>84</c:v>
                </c:pt>
                <c:pt idx="1">
                  <c:v>115</c:v>
                </c:pt>
                <c:pt idx="2">
                  <c:v>115</c:v>
                </c:pt>
                <c:pt idx="3">
                  <c:v>90</c:v>
                </c:pt>
                <c:pt idx="4">
                  <c:v>71</c:v>
                </c:pt>
                <c:pt idx="5">
                  <c:v>72</c:v>
                </c:pt>
                <c:pt idx="6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BE-4F76-A46B-094D9AC59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007056"/>
        <c:axId val="349007384"/>
      </c:barChart>
      <c:catAx>
        <c:axId val="34900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49007384"/>
        <c:crosses val="autoZero"/>
        <c:auto val="1"/>
        <c:lblAlgn val="ctr"/>
        <c:lblOffset val="100"/>
        <c:noMultiLvlLbl val="0"/>
      </c:catAx>
      <c:valAx>
        <c:axId val="34900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34900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043386315547932E-2"/>
          <c:y val="2.1891150229598519E-2"/>
          <c:w val="0.90357665385689556"/>
          <c:h val="0.6683507977341989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'Ark1'!$A$169:$A$178</c:f>
              <c:strCache>
                <c:ptCount val="10"/>
                <c:pt idx="0">
                  <c:v>Behandling i kommunen</c:v>
                </c:pt>
                <c:pt idx="1">
                  <c:v>Kommunikasjon</c:v>
                </c:pt>
                <c:pt idx="2">
                  <c:v>PLO-melding</c:v>
                </c:pt>
                <c:pt idx="3">
                  <c:v>Legemiddel</c:v>
                </c:pt>
                <c:pt idx="4">
                  <c:v>Hjelpemiddel</c:v>
                </c:pt>
                <c:pt idx="5">
                  <c:v>Smitte</c:v>
                </c:pt>
                <c:pt idx="6">
                  <c:v>Laboratorieprøver</c:v>
                </c:pt>
                <c:pt idx="7">
                  <c:v>Transport</c:v>
                </c:pt>
                <c:pt idx="8">
                  <c:v>Pasientflyt</c:v>
                </c:pt>
                <c:pt idx="9">
                  <c:v>Annet samhandling</c:v>
                </c:pt>
              </c:strCache>
            </c:strRef>
          </c:cat>
          <c:val>
            <c:numRef>
              <c:f>'Ark1'!$B$169:$B$178</c:f>
              <c:numCache>
                <c:formatCode>General</c:formatCode>
                <c:ptCount val="10"/>
                <c:pt idx="0">
                  <c:v>5</c:v>
                </c:pt>
                <c:pt idx="1">
                  <c:v>20</c:v>
                </c:pt>
                <c:pt idx="2">
                  <c:v>4</c:v>
                </c:pt>
                <c:pt idx="3">
                  <c:v>9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3D-4F92-A471-6DC6EF05F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5112440"/>
        <c:axId val="235112768"/>
      </c:barChart>
      <c:catAx>
        <c:axId val="23511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35112768"/>
        <c:crosses val="autoZero"/>
        <c:auto val="1"/>
        <c:lblAlgn val="ctr"/>
        <c:lblOffset val="100"/>
        <c:noMultiLvlLbl val="0"/>
      </c:catAx>
      <c:valAx>
        <c:axId val="23511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35112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'Ark1'!$A$183:$A$193</c:f>
              <c:strCache>
                <c:ptCount val="11"/>
                <c:pt idx="0">
                  <c:v>Behandling i sjukehus</c:v>
                </c:pt>
                <c:pt idx="1">
                  <c:v>Kommunikasjon</c:v>
                </c:pt>
                <c:pt idx="2">
                  <c:v>PLO-melding</c:v>
                </c:pt>
                <c:pt idx="3">
                  <c:v>Legemiddel</c:v>
                </c:pt>
                <c:pt idx="4">
                  <c:v>Hjelpemiddel</c:v>
                </c:pt>
                <c:pt idx="5">
                  <c:v>Smitte</c:v>
                </c:pt>
                <c:pt idx="6">
                  <c:v>Laboratorieprøver</c:v>
                </c:pt>
                <c:pt idx="7">
                  <c:v>Transport</c:v>
                </c:pt>
                <c:pt idx="8">
                  <c:v>Pasientflyt</c:v>
                </c:pt>
                <c:pt idx="9">
                  <c:v>Sensitiv informasjon</c:v>
                </c:pt>
                <c:pt idx="10">
                  <c:v>Annet samhandling</c:v>
                </c:pt>
              </c:strCache>
            </c:strRef>
          </c:cat>
          <c:val>
            <c:numRef>
              <c:f>'Ark1'!$B$183:$B$193</c:f>
              <c:numCache>
                <c:formatCode>General</c:formatCode>
                <c:ptCount val="11"/>
                <c:pt idx="0">
                  <c:v>7</c:v>
                </c:pt>
                <c:pt idx="1">
                  <c:v>37</c:v>
                </c:pt>
                <c:pt idx="2">
                  <c:v>10</c:v>
                </c:pt>
                <c:pt idx="3">
                  <c:v>18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5</c:v>
                </c:pt>
                <c:pt idx="8">
                  <c:v>5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DF-4934-8708-803D38EAB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6618976"/>
        <c:axId val="676620616"/>
      </c:barChart>
      <c:catAx>
        <c:axId val="6766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6620616"/>
        <c:crosses val="autoZero"/>
        <c:auto val="1"/>
        <c:lblAlgn val="ctr"/>
        <c:lblOffset val="100"/>
        <c:noMultiLvlLbl val="0"/>
      </c:catAx>
      <c:valAx>
        <c:axId val="676620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661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'Ark1'!$A$3:$A$23</c:f>
              <c:strCache>
                <c:ptCount val="21"/>
                <c:pt idx="0">
                  <c:v>Askvoll</c:v>
                </c:pt>
                <c:pt idx="1">
                  <c:v>Aurland</c:v>
                </c:pt>
                <c:pt idx="2">
                  <c:v>Bremanger</c:v>
                </c:pt>
                <c:pt idx="3">
                  <c:v>Fjaler</c:v>
                </c:pt>
                <c:pt idx="4">
                  <c:v>Gloppen</c:v>
                </c:pt>
                <c:pt idx="5">
                  <c:v>Gulen</c:v>
                </c:pt>
                <c:pt idx="6">
                  <c:v>Hyllestad</c:v>
                </c:pt>
                <c:pt idx="7">
                  <c:v>Høyanger</c:v>
                </c:pt>
                <c:pt idx="8">
                  <c:v>Kinn</c:v>
                </c:pt>
                <c:pt idx="9">
                  <c:v>Luster</c:v>
                </c:pt>
                <c:pt idx="10">
                  <c:v>Lærdal</c:v>
                </c:pt>
                <c:pt idx="11">
                  <c:v>Sogndal</c:v>
                </c:pt>
                <c:pt idx="12">
                  <c:v>Solund</c:v>
                </c:pt>
                <c:pt idx="13">
                  <c:v>Stad</c:v>
                </c:pt>
                <c:pt idx="14">
                  <c:v>Stryn</c:v>
                </c:pt>
                <c:pt idx="15">
                  <c:v>Sunnfjord</c:v>
                </c:pt>
                <c:pt idx="16">
                  <c:v>Vik</c:v>
                </c:pt>
                <c:pt idx="17">
                  <c:v>Årdal</c:v>
                </c:pt>
                <c:pt idx="18">
                  <c:v>NLV</c:v>
                </c:pt>
                <c:pt idx="19">
                  <c:v>Sogn LMS</c:v>
                </c:pt>
                <c:pt idx="20">
                  <c:v>SYS-IKL</c:v>
                </c:pt>
              </c:strCache>
            </c:strRef>
          </c:cat>
          <c:val>
            <c:numRef>
              <c:f>'Ark1'!$B$3:$B$23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30</c:v>
                </c:pt>
                <c:pt idx="9">
                  <c:v>9</c:v>
                </c:pt>
                <c:pt idx="10">
                  <c:v>2</c:v>
                </c:pt>
                <c:pt idx="11">
                  <c:v>5</c:v>
                </c:pt>
                <c:pt idx="12">
                  <c:v>0</c:v>
                </c:pt>
                <c:pt idx="13">
                  <c:v>4</c:v>
                </c:pt>
                <c:pt idx="14">
                  <c:v>11</c:v>
                </c:pt>
                <c:pt idx="15">
                  <c:v>4</c:v>
                </c:pt>
                <c:pt idx="16">
                  <c:v>3</c:v>
                </c:pt>
                <c:pt idx="17">
                  <c:v>2</c:v>
                </c:pt>
                <c:pt idx="18">
                  <c:v>1</c:v>
                </c:pt>
                <c:pt idx="19">
                  <c:v>3</c:v>
                </c:pt>
                <c:pt idx="2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6B-45E1-9345-EBD5D3C657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6893488"/>
        <c:axId val="936889880"/>
      </c:barChart>
      <c:catAx>
        <c:axId val="93689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36889880"/>
        <c:crosses val="autoZero"/>
        <c:auto val="1"/>
        <c:lblAlgn val="ctr"/>
        <c:lblOffset val="100"/>
        <c:noMultiLvlLbl val="0"/>
      </c:catAx>
      <c:valAx>
        <c:axId val="936889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3689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'Ark1'!$A$28:$A$49</c:f>
              <c:strCache>
                <c:ptCount val="22"/>
                <c:pt idx="0">
                  <c:v>Askvoll</c:v>
                </c:pt>
                <c:pt idx="1">
                  <c:v>Aurland</c:v>
                </c:pt>
                <c:pt idx="2">
                  <c:v>Bremanger</c:v>
                </c:pt>
                <c:pt idx="3">
                  <c:v>Fjaler</c:v>
                </c:pt>
                <c:pt idx="4">
                  <c:v>Gloppen</c:v>
                </c:pt>
                <c:pt idx="5">
                  <c:v>Gulen</c:v>
                </c:pt>
                <c:pt idx="6">
                  <c:v>Hyllestad</c:v>
                </c:pt>
                <c:pt idx="7">
                  <c:v>Høyanger</c:v>
                </c:pt>
                <c:pt idx="8">
                  <c:v>Kinn</c:v>
                </c:pt>
                <c:pt idx="9">
                  <c:v>Luster</c:v>
                </c:pt>
                <c:pt idx="10">
                  <c:v>Lærdal</c:v>
                </c:pt>
                <c:pt idx="11">
                  <c:v>Sogndal</c:v>
                </c:pt>
                <c:pt idx="12">
                  <c:v>Solund</c:v>
                </c:pt>
                <c:pt idx="13">
                  <c:v>Stad</c:v>
                </c:pt>
                <c:pt idx="14">
                  <c:v>Stryn</c:v>
                </c:pt>
                <c:pt idx="15">
                  <c:v>Sunnfjord</c:v>
                </c:pt>
                <c:pt idx="16">
                  <c:v>Vik</c:v>
                </c:pt>
                <c:pt idx="17">
                  <c:v>Årdal</c:v>
                </c:pt>
                <c:pt idx="18">
                  <c:v>NLV</c:v>
                </c:pt>
                <c:pt idx="19">
                  <c:v>Sogn LMS</c:v>
                </c:pt>
                <c:pt idx="20">
                  <c:v>SYS-IKL</c:v>
                </c:pt>
                <c:pt idx="21">
                  <c:v>PKO</c:v>
                </c:pt>
              </c:strCache>
            </c:strRef>
          </c:cat>
          <c:val>
            <c:numRef>
              <c:f>'Ark1'!$B$28:$B$49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4</c:v>
                </c:pt>
                <c:pt idx="15">
                  <c:v>3</c:v>
                </c:pt>
                <c:pt idx="16">
                  <c:v>0</c:v>
                </c:pt>
                <c:pt idx="17">
                  <c:v>2</c:v>
                </c:pt>
                <c:pt idx="18">
                  <c:v>11</c:v>
                </c:pt>
                <c:pt idx="19">
                  <c:v>8</c:v>
                </c:pt>
                <c:pt idx="20">
                  <c:v>3</c:v>
                </c:pt>
                <c:pt idx="2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43-44D6-BAD1-6FB08DA9D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0852232"/>
        <c:axId val="940847312"/>
      </c:barChart>
      <c:catAx>
        <c:axId val="940852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40847312"/>
        <c:crosses val="autoZero"/>
        <c:auto val="1"/>
        <c:lblAlgn val="ctr"/>
        <c:lblOffset val="100"/>
        <c:noMultiLvlLbl val="0"/>
      </c:catAx>
      <c:valAx>
        <c:axId val="94084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40852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894356955380575E-2"/>
          <c:y val="4.1666666666666664E-2"/>
          <c:w val="0.89555008748906384"/>
          <c:h val="0.704590988626421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'Ark1'!$A$79:$A$97</c:f>
              <c:strCache>
                <c:ptCount val="19"/>
                <c:pt idx="0">
                  <c:v>NPS døgn</c:v>
                </c:pt>
                <c:pt idx="1">
                  <c:v>NPS rus</c:v>
                </c:pt>
                <c:pt idx="2">
                  <c:v>UPH</c:v>
                </c:pt>
                <c:pt idx="3">
                  <c:v>DPS dag</c:v>
                </c:pt>
                <c:pt idx="4">
                  <c:v>Husøkonom</c:v>
                </c:pt>
                <c:pt idx="5">
                  <c:v>Med NSH</c:v>
                </c:pt>
                <c:pt idx="6">
                  <c:v>Med LSH</c:v>
                </c:pt>
                <c:pt idx="7">
                  <c:v>Med FSS</c:v>
                </c:pt>
                <c:pt idx="8">
                  <c:v>Rad NSH</c:v>
                </c:pt>
                <c:pt idx="9">
                  <c:v>Rad FSS</c:v>
                </c:pt>
                <c:pt idx="10">
                  <c:v>Rad LSH</c:v>
                </c:pt>
                <c:pt idx="11">
                  <c:v>LMBB</c:v>
                </c:pt>
                <c:pt idx="12">
                  <c:v>Akuttmottak</c:v>
                </c:pt>
                <c:pt idx="13">
                  <c:v>ANRR</c:v>
                </c:pt>
                <c:pt idx="14">
                  <c:v>Ort LSH</c:v>
                </c:pt>
                <c:pt idx="15">
                  <c:v>Ort FSS</c:v>
                </c:pt>
                <c:pt idx="16">
                  <c:v>Ort NSH</c:v>
                </c:pt>
                <c:pt idx="17">
                  <c:v>AMK</c:v>
                </c:pt>
                <c:pt idx="18">
                  <c:v>Ambulanse</c:v>
                </c:pt>
              </c:strCache>
            </c:strRef>
          </c:cat>
          <c:val>
            <c:numRef>
              <c:f>'Ark1'!$B$79:$B$97</c:f>
              <c:numCache>
                <c:formatCode>General</c:formatCode>
                <c:ptCount val="19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5</c:v>
                </c:pt>
                <c:pt idx="7">
                  <c:v>3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4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4</c:v>
                </c:pt>
                <c:pt idx="1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D-43F2-8510-02E717A1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9776296"/>
        <c:axId val="689776624"/>
      </c:barChart>
      <c:catAx>
        <c:axId val="689776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89776624"/>
        <c:crosses val="autoZero"/>
        <c:auto val="1"/>
        <c:lblAlgn val="ctr"/>
        <c:lblOffset val="100"/>
        <c:noMultiLvlLbl val="0"/>
      </c:catAx>
      <c:valAx>
        <c:axId val="68977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89776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'Ark1'!$A$110:$A$136</c:f>
              <c:strCache>
                <c:ptCount val="27"/>
                <c:pt idx="0">
                  <c:v>NPS døgn</c:v>
                </c:pt>
                <c:pt idx="1">
                  <c:v>NPS rus</c:v>
                </c:pt>
                <c:pt idx="2">
                  <c:v>NPS dag</c:v>
                </c:pt>
                <c:pt idx="3">
                  <c:v>UPH</c:v>
                </c:pt>
                <c:pt idx="4">
                  <c:v>DPS dag</c:v>
                </c:pt>
                <c:pt idx="5">
                  <c:v>Akutt døgn</c:v>
                </c:pt>
                <c:pt idx="6">
                  <c:v>Husøkonom</c:v>
                </c:pt>
                <c:pt idx="7">
                  <c:v>Med NSH</c:v>
                </c:pt>
                <c:pt idx="8">
                  <c:v>Med LSH</c:v>
                </c:pt>
                <c:pt idx="9">
                  <c:v>Med FSS</c:v>
                </c:pt>
                <c:pt idx="10">
                  <c:v>Kreft</c:v>
                </c:pt>
                <c:pt idx="11">
                  <c:v>Rad NSH</c:v>
                </c:pt>
                <c:pt idx="12">
                  <c:v>Rad FSS</c:v>
                </c:pt>
                <c:pt idx="13">
                  <c:v>Rad LSH</c:v>
                </c:pt>
                <c:pt idx="14">
                  <c:v>LMBB NSH</c:v>
                </c:pt>
                <c:pt idx="15">
                  <c:v>Mikrob.</c:v>
                </c:pt>
                <c:pt idx="16">
                  <c:v>Akuttmottak</c:v>
                </c:pt>
                <c:pt idx="17">
                  <c:v>ANRR</c:v>
                </c:pt>
                <c:pt idx="18">
                  <c:v>Ort LSH</c:v>
                </c:pt>
                <c:pt idx="19">
                  <c:v>Ort FSS</c:v>
                </c:pt>
                <c:pt idx="20">
                  <c:v>Ort NSH</c:v>
                </c:pt>
                <c:pt idx="21">
                  <c:v>AMK</c:v>
                </c:pt>
                <c:pt idx="22">
                  <c:v>Ambulanse</c:v>
                </c:pt>
                <c:pt idx="23">
                  <c:v>Kir FSS</c:v>
                </c:pt>
                <c:pt idx="24">
                  <c:v>KK</c:v>
                </c:pt>
                <c:pt idx="25">
                  <c:v>Fagsenter</c:v>
                </c:pt>
                <c:pt idx="26">
                  <c:v>Kir serv s</c:v>
                </c:pt>
              </c:strCache>
            </c:strRef>
          </c:cat>
          <c:val>
            <c:numRef>
              <c:f>'Ark1'!$B$110:$B$136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16</c:v>
                </c:pt>
                <c:pt idx="8">
                  <c:v>10</c:v>
                </c:pt>
                <c:pt idx="9">
                  <c:v>9</c:v>
                </c:pt>
                <c:pt idx="10">
                  <c:v>6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3</c:v>
                </c:pt>
                <c:pt idx="18">
                  <c:v>3</c:v>
                </c:pt>
                <c:pt idx="19">
                  <c:v>18</c:v>
                </c:pt>
                <c:pt idx="20">
                  <c:v>1</c:v>
                </c:pt>
                <c:pt idx="21">
                  <c:v>6</c:v>
                </c:pt>
                <c:pt idx="22">
                  <c:v>5</c:v>
                </c:pt>
                <c:pt idx="23">
                  <c:v>8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85-4646-8526-EF07AAC67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2624848"/>
        <c:axId val="932618616"/>
      </c:barChart>
      <c:catAx>
        <c:axId val="93262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32618616"/>
        <c:crosses val="autoZero"/>
        <c:auto val="1"/>
        <c:lblAlgn val="ctr"/>
        <c:lblOffset val="100"/>
        <c:noMultiLvlLbl val="0"/>
      </c:catAx>
      <c:valAx>
        <c:axId val="932618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3262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'Ark1'!$A$101:$A$105</c:f>
              <c:strCache>
                <c:ptCount val="5"/>
                <c:pt idx="0">
                  <c:v>NPS dag</c:v>
                </c:pt>
                <c:pt idx="1">
                  <c:v>ANRR</c:v>
                </c:pt>
                <c:pt idx="2">
                  <c:v>Med FSS</c:v>
                </c:pt>
                <c:pt idx="3">
                  <c:v>Kreft</c:v>
                </c:pt>
                <c:pt idx="4">
                  <c:v>Med NSH</c:v>
                </c:pt>
              </c:strCache>
            </c:strRef>
          </c:cat>
          <c:val>
            <c:numRef>
              <c:f>'Ark1'!$B$101:$B$105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1F-4D53-AB92-E58378D840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6956752"/>
        <c:axId val="678542864"/>
      </c:barChart>
      <c:catAx>
        <c:axId val="67695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8542864"/>
        <c:crosses val="autoZero"/>
        <c:auto val="1"/>
        <c:lblAlgn val="ctr"/>
        <c:lblOffset val="100"/>
        <c:noMultiLvlLbl val="0"/>
      </c:catAx>
      <c:valAx>
        <c:axId val="678542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67695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29308-A14F-43FA-A3C5-58A53CCC2EBF}" type="datetimeFigureOut">
              <a:rPr lang="nb-NO" smtClean="0"/>
              <a:t>28.02.2023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2DEB9-A34F-4D3C-9735-5DD337EAC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750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20090" y="1080136"/>
            <a:ext cx="13159645" cy="6480810"/>
          </a:xfrm>
          <a:solidFill>
            <a:schemeClr val="accent1"/>
          </a:solidFill>
        </p:spPr>
        <p:txBody>
          <a:bodyPr lIns="540000" tIns="540000" rIns="5040000" bIns="2448000" anchor="t"/>
          <a:lstStyle>
            <a:lvl1pPr algn="l">
              <a:lnSpc>
                <a:spcPct val="9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96162" y="6660833"/>
            <a:ext cx="1008126" cy="324040"/>
          </a:xfrm>
        </p:spPr>
        <p:txBody>
          <a:bodyPr/>
          <a:lstStyle>
            <a:lvl1pPr algn="l">
              <a:defRPr sz="1600" b="0">
                <a:solidFill>
                  <a:schemeClr val="bg1"/>
                </a:solidFill>
              </a:defRPr>
            </a:lvl1pPr>
          </a:lstStyle>
          <a:p>
            <a:fld id="{6C700F2C-AB72-49CC-91E4-A0E76C9A2240}" type="datetime1">
              <a:rPr lang="nb-NO" smtClean="0"/>
              <a:t>28.02.2023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520315" y="6660833"/>
            <a:ext cx="5040630" cy="324040"/>
          </a:xfrm>
        </p:spPr>
        <p:txBody>
          <a:bodyPr>
            <a:noAutofit/>
          </a:bodyPr>
          <a:lstStyle>
            <a:lvl1pPr algn="l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Irene Barmen Hoel 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x bilder /m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720090" y="1080136"/>
            <a:ext cx="4320540" cy="2160270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9" name="Plassholder for bilde 6"/>
          <p:cNvSpPr>
            <a:spLocks noGrp="1"/>
          </p:cNvSpPr>
          <p:nvPr>
            <p:ph type="pic" sz="quarter" idx="11"/>
          </p:nvPr>
        </p:nvSpPr>
        <p:spPr>
          <a:xfrm>
            <a:off x="5238656" y="1080137"/>
            <a:ext cx="4140517" cy="3240405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lassholder for bilde 6"/>
          <p:cNvSpPr>
            <a:spLocks noGrp="1"/>
          </p:cNvSpPr>
          <p:nvPr>
            <p:ph type="pic" sz="quarter" idx="12"/>
          </p:nvPr>
        </p:nvSpPr>
        <p:spPr>
          <a:xfrm>
            <a:off x="5238656" y="4500563"/>
            <a:ext cx="4140517" cy="3060383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15"/>
          </p:nvPr>
        </p:nvSpPr>
        <p:spPr>
          <a:xfrm>
            <a:off x="720090" y="3420428"/>
            <a:ext cx="4320540" cy="41405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360000" tIns="360000" rIns="360000" bIns="360000">
            <a:normAutofit/>
          </a:bodyPr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000" b="1">
                <a:solidFill>
                  <a:schemeClr val="lt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2" name="Plassholder for bilde 6"/>
          <p:cNvSpPr>
            <a:spLocks noGrp="1"/>
          </p:cNvSpPr>
          <p:nvPr>
            <p:ph type="pic" sz="quarter" idx="16"/>
          </p:nvPr>
        </p:nvSpPr>
        <p:spPr>
          <a:xfrm>
            <a:off x="9559195" y="1080135"/>
            <a:ext cx="4320540" cy="6480809"/>
          </a:xfrm>
          <a:prstGeom prst="rect">
            <a:avLst/>
          </a:prstGeom>
          <a:solidFill>
            <a:schemeClr val="lt2"/>
          </a:solidFill>
        </p:spPr>
        <p:txBody>
          <a:bodyPr lIns="0" tIns="36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23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720090" y="2160270"/>
            <a:ext cx="6300788" cy="540067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560945" y="2160270"/>
            <a:ext cx="6300788" cy="540067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F7D1B-6980-46D3-9CD7-B39178CE31AF}" type="datetime1">
              <a:rPr lang="nb-NO" smtClean="0"/>
              <a:t>28.02.2023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ittel 8"/>
          <p:cNvSpPr>
            <a:spLocks noGrp="1"/>
          </p:cNvSpPr>
          <p:nvPr>
            <p:ph type="title"/>
          </p:nvPr>
        </p:nvSpPr>
        <p:spPr>
          <a:xfrm>
            <a:off x="720090" y="1080135"/>
            <a:ext cx="13141643" cy="86410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3060383"/>
            <a:ext cx="6300788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560945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7560945" y="3060383"/>
            <a:ext cx="6300788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985F-A67E-4BA4-BB97-1A8C3CF2786C}" type="datetime1">
              <a:rPr lang="nb-NO" smtClean="0"/>
              <a:t>28.02.2023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7096-6DEC-4BB3-8F04-4A9D8F1BA932}" type="datetime1">
              <a:rPr lang="nb-NO" smtClean="0"/>
              <a:t>28.02.2023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EADF-120C-4780-ADB1-ED8EF03EB587}" type="datetime1">
              <a:rPr lang="nb-NO" smtClean="0"/>
              <a:t>28.02.2023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720090" y="1080137"/>
            <a:ext cx="13159645" cy="6480810"/>
          </a:xfrm>
          <a:prstGeom prst="rect">
            <a:avLst/>
          </a:prstGeom>
          <a:solidFill>
            <a:srgbClr val="AAA09B"/>
          </a:solidFill>
        </p:spPr>
        <p:txBody>
          <a:bodyPr lIns="0" tIns="1980000" rIns="0" bIns="0" anchor="t" anchorCtr="1"/>
          <a:lstStyle>
            <a:lvl1pPr marL="0" indent="0">
              <a:buNone/>
              <a:defRPr sz="1800">
                <a:solidFill>
                  <a:schemeClr val="lt1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1620203"/>
            <a:ext cx="7380922" cy="830997"/>
          </a:xfrm>
          <a:noFill/>
        </p:spPr>
        <p:txBody>
          <a:bodyPr lIns="0" tIns="0" rIns="0" bIns="0" anchor="t">
            <a:spAutoFit/>
          </a:bodyPr>
          <a:lstStyle>
            <a:lvl1pPr algn="l">
              <a:lnSpc>
                <a:spcPct val="9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Legg til tittel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6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06502" y="1080136"/>
            <a:ext cx="13019227" cy="6480810"/>
          </a:xfrm>
          <a:solidFill>
            <a:srgbClr val="AAA09B"/>
          </a:solidFill>
        </p:spPr>
        <p:txBody>
          <a:bodyPr lIns="540000" tIns="540000" rIns="5040000" bIns="2448000" anchor="t">
            <a:normAutofit/>
          </a:bodyPr>
          <a:lstStyle>
            <a:lvl1pPr>
              <a:lnSpc>
                <a:spcPct val="90000"/>
              </a:lnSpc>
              <a:defRPr sz="5000">
                <a:solidFill>
                  <a:schemeClr val="l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0"/>
          </p:nvPr>
        </p:nvSpPr>
        <p:spPr>
          <a:xfrm>
            <a:off x="1296162" y="6660833"/>
            <a:ext cx="1008126" cy="324040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9C40B92B-C3FB-40B1-9C45-50E1EE637A21}" type="datetime1">
              <a:rPr lang="nb-NO" smtClean="0"/>
              <a:t>28.02.2023</a:t>
            </a:fld>
            <a:endParaRPr lang="nb-NO" dirty="0"/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>
          <a:xfrm>
            <a:off x="2520315" y="6660833"/>
            <a:ext cx="5040630" cy="32404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Irene Barmen Hoel </a:t>
            </a:r>
            <a:endParaRPr lang="nb-NO" dirty="0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13480086" y="7681260"/>
            <a:ext cx="345643" cy="221599"/>
          </a:xfrm>
        </p:spPr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090" y="2340293"/>
            <a:ext cx="10441305" cy="522065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81E8-FF45-4BB9-B4D5-4BE12592B944}" type="datetime1">
              <a:rPr lang="nb-NO" smtClean="0"/>
              <a:t>28.02.2023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tekst &amp; innhold /m undertit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3060383"/>
            <a:ext cx="6300788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7560945" y="1080135"/>
            <a:ext cx="6300788" cy="648081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Sett inn innhold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D196-4AC6-4B80-AA28-98B2DF1BFBC3}" type="datetime1">
              <a:rPr lang="nb-NO" smtClean="0"/>
              <a:t>28.02.2023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91" y="1080135"/>
            <a:ext cx="6300788" cy="86410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8001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&amp;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2160270"/>
            <a:ext cx="6300788" cy="540067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 hasCustomPrompt="1"/>
          </p:nvPr>
        </p:nvSpPr>
        <p:spPr>
          <a:xfrm>
            <a:off x="7560945" y="1080135"/>
            <a:ext cx="6300788" cy="648081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Sett inn innhold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3EB8-8D41-42CB-B962-1290CE5A5A8F}" type="datetime1">
              <a:rPr lang="nb-NO" smtClean="0"/>
              <a:t>28.02.2023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90" y="1080135"/>
            <a:ext cx="6300788" cy="86410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4857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, tekst og teks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160270"/>
            <a:ext cx="6300788" cy="72009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20090" y="3060383"/>
            <a:ext cx="6300788" cy="45005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F207-AABD-46D5-8FCA-43202C279ACD}" type="datetime1">
              <a:rPr lang="nb-NO" smtClean="0"/>
              <a:t>28.02.2023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90" y="1080135"/>
            <a:ext cx="6300788" cy="86410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142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0"/>
          </p:nvPr>
        </p:nvSpPr>
        <p:spPr>
          <a:xfrm>
            <a:off x="720090" y="1080137"/>
            <a:ext cx="13159645" cy="6480810"/>
          </a:xfrm>
          <a:prstGeom prst="rect">
            <a:avLst/>
          </a:prstGeom>
          <a:solidFill>
            <a:schemeClr val="lt2"/>
          </a:solidFill>
        </p:spPr>
        <p:txBody>
          <a:bodyPr lIns="0" tIns="144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82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kon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2" hasCustomPrompt="1"/>
          </p:nvPr>
        </p:nvSpPr>
        <p:spPr>
          <a:xfrm>
            <a:off x="720090" y="1080137"/>
            <a:ext cx="13159645" cy="6480810"/>
          </a:xfrm>
          <a:prstGeom prst="rect">
            <a:avLst/>
          </a:prstGeom>
          <a:solidFill>
            <a:srgbClr val="DBD6D4"/>
          </a:solidFill>
        </p:spPr>
        <p:txBody>
          <a:bodyPr lIns="0" tIns="1440000" rIns="0" bIns="0" anchor="ctr"/>
          <a:lstStyle>
            <a:lvl1pPr marL="0" indent="0" algn="ctr">
              <a:buNone/>
              <a:defRPr sz="100" baseline="0"/>
            </a:lvl1pPr>
          </a:lstStyle>
          <a:p>
            <a:pPr lvl="0"/>
            <a:r>
              <a:rPr lang="nb-NO" sz="100" dirty="0"/>
              <a:t> </a:t>
            </a:r>
            <a:endParaRPr lang="nb-NO" dirty="0"/>
          </a:p>
        </p:txBody>
      </p:sp>
      <p:sp>
        <p:nvSpPr>
          <p:cNvPr id="4" name="Plassholder for bilde 6"/>
          <p:cNvSpPr>
            <a:spLocks noGrp="1"/>
          </p:cNvSpPr>
          <p:nvPr>
            <p:ph type="pic" sz="quarter" idx="11" hasCustomPrompt="1"/>
          </p:nvPr>
        </p:nvSpPr>
        <p:spPr>
          <a:xfrm>
            <a:off x="4995624" y="2160271"/>
            <a:ext cx="4608576" cy="4320540"/>
          </a:xfrm>
          <a:prstGeom prst="rect">
            <a:avLst/>
          </a:prstGeom>
          <a:noFill/>
        </p:spPr>
        <p:txBody>
          <a:bodyPr lIns="0" tIns="1080000" rIns="0" bIns="0" anchor="t" anchorCtr="1"/>
          <a:lstStyle>
            <a:lvl1pPr marL="0" indent="0">
              <a:buNone/>
              <a:defRPr sz="1800"/>
            </a:lvl1pPr>
          </a:lstStyle>
          <a:p>
            <a:r>
              <a:rPr lang="nb-NO" dirty="0"/>
              <a:t>Ikon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0035" y="455558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8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20090" y="1080135"/>
            <a:ext cx="10441305" cy="86410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090" y="2340293"/>
            <a:ext cx="10441305" cy="522065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0090" y="7812977"/>
            <a:ext cx="1152144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5DD6-B482-4D03-A60F-415C1AF04FFA}" type="datetime1">
              <a:rPr lang="nb-NO" smtClean="0"/>
              <a:t>28.02.2023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229150" y="7812977"/>
            <a:ext cx="8932245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Irene Barmen Hoel 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3541235" y="7812977"/>
            <a:ext cx="345643" cy="221599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DFAA-887F-4071-8EAD-E8CA316FCF06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0521" y="332467"/>
            <a:ext cx="191414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6" r:id="rId5"/>
    <p:sldLayoutId id="2147483658" r:id="rId6"/>
    <p:sldLayoutId id="2147483664" r:id="rId7"/>
    <p:sldLayoutId id="2147483660" r:id="rId8"/>
    <p:sldLayoutId id="2147483662" r:id="rId9"/>
    <p:sldLayoutId id="2147483659" r:id="rId10"/>
    <p:sldLayoutId id="2147483652" r:id="rId11"/>
    <p:sldLayoutId id="2147483653" r:id="rId12"/>
    <p:sldLayoutId id="2147483654" r:id="rId13"/>
    <p:sldLayoutId id="2147483655" r:id="rId14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0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ts val="2600"/>
        </a:lnSpc>
        <a:spcBef>
          <a:spcPts val="4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ts val="2600"/>
        </a:lnSpc>
        <a:spcBef>
          <a:spcPts val="4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ts val="22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ts val="2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ts val="18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>
          <a:xfrm>
            <a:off x="753543" y="1068985"/>
            <a:ext cx="13159645" cy="6480810"/>
          </a:xfrm>
        </p:spPr>
        <p:txBody>
          <a:bodyPr/>
          <a:lstStyle/>
          <a:p>
            <a:r>
              <a:rPr lang="nb-NO" dirty="0" smtClean="0"/>
              <a:t>Samhandlingsavvik</a:t>
            </a:r>
            <a:br>
              <a:rPr lang="nb-NO" dirty="0" smtClean="0"/>
            </a:br>
            <a:r>
              <a:rPr lang="nb-NO" sz="3600" dirty="0"/>
              <a:t/>
            </a:r>
            <a:br>
              <a:rPr lang="nb-NO" sz="3600" dirty="0"/>
            </a:br>
            <a:r>
              <a:rPr lang="nb-NO" sz="3600" dirty="0" smtClean="0"/>
              <a:t>Statistikk frå samhandlingsavvik 2022</a:t>
            </a:r>
            <a:endParaRPr lang="nb-NO" sz="4000" b="0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6F09FC3A-0D35-4436-8D94-40C45043D7A6}" type="datetime1">
              <a:rPr lang="nb-NO" smtClean="0"/>
              <a:t>28.02.2023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63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A911-78C7-4AC1-8C98-939A6EA1DB37}" type="datetime1">
              <a:rPr lang="nb-NO" smtClean="0"/>
              <a:t>28.02.2023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531779"/>
            <a:ext cx="11919382" cy="577174"/>
          </a:xfrm>
        </p:spPr>
        <p:txBody>
          <a:bodyPr/>
          <a:lstStyle/>
          <a:p>
            <a:pPr algn="ctr"/>
            <a:r>
              <a:rPr lang="nb-NO" dirty="0" smtClean="0"/>
              <a:t>Avdelingar i Helse Førde som ikkje har svart ut samhandlingssaker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399321"/>
              </p:ext>
            </p:extLst>
          </p:nvPr>
        </p:nvGraphicFramePr>
        <p:xfrm>
          <a:off x="720724" y="1108953"/>
          <a:ext cx="12152211" cy="6452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7261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0DF9-8E02-4F46-B5D7-0556121E68C0}" type="datetime1">
              <a:rPr lang="nb-NO" smtClean="0"/>
              <a:t>28.02.2023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680937"/>
            <a:ext cx="11491365" cy="505838"/>
          </a:xfrm>
        </p:spPr>
        <p:txBody>
          <a:bodyPr/>
          <a:lstStyle/>
          <a:p>
            <a:pPr algn="ctr"/>
            <a:r>
              <a:rPr lang="nb-NO" dirty="0" smtClean="0"/>
              <a:t>Kommunar som ikkje har svart ut samhandlingssaker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862140"/>
              </p:ext>
            </p:extLst>
          </p:nvPr>
        </p:nvGraphicFramePr>
        <p:xfrm>
          <a:off x="1194137" y="1186775"/>
          <a:ext cx="11860381" cy="6452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13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4EA4-2D13-4A9E-BCD0-D5211DFAAC98}" type="datetime1">
              <a:rPr lang="nb-NO" smtClean="0"/>
              <a:t>28.02.2023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 dirty="0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644282"/>
            <a:ext cx="11919382" cy="490612"/>
          </a:xfrm>
        </p:spPr>
        <p:txBody>
          <a:bodyPr/>
          <a:lstStyle/>
          <a:p>
            <a:pPr algn="ctr"/>
            <a:r>
              <a:rPr lang="nb-NO" dirty="0"/>
              <a:t>O</a:t>
            </a:r>
            <a:r>
              <a:rPr lang="nb-NO" dirty="0" smtClean="0"/>
              <a:t>versikt over tal samhandlingssaker i 2022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482542"/>
              </p:ext>
            </p:extLst>
          </p:nvPr>
        </p:nvGraphicFramePr>
        <p:xfrm>
          <a:off x="720724" y="1355387"/>
          <a:ext cx="12910970" cy="620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10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3A39-D1C1-4A13-BB63-38B5918C1BD1}" type="datetime1">
              <a:rPr lang="nb-NO" smtClean="0"/>
              <a:t>28.02.2023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596631"/>
            <a:ext cx="12879178" cy="590144"/>
          </a:xfrm>
        </p:spPr>
        <p:txBody>
          <a:bodyPr/>
          <a:lstStyle/>
          <a:p>
            <a:pPr algn="ctr"/>
            <a:r>
              <a:rPr lang="nb-NO" dirty="0" smtClean="0"/>
              <a:t>Utvikling av tal samhandlingssaker over sju år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961848"/>
              </p:ext>
            </p:extLst>
          </p:nvPr>
        </p:nvGraphicFramePr>
        <p:xfrm>
          <a:off x="1790767" y="1141379"/>
          <a:ext cx="11808501" cy="634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582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7EAC-0D0E-4877-A9F4-A40100E5A03F}" type="datetime1">
              <a:rPr lang="nb-NO" smtClean="0"/>
              <a:t>28.02.2023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473413"/>
            <a:ext cx="12678140" cy="466927"/>
          </a:xfrm>
        </p:spPr>
        <p:txBody>
          <a:bodyPr/>
          <a:lstStyle/>
          <a:p>
            <a:pPr algn="ctr"/>
            <a:r>
              <a:rPr lang="nb-NO" dirty="0" smtClean="0"/>
              <a:t>Type hending som er melde av sjukehusa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772685"/>
              </p:ext>
            </p:extLst>
          </p:nvPr>
        </p:nvGraphicFramePr>
        <p:xfrm>
          <a:off x="720725" y="940340"/>
          <a:ext cx="12204092" cy="6620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957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51AA-BF70-4094-A911-4C664BC5D6C2}" type="datetime1">
              <a:rPr lang="nb-NO" smtClean="0"/>
              <a:t>28.02.2023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499352"/>
            <a:ext cx="12289033" cy="525294"/>
          </a:xfrm>
        </p:spPr>
        <p:txBody>
          <a:bodyPr/>
          <a:lstStyle/>
          <a:p>
            <a:pPr algn="ctr"/>
            <a:r>
              <a:rPr lang="nb-NO" dirty="0" smtClean="0"/>
              <a:t>Type hending som er melde av kommunane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45982"/>
              </p:ext>
            </p:extLst>
          </p:nvPr>
        </p:nvGraphicFramePr>
        <p:xfrm>
          <a:off x="720725" y="972766"/>
          <a:ext cx="12768296" cy="6588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635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2594-BE9D-43F3-8854-C4D370EBB418}" type="datetime1">
              <a:rPr lang="nb-NO" smtClean="0"/>
              <a:t>28.02.2023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389106"/>
            <a:ext cx="12276063" cy="603115"/>
          </a:xfrm>
        </p:spPr>
        <p:txBody>
          <a:bodyPr/>
          <a:lstStyle/>
          <a:p>
            <a:pPr algn="ctr"/>
            <a:r>
              <a:rPr lang="nb-NO" dirty="0" smtClean="0"/>
              <a:t>Tal saker melde frå dei ulike kommunane til Helse Førde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65112"/>
              </p:ext>
            </p:extLst>
          </p:nvPr>
        </p:nvGraphicFramePr>
        <p:xfrm>
          <a:off x="720725" y="992221"/>
          <a:ext cx="11490730" cy="6569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03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33AF0-CA6D-4F23-8A31-43B1D6221FFD}" type="datetime1">
              <a:rPr lang="nb-NO" smtClean="0"/>
              <a:t>28.02.2023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700391"/>
            <a:ext cx="11692404" cy="479898"/>
          </a:xfrm>
        </p:spPr>
        <p:txBody>
          <a:bodyPr/>
          <a:lstStyle/>
          <a:p>
            <a:pPr algn="ctr"/>
            <a:r>
              <a:rPr lang="nb-NO" dirty="0" smtClean="0"/>
              <a:t>Tal saker melde frå Helse Førde til dei ulike kommunane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128757"/>
              </p:ext>
            </p:extLst>
          </p:nvPr>
        </p:nvGraphicFramePr>
        <p:xfrm>
          <a:off x="720090" y="1355388"/>
          <a:ext cx="12482952" cy="6179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7865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5FC5-BDB7-4892-B059-153E41C6EE5D}" type="datetime1">
              <a:rPr lang="nb-NO" smtClean="0"/>
              <a:t>28.02.2023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512323"/>
            <a:ext cx="11867501" cy="518809"/>
          </a:xfrm>
        </p:spPr>
        <p:txBody>
          <a:bodyPr/>
          <a:lstStyle/>
          <a:p>
            <a:pPr algn="ctr"/>
            <a:r>
              <a:rPr lang="nb-NO" dirty="0" smtClean="0"/>
              <a:t>Tal saker frå ulike avdelingar i Helse Førde til kommunane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261427"/>
              </p:ext>
            </p:extLst>
          </p:nvPr>
        </p:nvGraphicFramePr>
        <p:xfrm>
          <a:off x="720725" y="1173804"/>
          <a:ext cx="12016024" cy="6549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5659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6261-2830-487C-9220-9E944F8EB160}" type="datetime1">
              <a:rPr lang="nb-NO" smtClean="0"/>
              <a:t>28.02.2023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Irene Barmen Hoel </a:t>
            </a:r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720090" y="596631"/>
            <a:ext cx="12412250" cy="479898"/>
          </a:xfrm>
        </p:spPr>
        <p:txBody>
          <a:bodyPr/>
          <a:lstStyle/>
          <a:p>
            <a:pPr algn="ctr"/>
            <a:r>
              <a:rPr lang="nb-NO" dirty="0" smtClean="0"/>
              <a:t>Tal saker frå kommunane til dei ulike avdelingane i Helse Førde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650954"/>
              </p:ext>
            </p:extLst>
          </p:nvPr>
        </p:nvGraphicFramePr>
        <p:xfrm>
          <a:off x="720724" y="1018162"/>
          <a:ext cx="12197608" cy="6673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0094710"/>
      </p:ext>
    </p:extLst>
  </p:cSld>
  <p:clrMapOvr>
    <a:masterClrMapping/>
  </p:clrMapOvr>
</p:sld>
</file>

<file path=ppt/theme/theme1.xml><?xml version="1.0" encoding="utf-8"?>
<a:theme xmlns:a="http://schemas.openxmlformats.org/drawingml/2006/main" name="Mal01_Format_16-9">
  <a:themeElements>
    <a:clrScheme name="Helse Vest">
      <a:dk1>
        <a:sysClr val="windowText" lastClr="000000"/>
      </a:dk1>
      <a:lt1>
        <a:sysClr val="window" lastClr="FFFFFF"/>
      </a:lt1>
      <a:dk2>
        <a:srgbClr val="323232"/>
      </a:dk2>
      <a:lt2>
        <a:srgbClr val="E7E6E6"/>
      </a:lt2>
      <a:accent1>
        <a:srgbClr val="00338D"/>
      </a:accent1>
      <a:accent2>
        <a:srgbClr val="86786F"/>
      </a:accent2>
      <a:accent3>
        <a:srgbClr val="7AB2DC"/>
      </a:accent3>
      <a:accent4>
        <a:srgbClr val="F7D93E"/>
      </a:accent4>
      <a:accent5>
        <a:srgbClr val="FA7369"/>
      </a:accent5>
      <a:accent6>
        <a:srgbClr val="7DDBD4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HelseVest_16_9.potx" id="{3327F725-F5AB-4F23-8515-419A6D40C242}" vid="{9E4DF230-4A50-432A-B0B1-1FB5168D8C8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D4447312DA7BD4A96285F47EEAC4356" ma:contentTypeVersion="1" ma:contentTypeDescription="Opprett et nytt dokument." ma:contentTypeScope="" ma:versionID="aab1c2ebc5b43c28c378db7c7f7c009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38fcb2e5a7bd60766267fa170e0d6a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762356B-17A7-4063-8489-06B76D99A7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644394-5557-45F6-A40D-9CDDEAB65F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C838CB-AC11-4873-915B-2EA06E4271B3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PowerPointmal HFD 16-9</Template>
  <TotalTime>491</TotalTime>
  <Words>136</Words>
  <Application>Microsoft Office PowerPoint</Application>
  <PresentationFormat>Egendefinert</PresentationFormat>
  <Paragraphs>33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Mal01_Format_16-9</vt:lpstr>
      <vt:lpstr>Samhandlingsavvik  Statistikk frå samhandlingsavvik 2022</vt:lpstr>
      <vt:lpstr>Oversikt over tal samhandlingssaker i 2022</vt:lpstr>
      <vt:lpstr>Utvikling av tal samhandlingssaker over sju år</vt:lpstr>
      <vt:lpstr>Type hending som er melde av sjukehusa</vt:lpstr>
      <vt:lpstr>Type hending som er melde av kommunane</vt:lpstr>
      <vt:lpstr>Tal saker melde frå dei ulike kommunane til Helse Førde</vt:lpstr>
      <vt:lpstr>Tal saker melde frå Helse Førde til dei ulike kommunane</vt:lpstr>
      <vt:lpstr>Tal saker frå ulike avdelingar i Helse Førde til kommunane</vt:lpstr>
      <vt:lpstr>Tal saker frå kommunane til dei ulike avdelingane i Helse Førde</vt:lpstr>
      <vt:lpstr>Avdelingar i Helse Førde som ikkje har svart ut samhandlingssaker</vt:lpstr>
      <vt:lpstr>Kommunar som ikkje har svart ut samhandlingssaker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Lindseth, Thomas Christopher Manzini</dc:creator>
  <cp:lastModifiedBy>Vie, Tina Løkke</cp:lastModifiedBy>
  <cp:revision>51</cp:revision>
  <dcterms:created xsi:type="dcterms:W3CDTF">2018-07-02T08:59:43Z</dcterms:created>
  <dcterms:modified xsi:type="dcterms:W3CDTF">2023-02-28T21:11:19Z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0x0101009D4447312DA7BD4A96285F47EEAC4356</vt:lpwstr>
  </property>
</Properties>
</file>