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63" r:id="rId2"/>
    <p:sldId id="274" r:id="rId3"/>
    <p:sldId id="280" r:id="rId4"/>
    <p:sldId id="269" r:id="rId5"/>
    <p:sldId id="277" r:id="rId6"/>
    <p:sldId id="275" r:id="rId7"/>
    <p:sldId id="271" r:id="rId8"/>
    <p:sldId id="281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55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00075" y="900113"/>
            <a:ext cx="10966371" cy="5400675"/>
          </a:xfrm>
          <a:solidFill>
            <a:schemeClr val="accent1"/>
          </a:solidFill>
        </p:spPr>
        <p:txBody>
          <a:bodyPr lIns="540000" tIns="540000" rIns="5040000" bIns="2448000" anchor="t"/>
          <a:lstStyle>
            <a:lvl1pPr algn="l">
              <a:lnSpc>
                <a:spcPct val="90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080135" y="5550694"/>
            <a:ext cx="840105" cy="270033"/>
          </a:xfrm>
        </p:spPr>
        <p:txBody>
          <a:bodyPr/>
          <a:lstStyle>
            <a:lvl1pPr algn="l">
              <a:defRPr sz="1333" b="0">
                <a:solidFill>
                  <a:schemeClr val="bg1"/>
                </a:solidFill>
              </a:defRPr>
            </a:lvl1pPr>
          </a:lstStyle>
          <a:p>
            <a:fld id="{983651F3-9B16-40C6-B209-3688FC9C95F6}" type="datetimeFigureOut">
              <a:rPr lang="nb-NO" smtClean="0"/>
              <a:pPr/>
              <a:t>28.04.2022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2100263" y="5550694"/>
            <a:ext cx="4200525" cy="270033"/>
          </a:xfrm>
        </p:spPr>
        <p:txBody>
          <a:bodyPr>
            <a:noAutofit/>
          </a:bodyPr>
          <a:lstStyle>
            <a:lvl1pPr algn="l">
              <a:defRPr sz="1333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Navn </a:t>
            </a:r>
            <a:r>
              <a:rPr lang="nb-NO" dirty="0" err="1"/>
              <a:t>Navnesen</a:t>
            </a:r>
            <a:r>
              <a:rPr lang="nb-NO" dirty="0"/>
              <a:t> og sted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363" y="379632"/>
            <a:ext cx="1595120" cy="32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486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x bilder /m tekstbo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bilde 6"/>
          <p:cNvSpPr>
            <a:spLocks noGrp="1"/>
          </p:cNvSpPr>
          <p:nvPr>
            <p:ph type="pic" sz="quarter" idx="10"/>
          </p:nvPr>
        </p:nvSpPr>
        <p:spPr>
          <a:xfrm>
            <a:off x="600075" y="900113"/>
            <a:ext cx="3600450" cy="1800225"/>
          </a:xfrm>
          <a:prstGeom prst="rect">
            <a:avLst/>
          </a:prstGeom>
          <a:solidFill>
            <a:schemeClr val="lt2"/>
          </a:solidFill>
        </p:spPr>
        <p:txBody>
          <a:bodyPr lIns="0" tIns="360000" rIns="0" bIns="0" anchor="t" anchorCtr="1"/>
          <a:lstStyle>
            <a:lvl1pPr marL="0" indent="0">
              <a:buNone/>
              <a:defRPr sz="1500"/>
            </a:lvl1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9" name="Plassholder for bilde 6"/>
          <p:cNvSpPr>
            <a:spLocks noGrp="1"/>
          </p:cNvSpPr>
          <p:nvPr>
            <p:ph type="pic" sz="quarter" idx="11"/>
          </p:nvPr>
        </p:nvSpPr>
        <p:spPr>
          <a:xfrm>
            <a:off x="4365547" y="900114"/>
            <a:ext cx="3450431" cy="2700338"/>
          </a:xfrm>
          <a:prstGeom prst="rect">
            <a:avLst/>
          </a:prstGeom>
          <a:solidFill>
            <a:schemeClr val="lt2"/>
          </a:solidFill>
        </p:spPr>
        <p:txBody>
          <a:bodyPr lIns="0" tIns="360000" rIns="0" bIns="0" anchor="t" anchorCtr="1"/>
          <a:lstStyle>
            <a:lvl1pPr marL="0" indent="0">
              <a:buNone/>
              <a:defRPr sz="1500"/>
            </a:lvl1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10" name="Plassholder for bilde 6"/>
          <p:cNvSpPr>
            <a:spLocks noGrp="1"/>
          </p:cNvSpPr>
          <p:nvPr>
            <p:ph type="pic" sz="quarter" idx="12"/>
          </p:nvPr>
        </p:nvSpPr>
        <p:spPr>
          <a:xfrm>
            <a:off x="4365547" y="3750470"/>
            <a:ext cx="3450431" cy="2550319"/>
          </a:xfrm>
          <a:prstGeom prst="rect">
            <a:avLst/>
          </a:prstGeom>
          <a:solidFill>
            <a:schemeClr val="lt2"/>
          </a:solidFill>
        </p:spPr>
        <p:txBody>
          <a:bodyPr lIns="0" tIns="360000" rIns="0" bIns="0" anchor="t" anchorCtr="1"/>
          <a:lstStyle>
            <a:lvl1pPr marL="0" indent="0">
              <a:buNone/>
              <a:defRPr sz="1500"/>
            </a:lvl1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13" name="Plassholder for innhold 12"/>
          <p:cNvSpPr>
            <a:spLocks noGrp="1"/>
          </p:cNvSpPr>
          <p:nvPr>
            <p:ph sz="quarter" idx="15"/>
          </p:nvPr>
        </p:nvSpPr>
        <p:spPr>
          <a:xfrm>
            <a:off x="600075" y="2850357"/>
            <a:ext cx="3600450" cy="34504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lIns="360000" tIns="360000" rIns="360000" bIns="360000">
            <a:normAutofit/>
          </a:bodyPr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2500" b="1">
                <a:solidFill>
                  <a:schemeClr val="lt1"/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12" name="Plassholder for bilde 6"/>
          <p:cNvSpPr>
            <a:spLocks noGrp="1"/>
          </p:cNvSpPr>
          <p:nvPr>
            <p:ph type="pic" sz="quarter" idx="16"/>
          </p:nvPr>
        </p:nvSpPr>
        <p:spPr>
          <a:xfrm>
            <a:off x="7965996" y="900113"/>
            <a:ext cx="3600450" cy="5400674"/>
          </a:xfrm>
          <a:prstGeom prst="rect">
            <a:avLst/>
          </a:prstGeom>
          <a:solidFill>
            <a:schemeClr val="lt2"/>
          </a:solidFill>
        </p:spPr>
        <p:txBody>
          <a:bodyPr lIns="0" tIns="360000" rIns="0" bIns="0" anchor="t" anchorCtr="1"/>
          <a:lstStyle>
            <a:lvl1pPr marL="0" indent="0">
              <a:buNone/>
              <a:defRPr sz="1500"/>
            </a:lvl1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363" y="379632"/>
            <a:ext cx="1595120" cy="32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642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0075" y="1800225"/>
            <a:ext cx="5250657" cy="4500563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300787" y="1800225"/>
            <a:ext cx="5250657" cy="4500563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28.04.2022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9" name="Tittel 8"/>
          <p:cNvSpPr>
            <a:spLocks noGrp="1"/>
          </p:cNvSpPr>
          <p:nvPr>
            <p:ph type="title"/>
          </p:nvPr>
        </p:nvSpPr>
        <p:spPr>
          <a:xfrm>
            <a:off x="600076" y="900113"/>
            <a:ext cx="10951369" cy="72009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4651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0075" y="1800225"/>
            <a:ext cx="5250657" cy="6000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0075" y="2550320"/>
            <a:ext cx="5250657" cy="3750469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300787" y="1800225"/>
            <a:ext cx="5250657" cy="6000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300787" y="2550320"/>
            <a:ext cx="5250657" cy="3750469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28.04.2022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Tit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985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28.04.2022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3878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28.04.2022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4344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bilde 6"/>
          <p:cNvSpPr>
            <a:spLocks noGrp="1"/>
          </p:cNvSpPr>
          <p:nvPr>
            <p:ph type="pic" sz="quarter" idx="10"/>
          </p:nvPr>
        </p:nvSpPr>
        <p:spPr>
          <a:xfrm>
            <a:off x="600075" y="900114"/>
            <a:ext cx="10966371" cy="5400675"/>
          </a:xfrm>
          <a:prstGeom prst="rect">
            <a:avLst/>
          </a:prstGeom>
          <a:solidFill>
            <a:srgbClr val="AAA09B"/>
          </a:solidFill>
        </p:spPr>
        <p:txBody>
          <a:bodyPr lIns="0" tIns="1980000" rIns="0" bIns="0" anchor="t" anchorCtr="1"/>
          <a:lstStyle>
            <a:lvl1pPr marL="0" indent="0">
              <a:buNone/>
              <a:defRPr sz="1500">
                <a:solidFill>
                  <a:schemeClr val="lt1"/>
                </a:solidFill>
              </a:defRPr>
            </a:lvl1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050131" y="1350169"/>
            <a:ext cx="6150768" cy="692498"/>
          </a:xfrm>
          <a:noFill/>
        </p:spPr>
        <p:txBody>
          <a:bodyPr lIns="0" tIns="0" rIns="0" bIns="0" anchor="t">
            <a:spAutoFit/>
          </a:bodyPr>
          <a:lstStyle>
            <a:lvl1pPr algn="l">
              <a:lnSpc>
                <a:spcPct val="90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Legg til tittel</a:t>
            </a:r>
          </a:p>
        </p:txBody>
      </p:sp>
      <p:pic>
        <p:nvPicPr>
          <p:cNvPr id="6" name="Bild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363" y="379632"/>
            <a:ext cx="1595120" cy="32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021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72085" y="900113"/>
            <a:ext cx="10849356" cy="5400675"/>
          </a:xfrm>
          <a:solidFill>
            <a:srgbClr val="AAA09B"/>
          </a:solidFill>
        </p:spPr>
        <p:txBody>
          <a:bodyPr lIns="540000" tIns="540000" rIns="5040000" bIns="2448000" anchor="t">
            <a:normAutofit/>
          </a:bodyPr>
          <a:lstStyle>
            <a:lvl1pPr>
              <a:lnSpc>
                <a:spcPct val="90000"/>
              </a:lnSpc>
              <a:defRPr sz="4167">
                <a:solidFill>
                  <a:schemeClr val="lt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8" name="Plassholder for dato 7"/>
          <p:cNvSpPr>
            <a:spLocks noGrp="1"/>
          </p:cNvSpPr>
          <p:nvPr>
            <p:ph type="dt" sz="half" idx="10"/>
          </p:nvPr>
        </p:nvSpPr>
        <p:spPr>
          <a:xfrm>
            <a:off x="1080135" y="5550694"/>
            <a:ext cx="840105" cy="270033"/>
          </a:xfrm>
        </p:spPr>
        <p:txBody>
          <a:bodyPr/>
          <a:lstStyle>
            <a:lvl1pPr>
              <a:defRPr sz="1333">
                <a:solidFill>
                  <a:schemeClr val="bg1"/>
                </a:solidFill>
              </a:defRPr>
            </a:lvl1pPr>
          </a:lstStyle>
          <a:p>
            <a:fld id="{983651F3-9B16-40C6-B209-3688FC9C95F6}" type="datetimeFigureOut">
              <a:rPr lang="nb-NO" smtClean="0"/>
              <a:pPr/>
              <a:t>28.04.2022</a:t>
            </a:fld>
            <a:endParaRPr lang="nb-NO" dirty="0"/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1"/>
          </p:nvPr>
        </p:nvSpPr>
        <p:spPr>
          <a:xfrm>
            <a:off x="2100263" y="5550694"/>
            <a:ext cx="4200525" cy="270033"/>
          </a:xfrm>
        </p:spPr>
        <p:txBody>
          <a:bodyPr>
            <a:normAutofit/>
          </a:bodyPr>
          <a:lstStyle>
            <a:lvl1pPr>
              <a:defRPr sz="1333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Navn </a:t>
            </a:r>
            <a:r>
              <a:rPr lang="nb-NO" dirty="0" err="1"/>
              <a:t>Navnesen</a:t>
            </a:r>
            <a:r>
              <a:rPr lang="nb-NO" dirty="0"/>
              <a:t> og sted</a:t>
            </a:r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12"/>
          </p:nvPr>
        </p:nvSpPr>
        <p:spPr>
          <a:xfrm>
            <a:off x="11233405" y="6401050"/>
            <a:ext cx="288036" cy="184666"/>
          </a:xfrm>
        </p:spPr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363" y="379632"/>
            <a:ext cx="1595120" cy="32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085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00075" y="1950245"/>
            <a:ext cx="8701088" cy="4350544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28.04.2022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Tit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9268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tekst &amp; innhold /m undertitte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0075" y="1800225"/>
            <a:ext cx="5250657" cy="6000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0075" y="2550320"/>
            <a:ext cx="5250657" cy="3750469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 hasCustomPrompt="1"/>
          </p:nvPr>
        </p:nvSpPr>
        <p:spPr>
          <a:xfrm>
            <a:off x="6300787" y="900113"/>
            <a:ext cx="5250657" cy="54006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/>
              <a:t>Sett inn innhold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28.04.2022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0076" y="900113"/>
            <a:ext cx="5250657" cy="72009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68314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&amp;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0075" y="1800225"/>
            <a:ext cx="5250657" cy="4500563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 hasCustomPrompt="1"/>
          </p:nvPr>
        </p:nvSpPr>
        <p:spPr>
          <a:xfrm>
            <a:off x="6300787" y="900113"/>
            <a:ext cx="5250657" cy="54006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/>
              <a:t>Sett inn innhold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28.04.2022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0075" y="900113"/>
            <a:ext cx="5250657" cy="72009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095187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, tekst og teksbo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0075" y="1800225"/>
            <a:ext cx="5250657" cy="6000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0075" y="2550320"/>
            <a:ext cx="5250657" cy="3750469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28.04.2022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0075" y="900113"/>
            <a:ext cx="5250657" cy="72009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684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bilde 6"/>
          <p:cNvSpPr>
            <a:spLocks noGrp="1"/>
          </p:cNvSpPr>
          <p:nvPr>
            <p:ph type="pic" sz="quarter" idx="10"/>
          </p:nvPr>
        </p:nvSpPr>
        <p:spPr>
          <a:xfrm>
            <a:off x="600075" y="900114"/>
            <a:ext cx="10966371" cy="5400675"/>
          </a:xfrm>
          <a:prstGeom prst="rect">
            <a:avLst/>
          </a:prstGeom>
          <a:solidFill>
            <a:schemeClr val="lt2"/>
          </a:solidFill>
        </p:spPr>
        <p:txBody>
          <a:bodyPr lIns="0" tIns="1440000" rIns="0" bIns="0" anchor="t" anchorCtr="1"/>
          <a:lstStyle>
            <a:lvl1pPr marL="0" indent="0">
              <a:buNone/>
              <a:defRPr sz="1500"/>
            </a:lvl1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363" y="379632"/>
            <a:ext cx="1595120" cy="32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197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kon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2" hasCustomPrompt="1"/>
          </p:nvPr>
        </p:nvSpPr>
        <p:spPr>
          <a:xfrm>
            <a:off x="600075" y="900114"/>
            <a:ext cx="10966371" cy="5400675"/>
          </a:xfrm>
          <a:prstGeom prst="rect">
            <a:avLst/>
          </a:prstGeom>
          <a:solidFill>
            <a:srgbClr val="DBD6D4"/>
          </a:solidFill>
        </p:spPr>
        <p:txBody>
          <a:bodyPr lIns="0" tIns="1440000" rIns="0" bIns="0" anchor="ctr"/>
          <a:lstStyle>
            <a:lvl1pPr marL="0" indent="0" algn="ctr">
              <a:buNone/>
              <a:defRPr sz="100" baseline="0"/>
            </a:lvl1pPr>
          </a:lstStyle>
          <a:p>
            <a:pPr lvl="0"/>
            <a:r>
              <a:rPr lang="nb-NO" sz="100" dirty="0"/>
              <a:t> </a:t>
            </a:r>
            <a:endParaRPr lang="nb-NO" dirty="0"/>
          </a:p>
        </p:txBody>
      </p:sp>
      <p:sp>
        <p:nvSpPr>
          <p:cNvPr id="4" name="Plassholder for bilde 6"/>
          <p:cNvSpPr>
            <a:spLocks noGrp="1"/>
          </p:cNvSpPr>
          <p:nvPr>
            <p:ph type="pic" sz="quarter" idx="11" hasCustomPrompt="1"/>
          </p:nvPr>
        </p:nvSpPr>
        <p:spPr>
          <a:xfrm>
            <a:off x="4163020" y="1800226"/>
            <a:ext cx="3840480" cy="3600450"/>
          </a:xfrm>
          <a:prstGeom prst="rect">
            <a:avLst/>
          </a:prstGeom>
          <a:noFill/>
        </p:spPr>
        <p:txBody>
          <a:bodyPr lIns="0" tIns="1080000" rIns="0" bIns="0" anchor="t" anchorCtr="1"/>
          <a:lstStyle>
            <a:lvl1pPr marL="0" indent="0">
              <a:buNone/>
              <a:defRPr sz="1500"/>
            </a:lvl1pPr>
          </a:lstStyle>
          <a:p>
            <a:r>
              <a:rPr lang="nb-NO" dirty="0"/>
              <a:t>Ikon</a:t>
            </a:r>
          </a:p>
        </p:txBody>
      </p:sp>
      <p:pic>
        <p:nvPicPr>
          <p:cNvPr id="6" name="Bild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363" y="379632"/>
            <a:ext cx="1595120" cy="32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777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0075" y="900113"/>
            <a:ext cx="8701088" cy="72009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0075" y="1950245"/>
            <a:ext cx="8701088" cy="435054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0075" y="6510815"/>
            <a:ext cx="960120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651F3-9B16-40C6-B209-3688FC9C95F6}" type="datetimeFigureOut">
              <a:rPr lang="nb-NO" smtClean="0"/>
              <a:t>28.04.2022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857625" y="6510815"/>
            <a:ext cx="7443538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284363" y="6510815"/>
            <a:ext cx="288036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1DFAA-887F-4071-8EAD-E8CA316FCF06}" type="slidenum">
              <a:rPr lang="nb-NO" smtClean="0"/>
              <a:t>‹#›</a:t>
            </a:fld>
            <a:endParaRPr lang="nb-NO" dirty="0"/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768" y="277056"/>
            <a:ext cx="1595120" cy="32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302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p:timing>
    <p:tnLst>
      <p:par>
        <p:cTn id="1" dur="indefinite" restart="never" nodeType="tmRoot"/>
      </p:par>
    </p:tnLst>
  </p:timing>
  <p:txStyles>
    <p:titleStyle>
      <a:lvl1pPr algn="l" defTabSz="761970" rtl="0" eaLnBrk="1" latinLnBrk="0" hangingPunct="1">
        <a:lnSpc>
          <a:spcPts val="2667"/>
        </a:lnSpc>
        <a:spcBef>
          <a:spcPct val="0"/>
        </a:spcBef>
        <a:buNone/>
        <a:defRPr sz="2500" b="1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93" indent="-179993" algn="l" defTabSz="761970" rtl="0" eaLnBrk="1" latinLnBrk="0" hangingPunct="1">
        <a:lnSpc>
          <a:spcPts val="2167"/>
        </a:lnSpc>
        <a:spcBef>
          <a:spcPts val="333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59986" indent="-179993" algn="l" defTabSz="761970" rtl="0" eaLnBrk="1" latinLnBrk="0" hangingPunct="1">
        <a:lnSpc>
          <a:spcPts val="2167"/>
        </a:lnSpc>
        <a:spcBef>
          <a:spcPts val="333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39978" indent="-179993" algn="l" defTabSz="761970" rtl="0" eaLnBrk="1" latinLnBrk="0" hangingPunct="1">
        <a:lnSpc>
          <a:spcPts val="1833"/>
        </a:lnSpc>
        <a:spcBef>
          <a:spcPts val="333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719971" indent="-179993" algn="l" defTabSz="761970" rtl="0" eaLnBrk="1" latinLnBrk="0" hangingPunct="1">
        <a:lnSpc>
          <a:spcPts val="1667"/>
        </a:lnSpc>
        <a:spcBef>
          <a:spcPts val="333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899964" indent="-179993" algn="l" defTabSz="761970" rtl="0" eaLnBrk="1" latinLnBrk="0" hangingPunct="1">
        <a:lnSpc>
          <a:spcPts val="1500"/>
        </a:lnSpc>
        <a:spcBef>
          <a:spcPts val="333"/>
        </a:spcBef>
        <a:buFont typeface="Arial" panose="020B0604020202020204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estegenerasjonplan.no/heim-planoversikt/regional-plan-for-habilitering-og-rehabilitering/omr%C3%A5de-1-styrke-samarbeidet-med-kommunane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Utvikle samhandlingsforløp    </a:t>
            </a:r>
            <a:r>
              <a:rPr lang="nb-NO" dirty="0"/>
              <a:t/>
            </a:r>
            <a:br>
              <a:rPr lang="nb-NO" dirty="0"/>
            </a:br>
            <a:r>
              <a:rPr lang="nb-NO" dirty="0" smtClean="0"/>
              <a:t>for </a:t>
            </a:r>
            <a:r>
              <a:rPr lang="nb-NO" dirty="0"/>
              <a:t>barn og unge i </a:t>
            </a:r>
            <a:r>
              <a:rPr lang="nb-NO" dirty="0" err="1" smtClean="0"/>
              <a:t>habilitering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sz="3600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pPr defTabSz="1088473"/>
            <a:r>
              <a:rPr lang="nb-NO" dirty="0" smtClean="0">
                <a:solidFill>
                  <a:prstClr val="white"/>
                </a:solidFill>
                <a:latin typeface="Calibri" panose="020F0502020204030204"/>
              </a:rPr>
              <a:t>28.04.2022</a:t>
            </a:r>
            <a:endParaRPr lang="nb-NO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88473"/>
            <a:r>
              <a:rPr lang="nb-NO" dirty="0" smtClean="0">
                <a:solidFill>
                  <a:prstClr val="white"/>
                </a:solidFill>
                <a:latin typeface="Calibri" panose="020F0502020204030204"/>
              </a:rPr>
              <a:t>Wenche Beate Sjåstad</a:t>
            </a:r>
            <a:endParaRPr lang="nb-NO" dirty="0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408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600075" y="1887454"/>
            <a:ext cx="9386888" cy="47863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>
                <a:hlinkClick r:id="rId2"/>
              </a:rPr>
              <a:t>Regional </a:t>
            </a:r>
            <a:r>
              <a:rPr lang="nb-NO" dirty="0">
                <a:hlinkClick r:id="rId2"/>
              </a:rPr>
              <a:t>plan for </a:t>
            </a:r>
            <a:r>
              <a:rPr lang="nb-NO" dirty="0" err="1">
                <a:hlinkClick r:id="rId2"/>
              </a:rPr>
              <a:t>habilitering</a:t>
            </a:r>
            <a:r>
              <a:rPr lang="nb-NO" dirty="0">
                <a:hlinkClick r:id="rId2"/>
              </a:rPr>
              <a:t> og </a:t>
            </a:r>
            <a:r>
              <a:rPr lang="nb-NO" dirty="0" smtClean="0">
                <a:hlinkClick r:id="rId2"/>
              </a:rPr>
              <a:t>rehabilitering </a:t>
            </a:r>
            <a:endParaRPr lang="nb-NO" dirty="0" smtClean="0"/>
          </a:p>
          <a:p>
            <a:pPr>
              <a:buFontTx/>
              <a:buChar char="-"/>
            </a:pPr>
            <a:r>
              <a:rPr lang="nb-NO" dirty="0" smtClean="0"/>
              <a:t>vedtatt </a:t>
            </a:r>
            <a:r>
              <a:rPr lang="nb-NO" dirty="0"/>
              <a:t>av styret i Helse Vest RHF i september 2021. </a:t>
            </a: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u="sng" dirty="0" smtClean="0"/>
              <a:t>Innsatsområde </a:t>
            </a:r>
            <a:r>
              <a:rPr lang="nb-NO" u="sng" dirty="0"/>
              <a:t>2 i planen </a:t>
            </a:r>
            <a:endParaRPr lang="nb-NO" u="sng" dirty="0" smtClean="0"/>
          </a:p>
          <a:p>
            <a:pPr marL="0" indent="0">
              <a:buNone/>
            </a:pPr>
            <a:r>
              <a:rPr lang="nb-NO" b="1" i="1" dirty="0" smtClean="0"/>
              <a:t>«Inkludere </a:t>
            </a:r>
            <a:r>
              <a:rPr lang="nb-NO" b="1" i="1" dirty="0" err="1"/>
              <a:t>habilitering</a:t>
            </a:r>
            <a:r>
              <a:rPr lang="nb-NO" b="1" i="1" dirty="0"/>
              <a:t> for barn og unge i «Barn og unges </a:t>
            </a:r>
            <a:r>
              <a:rPr lang="nb-NO" b="1" i="1" dirty="0" err="1"/>
              <a:t>helseteneste</a:t>
            </a:r>
            <a:r>
              <a:rPr lang="nb-NO" b="1" i="1" dirty="0" smtClean="0"/>
              <a:t>»</a:t>
            </a:r>
          </a:p>
          <a:p>
            <a:pPr marL="0" indent="0">
              <a:buNone/>
            </a:pPr>
            <a:endParaRPr lang="nb-NO" b="1" i="1" dirty="0" smtClean="0"/>
          </a:p>
          <a:p>
            <a:pPr marL="0" indent="0">
              <a:buNone/>
            </a:pPr>
            <a:endParaRPr lang="nb-NO" b="1" i="1" dirty="0"/>
          </a:p>
          <a:p>
            <a:r>
              <a:rPr lang="nb-NO" dirty="0" smtClean="0"/>
              <a:t>Arbeidet </a:t>
            </a:r>
            <a:r>
              <a:rPr lang="nb-NO" dirty="0"/>
              <a:t>skal sikre at samhandlingsforløpa inkludere alle barn og unge, </a:t>
            </a:r>
            <a:r>
              <a:rPr lang="nb-NO" dirty="0" smtClean="0"/>
              <a:t>skal </a:t>
            </a:r>
            <a:r>
              <a:rPr lang="nb-NO" dirty="0"/>
              <a:t>starte </a:t>
            </a:r>
          </a:p>
          <a:p>
            <a:pPr marL="0" indent="0">
              <a:buNone/>
            </a:pPr>
            <a:r>
              <a:rPr lang="nb-NO" dirty="0" smtClean="0"/>
              <a:t>   med </a:t>
            </a:r>
            <a:r>
              <a:rPr lang="nb-NO" dirty="0" err="1"/>
              <a:t>habilitering</a:t>
            </a:r>
            <a:r>
              <a:rPr lang="nb-NO" dirty="0"/>
              <a:t> for barn og unge</a:t>
            </a:r>
            <a:r>
              <a:rPr lang="nb-NO" dirty="0" smtClean="0"/>
              <a:t>.</a:t>
            </a:r>
          </a:p>
          <a:p>
            <a:r>
              <a:rPr lang="nb-NO" dirty="0" smtClean="0"/>
              <a:t>Arbeidet </a:t>
            </a:r>
            <a:r>
              <a:rPr lang="nb-NO" dirty="0"/>
              <a:t>skal </a:t>
            </a:r>
            <a:r>
              <a:rPr lang="nb-NO" dirty="0" err="1"/>
              <a:t>byggje</a:t>
            </a:r>
            <a:r>
              <a:rPr lang="nb-NO" dirty="0"/>
              <a:t> på prosjektet «Barn og unges </a:t>
            </a:r>
            <a:r>
              <a:rPr lang="nb-NO" dirty="0" err="1"/>
              <a:t>helseteneste</a:t>
            </a:r>
            <a:r>
              <a:rPr lang="nb-NO" dirty="0"/>
              <a:t>»</a:t>
            </a:r>
          </a:p>
          <a:p>
            <a:pPr marL="0" indent="0">
              <a:buNone/>
            </a:pPr>
            <a:endParaRPr lang="nb-NO" b="1" i="1" dirty="0"/>
          </a:p>
          <a:p>
            <a:pPr marL="0" indent="0">
              <a:buNone/>
            </a:pPr>
            <a:endParaRPr lang="nb-NO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 smtClean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Bakgrunn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58549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600075" y="1950245"/>
            <a:ext cx="8701088" cy="4779168"/>
          </a:xfrm>
        </p:spPr>
        <p:txBody>
          <a:bodyPr>
            <a:normAutofit/>
          </a:bodyPr>
          <a:lstStyle/>
          <a:p>
            <a:r>
              <a:rPr lang="nn-NO" dirty="0"/>
              <a:t>Starta i Helse Fonna </a:t>
            </a:r>
          </a:p>
          <a:p>
            <a:pPr lvl="1"/>
            <a:r>
              <a:rPr lang="nn-NO" dirty="0" smtClean="0"/>
              <a:t>Psykisk helsevern for barn og unge</a:t>
            </a:r>
          </a:p>
          <a:p>
            <a:pPr lvl="1"/>
            <a:r>
              <a:rPr lang="nn-NO" dirty="0" smtClean="0"/>
              <a:t>Brukarar, fastlegar, fagfolk i kommune og </a:t>
            </a:r>
          </a:p>
          <a:p>
            <a:pPr marL="179993" lvl="1" indent="0">
              <a:buNone/>
            </a:pPr>
            <a:r>
              <a:rPr lang="nn-NO" dirty="0" smtClean="0"/>
              <a:t>   spesialisthelsetenesta</a:t>
            </a:r>
          </a:p>
          <a:p>
            <a:pPr lvl="1"/>
            <a:r>
              <a:rPr lang="nn-NO" dirty="0" smtClean="0"/>
              <a:t>Utarbeidde 7 </a:t>
            </a:r>
            <a:r>
              <a:rPr lang="nn-NO" dirty="0" err="1" smtClean="0"/>
              <a:t>samhandlingsforløp</a:t>
            </a:r>
            <a:endParaRPr lang="nn-NO" dirty="0"/>
          </a:p>
          <a:p>
            <a:endParaRPr lang="nn-NO" dirty="0" smtClean="0"/>
          </a:p>
          <a:p>
            <a:r>
              <a:rPr lang="nn-NO" dirty="0" smtClean="0"/>
              <a:t>2019 - utvida </a:t>
            </a:r>
            <a:r>
              <a:rPr lang="nn-NO" dirty="0"/>
              <a:t>til å omfatte heile Helse Vest</a:t>
            </a:r>
          </a:p>
          <a:p>
            <a:pPr marL="0" indent="0">
              <a:buNone/>
            </a:pPr>
            <a:r>
              <a:rPr lang="nn-NO" dirty="0" smtClean="0"/>
              <a:t>___________________________________________________________________</a:t>
            </a:r>
          </a:p>
          <a:p>
            <a:pPr marL="0" indent="0">
              <a:buNone/>
            </a:pPr>
            <a:endParaRPr lang="nn-NO" dirty="0"/>
          </a:p>
          <a:p>
            <a:r>
              <a:rPr lang="nn-NO" dirty="0"/>
              <a:t>Implementering i Helse Førde og tilhøyrande </a:t>
            </a:r>
            <a:endParaRPr lang="nn-NO" dirty="0" smtClean="0"/>
          </a:p>
          <a:p>
            <a:pPr marL="0" indent="0">
              <a:buNone/>
            </a:pPr>
            <a:r>
              <a:rPr lang="nn-NO" dirty="0"/>
              <a:t> </a:t>
            </a:r>
            <a:r>
              <a:rPr lang="nn-NO" dirty="0" smtClean="0"/>
              <a:t>  kommune:</a:t>
            </a:r>
            <a:endParaRPr lang="nn-NO" dirty="0"/>
          </a:p>
          <a:p>
            <a:pPr lvl="1"/>
            <a:r>
              <a:rPr lang="nn-NO" dirty="0"/>
              <a:t>Prosjektleiar, </a:t>
            </a:r>
            <a:r>
              <a:rPr lang="nn-NO" dirty="0" err="1"/>
              <a:t>Eili</a:t>
            </a:r>
            <a:r>
              <a:rPr lang="nn-NO" dirty="0"/>
              <a:t> Nygard Riise</a:t>
            </a:r>
          </a:p>
          <a:p>
            <a:pPr lvl="1"/>
            <a:r>
              <a:rPr lang="nn-NO" dirty="0"/>
              <a:t>Utfordringar</a:t>
            </a:r>
          </a:p>
          <a:p>
            <a:pPr lvl="1"/>
            <a:r>
              <a:rPr lang="nn-NO" dirty="0"/>
              <a:t>Stoppa opp</a:t>
            </a:r>
          </a:p>
          <a:p>
            <a:endParaRPr lang="nn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Barn og unges helseteneste</a:t>
            </a:r>
            <a:br>
              <a:rPr lang="nn-NO" dirty="0"/>
            </a:br>
            <a:endParaRPr lang="nn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2479" y="1620203"/>
            <a:ext cx="6291617" cy="4816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668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600075" y="1950245"/>
            <a:ext cx="11591926" cy="4350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n-NO" dirty="0"/>
              <a:t>Helse Vest </a:t>
            </a:r>
            <a:r>
              <a:rPr lang="nn-NO" dirty="0" smtClean="0"/>
              <a:t>ber </a:t>
            </a:r>
            <a:r>
              <a:rPr lang="nn-NO" dirty="0"/>
              <a:t>helseføretaka initierer arbeidet og </a:t>
            </a:r>
            <a:r>
              <a:rPr lang="nn-NO" dirty="0" smtClean="0"/>
              <a:t>utvikle </a:t>
            </a:r>
            <a:r>
              <a:rPr lang="nn-NO" dirty="0" err="1"/>
              <a:t>samhandlingsforløp</a:t>
            </a:r>
            <a:r>
              <a:rPr lang="nn-NO" dirty="0"/>
              <a:t> for </a:t>
            </a:r>
            <a:r>
              <a:rPr lang="nn-NO" dirty="0" smtClean="0"/>
              <a:t>barn og </a:t>
            </a:r>
            <a:r>
              <a:rPr lang="nn-NO" dirty="0"/>
              <a:t>unge innanfor </a:t>
            </a:r>
            <a:r>
              <a:rPr lang="nn-NO" dirty="0" err="1"/>
              <a:t>habiliteringstenestene</a:t>
            </a:r>
            <a:r>
              <a:rPr lang="nn-NO" dirty="0"/>
              <a:t> (HABU</a:t>
            </a:r>
            <a:r>
              <a:rPr lang="nn-NO" dirty="0" smtClean="0"/>
              <a:t>)</a:t>
            </a:r>
          </a:p>
          <a:p>
            <a:endParaRPr lang="nn-NO" dirty="0" smtClean="0"/>
          </a:p>
          <a:p>
            <a:r>
              <a:rPr lang="nn-NO" dirty="0" smtClean="0"/>
              <a:t>Samarbeid </a:t>
            </a:r>
            <a:r>
              <a:rPr lang="nn-NO" dirty="0"/>
              <a:t>med kommunane er </a:t>
            </a:r>
            <a:r>
              <a:rPr lang="nn-NO" dirty="0" smtClean="0"/>
              <a:t>vesentleg</a:t>
            </a:r>
            <a:endParaRPr lang="nn-NO" dirty="0"/>
          </a:p>
          <a:p>
            <a:r>
              <a:rPr lang="nn-NO" dirty="0"/>
              <a:t>S</a:t>
            </a:r>
            <a:r>
              <a:rPr lang="nn-NO" dirty="0" smtClean="0"/>
              <a:t>å </a:t>
            </a:r>
            <a:r>
              <a:rPr lang="nn-NO" dirty="0"/>
              <a:t>langt det er mogleg </a:t>
            </a:r>
            <a:r>
              <a:rPr lang="nn-NO" dirty="0" smtClean="0"/>
              <a:t>skal arbeidet bli </a:t>
            </a:r>
            <a:r>
              <a:rPr lang="nn-NO" dirty="0"/>
              <a:t>integrert </a:t>
            </a:r>
            <a:r>
              <a:rPr lang="nn-NO" dirty="0" smtClean="0"/>
              <a:t>i helsefellesskapa</a:t>
            </a:r>
          </a:p>
          <a:p>
            <a:pPr marL="0" indent="0">
              <a:buNone/>
            </a:pPr>
            <a:r>
              <a:rPr lang="nn-NO" dirty="0" smtClean="0"/>
              <a:t>   - t.d</a:t>
            </a:r>
            <a:r>
              <a:rPr lang="nn-NO" dirty="0"/>
              <a:t>. i dei utval/grupper som arbeider med tenester for barn og </a:t>
            </a:r>
            <a:r>
              <a:rPr lang="nn-NO" dirty="0" smtClean="0"/>
              <a:t>unge</a:t>
            </a:r>
            <a:endParaRPr lang="nn-NO" dirty="0"/>
          </a:p>
          <a:p>
            <a:r>
              <a:rPr lang="nn-NO" dirty="0"/>
              <a:t>T</a:t>
            </a:r>
            <a:r>
              <a:rPr lang="nn-NO" dirty="0" smtClean="0"/>
              <a:t>ilrådd </a:t>
            </a:r>
            <a:r>
              <a:rPr lang="nn-NO" dirty="0"/>
              <a:t>å bygge vidare på dei lokale prosjekta for «Barn og unges helseteneste» </a:t>
            </a:r>
            <a:r>
              <a:rPr lang="nn-NO" dirty="0" smtClean="0"/>
              <a:t>i helseføretaka </a:t>
            </a:r>
          </a:p>
          <a:p>
            <a:r>
              <a:rPr lang="nn-NO" dirty="0" err="1" smtClean="0"/>
              <a:t>Habiliteringstenesta</a:t>
            </a:r>
            <a:r>
              <a:rPr lang="nn-NO" dirty="0" smtClean="0"/>
              <a:t> </a:t>
            </a:r>
            <a:r>
              <a:rPr lang="nn-NO" dirty="0"/>
              <a:t>for barn og unge bør koplast på i dei lokale </a:t>
            </a:r>
            <a:r>
              <a:rPr lang="nn-NO" dirty="0" smtClean="0"/>
              <a:t>prosjekta</a:t>
            </a:r>
            <a:endParaRPr lang="nn-NO" dirty="0"/>
          </a:p>
          <a:p>
            <a:r>
              <a:rPr lang="nn-NO" dirty="0"/>
              <a:t>Kompetansen ved koordinerande einingar i helseføretaka (KE) bør også koplast på </a:t>
            </a:r>
            <a:r>
              <a:rPr lang="nn-NO" dirty="0" smtClean="0"/>
              <a:t>arbeidet ved behov</a:t>
            </a:r>
          </a:p>
          <a:p>
            <a:endParaRPr lang="nn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«Bestilling»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400621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n-NO" dirty="0" smtClean="0"/>
              <a:t>Synleggjere </a:t>
            </a:r>
            <a:r>
              <a:rPr lang="nn-NO" dirty="0"/>
              <a:t>både for kommunen og for helseføretaka kven som har ansvar for </a:t>
            </a:r>
            <a:r>
              <a:rPr lang="nn-NO" dirty="0" smtClean="0"/>
              <a:t>kva</a:t>
            </a:r>
          </a:p>
          <a:p>
            <a:pPr marL="457200" indent="-457200">
              <a:buFont typeface="+mj-lt"/>
              <a:buAutoNum type="arabicPeriod"/>
            </a:pPr>
            <a:endParaRPr lang="nn-NO" dirty="0"/>
          </a:p>
          <a:p>
            <a:pPr marL="457200" indent="-457200">
              <a:buFont typeface="+mj-lt"/>
              <a:buAutoNum type="arabicPeriod"/>
            </a:pPr>
            <a:r>
              <a:rPr lang="nn-NO" dirty="0" smtClean="0"/>
              <a:t>Gje </a:t>
            </a:r>
            <a:r>
              <a:rPr lang="nn-NO" dirty="0"/>
              <a:t>brukarane betre informasjon om kva som kan forventas av spesialisthelsetenesta </a:t>
            </a:r>
            <a:r>
              <a:rPr lang="nn-NO" dirty="0" smtClean="0"/>
              <a:t>og kommune</a:t>
            </a:r>
          </a:p>
          <a:p>
            <a:pPr marL="457200" indent="-457200">
              <a:buFont typeface="+mj-lt"/>
              <a:buAutoNum type="arabicPeriod"/>
            </a:pPr>
            <a:endParaRPr lang="nn-NO" dirty="0"/>
          </a:p>
          <a:p>
            <a:pPr marL="457200" indent="-457200">
              <a:buFont typeface="+mj-lt"/>
              <a:buAutoNum type="arabicPeriod"/>
            </a:pPr>
            <a:r>
              <a:rPr lang="nn-NO" dirty="0" smtClean="0"/>
              <a:t>Legge </a:t>
            </a:r>
            <a:r>
              <a:rPr lang="nn-NO" dirty="0"/>
              <a:t>til rette for betre samarbeid mellom psykisk helsevern for barn og unge </a:t>
            </a:r>
            <a:r>
              <a:rPr lang="nn-NO" dirty="0" smtClean="0"/>
              <a:t>og </a:t>
            </a:r>
            <a:r>
              <a:rPr lang="nn-NO" dirty="0" err="1"/>
              <a:t>habilitering</a:t>
            </a:r>
            <a:r>
              <a:rPr lang="nn-NO" dirty="0"/>
              <a:t> for barn og unge</a:t>
            </a:r>
          </a:p>
          <a:p>
            <a:endParaRPr lang="nn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Målet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77001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/>
              <a:t>T</a:t>
            </a:r>
            <a:r>
              <a:rPr lang="nn-NO" dirty="0" smtClean="0"/>
              <a:t>idsavgrensa </a:t>
            </a:r>
            <a:r>
              <a:rPr lang="nn-NO" dirty="0"/>
              <a:t>fram til </a:t>
            </a:r>
            <a:r>
              <a:rPr lang="nn-NO" dirty="0" err="1"/>
              <a:t>samhandlingsforløpa</a:t>
            </a:r>
            <a:r>
              <a:rPr lang="nn-NO" dirty="0"/>
              <a:t> er </a:t>
            </a:r>
            <a:r>
              <a:rPr lang="nn-NO" dirty="0" smtClean="0"/>
              <a:t>implementert</a:t>
            </a:r>
          </a:p>
          <a:p>
            <a:r>
              <a:rPr lang="nn-NO" dirty="0" smtClean="0"/>
              <a:t>Det er </a:t>
            </a:r>
            <a:r>
              <a:rPr lang="nn-NO" dirty="0"/>
              <a:t>lagt til grunn </a:t>
            </a:r>
            <a:r>
              <a:rPr lang="nn-NO" dirty="0" smtClean="0"/>
              <a:t>ei </a:t>
            </a:r>
            <a:r>
              <a:rPr lang="nn-NO" dirty="0"/>
              <a:t>prosjektperiode på 2-3 </a:t>
            </a:r>
            <a:r>
              <a:rPr lang="nn-NO" dirty="0" smtClean="0"/>
              <a:t>år</a:t>
            </a:r>
          </a:p>
          <a:p>
            <a:endParaRPr lang="nn-NO" dirty="0"/>
          </a:p>
          <a:p>
            <a:pPr marL="0" indent="0">
              <a:buNone/>
            </a:pPr>
            <a:r>
              <a:rPr lang="nn-NO" dirty="0"/>
              <a:t>Nettverket </a:t>
            </a:r>
            <a:r>
              <a:rPr lang="nn-NO" dirty="0" smtClean="0"/>
              <a:t>sine oppgåver:</a:t>
            </a:r>
            <a:endParaRPr lang="nn-NO" dirty="0"/>
          </a:p>
          <a:p>
            <a:r>
              <a:rPr lang="nn-NO" dirty="0" smtClean="0"/>
              <a:t>understøtte </a:t>
            </a:r>
            <a:r>
              <a:rPr lang="nn-NO" dirty="0"/>
              <a:t>utviklinga av </a:t>
            </a:r>
            <a:r>
              <a:rPr lang="nn-NO" dirty="0" err="1"/>
              <a:t>samhandlingsforløp</a:t>
            </a:r>
            <a:r>
              <a:rPr lang="nn-NO" dirty="0"/>
              <a:t> i HABU i helseføretaka</a:t>
            </a:r>
          </a:p>
          <a:p>
            <a:r>
              <a:rPr lang="nn-NO" dirty="0" smtClean="0"/>
              <a:t>bidra </a:t>
            </a:r>
            <a:r>
              <a:rPr lang="nn-NO" dirty="0"/>
              <a:t>med prosjektstøtte til lokale </a:t>
            </a:r>
            <a:r>
              <a:rPr lang="nn-NO" dirty="0" smtClean="0"/>
              <a:t>prosjekt/oppfølgingsarbeid</a:t>
            </a:r>
            <a:endParaRPr lang="nn-NO" dirty="0"/>
          </a:p>
          <a:p>
            <a:r>
              <a:rPr lang="nn-NO" dirty="0" smtClean="0"/>
              <a:t>koordinere </a:t>
            </a:r>
            <a:r>
              <a:rPr lang="nn-NO" dirty="0"/>
              <a:t>mellom lokale </a:t>
            </a:r>
            <a:r>
              <a:rPr lang="nn-NO" dirty="0" smtClean="0"/>
              <a:t>prosjektleiarar/ansvarlege </a:t>
            </a:r>
            <a:r>
              <a:rPr lang="nn-NO" dirty="0"/>
              <a:t>og </a:t>
            </a:r>
            <a:endParaRPr lang="nn-NO" dirty="0" smtClean="0"/>
          </a:p>
          <a:p>
            <a:pPr marL="0" indent="0">
              <a:buNone/>
            </a:pPr>
            <a:r>
              <a:rPr lang="nn-NO" dirty="0"/>
              <a:t> </a:t>
            </a:r>
            <a:r>
              <a:rPr lang="nn-NO" dirty="0" smtClean="0"/>
              <a:t>  bidra </a:t>
            </a:r>
            <a:r>
              <a:rPr lang="nn-NO" dirty="0"/>
              <a:t>til erfaringsutveksling</a:t>
            </a:r>
          </a:p>
          <a:p>
            <a:r>
              <a:rPr lang="nn-NO" dirty="0" smtClean="0"/>
              <a:t>medverke </a:t>
            </a:r>
            <a:r>
              <a:rPr lang="nn-NO" dirty="0"/>
              <a:t>til utvikling av felles </a:t>
            </a:r>
            <a:r>
              <a:rPr lang="nn-NO" dirty="0" smtClean="0"/>
              <a:t>tekstar</a:t>
            </a:r>
          </a:p>
          <a:p>
            <a:endParaRPr lang="nn-NO" dirty="0"/>
          </a:p>
          <a:p>
            <a:pPr marL="0" indent="0">
              <a:buNone/>
            </a:pPr>
            <a:r>
              <a:rPr lang="nn-NO" dirty="0" smtClean="0"/>
              <a:t>Fram til lokal prosjektleiar er på plass er seksjonsleiar ved </a:t>
            </a:r>
          </a:p>
          <a:p>
            <a:pPr marL="0" indent="0">
              <a:buNone/>
            </a:pPr>
            <a:r>
              <a:rPr lang="nn-NO" dirty="0" smtClean="0"/>
              <a:t>HABU meldt inn som HFD sin representant i nettverket</a:t>
            </a:r>
          </a:p>
          <a:p>
            <a:endParaRPr lang="nn-NO" dirty="0"/>
          </a:p>
          <a:p>
            <a:pPr marL="0" indent="0">
              <a:buNone/>
            </a:pPr>
            <a:endParaRPr lang="nn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Regionalt nettverk</a:t>
            </a:r>
            <a:endParaRPr lang="nn-NO" dirty="0"/>
          </a:p>
        </p:txBody>
      </p:sp>
      <p:sp>
        <p:nvSpPr>
          <p:cNvPr id="4" name="AutoShape 2" descr="Etabler et IA-nettverk - Idébanke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n-NO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2580" y="3887631"/>
            <a:ext cx="5077166" cy="2843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29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600074" y="1950245"/>
            <a:ext cx="10772775" cy="4350544"/>
          </a:xfrm>
        </p:spPr>
        <p:txBody>
          <a:bodyPr/>
          <a:lstStyle/>
          <a:p>
            <a:pPr marL="0" indent="0">
              <a:buNone/>
            </a:pPr>
            <a:r>
              <a:rPr lang="nb-NO" u="sng" dirty="0" smtClean="0"/>
              <a:t>April 2022</a:t>
            </a:r>
          </a:p>
          <a:p>
            <a:pPr marL="0" indent="0">
              <a:buNone/>
            </a:pPr>
            <a:r>
              <a:rPr lang="nb-NO" dirty="0" smtClean="0"/>
              <a:t>Kort </a:t>
            </a:r>
            <a:r>
              <a:rPr lang="nb-NO" dirty="0"/>
              <a:t>orientering til Sogn og Fjordane </a:t>
            </a:r>
            <a:r>
              <a:rPr lang="nb-NO" dirty="0" smtClean="0"/>
              <a:t>helsefellesskapet</a:t>
            </a:r>
          </a:p>
          <a:p>
            <a:pPr marL="0" indent="0">
              <a:buNone/>
            </a:pPr>
            <a:r>
              <a:rPr lang="nb-NO" dirty="0" smtClean="0"/>
              <a:t> </a:t>
            </a:r>
          </a:p>
          <a:p>
            <a:pPr marL="0" indent="0">
              <a:buNone/>
            </a:pPr>
            <a:r>
              <a:rPr lang="nb-NO" u="sng" dirty="0" smtClean="0"/>
              <a:t>Mai 2022</a:t>
            </a:r>
          </a:p>
          <a:p>
            <a:pPr marL="0" indent="0">
              <a:buNone/>
            </a:pPr>
            <a:r>
              <a:rPr lang="nb-NO" dirty="0" smtClean="0"/>
              <a:t>Internt </a:t>
            </a:r>
            <a:r>
              <a:rPr lang="nb-NO" dirty="0"/>
              <a:t>møte i Helse Førde HF med aktuelle </a:t>
            </a:r>
            <a:r>
              <a:rPr lang="nb-NO" dirty="0" err="1"/>
              <a:t>aktørar</a:t>
            </a:r>
            <a:r>
              <a:rPr lang="nb-NO" dirty="0"/>
              <a:t> </a:t>
            </a:r>
            <a:r>
              <a:rPr lang="nb-NO" dirty="0" err="1"/>
              <a:t>frå</a:t>
            </a:r>
            <a:r>
              <a:rPr lang="nb-NO" dirty="0"/>
              <a:t> klinikk for psykisk helsevern og medisinsk klinikk for diskusjon rundt </a:t>
            </a:r>
            <a:r>
              <a:rPr lang="nb-NO" dirty="0" err="1"/>
              <a:t>evnt</a:t>
            </a:r>
            <a:r>
              <a:rPr lang="nb-NO" dirty="0"/>
              <a:t>. samordning av initiativa «Barn og unges </a:t>
            </a:r>
            <a:r>
              <a:rPr lang="nb-NO" dirty="0" err="1"/>
              <a:t>helseteneste</a:t>
            </a:r>
            <a:r>
              <a:rPr lang="nb-NO" dirty="0"/>
              <a:t>» og utvikling av samhandlingsforløp for barn og unge </a:t>
            </a:r>
            <a:r>
              <a:rPr lang="nb-NO" dirty="0" err="1"/>
              <a:t>innan</a:t>
            </a:r>
            <a:r>
              <a:rPr lang="nb-NO" dirty="0"/>
              <a:t> </a:t>
            </a:r>
            <a:r>
              <a:rPr lang="nb-NO" dirty="0" err="1" smtClean="0"/>
              <a:t>habilitering</a:t>
            </a:r>
            <a:endParaRPr lang="nb-NO" dirty="0"/>
          </a:p>
          <a:p>
            <a:endParaRPr lang="nb-NO" dirty="0"/>
          </a:p>
          <a:p>
            <a:pPr marL="0" indent="0">
              <a:buNone/>
            </a:pPr>
            <a:r>
              <a:rPr lang="nb-NO" u="sng" dirty="0" smtClean="0"/>
              <a:t>August 2022</a:t>
            </a:r>
          </a:p>
          <a:p>
            <a:pPr marL="0" indent="0">
              <a:buNone/>
            </a:pPr>
            <a:r>
              <a:rPr lang="nb-NO" dirty="0"/>
              <a:t>F</a:t>
            </a:r>
            <a:r>
              <a:rPr lang="nb-NO" dirty="0" smtClean="0"/>
              <a:t>orankring </a:t>
            </a:r>
            <a:r>
              <a:rPr lang="nb-NO" dirty="0"/>
              <a:t>i Sogn og Fjordane helsefellesskap med </a:t>
            </a:r>
            <a:r>
              <a:rPr lang="nb-NO" dirty="0" err="1"/>
              <a:t>oppnemning</a:t>
            </a:r>
            <a:r>
              <a:rPr lang="nb-NO" dirty="0"/>
              <a:t> av arbeidsgruppe </a:t>
            </a: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u="sng" dirty="0" smtClean="0"/>
              <a:t>August/september 2022</a:t>
            </a:r>
          </a:p>
          <a:p>
            <a:pPr marL="0" indent="0">
              <a:buNone/>
            </a:pPr>
            <a:r>
              <a:rPr lang="nb-NO" dirty="0"/>
              <a:t>O</a:t>
            </a:r>
            <a:r>
              <a:rPr lang="nb-NO" dirty="0" smtClean="0"/>
              <a:t>ppstart </a:t>
            </a:r>
            <a:r>
              <a:rPr lang="nb-NO" dirty="0"/>
              <a:t>lokalt arbeid</a:t>
            </a:r>
            <a:endParaRPr lang="nn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Førebels plan vidare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19181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1257300" y="1935957"/>
            <a:ext cx="8701088" cy="43505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n-NO" sz="5400" b="1" dirty="0" smtClean="0"/>
              <a:t>Takk for </a:t>
            </a:r>
            <a:r>
              <a:rPr lang="nn-NO" sz="5400" b="1" dirty="0" err="1" smtClean="0"/>
              <a:t>oppmerksomheten</a:t>
            </a:r>
            <a:endParaRPr lang="nn-NO" sz="5400" b="1" dirty="0" smtClean="0"/>
          </a:p>
          <a:p>
            <a:pPr marL="0" indent="0" algn="ctr">
              <a:buNone/>
            </a:pPr>
            <a:endParaRPr lang="nn-NO" sz="5400" b="1" dirty="0"/>
          </a:p>
          <a:p>
            <a:pPr marL="0" indent="0" algn="ctr">
              <a:buNone/>
            </a:pPr>
            <a:endParaRPr lang="nn-NO" sz="5400" b="1" dirty="0" smtClean="0"/>
          </a:p>
          <a:p>
            <a:pPr marL="0" indent="0" algn="ctr">
              <a:buNone/>
            </a:pPr>
            <a:r>
              <a:rPr lang="nn-NO" sz="5400" b="1" smtClean="0"/>
              <a:t>Spørsmål/innspel?</a:t>
            </a:r>
            <a:endParaRPr lang="nn-NO" sz="5400" b="1" dirty="0" smtClean="0"/>
          </a:p>
          <a:p>
            <a:pPr marL="0" indent="0" algn="ctr">
              <a:buNone/>
            </a:pPr>
            <a:endParaRPr lang="nn-NO" sz="5400" b="1" dirty="0"/>
          </a:p>
          <a:p>
            <a:pPr marL="0" indent="0" algn="ctr">
              <a:buNone/>
            </a:pPr>
            <a:endParaRPr lang="nn-NO" sz="5400" b="1" dirty="0" smtClean="0"/>
          </a:p>
          <a:p>
            <a:pPr marL="0" indent="0" algn="ctr">
              <a:buNone/>
            </a:pPr>
            <a:endParaRPr lang="nn-NO" sz="5400" b="1" dirty="0"/>
          </a:p>
        </p:txBody>
      </p:sp>
    </p:spTree>
    <p:extLst>
      <p:ext uri="{BB962C8B-B14F-4D97-AF65-F5344CB8AC3E}">
        <p14:creationId xmlns:p14="http://schemas.microsoft.com/office/powerpoint/2010/main" val="41259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l01_Format_16-9">
  <a:themeElements>
    <a:clrScheme name="Helse Vest">
      <a:dk1>
        <a:sysClr val="windowText" lastClr="000000"/>
      </a:dk1>
      <a:lt1>
        <a:sysClr val="window" lastClr="FFFFFF"/>
      </a:lt1>
      <a:dk2>
        <a:srgbClr val="323232"/>
      </a:dk2>
      <a:lt2>
        <a:srgbClr val="E7E6E6"/>
      </a:lt2>
      <a:accent1>
        <a:srgbClr val="00338D"/>
      </a:accent1>
      <a:accent2>
        <a:srgbClr val="86786F"/>
      </a:accent2>
      <a:accent3>
        <a:srgbClr val="7AB2DC"/>
      </a:accent3>
      <a:accent4>
        <a:srgbClr val="F7D93E"/>
      </a:accent4>
      <a:accent5>
        <a:srgbClr val="FA7369"/>
      </a:accent5>
      <a:accent6>
        <a:srgbClr val="7DDBD4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mal_HelseVest_16_9.potx" id="{3327F725-F5AB-4F23-8515-419A6D40C242}" vid="{9E4DF230-4A50-432A-B0B1-1FB5168D8C8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1393</TotalTime>
  <Words>419</Words>
  <Application>Microsoft Office PowerPoint</Application>
  <PresentationFormat>Widescreen</PresentationFormat>
  <Paragraphs>76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</vt:lpstr>
      <vt:lpstr>Mal01_Format_16-9</vt:lpstr>
      <vt:lpstr>Utvikle samhandlingsforløp     for barn og unge i habilitering </vt:lpstr>
      <vt:lpstr>Bakgrunn</vt:lpstr>
      <vt:lpstr>Barn og unges helseteneste </vt:lpstr>
      <vt:lpstr>«Bestilling»</vt:lpstr>
      <vt:lpstr>Målet</vt:lpstr>
      <vt:lpstr>Regionalt nettverk</vt:lpstr>
      <vt:lpstr>Førebels plan vidare</vt:lpstr>
      <vt:lpstr>PowerPoint-presentasjon</vt:lpstr>
    </vt:vector>
  </TitlesOfParts>
  <Company>Helse Vest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Ulvedal, Terje</dc:creator>
  <cp:lastModifiedBy>Elin-Therese Sørbotten</cp:lastModifiedBy>
  <cp:revision>53</cp:revision>
  <dcterms:created xsi:type="dcterms:W3CDTF">2022-02-02T10:43:31Z</dcterms:created>
  <dcterms:modified xsi:type="dcterms:W3CDTF">2022-04-28T05:05:43Z</dcterms:modified>
</cp:coreProperties>
</file>