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7"/>
  </p:notesMasterIdLst>
  <p:sldIdLst>
    <p:sldId id="256" r:id="rId2"/>
    <p:sldId id="257" r:id="rId3"/>
    <p:sldId id="258" r:id="rId4"/>
    <p:sldId id="259" r:id="rId5"/>
    <p:sldId id="260" r:id="rId6"/>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lly Torget Nesse" initials="LTN" lastIdx="1" clrIdx="0">
    <p:extLst>
      <p:ext uri="{19B8F6BF-5375-455C-9EA6-DF929625EA0E}">
        <p15:presenceInfo xmlns:p15="http://schemas.microsoft.com/office/powerpoint/2012/main" userId="S-1-5-21-1922552724-20255629-2426599577-686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C6022"/>
    <a:srgbClr val="979F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55236" autoAdjust="0"/>
  </p:normalViewPr>
  <p:slideViewPr>
    <p:cSldViewPr snapToObjects="1">
      <p:cViewPr varScale="1">
        <p:scale>
          <a:sx n="64" d="100"/>
          <a:sy n="64" d="100"/>
        </p:scale>
        <p:origin x="2334" y="6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n-NO"/>
          </a:p>
        </p:txBody>
      </p:sp>
      <p:sp>
        <p:nvSpPr>
          <p:cNvPr id="3" name="Plassholder for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CEA3F28-301B-489D-85B8-627F4DB5F0F8}" type="datetimeFigureOut">
              <a:rPr lang="nn-NO" smtClean="0"/>
              <a:t>02.05.2022</a:t>
            </a:fld>
            <a:endParaRPr lang="nn-NO"/>
          </a:p>
        </p:txBody>
      </p:sp>
      <p:sp>
        <p:nvSpPr>
          <p:cNvPr id="4" name="Plassholder for lysbil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n-NO"/>
          </a:p>
        </p:txBody>
      </p:sp>
      <p:sp>
        <p:nvSpPr>
          <p:cNvPr id="5" name="Plassholder for nota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6" name="Plassholder for bunn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n-NO"/>
          </a:p>
        </p:txBody>
      </p:sp>
      <p:sp>
        <p:nvSpPr>
          <p:cNvPr id="7" name="Plassholder for lysbil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67A3434-4342-4F0B-A1BD-192DDEB8418F}" type="slidenum">
              <a:rPr lang="nn-NO" smtClean="0"/>
              <a:t>‹#›</a:t>
            </a:fld>
            <a:endParaRPr lang="nn-NO"/>
          </a:p>
        </p:txBody>
      </p:sp>
    </p:spTree>
    <p:extLst>
      <p:ext uri="{BB962C8B-B14F-4D97-AF65-F5344CB8AC3E}">
        <p14:creationId xmlns:p14="http://schemas.microsoft.com/office/powerpoint/2010/main" val="1898116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dirty="0"/>
          </a:p>
        </p:txBody>
      </p:sp>
      <p:sp>
        <p:nvSpPr>
          <p:cNvPr id="4" name="Plassholder for lysbildenummer 3"/>
          <p:cNvSpPr>
            <a:spLocks noGrp="1"/>
          </p:cNvSpPr>
          <p:nvPr>
            <p:ph type="sldNum" sz="quarter" idx="10"/>
          </p:nvPr>
        </p:nvSpPr>
        <p:spPr/>
        <p:txBody>
          <a:bodyPr/>
          <a:lstStyle/>
          <a:p>
            <a:fld id="{C67A3434-4342-4F0B-A1BD-192DDEB8418F}" type="slidenum">
              <a:rPr lang="nn-NO" smtClean="0"/>
              <a:t>1</a:t>
            </a:fld>
            <a:endParaRPr lang="nn-NO"/>
          </a:p>
        </p:txBody>
      </p:sp>
    </p:spTree>
    <p:extLst>
      <p:ext uri="{BB962C8B-B14F-4D97-AF65-F5344CB8AC3E}">
        <p14:creationId xmlns:p14="http://schemas.microsoft.com/office/powerpoint/2010/main" val="4065706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kern="1200" dirty="0" smtClean="0">
                <a:solidFill>
                  <a:schemeClr val="tx1"/>
                </a:solidFill>
                <a:effectLst/>
                <a:latin typeface="+mn-lt"/>
                <a:ea typeface="+mn-ea"/>
                <a:cs typeface="+mn-cs"/>
              </a:rPr>
              <a:t>Hei. Eg heiter</a:t>
            </a:r>
            <a:r>
              <a:rPr lang="nn-NO" sz="1200" kern="1200" baseline="0" dirty="0" smtClean="0">
                <a:solidFill>
                  <a:schemeClr val="tx1"/>
                </a:solidFill>
                <a:effectLst/>
                <a:latin typeface="+mn-lt"/>
                <a:ea typeface="+mn-ea"/>
                <a:cs typeface="+mn-cs"/>
              </a:rPr>
              <a:t> Lilly Nesse, og er tenesteleiar på somatisk avdeling på sjukeheimen i Vik. Eg vil fortelja litt om utfordringar og erfaringar me gjorde oss når me hadde eit større utbrot av </a:t>
            </a:r>
            <a:r>
              <a:rPr lang="nn-NO" sz="1200" kern="1200" baseline="0" dirty="0" err="1" smtClean="0">
                <a:solidFill>
                  <a:schemeClr val="tx1"/>
                </a:solidFill>
                <a:effectLst/>
                <a:latin typeface="+mn-lt"/>
                <a:ea typeface="+mn-ea"/>
                <a:cs typeface="+mn-cs"/>
              </a:rPr>
              <a:t>Covid</a:t>
            </a:r>
            <a:r>
              <a:rPr lang="nn-NO" sz="1200" kern="1200" baseline="0" dirty="0" smtClean="0">
                <a:solidFill>
                  <a:schemeClr val="tx1"/>
                </a:solidFill>
                <a:effectLst/>
                <a:latin typeface="+mn-lt"/>
                <a:ea typeface="+mn-ea"/>
                <a:cs typeface="+mn-cs"/>
              </a:rPr>
              <a:t>- 19 på sjukheimen i vinter.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kern="1200" dirty="0" smtClean="0">
                <a:solidFill>
                  <a:schemeClr val="tx1"/>
                </a:solidFill>
                <a:effectLst/>
                <a:latin typeface="+mn-lt"/>
                <a:ea typeface="+mn-ea"/>
                <a:cs typeface="+mn-cs"/>
              </a:rPr>
              <a:t>Slutten av januar og starten av februar var prega av eit større utbrot med Covid-19, i Vik Kommune. Dette var fyrste</a:t>
            </a:r>
            <a:r>
              <a:rPr lang="nn-NO" sz="1200" kern="1200" baseline="0" dirty="0" smtClean="0">
                <a:solidFill>
                  <a:schemeClr val="tx1"/>
                </a:solidFill>
                <a:effectLst/>
                <a:latin typeface="+mn-lt"/>
                <a:ea typeface="+mn-ea"/>
                <a:cs typeface="+mn-cs"/>
              </a:rPr>
              <a:t> store utbrot i pandemien, der ein ikkje hadde oversikt over smittevegar og kontroll på smitten. </a:t>
            </a:r>
            <a:r>
              <a:rPr lang="nn-NO" sz="1200" kern="1200" dirty="0" smtClean="0">
                <a:solidFill>
                  <a:schemeClr val="tx1"/>
                </a:solidFill>
                <a:effectLst/>
                <a:latin typeface="+mn-lt"/>
                <a:ea typeface="+mn-ea"/>
                <a:cs typeface="+mn-cs"/>
              </a:rPr>
              <a:t>Alle klassar på skulen vart ramma, og svært mange barnefamiliar vart smitta samstundes. </a:t>
            </a: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kern="1200" dirty="0" smtClean="0">
                <a:solidFill>
                  <a:schemeClr val="tx1"/>
                </a:solidFill>
                <a:effectLst/>
                <a:latin typeface="+mn-lt"/>
                <a:ea typeface="+mn-ea"/>
                <a:cs typeface="+mn-cs"/>
              </a:rPr>
              <a:t>Dette medførte naturleg nok også ein del smitte blant tilsette på sjukeheimen.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kern="1200" baseline="0" dirty="0" smtClean="0">
                <a:solidFill>
                  <a:schemeClr val="tx1"/>
                </a:solidFill>
                <a:effectLst/>
                <a:latin typeface="+mn-lt"/>
                <a:ea typeface="+mn-ea"/>
                <a:cs typeface="+mn-cs"/>
              </a:rPr>
              <a:t>Den f</a:t>
            </a:r>
            <a:r>
              <a:rPr lang="nn-NO" sz="1200" kern="1200" dirty="0" smtClean="0">
                <a:solidFill>
                  <a:schemeClr val="tx1"/>
                </a:solidFill>
                <a:effectLst/>
                <a:latin typeface="+mn-lt"/>
                <a:ea typeface="+mn-ea"/>
                <a:cs typeface="+mn-cs"/>
              </a:rPr>
              <a:t>ørste store utfordringa for oss på sjukeheimen, var utbrot blant reinhaldarar i slutten av januar, som medførte stort sjukefråvær, redusert reinhald, bruk av vikarar som ikkje er kjende med sjukeheimen, og nokre pasientar som vart definert</a:t>
            </a:r>
            <a:r>
              <a:rPr lang="nn-NO" sz="1200" kern="1200" baseline="0" dirty="0" smtClean="0">
                <a:solidFill>
                  <a:schemeClr val="tx1"/>
                </a:solidFill>
                <a:effectLst/>
                <a:latin typeface="+mn-lt"/>
                <a:ea typeface="+mn-ea"/>
                <a:cs typeface="+mn-cs"/>
              </a:rPr>
              <a:t> som</a:t>
            </a:r>
            <a:r>
              <a:rPr lang="nn-NO" sz="1200" kern="1200" dirty="0" smtClean="0">
                <a:solidFill>
                  <a:schemeClr val="tx1"/>
                </a:solidFill>
                <a:effectLst/>
                <a:latin typeface="+mn-lt"/>
                <a:ea typeface="+mn-ea"/>
                <a:cs typeface="+mn-cs"/>
              </a:rPr>
              <a:t> nærkontaktar</a:t>
            </a:r>
            <a:r>
              <a:rPr lang="nn-NO" sz="1200" kern="1200" baseline="0" dirty="0" smtClean="0">
                <a:solidFill>
                  <a:schemeClr val="tx1"/>
                </a:solidFill>
                <a:effectLst/>
                <a:latin typeface="+mn-lt"/>
                <a:ea typeface="+mn-ea"/>
                <a:cs typeface="+mn-cs"/>
              </a:rPr>
              <a:t> og sett i karantene.</a:t>
            </a: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kern="1200" baseline="0" dirty="0" smtClean="0">
                <a:solidFill>
                  <a:schemeClr val="tx1"/>
                </a:solidFill>
                <a:effectLst/>
                <a:latin typeface="+mn-lt"/>
                <a:ea typeface="+mn-ea"/>
                <a:cs typeface="+mn-cs"/>
              </a:rPr>
              <a:t>Sjukefråværet </a:t>
            </a:r>
            <a:r>
              <a:rPr lang="nn-NO" sz="1200" kern="1200" baseline="0" dirty="0" err="1" smtClean="0">
                <a:solidFill>
                  <a:schemeClr val="tx1"/>
                </a:solidFill>
                <a:effectLst/>
                <a:latin typeface="+mn-lt"/>
                <a:ea typeface="+mn-ea"/>
                <a:cs typeface="+mn-cs"/>
              </a:rPr>
              <a:t>vedvarte</a:t>
            </a:r>
            <a:r>
              <a:rPr lang="nn-NO" sz="1200" kern="1200" baseline="0" dirty="0" smtClean="0">
                <a:solidFill>
                  <a:schemeClr val="tx1"/>
                </a:solidFill>
                <a:effectLst/>
                <a:latin typeface="+mn-lt"/>
                <a:ea typeface="+mn-ea"/>
                <a:cs typeface="+mn-cs"/>
              </a:rPr>
              <a:t> blant tilsette etter dette,  men i mindre skala, med få tilsette vekke samtidig.</a:t>
            </a:r>
            <a:endParaRPr lang="nn-NO"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kern="1200" dirty="0" smtClean="0">
                <a:solidFill>
                  <a:schemeClr val="tx1"/>
                </a:solidFill>
                <a:effectLst/>
                <a:latin typeface="+mn-lt"/>
                <a:ea typeface="+mn-ea"/>
                <a:cs typeface="+mn-cs"/>
              </a:rPr>
              <a:t>I veke 7</a:t>
            </a:r>
            <a:r>
              <a:rPr lang="nn-NO" sz="1200" kern="1200" baseline="0" dirty="0" smtClean="0">
                <a:solidFill>
                  <a:schemeClr val="tx1"/>
                </a:solidFill>
                <a:effectLst/>
                <a:latin typeface="+mn-lt"/>
                <a:ea typeface="+mn-ea"/>
                <a:cs typeface="+mn-cs"/>
              </a:rPr>
              <a:t> testa me fyrste positive pasient på grunn av </a:t>
            </a:r>
            <a:r>
              <a:rPr lang="nn-NO" sz="1200" kern="1200" baseline="0" dirty="0" err="1" smtClean="0">
                <a:solidFill>
                  <a:schemeClr val="tx1"/>
                </a:solidFill>
                <a:effectLst/>
                <a:latin typeface="+mn-lt"/>
                <a:ea typeface="+mn-ea"/>
                <a:cs typeface="+mn-cs"/>
              </a:rPr>
              <a:t>nyoppståtte</a:t>
            </a:r>
            <a:r>
              <a:rPr lang="nn-NO" sz="1200" kern="1200" baseline="0" dirty="0" smtClean="0">
                <a:solidFill>
                  <a:schemeClr val="tx1"/>
                </a:solidFill>
                <a:effectLst/>
                <a:latin typeface="+mn-lt"/>
                <a:ea typeface="+mn-ea"/>
                <a:cs typeface="+mn-cs"/>
              </a:rPr>
              <a:t> symptom</a:t>
            </a:r>
            <a:r>
              <a:rPr lang="nn-NO" sz="1200" kern="1200" dirty="0" smtClean="0">
                <a:solidFill>
                  <a:schemeClr val="tx1"/>
                </a:solidFill>
                <a:effectLst/>
                <a:latin typeface="+mn-lt"/>
                <a:ea typeface="+mn-ea"/>
                <a:cs typeface="+mn-cs"/>
              </a:rPr>
              <a:t>. Pasienten hadde</a:t>
            </a:r>
            <a:r>
              <a:rPr lang="nn-NO" sz="1200" kern="1200" baseline="0" dirty="0" smtClean="0">
                <a:solidFill>
                  <a:schemeClr val="tx1"/>
                </a:solidFill>
                <a:effectLst/>
                <a:latin typeface="+mn-lt"/>
                <a:ea typeface="+mn-ea"/>
                <a:cs typeface="+mn-cs"/>
              </a:rPr>
              <a:t> vage symptom med pleiarar som meinte det var noko med pasienten, utan at ein heilt klarde setje fingeren på det, og litt nasetettheit.</a:t>
            </a:r>
            <a:r>
              <a:rPr lang="nn-NO" sz="1200" kern="1200" dirty="0" smtClean="0">
                <a:solidFill>
                  <a:schemeClr val="tx1"/>
                </a:solidFill>
                <a:effectLst/>
                <a:latin typeface="+mn-lt"/>
                <a:ea typeface="+mn-ea"/>
                <a:cs typeface="+mn-cs"/>
              </a:rPr>
              <a:t> Det</a:t>
            </a:r>
            <a:r>
              <a:rPr lang="nn-NO" sz="1200" kern="1200" baseline="0" dirty="0" smtClean="0">
                <a:solidFill>
                  <a:schemeClr val="tx1"/>
                </a:solidFill>
                <a:effectLst/>
                <a:latin typeface="+mn-lt"/>
                <a:ea typeface="+mn-ea"/>
                <a:cs typeface="+mn-cs"/>
              </a:rPr>
              <a:t> var u</a:t>
            </a:r>
            <a:r>
              <a:rPr lang="nn-NO" sz="1200" kern="1200" dirty="0" smtClean="0">
                <a:solidFill>
                  <a:schemeClr val="tx1"/>
                </a:solidFill>
                <a:effectLst/>
                <a:latin typeface="+mn-lt"/>
                <a:ea typeface="+mn-ea"/>
                <a:cs typeface="+mn-cs"/>
              </a:rPr>
              <a:t>kjend smitteveg, pasienten hadde mellom anna vore på permisjon heime, hatt besøk i avdelinga, og nær kontakt med fleire pasientar og tilsette. </a:t>
            </a: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kern="1200" dirty="0" smtClean="0">
                <a:solidFill>
                  <a:schemeClr val="tx1"/>
                </a:solidFill>
                <a:effectLst/>
                <a:latin typeface="+mn-lt"/>
                <a:ea typeface="+mn-ea"/>
                <a:cs typeface="+mn-cs"/>
              </a:rPr>
              <a:t>Denne veka såg me også den andre stigninga i tal smitta tilsette. Det</a:t>
            </a:r>
            <a:r>
              <a:rPr lang="nn-NO" sz="1200" kern="1200" baseline="0" dirty="0" smtClean="0">
                <a:solidFill>
                  <a:schemeClr val="tx1"/>
                </a:solidFill>
                <a:effectLst/>
                <a:latin typeface="+mn-lt"/>
                <a:ea typeface="+mn-ea"/>
                <a:cs typeface="+mn-cs"/>
              </a:rPr>
              <a:t> var m</a:t>
            </a:r>
            <a:r>
              <a:rPr lang="nn-NO" sz="1200" kern="1200" dirty="0" smtClean="0">
                <a:solidFill>
                  <a:schemeClr val="tx1"/>
                </a:solidFill>
                <a:effectLst/>
                <a:latin typeface="+mn-lt"/>
                <a:ea typeface="+mn-ea"/>
                <a:cs typeface="+mn-cs"/>
              </a:rPr>
              <a:t>istanke om </a:t>
            </a:r>
            <a:r>
              <a:rPr lang="nn-NO" sz="1200" kern="1200" dirty="0" smtClean="0">
                <a:solidFill>
                  <a:schemeClr val="tx1"/>
                </a:solidFill>
                <a:effectLst/>
                <a:latin typeface="+mn-lt"/>
                <a:ea typeface="+mn-ea"/>
                <a:cs typeface="+mn-cs"/>
              </a:rPr>
              <a:t>supersmittar og eller fleire </a:t>
            </a:r>
            <a:r>
              <a:rPr lang="nn-NO" sz="1200" kern="1200" dirty="0" smtClean="0">
                <a:solidFill>
                  <a:schemeClr val="tx1"/>
                </a:solidFill>
                <a:effectLst/>
                <a:latin typeface="+mn-lt"/>
                <a:ea typeface="+mn-ea"/>
                <a:cs typeface="+mn-cs"/>
              </a:rPr>
              <a:t>smittekjelder samstundes.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kern="1200" dirty="0" smtClean="0">
                <a:solidFill>
                  <a:schemeClr val="tx1"/>
                </a:solidFill>
                <a:effectLst/>
                <a:latin typeface="+mn-lt"/>
                <a:ea typeface="+mn-ea"/>
                <a:cs typeface="+mn-cs"/>
              </a:rPr>
              <a:t>Me innførde forsterka smittevern i avdelinga, og tok i bruk briller eller visir i tillegg til munnbind for alle tilsette i avdelinga. Me auka opp reinhald, med særleg</a:t>
            </a:r>
            <a:r>
              <a:rPr lang="nn-NO" sz="1200" kern="1200" baseline="0" dirty="0" smtClean="0">
                <a:solidFill>
                  <a:schemeClr val="tx1"/>
                </a:solidFill>
                <a:effectLst/>
                <a:latin typeface="+mn-lt"/>
                <a:ea typeface="+mn-ea"/>
                <a:cs typeface="+mn-cs"/>
              </a:rPr>
              <a:t> </a:t>
            </a:r>
            <a:r>
              <a:rPr lang="nn-NO" sz="1200" kern="1200" dirty="0" smtClean="0">
                <a:solidFill>
                  <a:schemeClr val="tx1"/>
                </a:solidFill>
                <a:effectLst/>
                <a:latin typeface="+mn-lt"/>
                <a:ea typeface="+mn-ea"/>
                <a:cs typeface="+mn-cs"/>
              </a:rPr>
              <a:t>fokus på felles kontaktpunkt, og forsøkte so langt det gjekk å halde god avstand mellom både pasientar og tilsette.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kern="1200" dirty="0" smtClean="0">
                <a:solidFill>
                  <a:schemeClr val="tx1"/>
                </a:solidFill>
                <a:effectLst/>
                <a:latin typeface="+mn-lt"/>
                <a:ea typeface="+mn-ea"/>
                <a:cs typeface="+mn-cs"/>
              </a:rPr>
              <a:t>Like</a:t>
            </a:r>
            <a:r>
              <a:rPr lang="nn-NO" sz="1200" kern="1200" baseline="0" dirty="0" smtClean="0">
                <a:solidFill>
                  <a:schemeClr val="tx1"/>
                </a:solidFill>
                <a:effectLst/>
                <a:latin typeface="+mn-lt"/>
                <a:ea typeface="+mn-ea"/>
                <a:cs typeface="+mn-cs"/>
              </a:rPr>
              <a:t>vel auka smitten, og det </a:t>
            </a:r>
            <a:r>
              <a:rPr lang="nn-NO" sz="1200" kern="1200" dirty="0" smtClean="0">
                <a:solidFill>
                  <a:schemeClr val="tx1"/>
                </a:solidFill>
                <a:effectLst/>
                <a:latin typeface="+mn-lt"/>
                <a:ea typeface="+mn-ea"/>
                <a:cs typeface="+mn-cs"/>
              </a:rPr>
              <a:t>resulterte</a:t>
            </a:r>
            <a:r>
              <a:rPr lang="nn-NO" sz="1200" kern="1200" baseline="0" dirty="0" smtClean="0">
                <a:solidFill>
                  <a:schemeClr val="tx1"/>
                </a:solidFill>
                <a:effectLst/>
                <a:latin typeface="+mn-lt"/>
                <a:ea typeface="+mn-ea"/>
                <a:cs typeface="+mn-cs"/>
              </a:rPr>
              <a:t> </a:t>
            </a:r>
            <a:r>
              <a:rPr lang="nn-NO" sz="1200" kern="1200" dirty="0" smtClean="0">
                <a:solidFill>
                  <a:schemeClr val="tx1"/>
                </a:solidFill>
                <a:effectLst/>
                <a:latin typeface="+mn-lt"/>
                <a:ea typeface="+mn-ea"/>
                <a:cs typeface="+mn-cs"/>
              </a:rPr>
              <a:t>i eit stort utbrot der 15 av 20 pasientar på sjukeheimen avdeling 1 vart smitta, også svært mange tilsette som var på jobb i denne perioden vart smitta.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kern="1200" dirty="0" smtClean="0">
                <a:solidFill>
                  <a:schemeClr val="tx1"/>
                </a:solidFill>
                <a:effectLst/>
                <a:latin typeface="+mn-lt"/>
                <a:ea typeface="+mn-ea"/>
                <a:cs typeface="+mn-cs"/>
              </a:rPr>
              <a:t>Ut i frå gjeldande retningslinjer på dåverande tidspunkt vart det sett opp testing av husstandsmedlemmar på dag </a:t>
            </a:r>
            <a:r>
              <a:rPr lang="nn-NO" sz="1200" kern="1200" dirty="0" smtClean="0">
                <a:solidFill>
                  <a:schemeClr val="tx1"/>
                </a:solidFill>
                <a:effectLst/>
                <a:latin typeface="+mn-lt"/>
                <a:ea typeface="+mn-ea"/>
                <a:cs typeface="+mn-cs"/>
              </a:rPr>
              <a:t>3 </a:t>
            </a:r>
            <a:r>
              <a:rPr lang="nn-NO" sz="1200" kern="1200" dirty="0" smtClean="0">
                <a:solidFill>
                  <a:schemeClr val="tx1"/>
                </a:solidFill>
                <a:effectLst/>
                <a:latin typeface="+mn-lt"/>
                <a:ea typeface="+mn-ea"/>
                <a:cs typeface="+mn-cs"/>
              </a:rPr>
              <a:t>og 5. </a:t>
            </a: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kern="1200" dirty="0" smtClean="0">
                <a:solidFill>
                  <a:schemeClr val="tx1"/>
                </a:solidFill>
                <a:effectLst/>
                <a:latin typeface="+mn-lt"/>
                <a:ea typeface="+mn-ea"/>
                <a:cs typeface="+mn-cs"/>
              </a:rPr>
              <a:t>Det var vanskeleg å avgjera kven som hadde vore nær kven, og kor lenge,</a:t>
            </a:r>
            <a:r>
              <a:rPr lang="nn-NO" sz="1200" kern="1200" baseline="0" dirty="0" smtClean="0">
                <a:solidFill>
                  <a:schemeClr val="tx1"/>
                </a:solidFill>
                <a:effectLst/>
                <a:latin typeface="+mn-lt"/>
                <a:ea typeface="+mn-ea"/>
                <a:cs typeface="+mn-cs"/>
              </a:rPr>
              <a:t> men i</a:t>
            </a:r>
            <a:r>
              <a:rPr lang="nn-NO" sz="1200" kern="1200" dirty="0" smtClean="0">
                <a:solidFill>
                  <a:schemeClr val="tx1"/>
                </a:solidFill>
                <a:effectLst/>
                <a:latin typeface="+mn-lt"/>
                <a:ea typeface="+mn-ea"/>
                <a:cs typeface="+mn-cs"/>
              </a:rPr>
              <a:t> og med det var fleire tilsette, samt ein pasient som var smitta, og pasienten hadde delteke på fleire felles måltid i smitteførande periode vart det </a:t>
            </a:r>
            <a:r>
              <a:rPr lang="nn-NO" sz="1200" kern="1200" dirty="0" smtClean="0">
                <a:solidFill>
                  <a:schemeClr val="tx1"/>
                </a:solidFill>
                <a:effectLst/>
                <a:latin typeface="+mn-lt"/>
                <a:ea typeface="+mn-ea"/>
                <a:cs typeface="+mn-cs"/>
              </a:rPr>
              <a:t>avgjort i samråd med </a:t>
            </a:r>
            <a:r>
              <a:rPr lang="nn-NO" sz="1200" kern="1200" dirty="0" err="1" smtClean="0">
                <a:solidFill>
                  <a:schemeClr val="tx1"/>
                </a:solidFill>
                <a:effectLst/>
                <a:latin typeface="+mn-lt"/>
                <a:ea typeface="+mn-ea"/>
                <a:cs typeface="+mn-cs"/>
              </a:rPr>
              <a:t>smittevernlege</a:t>
            </a:r>
            <a:r>
              <a:rPr lang="nn-NO" sz="1200" kern="1200" dirty="0" smtClean="0">
                <a:solidFill>
                  <a:schemeClr val="tx1"/>
                </a:solidFill>
                <a:effectLst/>
                <a:latin typeface="+mn-lt"/>
                <a:ea typeface="+mn-ea"/>
                <a:cs typeface="+mn-cs"/>
              </a:rPr>
              <a:t> </a:t>
            </a:r>
            <a:r>
              <a:rPr lang="nn-NO" sz="1200" kern="1200" dirty="0" smtClean="0">
                <a:solidFill>
                  <a:schemeClr val="tx1"/>
                </a:solidFill>
                <a:effectLst/>
                <a:latin typeface="+mn-lt"/>
                <a:ea typeface="+mn-ea"/>
                <a:cs typeface="+mn-cs"/>
              </a:rPr>
              <a:t>at alle pasientar i avdelinga skulle testast som husstandsmedlemmar.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kern="1200" dirty="0" smtClean="0">
                <a:solidFill>
                  <a:schemeClr val="tx1"/>
                </a:solidFill>
                <a:effectLst/>
                <a:latin typeface="+mn-lt"/>
                <a:ea typeface="+mn-ea"/>
                <a:cs typeface="+mn-cs"/>
              </a:rPr>
              <a:t>Alle pasientar vart testa på dag 0.</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kern="1200" dirty="0" smtClean="0">
                <a:solidFill>
                  <a:schemeClr val="tx1"/>
                </a:solidFill>
                <a:effectLst/>
                <a:latin typeface="+mn-lt"/>
                <a:ea typeface="+mn-ea"/>
                <a:cs typeface="+mn-cs"/>
              </a:rPr>
              <a:t>På dag tre etter første </a:t>
            </a:r>
            <a:r>
              <a:rPr lang="nn-NO" sz="1200" kern="1200" dirty="0" err="1" smtClean="0">
                <a:solidFill>
                  <a:schemeClr val="tx1"/>
                </a:solidFill>
                <a:effectLst/>
                <a:latin typeface="+mn-lt"/>
                <a:ea typeface="+mn-ea"/>
                <a:cs typeface="+mn-cs"/>
              </a:rPr>
              <a:t>poitive</a:t>
            </a:r>
            <a:r>
              <a:rPr lang="nn-NO" sz="1200" kern="1200" dirty="0" smtClean="0">
                <a:solidFill>
                  <a:schemeClr val="tx1"/>
                </a:solidFill>
                <a:effectLst/>
                <a:latin typeface="+mn-lt"/>
                <a:ea typeface="+mn-ea"/>
                <a:cs typeface="+mn-cs"/>
              </a:rPr>
              <a:t> testa ein </a:t>
            </a:r>
            <a:r>
              <a:rPr lang="nn-NO" sz="1200" kern="1200" dirty="0" smtClean="0">
                <a:solidFill>
                  <a:schemeClr val="tx1"/>
                </a:solidFill>
                <a:effectLst/>
                <a:latin typeface="+mn-lt"/>
                <a:ea typeface="+mn-ea"/>
                <a:cs typeface="+mn-cs"/>
              </a:rPr>
              <a:t>igjen </a:t>
            </a:r>
            <a:r>
              <a:rPr lang="nn-NO" sz="1200" kern="1200" dirty="0" smtClean="0">
                <a:solidFill>
                  <a:schemeClr val="tx1"/>
                </a:solidFill>
                <a:effectLst/>
                <a:latin typeface="+mn-lt"/>
                <a:ea typeface="+mn-ea"/>
                <a:cs typeface="+mn-cs"/>
              </a:rPr>
              <a:t>alle pasientar, og avdekka to nye tilfelle. </a:t>
            </a: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kern="1200" dirty="0" smtClean="0">
                <a:solidFill>
                  <a:schemeClr val="tx1"/>
                </a:solidFill>
                <a:effectLst/>
                <a:latin typeface="+mn-lt"/>
                <a:ea typeface="+mn-ea"/>
                <a:cs typeface="+mn-cs"/>
              </a:rPr>
              <a:t>Dagen etter (dag 4) testa endå ein pasient til positivt, indikasjon for testing var </a:t>
            </a:r>
            <a:r>
              <a:rPr lang="nn-NO" sz="1200" kern="1200" dirty="0" err="1" smtClean="0">
                <a:solidFill>
                  <a:schemeClr val="tx1"/>
                </a:solidFill>
                <a:effectLst/>
                <a:latin typeface="+mn-lt"/>
                <a:ea typeface="+mn-ea"/>
                <a:cs typeface="+mn-cs"/>
              </a:rPr>
              <a:t>nyoppståtte</a:t>
            </a:r>
            <a:r>
              <a:rPr lang="nn-NO" sz="1200" kern="1200" dirty="0" smtClean="0">
                <a:solidFill>
                  <a:schemeClr val="tx1"/>
                </a:solidFill>
                <a:effectLst/>
                <a:latin typeface="+mn-lt"/>
                <a:ea typeface="+mn-ea"/>
                <a:cs typeface="+mn-cs"/>
              </a:rPr>
              <a:t> symptom. Testen var utført seint om kvelden, og i og med alle pasientar var lagde på kvar sine rom </a:t>
            </a:r>
            <a:r>
              <a:rPr lang="nn-NO" sz="1200" kern="1200" dirty="0" err="1" smtClean="0">
                <a:solidFill>
                  <a:schemeClr val="tx1"/>
                </a:solidFill>
                <a:effectLst/>
                <a:latin typeface="+mn-lt"/>
                <a:ea typeface="+mn-ea"/>
                <a:cs typeface="+mn-cs"/>
              </a:rPr>
              <a:t>avventa</a:t>
            </a:r>
            <a:r>
              <a:rPr lang="nn-NO" sz="1200" kern="1200" dirty="0" smtClean="0">
                <a:solidFill>
                  <a:schemeClr val="tx1"/>
                </a:solidFill>
                <a:effectLst/>
                <a:latin typeface="+mn-lt"/>
                <a:ea typeface="+mn-ea"/>
                <a:cs typeface="+mn-cs"/>
              </a:rPr>
              <a:t> me vidare testing til morgon etter. </a:t>
            </a: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kern="1200" dirty="0" smtClean="0">
                <a:solidFill>
                  <a:schemeClr val="tx1"/>
                </a:solidFill>
                <a:effectLst/>
                <a:latin typeface="+mn-lt"/>
                <a:ea typeface="+mn-ea"/>
                <a:cs typeface="+mn-cs"/>
              </a:rPr>
              <a:t>Neste morgon (dag 5 etter første påviste pasient) testa me igjen alle pasientar, og avdekka sju tilfelle til – </a:t>
            </a:r>
            <a:r>
              <a:rPr lang="nn-NO" sz="1200" kern="1200" dirty="0" err="1" smtClean="0">
                <a:solidFill>
                  <a:schemeClr val="tx1"/>
                </a:solidFill>
                <a:effectLst/>
                <a:latin typeface="+mn-lt"/>
                <a:ea typeface="+mn-ea"/>
                <a:cs typeface="+mn-cs"/>
              </a:rPr>
              <a:t>tilsaman</a:t>
            </a:r>
            <a:r>
              <a:rPr lang="nn-NO" sz="1200" kern="1200" dirty="0" smtClean="0">
                <a:solidFill>
                  <a:schemeClr val="tx1"/>
                </a:solidFill>
                <a:effectLst/>
                <a:latin typeface="+mn-lt"/>
                <a:ea typeface="+mn-ea"/>
                <a:cs typeface="+mn-cs"/>
              </a:rPr>
              <a:t> elleve tilfelle. </a:t>
            </a: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kern="1200" dirty="0" smtClean="0">
                <a:solidFill>
                  <a:schemeClr val="tx1"/>
                </a:solidFill>
                <a:effectLst/>
                <a:latin typeface="+mn-lt"/>
                <a:ea typeface="+mn-ea"/>
                <a:cs typeface="+mn-cs"/>
              </a:rPr>
              <a:t>Første tilfelle var no </a:t>
            </a:r>
            <a:r>
              <a:rPr lang="nn-NO" sz="1200" kern="1200" dirty="0" err="1" smtClean="0">
                <a:solidFill>
                  <a:schemeClr val="tx1"/>
                </a:solidFill>
                <a:effectLst/>
                <a:latin typeface="+mn-lt"/>
                <a:ea typeface="+mn-ea"/>
                <a:cs typeface="+mn-cs"/>
              </a:rPr>
              <a:t>avisolert</a:t>
            </a:r>
            <a:r>
              <a:rPr lang="nn-NO" sz="1200"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kern="1200" dirty="0" smtClean="0">
                <a:solidFill>
                  <a:schemeClr val="tx1"/>
                </a:solidFill>
                <a:effectLst/>
                <a:latin typeface="+mn-lt"/>
                <a:ea typeface="+mn-ea"/>
                <a:cs typeface="+mn-cs"/>
              </a:rPr>
              <a:t>Stadig fleire tilsette testa også positivt, og det vart i samråd med </a:t>
            </a:r>
            <a:r>
              <a:rPr lang="nn-NO" sz="1200" kern="1200" dirty="0" err="1" smtClean="0">
                <a:solidFill>
                  <a:schemeClr val="tx1"/>
                </a:solidFill>
                <a:effectLst/>
                <a:latin typeface="+mn-lt"/>
                <a:ea typeface="+mn-ea"/>
                <a:cs typeface="+mn-cs"/>
              </a:rPr>
              <a:t>smittevernlege</a:t>
            </a:r>
            <a:r>
              <a:rPr lang="nn-NO" sz="1200" kern="1200" dirty="0" smtClean="0">
                <a:solidFill>
                  <a:schemeClr val="tx1"/>
                </a:solidFill>
                <a:effectLst/>
                <a:latin typeface="+mn-lt"/>
                <a:ea typeface="+mn-ea"/>
                <a:cs typeface="+mn-cs"/>
              </a:rPr>
              <a:t> </a:t>
            </a:r>
            <a:r>
              <a:rPr lang="nn-NO" sz="1200" kern="1200" dirty="0" err="1" smtClean="0">
                <a:solidFill>
                  <a:schemeClr val="tx1"/>
                </a:solidFill>
                <a:effectLst/>
                <a:latin typeface="+mn-lt"/>
                <a:ea typeface="+mn-ea"/>
                <a:cs typeface="+mn-cs"/>
              </a:rPr>
              <a:t>beslutta</a:t>
            </a:r>
            <a:r>
              <a:rPr lang="nn-NO" sz="1200" kern="1200" dirty="0" smtClean="0">
                <a:solidFill>
                  <a:schemeClr val="tx1"/>
                </a:solidFill>
                <a:effectLst/>
                <a:latin typeface="+mn-lt"/>
                <a:ea typeface="+mn-ea"/>
                <a:cs typeface="+mn-cs"/>
              </a:rPr>
              <a:t> dagleg testing av pasientane som var negative til me hadde kontroll over utbrotet. </a:t>
            </a:r>
          </a:p>
          <a:p>
            <a:r>
              <a:rPr lang="nn-NO" sz="1200" kern="1200" dirty="0" smtClean="0">
                <a:solidFill>
                  <a:schemeClr val="tx1"/>
                </a:solidFill>
                <a:effectLst/>
                <a:latin typeface="+mn-lt"/>
                <a:ea typeface="+mn-ea"/>
                <a:cs typeface="+mn-cs"/>
              </a:rPr>
              <a:t>Dag 6 etter første påviste testa enno ein pasient positivt, og ytterligare tre på dag 8. </a:t>
            </a:r>
          </a:p>
          <a:p>
            <a:r>
              <a:rPr lang="nn-NO" sz="1200" kern="1200" dirty="0" smtClean="0">
                <a:solidFill>
                  <a:schemeClr val="tx1"/>
                </a:solidFill>
                <a:effectLst/>
                <a:latin typeface="+mn-lt"/>
                <a:ea typeface="+mn-ea"/>
                <a:cs typeface="+mn-cs"/>
              </a:rPr>
              <a:t>På eit tidspunkt var 14 av 20 pasientar smitteisolerte, og det var svært utfordrande å halde desse isolerte på romma. </a:t>
            </a:r>
          </a:p>
          <a:p>
            <a:endParaRPr lang="nn-NO" sz="1200" kern="1200" dirty="0" smtClean="0">
              <a:solidFill>
                <a:schemeClr val="tx1"/>
              </a:solidFill>
              <a:effectLst/>
              <a:latin typeface="+mn-lt"/>
              <a:ea typeface="+mn-ea"/>
              <a:cs typeface="+mn-cs"/>
            </a:endParaRPr>
          </a:p>
          <a:p>
            <a:endParaRPr lang="nn-NO" sz="1200" kern="1200" dirty="0" smtClean="0">
              <a:solidFill>
                <a:schemeClr val="tx1"/>
              </a:solidFill>
              <a:effectLst/>
              <a:latin typeface="+mn-lt"/>
              <a:ea typeface="+mn-ea"/>
              <a:cs typeface="+mn-cs"/>
            </a:endParaRPr>
          </a:p>
          <a:p>
            <a:endParaRPr lang="nn-NO" sz="1200" kern="1200" dirty="0" smtClean="0">
              <a:solidFill>
                <a:schemeClr val="tx1"/>
              </a:solidFill>
              <a:effectLst/>
              <a:latin typeface="+mn-lt"/>
              <a:ea typeface="+mn-ea"/>
              <a:cs typeface="+mn-cs"/>
            </a:endParaRPr>
          </a:p>
          <a:p>
            <a:endParaRPr lang="nn-NO" dirty="0"/>
          </a:p>
        </p:txBody>
      </p:sp>
      <p:sp>
        <p:nvSpPr>
          <p:cNvPr id="4" name="Plassholder for lysbildenummer 3"/>
          <p:cNvSpPr>
            <a:spLocks noGrp="1"/>
          </p:cNvSpPr>
          <p:nvPr>
            <p:ph type="sldNum" sz="quarter" idx="10"/>
          </p:nvPr>
        </p:nvSpPr>
        <p:spPr/>
        <p:txBody>
          <a:bodyPr/>
          <a:lstStyle/>
          <a:p>
            <a:fld id="{C67A3434-4342-4F0B-A1BD-192DDEB8418F}" type="slidenum">
              <a:rPr lang="nn-NO" smtClean="0"/>
              <a:t>2</a:t>
            </a:fld>
            <a:endParaRPr lang="nn-NO"/>
          </a:p>
        </p:txBody>
      </p:sp>
    </p:spTree>
    <p:extLst>
      <p:ext uri="{BB962C8B-B14F-4D97-AF65-F5344CB8AC3E}">
        <p14:creationId xmlns:p14="http://schemas.microsoft.com/office/powerpoint/2010/main" val="3101571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Me hadde gode planar for handtering av </a:t>
            </a:r>
            <a:r>
              <a:rPr lang="nb-NO" sz="1200" kern="1200" dirty="0" err="1" smtClean="0">
                <a:solidFill>
                  <a:schemeClr val="tx1"/>
                </a:solidFill>
                <a:effectLst/>
                <a:latin typeface="+mn-lt"/>
                <a:ea typeface="+mn-ea"/>
                <a:cs typeface="+mn-cs"/>
              </a:rPr>
              <a:t>utbrot</a:t>
            </a:r>
            <a:r>
              <a:rPr lang="nb-NO" sz="1200" kern="1200" dirty="0" smtClean="0">
                <a:solidFill>
                  <a:schemeClr val="tx1"/>
                </a:solidFill>
                <a:effectLst/>
                <a:latin typeface="+mn-lt"/>
                <a:ea typeface="+mn-ea"/>
                <a:cs typeface="+mn-cs"/>
              </a:rPr>
              <a:t> ved sjukeheim, men ingen av oss hadde sett føre oss</a:t>
            </a:r>
            <a:r>
              <a:rPr lang="nb-NO" sz="1200" kern="1200" baseline="0" dirty="0" smtClean="0">
                <a:solidFill>
                  <a:schemeClr val="tx1"/>
                </a:solidFill>
                <a:effectLst/>
                <a:latin typeface="+mn-lt"/>
                <a:ea typeface="+mn-ea"/>
                <a:cs typeface="+mn-cs"/>
              </a:rPr>
              <a:t> </a:t>
            </a:r>
            <a:r>
              <a:rPr lang="nb-NO" sz="1200" kern="1200" baseline="0" dirty="0" err="1" smtClean="0">
                <a:solidFill>
                  <a:schemeClr val="tx1"/>
                </a:solidFill>
                <a:effectLst/>
                <a:latin typeface="+mn-lt"/>
                <a:ea typeface="+mn-ea"/>
                <a:cs typeface="+mn-cs"/>
              </a:rPr>
              <a:t>eit</a:t>
            </a:r>
            <a:r>
              <a:rPr lang="nb-NO" sz="1200" kern="1200" baseline="0" dirty="0" smtClean="0">
                <a:solidFill>
                  <a:schemeClr val="tx1"/>
                </a:solidFill>
                <a:effectLst/>
                <a:latin typeface="+mn-lt"/>
                <a:ea typeface="+mn-ea"/>
                <a:cs typeface="+mn-cs"/>
              </a:rPr>
              <a:t> </a:t>
            </a:r>
            <a:r>
              <a:rPr lang="nb-NO" sz="1200" kern="1200" baseline="0" dirty="0" err="1" smtClean="0">
                <a:solidFill>
                  <a:schemeClr val="tx1"/>
                </a:solidFill>
                <a:effectLst/>
                <a:latin typeface="+mn-lt"/>
                <a:ea typeface="+mn-ea"/>
                <a:cs typeface="+mn-cs"/>
              </a:rPr>
              <a:t>utbrot</a:t>
            </a:r>
            <a:r>
              <a:rPr lang="nb-NO" sz="1200" kern="1200" baseline="0" dirty="0" smtClean="0">
                <a:solidFill>
                  <a:schemeClr val="tx1"/>
                </a:solidFill>
                <a:effectLst/>
                <a:latin typeface="+mn-lt"/>
                <a:ea typeface="+mn-ea"/>
                <a:cs typeface="+mn-cs"/>
              </a:rPr>
              <a:t> av slikt omfang blant både tilsette og </a:t>
            </a:r>
            <a:r>
              <a:rPr lang="nb-NO" sz="1200" kern="1200" baseline="0" dirty="0" err="1" smtClean="0">
                <a:solidFill>
                  <a:schemeClr val="tx1"/>
                </a:solidFill>
                <a:effectLst/>
                <a:latin typeface="+mn-lt"/>
                <a:ea typeface="+mn-ea"/>
                <a:cs typeface="+mn-cs"/>
              </a:rPr>
              <a:t>pasientar</a:t>
            </a:r>
            <a:r>
              <a:rPr lang="nb-NO" sz="1200" kern="1200" baseline="0" dirty="0" smtClean="0">
                <a:solidFill>
                  <a:schemeClr val="tx1"/>
                </a:solidFill>
                <a:effectLst/>
                <a:latin typeface="+mn-lt"/>
                <a:ea typeface="+mn-ea"/>
                <a:cs typeface="+mn-cs"/>
              </a:rPr>
              <a:t> samstundes. </a:t>
            </a:r>
            <a:r>
              <a:rPr lang="nb-NO" sz="1200" kern="1200" baseline="0" dirty="0" err="1" smtClean="0">
                <a:solidFill>
                  <a:schemeClr val="tx1"/>
                </a:solidFill>
                <a:effectLst/>
                <a:latin typeface="+mn-lt"/>
                <a:ea typeface="+mn-ea"/>
                <a:cs typeface="+mn-cs"/>
              </a:rPr>
              <a:t>Planane</a:t>
            </a:r>
            <a:r>
              <a:rPr lang="nb-NO" sz="1200" kern="1200" baseline="0" dirty="0" smtClean="0">
                <a:solidFill>
                  <a:schemeClr val="tx1"/>
                </a:solidFill>
                <a:effectLst/>
                <a:latin typeface="+mn-lt"/>
                <a:ea typeface="+mn-ea"/>
                <a:cs typeface="+mn-cs"/>
              </a:rPr>
              <a:t> tok derfor heller </a:t>
            </a:r>
            <a:r>
              <a:rPr lang="nb-NO" sz="1200" kern="1200" baseline="0" dirty="0" err="1" smtClean="0">
                <a:solidFill>
                  <a:schemeClr val="tx1"/>
                </a:solidFill>
                <a:effectLst/>
                <a:latin typeface="+mn-lt"/>
                <a:ea typeface="+mn-ea"/>
                <a:cs typeface="+mn-cs"/>
              </a:rPr>
              <a:t>ikkje</a:t>
            </a:r>
            <a:r>
              <a:rPr lang="nb-NO" sz="1200" kern="1200" baseline="0" dirty="0" smtClean="0">
                <a:solidFill>
                  <a:schemeClr val="tx1"/>
                </a:solidFill>
                <a:effectLst/>
                <a:latin typeface="+mn-lt"/>
                <a:ea typeface="+mn-ea"/>
                <a:cs typeface="+mn-cs"/>
              </a:rPr>
              <a:t> høgde for </a:t>
            </a:r>
            <a:r>
              <a:rPr lang="nb-NO" sz="1200" kern="1200" baseline="0" dirty="0" err="1" smtClean="0">
                <a:solidFill>
                  <a:schemeClr val="tx1"/>
                </a:solidFill>
                <a:effectLst/>
                <a:latin typeface="+mn-lt"/>
                <a:ea typeface="+mn-ea"/>
                <a:cs typeface="+mn-cs"/>
              </a:rPr>
              <a:t>eit</a:t>
            </a:r>
            <a:r>
              <a:rPr lang="nb-NO" sz="1200" kern="1200" baseline="0" dirty="0" smtClean="0">
                <a:solidFill>
                  <a:schemeClr val="tx1"/>
                </a:solidFill>
                <a:effectLst/>
                <a:latin typeface="+mn-lt"/>
                <a:ea typeface="+mn-ea"/>
                <a:cs typeface="+mn-cs"/>
              </a:rPr>
              <a:t> slikt omfang av smitte.</a:t>
            </a:r>
          </a:p>
          <a:p>
            <a:r>
              <a:rPr lang="nb-NO" sz="1200" kern="1200" baseline="0" dirty="0" smtClean="0">
                <a:solidFill>
                  <a:schemeClr val="tx1"/>
                </a:solidFill>
                <a:effectLst/>
                <a:latin typeface="+mn-lt"/>
                <a:ea typeface="+mn-ea"/>
                <a:cs typeface="+mn-cs"/>
              </a:rPr>
              <a:t>Det </a:t>
            </a:r>
            <a:r>
              <a:rPr lang="nb-NO" sz="1200" kern="1200" baseline="0" dirty="0" smtClean="0">
                <a:solidFill>
                  <a:schemeClr val="tx1"/>
                </a:solidFill>
                <a:effectLst/>
                <a:latin typeface="+mn-lt"/>
                <a:ea typeface="+mn-ea"/>
                <a:cs typeface="+mn-cs"/>
              </a:rPr>
              <a:t>vart svært </a:t>
            </a:r>
            <a:r>
              <a:rPr lang="nb-NO" sz="1200" kern="1200" baseline="0" dirty="0" err="1" smtClean="0">
                <a:solidFill>
                  <a:schemeClr val="tx1"/>
                </a:solidFill>
                <a:effectLst/>
                <a:latin typeface="+mn-lt"/>
                <a:ea typeface="+mn-ea"/>
                <a:cs typeface="+mn-cs"/>
              </a:rPr>
              <a:t>utfordrande</a:t>
            </a:r>
            <a:r>
              <a:rPr lang="nb-NO" sz="1200" kern="1200" baseline="0" dirty="0" smtClean="0">
                <a:solidFill>
                  <a:schemeClr val="tx1"/>
                </a:solidFill>
                <a:effectLst/>
                <a:latin typeface="+mn-lt"/>
                <a:ea typeface="+mn-ea"/>
                <a:cs typeface="+mn-cs"/>
              </a:rPr>
              <a:t> å stå </a:t>
            </a:r>
            <a:r>
              <a:rPr lang="nb-NO" sz="1200" kern="1200" baseline="0" dirty="0" smtClean="0">
                <a:solidFill>
                  <a:schemeClr val="tx1"/>
                </a:solidFill>
                <a:effectLst/>
                <a:latin typeface="+mn-lt"/>
                <a:ea typeface="+mn-ea"/>
                <a:cs typeface="+mn-cs"/>
              </a:rPr>
              <a:t>i, </a:t>
            </a:r>
            <a:r>
              <a:rPr lang="nb-NO" sz="1200" kern="1200" baseline="0" dirty="0" smtClean="0">
                <a:solidFill>
                  <a:schemeClr val="tx1"/>
                </a:solidFill>
                <a:effectLst/>
                <a:latin typeface="+mn-lt"/>
                <a:ea typeface="+mn-ea"/>
                <a:cs typeface="+mn-cs"/>
              </a:rPr>
              <a:t>då </a:t>
            </a:r>
            <a:r>
              <a:rPr lang="nb-NO" sz="1200" kern="1200" baseline="0" dirty="0" err="1" smtClean="0">
                <a:solidFill>
                  <a:schemeClr val="tx1"/>
                </a:solidFill>
                <a:effectLst/>
                <a:latin typeface="+mn-lt"/>
                <a:ea typeface="+mn-ea"/>
                <a:cs typeface="+mn-cs"/>
              </a:rPr>
              <a:t>ein</a:t>
            </a:r>
            <a:r>
              <a:rPr lang="nb-NO" sz="1200" kern="1200" baseline="0" dirty="0" smtClean="0">
                <a:solidFill>
                  <a:schemeClr val="tx1"/>
                </a:solidFill>
                <a:effectLst/>
                <a:latin typeface="+mn-lt"/>
                <a:ea typeface="+mn-ea"/>
                <a:cs typeface="+mn-cs"/>
              </a:rPr>
              <a:t> måtte ta seg av mange </a:t>
            </a:r>
            <a:r>
              <a:rPr lang="nb-NO" sz="1200" kern="1200" baseline="0" dirty="0" err="1" smtClean="0">
                <a:solidFill>
                  <a:schemeClr val="tx1"/>
                </a:solidFill>
                <a:effectLst/>
                <a:latin typeface="+mn-lt"/>
                <a:ea typeface="+mn-ea"/>
                <a:cs typeface="+mn-cs"/>
              </a:rPr>
              <a:t>oppgåver</a:t>
            </a:r>
            <a:r>
              <a:rPr lang="nb-NO" sz="1200" kern="1200" baseline="0" dirty="0" smtClean="0">
                <a:solidFill>
                  <a:schemeClr val="tx1"/>
                </a:solidFill>
                <a:effectLst/>
                <a:latin typeface="+mn-lt"/>
                <a:ea typeface="+mn-ea"/>
                <a:cs typeface="+mn-cs"/>
              </a:rPr>
              <a:t> på </a:t>
            </a:r>
            <a:r>
              <a:rPr lang="nb-NO" sz="1200" kern="1200" baseline="0" dirty="0" err="1" smtClean="0">
                <a:solidFill>
                  <a:schemeClr val="tx1"/>
                </a:solidFill>
                <a:effectLst/>
                <a:latin typeface="+mn-lt"/>
                <a:ea typeface="+mn-ea"/>
                <a:cs typeface="+mn-cs"/>
              </a:rPr>
              <a:t>ein</a:t>
            </a:r>
            <a:r>
              <a:rPr lang="nb-NO" sz="1200" kern="1200" baseline="0" dirty="0" smtClean="0">
                <a:solidFill>
                  <a:schemeClr val="tx1"/>
                </a:solidFill>
                <a:effectLst/>
                <a:latin typeface="+mn-lt"/>
                <a:ea typeface="+mn-ea"/>
                <a:cs typeface="+mn-cs"/>
              </a:rPr>
              <a:t> gong. </a:t>
            </a:r>
            <a:r>
              <a:rPr lang="nb-NO" sz="1200" kern="1200" baseline="0" dirty="0" err="1" smtClean="0">
                <a:solidFill>
                  <a:schemeClr val="tx1"/>
                </a:solidFill>
                <a:effectLst/>
                <a:latin typeface="+mn-lt"/>
                <a:ea typeface="+mn-ea"/>
                <a:cs typeface="+mn-cs"/>
              </a:rPr>
              <a:t>Ein</a:t>
            </a:r>
            <a:r>
              <a:rPr lang="nb-NO" sz="1200" kern="1200" baseline="0" dirty="0" smtClean="0">
                <a:solidFill>
                  <a:schemeClr val="tx1"/>
                </a:solidFill>
                <a:effectLst/>
                <a:latin typeface="+mn-lt"/>
                <a:ea typeface="+mn-ea"/>
                <a:cs typeface="+mn-cs"/>
              </a:rPr>
              <a:t> skulle ta seg av sjuke </a:t>
            </a:r>
            <a:r>
              <a:rPr lang="nb-NO" sz="1200" kern="1200" baseline="0" dirty="0" err="1" smtClean="0">
                <a:solidFill>
                  <a:schemeClr val="tx1"/>
                </a:solidFill>
                <a:effectLst/>
                <a:latin typeface="+mn-lt"/>
                <a:ea typeface="+mn-ea"/>
                <a:cs typeface="+mn-cs"/>
              </a:rPr>
              <a:t>pasientar</a:t>
            </a:r>
            <a:r>
              <a:rPr lang="nb-NO" sz="1200" kern="1200" baseline="0" dirty="0" smtClean="0">
                <a:solidFill>
                  <a:schemeClr val="tx1"/>
                </a:solidFill>
                <a:effectLst/>
                <a:latin typeface="+mn-lt"/>
                <a:ea typeface="+mn-ea"/>
                <a:cs typeface="+mn-cs"/>
              </a:rPr>
              <a:t>, skulle skaffe personale for </a:t>
            </a:r>
            <a:r>
              <a:rPr lang="nb-NO" sz="1200" kern="1200" baseline="0" dirty="0" err="1" smtClean="0">
                <a:solidFill>
                  <a:schemeClr val="tx1"/>
                </a:solidFill>
                <a:effectLst/>
                <a:latin typeface="+mn-lt"/>
                <a:ea typeface="+mn-ea"/>
                <a:cs typeface="+mn-cs"/>
              </a:rPr>
              <a:t>dei</a:t>
            </a:r>
            <a:r>
              <a:rPr lang="nb-NO" sz="1200" kern="1200" baseline="0" dirty="0" smtClean="0">
                <a:solidFill>
                  <a:schemeClr val="tx1"/>
                </a:solidFill>
                <a:effectLst/>
                <a:latin typeface="+mn-lt"/>
                <a:ea typeface="+mn-ea"/>
                <a:cs typeface="+mn-cs"/>
              </a:rPr>
              <a:t> som var vekke, samt planlegge og administrere for </a:t>
            </a:r>
            <a:r>
              <a:rPr lang="nb-NO" sz="1200" kern="1200" baseline="0" dirty="0" err="1" smtClean="0">
                <a:solidFill>
                  <a:schemeClr val="tx1"/>
                </a:solidFill>
                <a:effectLst/>
                <a:latin typeface="+mn-lt"/>
                <a:ea typeface="+mn-ea"/>
                <a:cs typeface="+mn-cs"/>
              </a:rPr>
              <a:t>dagar</a:t>
            </a:r>
            <a:r>
              <a:rPr lang="nb-NO" sz="1200" kern="1200" baseline="0" dirty="0" smtClean="0">
                <a:solidFill>
                  <a:schemeClr val="tx1"/>
                </a:solidFill>
                <a:effectLst/>
                <a:latin typeface="+mn-lt"/>
                <a:ea typeface="+mn-ea"/>
                <a:cs typeface="+mn-cs"/>
              </a:rPr>
              <a:t> med for lite bemanning. </a:t>
            </a:r>
            <a:r>
              <a:rPr lang="nb-NO" sz="1200" kern="1200" baseline="0" dirty="0" smtClean="0">
                <a:solidFill>
                  <a:schemeClr val="tx1"/>
                </a:solidFill>
                <a:effectLst/>
                <a:latin typeface="+mn-lt"/>
                <a:ea typeface="+mn-ea"/>
                <a:cs typeface="+mn-cs"/>
              </a:rPr>
              <a:t>Ta seg av </a:t>
            </a:r>
            <a:r>
              <a:rPr lang="nb-NO" sz="1200" kern="1200" baseline="0" dirty="0" err="1" smtClean="0">
                <a:solidFill>
                  <a:schemeClr val="tx1"/>
                </a:solidFill>
                <a:effectLst/>
                <a:latin typeface="+mn-lt"/>
                <a:ea typeface="+mn-ea"/>
                <a:cs typeface="+mn-cs"/>
              </a:rPr>
              <a:t>oppfylging</a:t>
            </a:r>
            <a:r>
              <a:rPr lang="nb-NO" sz="1200" kern="1200" baseline="0" dirty="0" smtClean="0">
                <a:solidFill>
                  <a:schemeClr val="tx1"/>
                </a:solidFill>
                <a:effectLst/>
                <a:latin typeface="+mn-lt"/>
                <a:ea typeface="+mn-ea"/>
                <a:cs typeface="+mn-cs"/>
              </a:rPr>
              <a:t> </a:t>
            </a:r>
            <a:r>
              <a:rPr lang="nb-NO" sz="1200" kern="1200" baseline="0" dirty="0" smtClean="0">
                <a:solidFill>
                  <a:schemeClr val="tx1"/>
                </a:solidFill>
                <a:effectLst/>
                <a:latin typeface="+mn-lt"/>
                <a:ea typeface="+mn-ea"/>
                <a:cs typeface="+mn-cs"/>
              </a:rPr>
              <a:t>og informasjon ut til </a:t>
            </a:r>
            <a:r>
              <a:rPr lang="nb-NO" sz="1200" kern="1200" baseline="0" dirty="0" err="1" smtClean="0">
                <a:solidFill>
                  <a:schemeClr val="tx1"/>
                </a:solidFill>
                <a:effectLst/>
                <a:latin typeface="+mn-lt"/>
                <a:ea typeface="+mn-ea"/>
                <a:cs typeface="+mn-cs"/>
              </a:rPr>
              <a:t>pårørande</a:t>
            </a:r>
            <a:r>
              <a:rPr lang="nb-NO" sz="1200" kern="1200" baseline="0" dirty="0" smtClean="0">
                <a:solidFill>
                  <a:schemeClr val="tx1"/>
                </a:solidFill>
                <a:effectLst/>
                <a:latin typeface="+mn-lt"/>
                <a:ea typeface="+mn-ea"/>
                <a:cs typeface="+mn-cs"/>
              </a:rPr>
              <a:t>, samarbeid med smittevernlege </a:t>
            </a:r>
            <a:r>
              <a:rPr lang="nb-NO" sz="1200" kern="1200" baseline="0" dirty="0" smtClean="0">
                <a:solidFill>
                  <a:schemeClr val="tx1"/>
                </a:solidFill>
                <a:effectLst/>
                <a:latin typeface="+mn-lt"/>
                <a:ea typeface="+mn-ea"/>
                <a:cs typeface="+mn-cs"/>
              </a:rPr>
              <a:t>og </a:t>
            </a:r>
            <a:r>
              <a:rPr lang="nb-NO" sz="1200" kern="1200" baseline="0" dirty="0" smtClean="0">
                <a:solidFill>
                  <a:schemeClr val="tx1"/>
                </a:solidFill>
                <a:effectLst/>
                <a:latin typeface="+mn-lt"/>
                <a:ea typeface="+mn-ea"/>
                <a:cs typeface="+mn-cs"/>
              </a:rPr>
              <a:t>smittesporingsteamet, samt holde seg oppdatert på siste retningslinjer </a:t>
            </a:r>
            <a:r>
              <a:rPr lang="nb-NO" sz="1200" kern="1200" baseline="0" dirty="0" err="1" smtClean="0">
                <a:solidFill>
                  <a:schemeClr val="tx1"/>
                </a:solidFill>
                <a:effectLst/>
                <a:latin typeface="+mn-lt"/>
                <a:ea typeface="+mn-ea"/>
                <a:cs typeface="+mn-cs"/>
              </a:rPr>
              <a:t>frå</a:t>
            </a:r>
            <a:r>
              <a:rPr lang="nb-NO" sz="1200" kern="1200" baseline="0" dirty="0" smtClean="0">
                <a:solidFill>
                  <a:schemeClr val="tx1"/>
                </a:solidFill>
                <a:effectLst/>
                <a:latin typeface="+mn-lt"/>
                <a:ea typeface="+mn-ea"/>
                <a:cs typeface="+mn-cs"/>
              </a:rPr>
              <a:t> overordna hold</a:t>
            </a:r>
            <a:r>
              <a:rPr lang="nb-NO" sz="1200" kern="1200" baseline="0" dirty="0" smtClean="0">
                <a:solidFill>
                  <a:schemeClr val="tx1"/>
                </a:solidFill>
                <a:effectLst/>
                <a:latin typeface="+mn-lt"/>
                <a:ea typeface="+mn-ea"/>
                <a:cs typeface="+mn-cs"/>
              </a:rPr>
              <a:t>.</a:t>
            </a:r>
          </a:p>
          <a:p>
            <a:endParaRPr lang="nb-NO" sz="1200" kern="1200" baseline="0" dirty="0" smtClean="0">
              <a:solidFill>
                <a:schemeClr val="tx1"/>
              </a:solidFill>
              <a:effectLst/>
              <a:latin typeface="+mn-lt"/>
              <a:ea typeface="+mn-ea"/>
              <a:cs typeface="+mn-cs"/>
            </a:endParaRPr>
          </a:p>
          <a:p>
            <a:r>
              <a:rPr lang="nb-NO" sz="1200" kern="1200" baseline="0" dirty="0" err="1" smtClean="0">
                <a:solidFill>
                  <a:schemeClr val="tx1"/>
                </a:solidFill>
                <a:effectLst/>
                <a:latin typeface="+mn-lt"/>
                <a:ea typeface="+mn-ea"/>
                <a:cs typeface="+mn-cs"/>
              </a:rPr>
              <a:t>Noko</a:t>
            </a:r>
            <a:r>
              <a:rPr lang="nb-NO" sz="1200" kern="1200" baseline="0" dirty="0" smtClean="0">
                <a:solidFill>
                  <a:schemeClr val="tx1"/>
                </a:solidFill>
                <a:effectLst/>
                <a:latin typeface="+mn-lt"/>
                <a:ea typeface="+mn-ea"/>
                <a:cs typeface="+mn-cs"/>
              </a:rPr>
              <a:t> av det mest </a:t>
            </a:r>
            <a:r>
              <a:rPr lang="nb-NO" sz="1200" kern="1200" baseline="0" dirty="0" err="1" smtClean="0">
                <a:solidFill>
                  <a:schemeClr val="tx1"/>
                </a:solidFill>
                <a:effectLst/>
                <a:latin typeface="+mn-lt"/>
                <a:ea typeface="+mn-ea"/>
                <a:cs typeface="+mn-cs"/>
              </a:rPr>
              <a:t>utfordrande</a:t>
            </a:r>
            <a:r>
              <a:rPr lang="nb-NO" sz="1200" kern="1200" baseline="0" dirty="0" smtClean="0">
                <a:solidFill>
                  <a:schemeClr val="tx1"/>
                </a:solidFill>
                <a:effectLst/>
                <a:latin typeface="+mn-lt"/>
                <a:ea typeface="+mn-ea"/>
                <a:cs typeface="+mn-cs"/>
              </a:rPr>
              <a:t> var at regjeringa endra retningslinjer </a:t>
            </a:r>
            <a:r>
              <a:rPr lang="nb-NO" sz="1200" kern="1200" baseline="0" dirty="0" err="1" smtClean="0">
                <a:solidFill>
                  <a:schemeClr val="tx1"/>
                </a:solidFill>
                <a:effectLst/>
                <a:latin typeface="+mn-lt"/>
                <a:ea typeface="+mn-ea"/>
                <a:cs typeface="+mn-cs"/>
              </a:rPr>
              <a:t>fortare</a:t>
            </a:r>
            <a:r>
              <a:rPr lang="nb-NO" sz="1200" kern="1200" baseline="0" dirty="0" smtClean="0">
                <a:solidFill>
                  <a:schemeClr val="tx1"/>
                </a:solidFill>
                <a:effectLst/>
                <a:latin typeface="+mn-lt"/>
                <a:ea typeface="+mn-ea"/>
                <a:cs typeface="+mn-cs"/>
              </a:rPr>
              <a:t> enn </a:t>
            </a:r>
            <a:r>
              <a:rPr lang="nb-NO" sz="1200" kern="1200" baseline="0" dirty="0" err="1" smtClean="0">
                <a:solidFill>
                  <a:schemeClr val="tx1"/>
                </a:solidFill>
                <a:effectLst/>
                <a:latin typeface="+mn-lt"/>
                <a:ea typeface="+mn-ea"/>
                <a:cs typeface="+mn-cs"/>
              </a:rPr>
              <a:t>me</a:t>
            </a:r>
            <a:r>
              <a:rPr lang="nb-NO" sz="1200" kern="1200" baseline="0" dirty="0" smtClean="0">
                <a:solidFill>
                  <a:schemeClr val="tx1"/>
                </a:solidFill>
                <a:effectLst/>
                <a:latin typeface="+mn-lt"/>
                <a:ea typeface="+mn-ea"/>
                <a:cs typeface="+mn-cs"/>
              </a:rPr>
              <a:t> rakk henge med. Det vart derfor tidvis bruk av sunn fornuft og synsing </a:t>
            </a:r>
            <a:r>
              <a:rPr lang="nb-NO" sz="1200" kern="1200" baseline="0" dirty="0" smtClean="0">
                <a:solidFill>
                  <a:schemeClr val="tx1"/>
                </a:solidFill>
                <a:effectLst/>
                <a:latin typeface="+mn-lt"/>
                <a:ea typeface="+mn-ea"/>
                <a:cs typeface="+mn-cs"/>
              </a:rPr>
              <a:t>basert på </a:t>
            </a:r>
            <a:r>
              <a:rPr lang="nb-NO" sz="1200" kern="1200" baseline="0" dirty="0" err="1" smtClean="0">
                <a:solidFill>
                  <a:schemeClr val="tx1"/>
                </a:solidFill>
                <a:effectLst/>
                <a:latin typeface="+mn-lt"/>
                <a:ea typeface="+mn-ea"/>
                <a:cs typeface="+mn-cs"/>
              </a:rPr>
              <a:t>tidlegare</a:t>
            </a:r>
            <a:r>
              <a:rPr lang="nb-NO" sz="1200" kern="1200" baseline="0" dirty="0" smtClean="0">
                <a:solidFill>
                  <a:schemeClr val="tx1"/>
                </a:solidFill>
                <a:effectLst/>
                <a:latin typeface="+mn-lt"/>
                <a:ea typeface="+mn-ea"/>
                <a:cs typeface="+mn-cs"/>
              </a:rPr>
              <a:t> retningslinjer, for </a:t>
            </a:r>
            <a:r>
              <a:rPr lang="nb-NO" sz="1200" kern="1200" baseline="0" dirty="0" smtClean="0">
                <a:solidFill>
                  <a:schemeClr val="tx1"/>
                </a:solidFill>
                <a:effectLst/>
                <a:latin typeface="+mn-lt"/>
                <a:ea typeface="+mn-ea"/>
                <a:cs typeface="+mn-cs"/>
              </a:rPr>
              <a:t>å </a:t>
            </a:r>
            <a:r>
              <a:rPr lang="nb-NO" sz="1200" kern="1200" baseline="0" dirty="0" err="1" smtClean="0">
                <a:solidFill>
                  <a:schemeClr val="tx1"/>
                </a:solidFill>
                <a:effectLst/>
                <a:latin typeface="+mn-lt"/>
                <a:ea typeface="+mn-ea"/>
                <a:cs typeface="+mn-cs"/>
              </a:rPr>
              <a:t>gjere</a:t>
            </a:r>
            <a:r>
              <a:rPr lang="nb-NO" sz="1200" kern="1200" baseline="0" dirty="0" smtClean="0">
                <a:solidFill>
                  <a:schemeClr val="tx1"/>
                </a:solidFill>
                <a:effectLst/>
                <a:latin typeface="+mn-lt"/>
                <a:ea typeface="+mn-ea"/>
                <a:cs typeface="+mn-cs"/>
              </a:rPr>
              <a:t> det beste ut av det. Dette resulterte nok i at </a:t>
            </a:r>
            <a:r>
              <a:rPr lang="nb-NO" sz="1200" kern="1200" baseline="0" dirty="0" err="1" smtClean="0">
                <a:solidFill>
                  <a:schemeClr val="tx1"/>
                </a:solidFill>
                <a:effectLst/>
                <a:latin typeface="+mn-lt"/>
                <a:ea typeface="+mn-ea"/>
                <a:cs typeface="+mn-cs"/>
              </a:rPr>
              <a:t>me</a:t>
            </a:r>
            <a:r>
              <a:rPr lang="nb-NO" sz="1200" kern="1200" baseline="0" dirty="0" smtClean="0">
                <a:solidFill>
                  <a:schemeClr val="tx1"/>
                </a:solidFill>
                <a:effectLst/>
                <a:latin typeface="+mn-lt"/>
                <a:ea typeface="+mn-ea"/>
                <a:cs typeface="+mn-cs"/>
              </a:rPr>
              <a:t> sette </a:t>
            </a:r>
            <a:r>
              <a:rPr lang="nb-NO" sz="1200" kern="1200" baseline="0" dirty="0" err="1" smtClean="0">
                <a:solidFill>
                  <a:schemeClr val="tx1"/>
                </a:solidFill>
                <a:effectLst/>
                <a:latin typeface="+mn-lt"/>
                <a:ea typeface="+mn-ea"/>
                <a:cs typeface="+mn-cs"/>
              </a:rPr>
              <a:t>noko</a:t>
            </a:r>
            <a:r>
              <a:rPr lang="nb-NO" sz="1200" kern="1200" baseline="0" dirty="0" smtClean="0">
                <a:solidFill>
                  <a:schemeClr val="tx1"/>
                </a:solidFill>
                <a:effectLst/>
                <a:latin typeface="+mn-lt"/>
                <a:ea typeface="+mn-ea"/>
                <a:cs typeface="+mn-cs"/>
              </a:rPr>
              <a:t> </a:t>
            </a:r>
            <a:r>
              <a:rPr lang="nb-NO" sz="1200" kern="1200" baseline="0" dirty="0" err="1" smtClean="0">
                <a:solidFill>
                  <a:schemeClr val="tx1"/>
                </a:solidFill>
                <a:effectLst/>
                <a:latin typeface="+mn-lt"/>
                <a:ea typeface="+mn-ea"/>
                <a:cs typeface="+mn-cs"/>
              </a:rPr>
              <a:t>strengare</a:t>
            </a:r>
            <a:r>
              <a:rPr lang="nb-NO" sz="1200" kern="1200" baseline="0" dirty="0" smtClean="0">
                <a:solidFill>
                  <a:schemeClr val="tx1"/>
                </a:solidFill>
                <a:effectLst/>
                <a:latin typeface="+mn-lt"/>
                <a:ea typeface="+mn-ea"/>
                <a:cs typeface="+mn-cs"/>
              </a:rPr>
              <a:t> krav enn nødvendig. </a:t>
            </a:r>
            <a:endParaRPr lang="nn-NO" sz="1200" kern="1200" dirty="0" smtClean="0">
              <a:solidFill>
                <a:schemeClr val="tx1"/>
              </a:solidFill>
              <a:effectLst/>
              <a:latin typeface="+mn-lt"/>
              <a:ea typeface="+mn-ea"/>
              <a:cs typeface="+mn-cs"/>
            </a:endParaRPr>
          </a:p>
          <a:p>
            <a:endParaRPr lang="nn-NO" sz="1200" kern="1200" dirty="0" smtClean="0">
              <a:solidFill>
                <a:schemeClr val="tx1"/>
              </a:solidFill>
              <a:effectLst/>
              <a:latin typeface="+mn-lt"/>
              <a:ea typeface="+mn-ea"/>
              <a:cs typeface="+mn-cs"/>
            </a:endParaRPr>
          </a:p>
          <a:p>
            <a:r>
              <a:rPr lang="nn-NO" sz="1200" kern="1200" dirty="0" smtClean="0">
                <a:solidFill>
                  <a:schemeClr val="tx1"/>
                </a:solidFill>
                <a:effectLst/>
                <a:latin typeface="+mn-lt"/>
                <a:ea typeface="+mn-ea"/>
                <a:cs typeface="+mn-cs"/>
              </a:rPr>
              <a:t>Fleire </a:t>
            </a:r>
            <a:r>
              <a:rPr lang="nn-NO" sz="1200" kern="1200" dirty="0" smtClean="0">
                <a:solidFill>
                  <a:schemeClr val="tx1"/>
                </a:solidFill>
                <a:effectLst/>
                <a:latin typeface="+mn-lt"/>
                <a:ea typeface="+mn-ea"/>
                <a:cs typeface="+mn-cs"/>
              </a:rPr>
              <a:t>av pasientane er demente eller har anna form for kognitiv svikt, angst eller anna som gjorde det utfordrande å isolere dei på romma. </a:t>
            </a:r>
          </a:p>
          <a:p>
            <a:r>
              <a:rPr lang="nn-NO" sz="1200" kern="1200" dirty="0" smtClean="0">
                <a:solidFill>
                  <a:schemeClr val="tx1"/>
                </a:solidFill>
                <a:effectLst/>
                <a:latin typeface="+mn-lt"/>
                <a:ea typeface="+mn-ea"/>
                <a:cs typeface="+mn-cs"/>
              </a:rPr>
              <a:t>Me gjorde derfor om deler av avdelinga til </a:t>
            </a:r>
            <a:r>
              <a:rPr lang="nn-NO" sz="1200" kern="1200" dirty="0" smtClean="0">
                <a:solidFill>
                  <a:schemeClr val="tx1"/>
                </a:solidFill>
                <a:effectLst/>
                <a:latin typeface="+mn-lt"/>
                <a:ea typeface="+mn-ea"/>
                <a:cs typeface="+mn-cs"/>
              </a:rPr>
              <a:t>smittekohort.</a:t>
            </a:r>
            <a:r>
              <a:rPr lang="nn-NO" sz="1200" kern="1200" baseline="0" dirty="0" smtClean="0">
                <a:solidFill>
                  <a:schemeClr val="tx1"/>
                </a:solidFill>
                <a:effectLst/>
                <a:latin typeface="+mn-lt"/>
                <a:ea typeface="+mn-ea"/>
                <a:cs typeface="+mn-cs"/>
              </a:rPr>
              <a:t> Me starta med ein liten smittekohort, men måtte fort </a:t>
            </a:r>
            <a:r>
              <a:rPr lang="nn-NO" sz="1200" kern="1200" baseline="0" dirty="0" err="1" smtClean="0">
                <a:solidFill>
                  <a:schemeClr val="tx1"/>
                </a:solidFill>
                <a:effectLst/>
                <a:latin typeface="+mn-lt"/>
                <a:ea typeface="+mn-ea"/>
                <a:cs typeface="+mn-cs"/>
              </a:rPr>
              <a:t>oppskalera</a:t>
            </a:r>
            <a:r>
              <a:rPr lang="nn-NO" sz="1200" kern="1200" baseline="0" dirty="0" smtClean="0">
                <a:solidFill>
                  <a:schemeClr val="tx1"/>
                </a:solidFill>
                <a:effectLst/>
                <a:latin typeface="+mn-lt"/>
                <a:ea typeface="+mn-ea"/>
                <a:cs typeface="+mn-cs"/>
              </a:rPr>
              <a:t> når me såg omfanget, </a:t>
            </a:r>
            <a:r>
              <a:rPr lang="nn-NO" sz="1200" kern="1200" dirty="0" smtClean="0">
                <a:solidFill>
                  <a:schemeClr val="tx1"/>
                </a:solidFill>
                <a:effectLst/>
                <a:latin typeface="+mn-lt"/>
                <a:ea typeface="+mn-ea"/>
                <a:cs typeface="+mn-cs"/>
              </a:rPr>
              <a:t>og beheldt heller </a:t>
            </a:r>
            <a:r>
              <a:rPr lang="nn-NO" sz="1200" kern="1200" dirty="0" smtClean="0">
                <a:solidFill>
                  <a:schemeClr val="tx1"/>
                </a:solidFill>
                <a:effectLst/>
                <a:latin typeface="+mn-lt"/>
                <a:ea typeface="+mn-ea"/>
                <a:cs typeface="+mn-cs"/>
              </a:rPr>
              <a:t>ein liten del til ein eigen kohort for friske. </a:t>
            </a:r>
          </a:p>
          <a:p>
            <a:r>
              <a:rPr lang="nn-NO" sz="1200" kern="1200" dirty="0" smtClean="0">
                <a:solidFill>
                  <a:schemeClr val="tx1"/>
                </a:solidFill>
                <a:effectLst/>
                <a:latin typeface="+mn-lt"/>
                <a:ea typeface="+mn-ea"/>
                <a:cs typeface="+mn-cs"/>
              </a:rPr>
              <a:t>Me hadde ei eiga stove til dei friske pasientane, men oppfordra desse i stor grad til å halde seg på rommet. </a:t>
            </a:r>
          </a:p>
          <a:p>
            <a:r>
              <a:rPr lang="nn-NO" sz="1200" kern="1200" dirty="0" smtClean="0">
                <a:solidFill>
                  <a:schemeClr val="tx1"/>
                </a:solidFill>
                <a:effectLst/>
                <a:latin typeface="+mn-lt"/>
                <a:ea typeface="+mn-ea"/>
                <a:cs typeface="+mn-cs"/>
              </a:rPr>
              <a:t>Dei fem pasientane som ikkje vart smitta er pasientar som til vanleg held rommet mykje, ikkje deltek i felles måltid eller anna fellesaktivitet saman med </a:t>
            </a:r>
            <a:r>
              <a:rPr lang="nn-NO" sz="1200" kern="1200" dirty="0" err="1" smtClean="0">
                <a:solidFill>
                  <a:schemeClr val="tx1"/>
                </a:solidFill>
                <a:effectLst/>
                <a:latin typeface="+mn-lt"/>
                <a:ea typeface="+mn-ea"/>
                <a:cs typeface="+mn-cs"/>
              </a:rPr>
              <a:t>medpasientar</a:t>
            </a:r>
            <a:r>
              <a:rPr lang="nn-NO" sz="1200" kern="1200" dirty="0" smtClean="0">
                <a:solidFill>
                  <a:schemeClr val="tx1"/>
                </a:solidFill>
                <a:effectLst/>
                <a:latin typeface="+mn-lt"/>
                <a:ea typeface="+mn-ea"/>
                <a:cs typeface="+mn-cs"/>
              </a:rPr>
              <a:t>, og dette er truleg medverkande til at desse ikkje vart smitta. </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Sjukeheimen har </a:t>
            </a:r>
            <a:r>
              <a:rPr lang="nb-NO" sz="1200" kern="1200" dirty="0" err="1" smtClean="0">
                <a:solidFill>
                  <a:schemeClr val="tx1"/>
                </a:solidFill>
                <a:effectLst/>
                <a:latin typeface="+mn-lt"/>
                <a:ea typeface="+mn-ea"/>
                <a:cs typeface="+mn-cs"/>
              </a:rPr>
              <a:t>tidlegare</a:t>
            </a:r>
            <a:r>
              <a:rPr lang="nb-NO" sz="1200" kern="1200" baseline="0" dirty="0" smtClean="0">
                <a:solidFill>
                  <a:schemeClr val="tx1"/>
                </a:solidFill>
                <a:effectLst/>
                <a:latin typeface="+mn-lt"/>
                <a:ea typeface="+mn-ea"/>
                <a:cs typeface="+mn-cs"/>
              </a:rPr>
              <a:t> hatt MRSA, og g</a:t>
            </a:r>
            <a:r>
              <a:rPr lang="nb-NO" sz="1200" kern="1200" dirty="0" smtClean="0">
                <a:solidFill>
                  <a:schemeClr val="tx1"/>
                </a:solidFill>
                <a:effectLst/>
                <a:latin typeface="+mn-lt"/>
                <a:ea typeface="+mn-ea"/>
                <a:cs typeface="+mn-cs"/>
              </a:rPr>
              <a:t>od </a:t>
            </a:r>
            <a:r>
              <a:rPr lang="nb-NO" sz="1200" kern="1200" dirty="0" smtClean="0">
                <a:solidFill>
                  <a:schemeClr val="tx1"/>
                </a:solidFill>
                <a:effectLst/>
                <a:latin typeface="+mn-lt"/>
                <a:ea typeface="+mn-ea"/>
                <a:cs typeface="+mn-cs"/>
              </a:rPr>
              <a:t>kunnskap og erfaring </a:t>
            </a:r>
            <a:r>
              <a:rPr lang="nb-NO" sz="1200" kern="1200" dirty="0" smtClean="0">
                <a:solidFill>
                  <a:schemeClr val="tx1"/>
                </a:solidFill>
                <a:effectLst/>
                <a:latin typeface="+mn-lt"/>
                <a:ea typeface="+mn-ea"/>
                <a:cs typeface="+mn-cs"/>
              </a:rPr>
              <a:t>blant </a:t>
            </a:r>
            <a:r>
              <a:rPr lang="nb-NO" sz="1200" kern="1200" dirty="0" err="1" smtClean="0">
                <a:solidFill>
                  <a:schemeClr val="tx1"/>
                </a:solidFill>
                <a:effectLst/>
                <a:latin typeface="+mn-lt"/>
                <a:ea typeface="+mn-ea"/>
                <a:cs typeface="+mn-cs"/>
              </a:rPr>
              <a:t>dei</a:t>
            </a:r>
            <a:r>
              <a:rPr lang="nb-NO" sz="1200" kern="1200" dirty="0" smtClean="0">
                <a:solidFill>
                  <a:schemeClr val="tx1"/>
                </a:solidFill>
                <a:effectLst/>
                <a:latin typeface="+mn-lt"/>
                <a:ea typeface="+mn-ea"/>
                <a:cs typeface="+mn-cs"/>
              </a:rPr>
              <a:t> tilsette med </a:t>
            </a:r>
            <a:r>
              <a:rPr lang="nb-NO" sz="1200" kern="1200" dirty="0" smtClean="0">
                <a:solidFill>
                  <a:schemeClr val="tx1"/>
                </a:solidFill>
                <a:effectLst/>
                <a:latin typeface="+mn-lt"/>
                <a:ea typeface="+mn-ea"/>
                <a:cs typeface="+mn-cs"/>
              </a:rPr>
              <a:t>kohortarbeid</a:t>
            </a:r>
            <a:r>
              <a:rPr lang="nb-NO" sz="1200" kern="1200" baseline="0" dirty="0" smtClean="0">
                <a:solidFill>
                  <a:schemeClr val="tx1"/>
                </a:solidFill>
                <a:effectLst/>
                <a:latin typeface="+mn-lt"/>
                <a:ea typeface="+mn-ea"/>
                <a:cs typeface="+mn-cs"/>
              </a:rPr>
              <a:t>. Dette </a:t>
            </a:r>
            <a:r>
              <a:rPr lang="nb-NO" sz="1200" kern="1200" baseline="0" dirty="0" err="1" smtClean="0">
                <a:solidFill>
                  <a:schemeClr val="tx1"/>
                </a:solidFill>
                <a:effectLst/>
                <a:latin typeface="+mn-lt"/>
                <a:ea typeface="+mn-ea"/>
                <a:cs typeface="+mn-cs"/>
              </a:rPr>
              <a:t>førde</a:t>
            </a:r>
            <a:r>
              <a:rPr lang="nb-NO" sz="1200" kern="1200" baseline="0" dirty="0" smtClean="0">
                <a:solidFill>
                  <a:schemeClr val="tx1"/>
                </a:solidFill>
                <a:effectLst/>
                <a:latin typeface="+mn-lt"/>
                <a:ea typeface="+mn-ea"/>
                <a:cs typeface="+mn-cs"/>
              </a:rPr>
              <a:t> </a:t>
            </a:r>
            <a:r>
              <a:rPr lang="nb-NO" sz="1200" kern="1200" baseline="0" dirty="0" smtClean="0">
                <a:solidFill>
                  <a:schemeClr val="tx1"/>
                </a:solidFill>
                <a:effectLst/>
                <a:latin typeface="+mn-lt"/>
                <a:ea typeface="+mn-ea"/>
                <a:cs typeface="+mn-cs"/>
              </a:rPr>
              <a:t>til effektiv og </a:t>
            </a:r>
            <a:r>
              <a:rPr lang="nb-NO" sz="1200" kern="1200" baseline="0" dirty="0" err="1" smtClean="0">
                <a:solidFill>
                  <a:schemeClr val="tx1"/>
                </a:solidFill>
                <a:effectLst/>
                <a:latin typeface="+mn-lt"/>
                <a:ea typeface="+mn-ea"/>
                <a:cs typeface="+mn-cs"/>
              </a:rPr>
              <a:t>roleg</a:t>
            </a:r>
            <a:r>
              <a:rPr lang="nb-NO" sz="1200" kern="1200" baseline="0" dirty="0" smtClean="0">
                <a:solidFill>
                  <a:schemeClr val="tx1"/>
                </a:solidFill>
                <a:effectLst/>
                <a:latin typeface="+mn-lt"/>
                <a:ea typeface="+mn-ea"/>
                <a:cs typeface="+mn-cs"/>
              </a:rPr>
              <a:t> handtering av isolasjonskohort. </a:t>
            </a:r>
          </a:p>
          <a:p>
            <a:endParaRPr lang="nb-NO" sz="1200" kern="1200" baseline="0" dirty="0" smtClean="0">
              <a:solidFill>
                <a:schemeClr val="tx1"/>
              </a:solidFill>
              <a:effectLst/>
              <a:latin typeface="+mn-lt"/>
              <a:ea typeface="+mn-ea"/>
              <a:cs typeface="+mn-cs"/>
            </a:endParaRPr>
          </a:p>
          <a:p>
            <a:r>
              <a:rPr lang="nb-NO" sz="1200" kern="1200" baseline="0" dirty="0" err="1" smtClean="0">
                <a:solidFill>
                  <a:schemeClr val="tx1"/>
                </a:solidFill>
                <a:effectLst/>
                <a:latin typeface="+mn-lt"/>
                <a:ea typeface="+mn-ea"/>
                <a:cs typeface="+mn-cs"/>
              </a:rPr>
              <a:t>Eit</a:t>
            </a:r>
            <a:r>
              <a:rPr lang="nb-NO" sz="1200" kern="1200" baseline="0" dirty="0" smtClean="0">
                <a:solidFill>
                  <a:schemeClr val="tx1"/>
                </a:solidFill>
                <a:effectLst/>
                <a:latin typeface="+mn-lt"/>
                <a:ea typeface="+mn-ea"/>
                <a:cs typeface="+mn-cs"/>
              </a:rPr>
              <a:t> anna viktig punkt var at </a:t>
            </a:r>
            <a:r>
              <a:rPr lang="nb-NO" sz="1200" kern="1200" baseline="0" dirty="0" err="1" smtClean="0">
                <a:solidFill>
                  <a:schemeClr val="tx1"/>
                </a:solidFill>
                <a:effectLst/>
                <a:latin typeface="+mn-lt"/>
                <a:ea typeface="+mn-ea"/>
                <a:cs typeface="+mn-cs"/>
              </a:rPr>
              <a:t>dei</a:t>
            </a:r>
            <a:r>
              <a:rPr lang="nb-NO" sz="1200" kern="1200" baseline="0" dirty="0" smtClean="0">
                <a:solidFill>
                  <a:schemeClr val="tx1"/>
                </a:solidFill>
                <a:effectLst/>
                <a:latin typeface="+mn-lt"/>
                <a:ea typeface="+mn-ea"/>
                <a:cs typeface="+mn-cs"/>
              </a:rPr>
              <a:t> tilsette </a:t>
            </a:r>
            <a:r>
              <a:rPr lang="nb-NO" sz="1200" kern="1200" baseline="0" dirty="0" smtClean="0">
                <a:solidFill>
                  <a:schemeClr val="tx1"/>
                </a:solidFill>
                <a:effectLst/>
                <a:latin typeface="+mn-lt"/>
                <a:ea typeface="+mn-ea"/>
                <a:cs typeface="+mn-cs"/>
              </a:rPr>
              <a:t>gjennom heile pandemien hadde </a:t>
            </a:r>
            <a:r>
              <a:rPr lang="nb-NO" sz="1200" kern="1200" baseline="0" dirty="0" err="1" smtClean="0">
                <a:solidFill>
                  <a:schemeClr val="tx1"/>
                </a:solidFill>
                <a:effectLst/>
                <a:latin typeface="+mn-lt"/>
                <a:ea typeface="+mn-ea"/>
                <a:cs typeface="+mn-cs"/>
              </a:rPr>
              <a:t>vore</a:t>
            </a:r>
            <a:r>
              <a:rPr lang="nb-NO" sz="1200" kern="1200" baseline="0" dirty="0" smtClean="0">
                <a:solidFill>
                  <a:schemeClr val="tx1"/>
                </a:solidFill>
                <a:effectLst/>
                <a:latin typeface="+mn-lt"/>
                <a:ea typeface="+mn-ea"/>
                <a:cs typeface="+mn-cs"/>
              </a:rPr>
              <a:t> </a:t>
            </a:r>
            <a:r>
              <a:rPr lang="nb-NO" sz="1200" kern="1200" baseline="0" dirty="0" smtClean="0">
                <a:solidFill>
                  <a:schemeClr val="tx1"/>
                </a:solidFill>
                <a:effectLst/>
                <a:latin typeface="+mn-lt"/>
                <a:ea typeface="+mn-ea"/>
                <a:cs typeface="+mn-cs"/>
              </a:rPr>
              <a:t>informert om </a:t>
            </a:r>
            <a:r>
              <a:rPr lang="nb-NO" sz="1200" kern="1200" baseline="0" dirty="0" smtClean="0">
                <a:solidFill>
                  <a:schemeClr val="tx1"/>
                </a:solidFill>
                <a:effectLst/>
                <a:latin typeface="+mn-lt"/>
                <a:ea typeface="+mn-ea"/>
                <a:cs typeface="+mn-cs"/>
              </a:rPr>
              <a:t>utarbeiding av </a:t>
            </a:r>
            <a:r>
              <a:rPr lang="nb-NO" sz="1200" kern="1200" baseline="0" dirty="0" err="1" smtClean="0">
                <a:solidFill>
                  <a:schemeClr val="tx1"/>
                </a:solidFill>
                <a:effectLst/>
                <a:latin typeface="+mn-lt"/>
                <a:ea typeface="+mn-ea"/>
                <a:cs typeface="+mn-cs"/>
              </a:rPr>
              <a:t>handlingsplanar</a:t>
            </a:r>
            <a:r>
              <a:rPr lang="nb-NO" sz="1200" kern="1200" baseline="0" dirty="0" smtClean="0">
                <a:solidFill>
                  <a:schemeClr val="tx1"/>
                </a:solidFill>
                <a:effectLst/>
                <a:latin typeface="+mn-lt"/>
                <a:ea typeface="+mn-ea"/>
                <a:cs typeface="+mn-cs"/>
              </a:rPr>
              <a:t> og </a:t>
            </a:r>
            <a:r>
              <a:rPr lang="nb-NO" sz="1200" kern="1200" baseline="0" dirty="0" smtClean="0">
                <a:solidFill>
                  <a:schemeClr val="tx1"/>
                </a:solidFill>
                <a:effectLst/>
                <a:latin typeface="+mn-lt"/>
                <a:ea typeface="+mn-ea"/>
                <a:cs typeface="+mn-cs"/>
              </a:rPr>
              <a:t>ROS-</a:t>
            </a:r>
            <a:r>
              <a:rPr lang="nb-NO" sz="1200" kern="1200" baseline="0" dirty="0" err="1" smtClean="0">
                <a:solidFill>
                  <a:schemeClr val="tx1"/>
                </a:solidFill>
                <a:effectLst/>
                <a:latin typeface="+mn-lt"/>
                <a:ea typeface="+mn-ea"/>
                <a:cs typeface="+mn-cs"/>
              </a:rPr>
              <a:t>analysar</a:t>
            </a:r>
            <a:r>
              <a:rPr lang="nb-NO" sz="1200" kern="1200" baseline="0" dirty="0" smtClean="0">
                <a:solidFill>
                  <a:schemeClr val="tx1"/>
                </a:solidFill>
                <a:effectLst/>
                <a:latin typeface="+mn-lt"/>
                <a:ea typeface="+mn-ea"/>
                <a:cs typeface="+mn-cs"/>
              </a:rPr>
              <a:t>. Slik sett hadde </a:t>
            </a:r>
            <a:r>
              <a:rPr lang="nb-NO" sz="1200" kern="1200" baseline="0" dirty="0" err="1" smtClean="0">
                <a:solidFill>
                  <a:schemeClr val="tx1"/>
                </a:solidFill>
                <a:effectLst/>
                <a:latin typeface="+mn-lt"/>
                <a:ea typeface="+mn-ea"/>
                <a:cs typeface="+mn-cs"/>
              </a:rPr>
              <a:t>dei</a:t>
            </a:r>
            <a:r>
              <a:rPr lang="nb-NO" sz="1200" kern="1200" baseline="0" dirty="0" smtClean="0">
                <a:solidFill>
                  <a:schemeClr val="tx1"/>
                </a:solidFill>
                <a:effectLst/>
                <a:latin typeface="+mn-lt"/>
                <a:ea typeface="+mn-ea"/>
                <a:cs typeface="+mn-cs"/>
              </a:rPr>
              <a:t> </a:t>
            </a:r>
            <a:r>
              <a:rPr lang="nb-NO" sz="1200" kern="1200" baseline="0" dirty="0" err="1" smtClean="0">
                <a:solidFill>
                  <a:schemeClr val="tx1"/>
                </a:solidFill>
                <a:effectLst/>
                <a:latin typeface="+mn-lt"/>
                <a:ea typeface="+mn-ea"/>
                <a:cs typeface="+mn-cs"/>
              </a:rPr>
              <a:t>noko</a:t>
            </a:r>
            <a:r>
              <a:rPr lang="nb-NO" sz="1200" kern="1200" baseline="0" dirty="0" smtClean="0">
                <a:solidFill>
                  <a:schemeClr val="tx1"/>
                </a:solidFill>
                <a:effectLst/>
                <a:latin typeface="+mn-lt"/>
                <a:ea typeface="+mn-ea"/>
                <a:cs typeface="+mn-cs"/>
              </a:rPr>
              <a:t> </a:t>
            </a:r>
            <a:r>
              <a:rPr lang="nb-NO" sz="1200" kern="1200" baseline="0" dirty="0" smtClean="0">
                <a:solidFill>
                  <a:schemeClr val="tx1"/>
                </a:solidFill>
                <a:effectLst/>
                <a:latin typeface="+mn-lt"/>
                <a:ea typeface="+mn-ea"/>
                <a:cs typeface="+mn-cs"/>
              </a:rPr>
              <a:t>informasjon om kva som var </a:t>
            </a:r>
            <a:r>
              <a:rPr lang="nb-NO" sz="1200" kern="1200" baseline="0" dirty="0" err="1" smtClean="0">
                <a:solidFill>
                  <a:schemeClr val="tx1"/>
                </a:solidFill>
                <a:effectLst/>
                <a:latin typeface="+mn-lt"/>
                <a:ea typeface="+mn-ea"/>
                <a:cs typeface="+mn-cs"/>
              </a:rPr>
              <a:t>planlagd</a:t>
            </a:r>
            <a:r>
              <a:rPr lang="nb-NO" sz="1200" kern="1200" baseline="0" dirty="0" smtClean="0">
                <a:solidFill>
                  <a:schemeClr val="tx1"/>
                </a:solidFill>
                <a:effectLst/>
                <a:latin typeface="+mn-lt"/>
                <a:ea typeface="+mn-ea"/>
                <a:cs typeface="+mn-cs"/>
              </a:rPr>
              <a:t> som </a:t>
            </a:r>
            <a:r>
              <a:rPr lang="nb-NO" sz="1200" kern="1200" baseline="0" dirty="0" smtClean="0">
                <a:solidFill>
                  <a:schemeClr val="tx1"/>
                </a:solidFill>
                <a:effectLst/>
                <a:latin typeface="+mn-lt"/>
                <a:ea typeface="+mn-ea"/>
                <a:cs typeface="+mn-cs"/>
              </a:rPr>
              <a:t>kriseplan, samt at </a:t>
            </a:r>
            <a:r>
              <a:rPr lang="nb-NO" sz="1200" kern="1200" baseline="0" dirty="0" err="1" smtClean="0">
                <a:solidFill>
                  <a:schemeClr val="tx1"/>
                </a:solidFill>
                <a:effectLst/>
                <a:latin typeface="+mn-lt"/>
                <a:ea typeface="+mn-ea"/>
                <a:cs typeface="+mn-cs"/>
              </a:rPr>
              <a:t>dei</a:t>
            </a:r>
            <a:r>
              <a:rPr lang="nb-NO" sz="1200" kern="1200" baseline="0" dirty="0" smtClean="0">
                <a:solidFill>
                  <a:schemeClr val="tx1"/>
                </a:solidFill>
                <a:effectLst/>
                <a:latin typeface="+mn-lt"/>
                <a:ea typeface="+mn-ea"/>
                <a:cs typeface="+mn-cs"/>
              </a:rPr>
              <a:t> viste at leiinga hadde planar for </a:t>
            </a:r>
            <a:r>
              <a:rPr lang="nb-NO" sz="1200" kern="1200" baseline="0" dirty="0" err="1" smtClean="0">
                <a:solidFill>
                  <a:schemeClr val="tx1"/>
                </a:solidFill>
                <a:effectLst/>
                <a:latin typeface="+mn-lt"/>
                <a:ea typeface="+mn-ea"/>
                <a:cs typeface="+mn-cs"/>
              </a:rPr>
              <a:t>vidare</a:t>
            </a:r>
            <a:r>
              <a:rPr lang="nb-NO" sz="1200" kern="1200" baseline="0" dirty="0" smtClean="0">
                <a:solidFill>
                  <a:schemeClr val="tx1"/>
                </a:solidFill>
                <a:effectLst/>
                <a:latin typeface="+mn-lt"/>
                <a:ea typeface="+mn-ea"/>
                <a:cs typeface="+mn-cs"/>
              </a:rPr>
              <a:t> </a:t>
            </a:r>
            <a:r>
              <a:rPr lang="nb-NO" sz="1200" kern="1200" baseline="0" dirty="0" smtClean="0">
                <a:solidFill>
                  <a:schemeClr val="tx1"/>
                </a:solidFill>
                <a:effectLst/>
                <a:latin typeface="+mn-lt"/>
                <a:ea typeface="+mn-ea"/>
                <a:cs typeface="+mn-cs"/>
              </a:rPr>
              <a:t>steg i </a:t>
            </a:r>
            <a:r>
              <a:rPr lang="nb-NO" sz="1200" kern="1200" baseline="0" dirty="0" err="1" smtClean="0">
                <a:solidFill>
                  <a:schemeClr val="tx1"/>
                </a:solidFill>
                <a:effectLst/>
                <a:latin typeface="+mn-lt"/>
                <a:ea typeface="+mn-ea"/>
                <a:cs typeface="+mn-cs"/>
              </a:rPr>
              <a:t>dei</a:t>
            </a:r>
            <a:r>
              <a:rPr lang="nb-NO" sz="1200" kern="1200" baseline="0" dirty="0" smtClean="0">
                <a:solidFill>
                  <a:schemeClr val="tx1"/>
                </a:solidFill>
                <a:effectLst/>
                <a:latin typeface="+mn-lt"/>
                <a:ea typeface="+mn-ea"/>
                <a:cs typeface="+mn-cs"/>
              </a:rPr>
              <a:t> fleste </a:t>
            </a:r>
            <a:r>
              <a:rPr lang="nb-NO" sz="1200" kern="1200" baseline="0" dirty="0" err="1" smtClean="0">
                <a:solidFill>
                  <a:schemeClr val="tx1"/>
                </a:solidFill>
                <a:effectLst/>
                <a:latin typeface="+mn-lt"/>
                <a:ea typeface="+mn-ea"/>
                <a:cs typeface="+mn-cs"/>
              </a:rPr>
              <a:t>situasjonar</a:t>
            </a:r>
            <a:r>
              <a:rPr lang="nb-NO" sz="1200" kern="1200" baseline="0" dirty="0" smtClean="0">
                <a:solidFill>
                  <a:schemeClr val="tx1"/>
                </a:solidFill>
                <a:effectLst/>
                <a:latin typeface="+mn-lt"/>
                <a:ea typeface="+mn-ea"/>
                <a:cs typeface="+mn-cs"/>
              </a:rPr>
              <a:t>. Gode planar og planarbeid </a:t>
            </a:r>
            <a:r>
              <a:rPr lang="nb-NO" sz="1200" kern="1200" baseline="0" dirty="0" err="1" smtClean="0">
                <a:solidFill>
                  <a:schemeClr val="tx1"/>
                </a:solidFill>
                <a:effectLst/>
                <a:latin typeface="+mn-lt"/>
                <a:ea typeface="+mn-ea"/>
                <a:cs typeface="+mn-cs"/>
              </a:rPr>
              <a:t>skapar</a:t>
            </a:r>
            <a:r>
              <a:rPr lang="nb-NO" sz="1200" kern="1200" baseline="0" dirty="0" smtClean="0">
                <a:solidFill>
                  <a:schemeClr val="tx1"/>
                </a:solidFill>
                <a:effectLst/>
                <a:latin typeface="+mn-lt"/>
                <a:ea typeface="+mn-ea"/>
                <a:cs typeface="+mn-cs"/>
              </a:rPr>
              <a:t> </a:t>
            </a:r>
            <a:r>
              <a:rPr lang="nb-NO" sz="1200" kern="1200" baseline="0" dirty="0" err="1" smtClean="0">
                <a:solidFill>
                  <a:schemeClr val="tx1"/>
                </a:solidFill>
                <a:effectLst/>
                <a:latin typeface="+mn-lt"/>
                <a:ea typeface="+mn-ea"/>
                <a:cs typeface="+mn-cs"/>
              </a:rPr>
              <a:t>tryggheit</a:t>
            </a:r>
            <a:r>
              <a:rPr lang="nb-NO" sz="1200" kern="1200" baseline="0" dirty="0" smtClean="0">
                <a:solidFill>
                  <a:schemeClr val="tx1"/>
                </a:solidFill>
                <a:effectLst/>
                <a:latin typeface="+mn-lt"/>
                <a:ea typeface="+mn-ea"/>
                <a:cs typeface="+mn-cs"/>
              </a:rPr>
              <a:t>, når </a:t>
            </a:r>
            <a:r>
              <a:rPr lang="nb-NO" sz="1200" kern="1200" baseline="0" dirty="0" err="1" smtClean="0">
                <a:solidFill>
                  <a:schemeClr val="tx1"/>
                </a:solidFill>
                <a:effectLst/>
                <a:latin typeface="+mn-lt"/>
                <a:ea typeface="+mn-ea"/>
                <a:cs typeface="+mn-cs"/>
              </a:rPr>
              <a:t>ein</a:t>
            </a:r>
            <a:r>
              <a:rPr lang="nb-NO" sz="1200" kern="1200" baseline="0" dirty="0" smtClean="0">
                <a:solidFill>
                  <a:schemeClr val="tx1"/>
                </a:solidFill>
                <a:effectLst/>
                <a:latin typeface="+mn-lt"/>
                <a:ea typeface="+mn-ea"/>
                <a:cs typeface="+mn-cs"/>
              </a:rPr>
              <a:t> veit at det meste som kan skje er </a:t>
            </a:r>
            <a:r>
              <a:rPr lang="nb-NO" sz="1200" kern="1200" baseline="0" dirty="0" err="1" smtClean="0">
                <a:solidFill>
                  <a:schemeClr val="tx1"/>
                </a:solidFill>
                <a:effectLst/>
                <a:latin typeface="+mn-lt"/>
                <a:ea typeface="+mn-ea"/>
                <a:cs typeface="+mn-cs"/>
              </a:rPr>
              <a:t>teke</a:t>
            </a:r>
            <a:r>
              <a:rPr lang="nb-NO" sz="1200" kern="1200" baseline="0" dirty="0" smtClean="0">
                <a:solidFill>
                  <a:schemeClr val="tx1"/>
                </a:solidFill>
                <a:effectLst/>
                <a:latin typeface="+mn-lt"/>
                <a:ea typeface="+mn-ea"/>
                <a:cs typeface="+mn-cs"/>
              </a:rPr>
              <a:t> høgde for. </a:t>
            </a:r>
            <a:endParaRPr lang="nb-NO" sz="1200" kern="1200" baseline="0" dirty="0" smtClean="0">
              <a:solidFill>
                <a:schemeClr val="tx1"/>
              </a:solidFill>
              <a:effectLst/>
              <a:latin typeface="+mn-lt"/>
              <a:ea typeface="+mn-ea"/>
              <a:cs typeface="+mn-cs"/>
            </a:endParaRPr>
          </a:p>
          <a:p>
            <a:endParaRPr lang="nb-NO" sz="1200" kern="1200" baseline="0" dirty="0" smtClean="0">
              <a:solidFill>
                <a:schemeClr val="tx1"/>
              </a:solidFill>
              <a:effectLst/>
              <a:latin typeface="+mn-lt"/>
              <a:ea typeface="+mn-ea"/>
              <a:cs typeface="+mn-cs"/>
            </a:endParaRPr>
          </a:p>
          <a:p>
            <a:r>
              <a:rPr lang="nb-NO" sz="1200" kern="1200" baseline="0" dirty="0" smtClean="0">
                <a:solidFill>
                  <a:schemeClr val="tx1"/>
                </a:solidFill>
                <a:effectLst/>
                <a:latin typeface="+mn-lt"/>
                <a:ea typeface="+mn-ea"/>
                <a:cs typeface="+mn-cs"/>
              </a:rPr>
              <a:t>Me hadde laga oss ei kort og konkret sjekkliste for kva </a:t>
            </a:r>
            <a:r>
              <a:rPr lang="nb-NO" sz="1200" kern="1200" baseline="0" dirty="0" err="1" smtClean="0">
                <a:solidFill>
                  <a:schemeClr val="tx1"/>
                </a:solidFill>
                <a:effectLst/>
                <a:latin typeface="+mn-lt"/>
                <a:ea typeface="+mn-ea"/>
                <a:cs typeface="+mn-cs"/>
              </a:rPr>
              <a:t>sjukepleiar</a:t>
            </a:r>
            <a:r>
              <a:rPr lang="nb-NO" sz="1200" kern="1200" baseline="0" dirty="0" smtClean="0">
                <a:solidFill>
                  <a:schemeClr val="tx1"/>
                </a:solidFill>
                <a:effectLst/>
                <a:latin typeface="+mn-lt"/>
                <a:ea typeface="+mn-ea"/>
                <a:cs typeface="+mn-cs"/>
              </a:rPr>
              <a:t> på vakt, og resten av </a:t>
            </a:r>
            <a:r>
              <a:rPr lang="nb-NO" sz="1200" kern="1200" baseline="0" dirty="0" smtClean="0">
                <a:solidFill>
                  <a:schemeClr val="tx1"/>
                </a:solidFill>
                <a:effectLst/>
                <a:latin typeface="+mn-lt"/>
                <a:ea typeface="+mn-ea"/>
                <a:cs typeface="+mn-cs"/>
              </a:rPr>
              <a:t>vaktlaget, </a:t>
            </a:r>
            <a:r>
              <a:rPr lang="nb-NO" sz="1200" kern="1200" baseline="0" dirty="0" smtClean="0">
                <a:solidFill>
                  <a:schemeClr val="tx1"/>
                </a:solidFill>
                <a:effectLst/>
                <a:latin typeface="+mn-lt"/>
                <a:ea typeface="+mn-ea"/>
                <a:cs typeface="+mn-cs"/>
              </a:rPr>
              <a:t>skulle </a:t>
            </a:r>
            <a:r>
              <a:rPr lang="nb-NO" sz="1200" kern="1200" baseline="0" dirty="0" err="1" smtClean="0">
                <a:solidFill>
                  <a:schemeClr val="tx1"/>
                </a:solidFill>
                <a:effectLst/>
                <a:latin typeface="+mn-lt"/>
                <a:ea typeface="+mn-ea"/>
                <a:cs typeface="+mn-cs"/>
              </a:rPr>
              <a:t>gjere</a:t>
            </a:r>
            <a:r>
              <a:rPr lang="nb-NO" sz="1200" kern="1200" baseline="0" dirty="0" smtClean="0">
                <a:solidFill>
                  <a:schemeClr val="tx1"/>
                </a:solidFill>
                <a:effectLst/>
                <a:latin typeface="+mn-lt"/>
                <a:ea typeface="+mn-ea"/>
                <a:cs typeface="+mn-cs"/>
              </a:rPr>
              <a:t> dersom </a:t>
            </a:r>
            <a:r>
              <a:rPr lang="nb-NO" sz="1200" kern="1200" baseline="0" dirty="0" err="1" smtClean="0">
                <a:solidFill>
                  <a:schemeClr val="tx1"/>
                </a:solidFill>
                <a:effectLst/>
                <a:latin typeface="+mn-lt"/>
                <a:ea typeface="+mn-ea"/>
                <a:cs typeface="+mn-cs"/>
              </a:rPr>
              <a:t>dei</a:t>
            </a:r>
            <a:r>
              <a:rPr lang="nb-NO" sz="1200" kern="1200" baseline="0" dirty="0" smtClean="0">
                <a:solidFill>
                  <a:schemeClr val="tx1"/>
                </a:solidFill>
                <a:effectLst/>
                <a:latin typeface="+mn-lt"/>
                <a:ea typeface="+mn-ea"/>
                <a:cs typeface="+mn-cs"/>
              </a:rPr>
              <a:t> </a:t>
            </a:r>
            <a:r>
              <a:rPr lang="nb-NO" sz="1200" kern="1200" baseline="0" dirty="0" err="1" smtClean="0">
                <a:solidFill>
                  <a:schemeClr val="tx1"/>
                </a:solidFill>
                <a:effectLst/>
                <a:latin typeface="+mn-lt"/>
                <a:ea typeface="+mn-ea"/>
                <a:cs typeface="+mn-cs"/>
              </a:rPr>
              <a:t>fekk</a:t>
            </a:r>
            <a:r>
              <a:rPr lang="nb-NO" sz="1200" kern="1200" baseline="0" dirty="0" smtClean="0">
                <a:solidFill>
                  <a:schemeClr val="tx1"/>
                </a:solidFill>
                <a:effectLst/>
                <a:latin typeface="+mn-lt"/>
                <a:ea typeface="+mn-ea"/>
                <a:cs typeface="+mn-cs"/>
              </a:rPr>
              <a:t> </a:t>
            </a:r>
            <a:r>
              <a:rPr lang="nb-NO" sz="1200" kern="1200" baseline="0" dirty="0" err="1" smtClean="0">
                <a:solidFill>
                  <a:schemeClr val="tx1"/>
                </a:solidFill>
                <a:effectLst/>
                <a:latin typeface="+mn-lt"/>
                <a:ea typeface="+mn-ea"/>
                <a:cs typeface="+mn-cs"/>
              </a:rPr>
              <a:t>ein</a:t>
            </a:r>
            <a:r>
              <a:rPr lang="nb-NO" sz="1200" kern="1200" baseline="0" dirty="0" smtClean="0">
                <a:solidFill>
                  <a:schemeClr val="tx1"/>
                </a:solidFill>
                <a:effectLst/>
                <a:latin typeface="+mn-lt"/>
                <a:ea typeface="+mn-ea"/>
                <a:cs typeface="+mn-cs"/>
              </a:rPr>
              <a:t> positiv prøve. </a:t>
            </a:r>
            <a:r>
              <a:rPr lang="nb-NO" sz="1200" kern="1200" baseline="0" dirty="0" smtClean="0">
                <a:solidFill>
                  <a:schemeClr val="tx1"/>
                </a:solidFill>
                <a:effectLst/>
                <a:latin typeface="+mn-lt"/>
                <a:ea typeface="+mn-ea"/>
                <a:cs typeface="+mn-cs"/>
              </a:rPr>
              <a:t>Dette for å sikre at </a:t>
            </a:r>
            <a:r>
              <a:rPr lang="nb-NO" sz="1200" kern="1200" baseline="0" dirty="0" err="1" smtClean="0">
                <a:solidFill>
                  <a:schemeClr val="tx1"/>
                </a:solidFill>
                <a:effectLst/>
                <a:latin typeface="+mn-lt"/>
                <a:ea typeface="+mn-ea"/>
                <a:cs typeface="+mn-cs"/>
              </a:rPr>
              <a:t>dei</a:t>
            </a:r>
            <a:r>
              <a:rPr lang="nb-NO" sz="1200" kern="1200" baseline="0" dirty="0" smtClean="0">
                <a:solidFill>
                  <a:schemeClr val="tx1"/>
                </a:solidFill>
                <a:effectLst/>
                <a:latin typeface="+mn-lt"/>
                <a:ea typeface="+mn-ea"/>
                <a:cs typeface="+mn-cs"/>
              </a:rPr>
              <a:t> </a:t>
            </a:r>
            <a:r>
              <a:rPr lang="nb-NO" sz="1200" kern="1200" baseline="0" dirty="0" err="1" smtClean="0">
                <a:solidFill>
                  <a:schemeClr val="tx1"/>
                </a:solidFill>
                <a:effectLst/>
                <a:latin typeface="+mn-lt"/>
                <a:ea typeface="+mn-ea"/>
                <a:cs typeface="+mn-cs"/>
              </a:rPr>
              <a:t>viktigaste</a:t>
            </a:r>
            <a:r>
              <a:rPr lang="nb-NO" sz="1200" kern="1200" baseline="0" dirty="0" smtClean="0">
                <a:solidFill>
                  <a:schemeClr val="tx1"/>
                </a:solidFill>
                <a:effectLst/>
                <a:latin typeface="+mn-lt"/>
                <a:ea typeface="+mn-ea"/>
                <a:cs typeface="+mn-cs"/>
              </a:rPr>
              <a:t> tiltaka raskt vart sett i verk, samtidig som </a:t>
            </a:r>
            <a:r>
              <a:rPr lang="nb-NO" sz="1200" kern="1200" baseline="0" dirty="0" err="1" smtClean="0">
                <a:solidFill>
                  <a:schemeClr val="tx1"/>
                </a:solidFill>
                <a:effectLst/>
                <a:latin typeface="+mn-lt"/>
                <a:ea typeface="+mn-ea"/>
                <a:cs typeface="+mn-cs"/>
              </a:rPr>
              <a:t>ein</a:t>
            </a:r>
            <a:r>
              <a:rPr lang="nb-NO" sz="1200" kern="1200" baseline="0" dirty="0" smtClean="0">
                <a:solidFill>
                  <a:schemeClr val="tx1"/>
                </a:solidFill>
                <a:effectLst/>
                <a:latin typeface="+mn-lt"/>
                <a:ea typeface="+mn-ea"/>
                <a:cs typeface="+mn-cs"/>
              </a:rPr>
              <a:t> skulle unngå at </a:t>
            </a:r>
            <a:r>
              <a:rPr lang="nb-NO" sz="1200" kern="1200" baseline="0" dirty="0" err="1" smtClean="0">
                <a:solidFill>
                  <a:schemeClr val="tx1"/>
                </a:solidFill>
                <a:effectLst/>
                <a:latin typeface="+mn-lt"/>
                <a:ea typeface="+mn-ea"/>
                <a:cs typeface="+mn-cs"/>
              </a:rPr>
              <a:t>ein</a:t>
            </a:r>
            <a:r>
              <a:rPr lang="nb-NO" sz="1200" kern="1200" baseline="0" dirty="0" smtClean="0">
                <a:solidFill>
                  <a:schemeClr val="tx1"/>
                </a:solidFill>
                <a:effectLst/>
                <a:latin typeface="+mn-lt"/>
                <a:ea typeface="+mn-ea"/>
                <a:cs typeface="+mn-cs"/>
              </a:rPr>
              <a:t> måtte lese lange, </a:t>
            </a:r>
            <a:r>
              <a:rPr lang="nb-NO" sz="1200" kern="1200" baseline="0" dirty="0" err="1" smtClean="0">
                <a:solidFill>
                  <a:schemeClr val="tx1"/>
                </a:solidFill>
                <a:effectLst/>
                <a:latin typeface="+mn-lt"/>
                <a:ea typeface="+mn-ea"/>
                <a:cs typeface="+mn-cs"/>
              </a:rPr>
              <a:t>omfattande</a:t>
            </a:r>
            <a:r>
              <a:rPr lang="nb-NO" sz="1200" kern="1200" baseline="0" dirty="0" smtClean="0">
                <a:solidFill>
                  <a:schemeClr val="tx1"/>
                </a:solidFill>
                <a:effectLst/>
                <a:latin typeface="+mn-lt"/>
                <a:ea typeface="+mn-ea"/>
                <a:cs typeface="+mn-cs"/>
              </a:rPr>
              <a:t> </a:t>
            </a:r>
            <a:r>
              <a:rPr lang="nb-NO" sz="1200" kern="1200" baseline="0" dirty="0" err="1" smtClean="0">
                <a:solidFill>
                  <a:schemeClr val="tx1"/>
                </a:solidFill>
                <a:effectLst/>
                <a:latin typeface="+mn-lt"/>
                <a:ea typeface="+mn-ea"/>
                <a:cs typeface="+mn-cs"/>
              </a:rPr>
              <a:t>prosedyrarar</a:t>
            </a:r>
            <a:r>
              <a:rPr lang="nb-NO" sz="1200" kern="1200" baseline="0" dirty="0" smtClean="0">
                <a:solidFill>
                  <a:schemeClr val="tx1"/>
                </a:solidFill>
                <a:effectLst/>
                <a:latin typeface="+mn-lt"/>
                <a:ea typeface="+mn-ea"/>
                <a:cs typeface="+mn-cs"/>
              </a:rPr>
              <a:t> eller retningslinjer for å </a:t>
            </a:r>
            <a:r>
              <a:rPr lang="nb-NO" sz="1200" kern="1200" baseline="0" dirty="0" err="1" smtClean="0">
                <a:solidFill>
                  <a:schemeClr val="tx1"/>
                </a:solidFill>
                <a:effectLst/>
                <a:latin typeface="+mn-lt"/>
                <a:ea typeface="+mn-ea"/>
                <a:cs typeface="+mn-cs"/>
              </a:rPr>
              <a:t>finna</a:t>
            </a:r>
            <a:r>
              <a:rPr lang="nb-NO" sz="1200" kern="1200" baseline="0" dirty="0" smtClean="0">
                <a:solidFill>
                  <a:schemeClr val="tx1"/>
                </a:solidFill>
                <a:effectLst/>
                <a:latin typeface="+mn-lt"/>
                <a:ea typeface="+mn-ea"/>
                <a:cs typeface="+mn-cs"/>
              </a:rPr>
              <a:t> svar.</a:t>
            </a:r>
          </a:p>
          <a:p>
            <a:r>
              <a:rPr lang="nb-NO" sz="1200" kern="1200" baseline="0" dirty="0" err="1" smtClean="0">
                <a:solidFill>
                  <a:schemeClr val="tx1"/>
                </a:solidFill>
                <a:effectLst/>
                <a:latin typeface="+mn-lt"/>
                <a:ea typeface="+mn-ea"/>
                <a:cs typeface="+mn-cs"/>
              </a:rPr>
              <a:t>Eit</a:t>
            </a:r>
            <a:r>
              <a:rPr lang="nb-NO" sz="1200" kern="1200" baseline="0" dirty="0" smtClean="0">
                <a:solidFill>
                  <a:schemeClr val="tx1"/>
                </a:solidFill>
                <a:effectLst/>
                <a:latin typeface="+mn-lt"/>
                <a:ea typeface="+mn-ea"/>
                <a:cs typeface="+mn-cs"/>
              </a:rPr>
              <a:t> </a:t>
            </a:r>
            <a:r>
              <a:rPr lang="nb-NO" sz="1200" kern="1200" baseline="0" dirty="0" smtClean="0">
                <a:solidFill>
                  <a:schemeClr val="tx1"/>
                </a:solidFill>
                <a:effectLst/>
                <a:latin typeface="+mn-lt"/>
                <a:ea typeface="+mn-ea"/>
                <a:cs typeface="+mn-cs"/>
              </a:rPr>
              <a:t>av </a:t>
            </a:r>
            <a:r>
              <a:rPr lang="nb-NO" sz="1200" kern="1200" baseline="0" dirty="0" err="1" smtClean="0">
                <a:solidFill>
                  <a:schemeClr val="tx1"/>
                </a:solidFill>
                <a:effectLst/>
                <a:latin typeface="+mn-lt"/>
                <a:ea typeface="+mn-ea"/>
                <a:cs typeface="+mn-cs"/>
              </a:rPr>
              <a:t>dei</a:t>
            </a:r>
            <a:r>
              <a:rPr lang="nb-NO" sz="1200" kern="1200" baseline="0" dirty="0" smtClean="0">
                <a:solidFill>
                  <a:schemeClr val="tx1"/>
                </a:solidFill>
                <a:effectLst/>
                <a:latin typeface="+mn-lt"/>
                <a:ea typeface="+mn-ea"/>
                <a:cs typeface="+mn-cs"/>
              </a:rPr>
              <a:t> fyrste punkta var kontakt med </a:t>
            </a:r>
            <a:r>
              <a:rPr lang="nb-NO" sz="1200" kern="1200" baseline="0" dirty="0" err="1" smtClean="0">
                <a:solidFill>
                  <a:schemeClr val="tx1"/>
                </a:solidFill>
                <a:effectLst/>
                <a:latin typeface="+mn-lt"/>
                <a:ea typeface="+mn-ea"/>
                <a:cs typeface="+mn-cs"/>
              </a:rPr>
              <a:t>næraste</a:t>
            </a:r>
            <a:r>
              <a:rPr lang="nb-NO" sz="1200" kern="1200" baseline="0" dirty="0" smtClean="0">
                <a:solidFill>
                  <a:schemeClr val="tx1"/>
                </a:solidFill>
                <a:effectLst/>
                <a:latin typeface="+mn-lt"/>
                <a:ea typeface="+mn-ea"/>
                <a:cs typeface="+mn-cs"/>
              </a:rPr>
              <a:t> </a:t>
            </a:r>
            <a:r>
              <a:rPr lang="nb-NO" sz="1200" kern="1200" baseline="0" dirty="0" err="1" smtClean="0">
                <a:solidFill>
                  <a:schemeClr val="tx1"/>
                </a:solidFill>
                <a:effectLst/>
                <a:latin typeface="+mn-lt"/>
                <a:ea typeface="+mn-ea"/>
                <a:cs typeface="+mn-cs"/>
              </a:rPr>
              <a:t>leiar</a:t>
            </a:r>
            <a:r>
              <a:rPr lang="nb-NO" sz="1200" kern="1200" baseline="0" dirty="0" smtClean="0">
                <a:solidFill>
                  <a:schemeClr val="tx1"/>
                </a:solidFill>
                <a:effectLst/>
                <a:latin typeface="+mn-lt"/>
                <a:ea typeface="+mn-ea"/>
                <a:cs typeface="+mn-cs"/>
              </a:rPr>
              <a:t> og smittevernlege for </a:t>
            </a:r>
            <a:r>
              <a:rPr lang="nb-NO" sz="1200" kern="1200" baseline="0" dirty="0" err="1" smtClean="0">
                <a:solidFill>
                  <a:schemeClr val="tx1"/>
                </a:solidFill>
                <a:effectLst/>
                <a:latin typeface="+mn-lt"/>
                <a:ea typeface="+mn-ea"/>
                <a:cs typeface="+mn-cs"/>
              </a:rPr>
              <a:t>iverksetjing</a:t>
            </a:r>
            <a:r>
              <a:rPr lang="nb-NO" sz="1200" kern="1200" baseline="0" dirty="0" smtClean="0">
                <a:solidFill>
                  <a:schemeClr val="tx1"/>
                </a:solidFill>
                <a:effectLst/>
                <a:latin typeface="+mn-lt"/>
                <a:ea typeface="+mn-ea"/>
                <a:cs typeface="+mn-cs"/>
              </a:rPr>
              <a:t> av </a:t>
            </a:r>
            <a:r>
              <a:rPr lang="nb-NO" sz="1200" kern="1200" baseline="0" dirty="0" err="1" smtClean="0">
                <a:solidFill>
                  <a:schemeClr val="tx1"/>
                </a:solidFill>
                <a:effectLst/>
                <a:latin typeface="+mn-lt"/>
                <a:ea typeface="+mn-ea"/>
                <a:cs typeface="+mn-cs"/>
              </a:rPr>
              <a:t>vidare</a:t>
            </a:r>
            <a:r>
              <a:rPr lang="nb-NO" sz="1200" kern="1200" baseline="0" dirty="0" smtClean="0">
                <a:solidFill>
                  <a:schemeClr val="tx1"/>
                </a:solidFill>
                <a:effectLst/>
                <a:latin typeface="+mn-lt"/>
                <a:ea typeface="+mn-ea"/>
                <a:cs typeface="+mn-cs"/>
              </a:rPr>
              <a:t> tiltak, samt innføring av tiltak for forsterka smittevern. </a:t>
            </a:r>
            <a:endParaRPr lang="nb-NO" sz="1200" kern="1200" baseline="0" dirty="0" smtClean="0">
              <a:solidFill>
                <a:schemeClr val="tx1"/>
              </a:solidFill>
              <a:effectLst/>
              <a:latin typeface="+mn-lt"/>
              <a:ea typeface="+mn-ea"/>
              <a:cs typeface="+mn-cs"/>
            </a:endParaRPr>
          </a:p>
          <a:p>
            <a:r>
              <a:rPr lang="nb-NO" sz="1200" kern="1200" baseline="0" dirty="0" smtClean="0">
                <a:solidFill>
                  <a:schemeClr val="tx1"/>
                </a:solidFill>
                <a:effectLst/>
                <a:latin typeface="+mn-lt"/>
                <a:ea typeface="+mn-ea"/>
                <a:cs typeface="+mn-cs"/>
              </a:rPr>
              <a:t>Denne prosedyren låg </a:t>
            </a:r>
            <a:r>
              <a:rPr lang="nb-NO" sz="1200" kern="1200" baseline="0" dirty="0" err="1" smtClean="0">
                <a:solidFill>
                  <a:schemeClr val="tx1"/>
                </a:solidFill>
                <a:effectLst/>
                <a:latin typeface="+mn-lt"/>
                <a:ea typeface="+mn-ea"/>
                <a:cs typeface="+mn-cs"/>
              </a:rPr>
              <a:t>tilgjengeleg</a:t>
            </a:r>
            <a:r>
              <a:rPr lang="nb-NO" sz="1200" kern="1200" baseline="0" dirty="0" smtClean="0">
                <a:solidFill>
                  <a:schemeClr val="tx1"/>
                </a:solidFill>
                <a:effectLst/>
                <a:latin typeface="+mn-lt"/>
                <a:ea typeface="+mn-ea"/>
                <a:cs typeface="+mn-cs"/>
              </a:rPr>
              <a:t> for alle tilsette i perm på vaktrom, og internkontrollsystemet vårt</a:t>
            </a:r>
            <a:r>
              <a:rPr lang="nb-NO" sz="1200" kern="1200" baseline="0" dirty="0" smtClean="0">
                <a:solidFill>
                  <a:schemeClr val="tx1"/>
                </a:solidFill>
                <a:effectLst/>
                <a:latin typeface="+mn-lt"/>
                <a:ea typeface="+mn-ea"/>
                <a:cs typeface="+mn-cs"/>
              </a:rPr>
              <a:t>. På denne måten var alle trygg på at både </a:t>
            </a:r>
            <a:r>
              <a:rPr lang="nb-NO" sz="1200" kern="1200" baseline="0" dirty="0" err="1" smtClean="0">
                <a:solidFill>
                  <a:schemeClr val="tx1"/>
                </a:solidFill>
                <a:effectLst/>
                <a:latin typeface="+mn-lt"/>
                <a:ea typeface="+mn-ea"/>
                <a:cs typeface="+mn-cs"/>
              </a:rPr>
              <a:t>leiar</a:t>
            </a:r>
            <a:r>
              <a:rPr lang="nb-NO" sz="1200" kern="1200" baseline="0" dirty="0" smtClean="0">
                <a:solidFill>
                  <a:schemeClr val="tx1"/>
                </a:solidFill>
                <a:effectLst/>
                <a:latin typeface="+mn-lt"/>
                <a:ea typeface="+mn-ea"/>
                <a:cs typeface="+mn-cs"/>
              </a:rPr>
              <a:t> og smittevernlege/sporingsteam var </a:t>
            </a:r>
            <a:r>
              <a:rPr lang="nb-NO" sz="1200" kern="1200" baseline="0" dirty="0" err="1" smtClean="0">
                <a:solidFill>
                  <a:schemeClr val="tx1"/>
                </a:solidFill>
                <a:effectLst/>
                <a:latin typeface="+mn-lt"/>
                <a:ea typeface="+mn-ea"/>
                <a:cs typeface="+mn-cs"/>
              </a:rPr>
              <a:t>tilgjengelege</a:t>
            </a:r>
            <a:r>
              <a:rPr lang="nb-NO" sz="1200" kern="1200" baseline="0" dirty="0" smtClean="0">
                <a:solidFill>
                  <a:schemeClr val="tx1"/>
                </a:solidFill>
                <a:effectLst/>
                <a:latin typeface="+mn-lt"/>
                <a:ea typeface="+mn-ea"/>
                <a:cs typeface="+mn-cs"/>
              </a:rPr>
              <a:t> dersom behovet skulle oppstå. </a:t>
            </a:r>
            <a:endParaRPr lang="nb-NO" sz="1200" kern="1200" baseline="0" dirty="0" smtClean="0">
              <a:solidFill>
                <a:schemeClr val="tx1"/>
              </a:solidFill>
              <a:effectLst/>
              <a:latin typeface="+mn-lt"/>
              <a:ea typeface="+mn-ea"/>
              <a:cs typeface="+mn-cs"/>
            </a:endParaRPr>
          </a:p>
          <a:p>
            <a:endParaRPr lang="nb-NO" sz="1200" kern="1200" baseline="0" dirty="0" smtClean="0">
              <a:solidFill>
                <a:schemeClr val="tx1"/>
              </a:solidFill>
              <a:effectLst/>
              <a:latin typeface="+mn-lt"/>
              <a:ea typeface="+mn-ea"/>
              <a:cs typeface="+mn-cs"/>
            </a:endParaRPr>
          </a:p>
          <a:p>
            <a:endParaRPr lang="nb-NO" sz="1200" kern="1200" baseline="0" dirty="0" smtClean="0">
              <a:solidFill>
                <a:schemeClr val="tx1"/>
              </a:solidFill>
              <a:effectLst/>
              <a:latin typeface="+mn-lt"/>
              <a:ea typeface="+mn-ea"/>
              <a:cs typeface="+mn-cs"/>
            </a:endParaRPr>
          </a:p>
          <a:p>
            <a:endParaRPr lang="nb-NO" sz="1200" kern="1200" baseline="0" dirty="0" smtClean="0">
              <a:solidFill>
                <a:schemeClr val="tx1"/>
              </a:solidFill>
              <a:effectLst/>
              <a:latin typeface="+mn-lt"/>
              <a:ea typeface="+mn-ea"/>
              <a:cs typeface="+mn-cs"/>
            </a:endParaRPr>
          </a:p>
          <a:p>
            <a:endParaRPr lang="nb-NO" sz="1200" kern="1200" baseline="0" dirty="0" smtClean="0">
              <a:solidFill>
                <a:schemeClr val="tx1"/>
              </a:solidFill>
              <a:effectLst/>
              <a:latin typeface="+mn-lt"/>
              <a:ea typeface="+mn-ea"/>
              <a:cs typeface="+mn-cs"/>
            </a:endParaRPr>
          </a:p>
          <a:p>
            <a:endParaRPr lang="nb-NO" sz="1200" kern="1200" baseline="0" dirty="0" smtClean="0">
              <a:solidFill>
                <a:schemeClr val="tx1"/>
              </a:solidFill>
              <a:effectLst/>
              <a:latin typeface="+mn-lt"/>
              <a:ea typeface="+mn-ea"/>
              <a:cs typeface="+mn-cs"/>
            </a:endParaRPr>
          </a:p>
          <a:p>
            <a:endParaRPr lang="nb-NO" sz="1200" kern="1200" baseline="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C67A3434-4342-4F0B-A1BD-192DDEB8418F}" type="slidenum">
              <a:rPr lang="nn-NO" smtClean="0"/>
              <a:t>3</a:t>
            </a:fld>
            <a:endParaRPr lang="nn-NO"/>
          </a:p>
        </p:txBody>
      </p:sp>
    </p:spTree>
    <p:extLst>
      <p:ext uri="{BB962C8B-B14F-4D97-AF65-F5344CB8AC3E}">
        <p14:creationId xmlns:p14="http://schemas.microsoft.com/office/powerpoint/2010/main" val="978496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Som</a:t>
            </a:r>
            <a:r>
              <a:rPr lang="nb-NO" baseline="0" dirty="0" smtClean="0"/>
              <a:t> sagt </a:t>
            </a:r>
            <a:r>
              <a:rPr lang="nb-NO" dirty="0" smtClean="0"/>
              <a:t>var det svært </a:t>
            </a:r>
            <a:r>
              <a:rPr lang="nb-NO" dirty="0" smtClean="0"/>
              <a:t>mange tilsette som vart sjuke med korona samtidig</a:t>
            </a:r>
            <a:r>
              <a:rPr lang="nb-NO" baseline="0" dirty="0" smtClean="0"/>
              <a:t> som </a:t>
            </a:r>
            <a:r>
              <a:rPr lang="nb-NO" baseline="0" dirty="0" err="1" smtClean="0"/>
              <a:t>utbrotet</a:t>
            </a:r>
            <a:r>
              <a:rPr lang="nb-NO" baseline="0" dirty="0" smtClean="0"/>
              <a:t> på sjukeheimen </a:t>
            </a:r>
            <a:r>
              <a:rPr lang="nb-NO" baseline="0" dirty="0" err="1" smtClean="0"/>
              <a:t>auka</a:t>
            </a:r>
            <a:r>
              <a:rPr lang="nb-NO" baseline="0" dirty="0" smtClean="0"/>
              <a:t> i omfang. </a:t>
            </a:r>
            <a:endParaRPr lang="nb-NO" baseline="0" dirty="0" smtClean="0"/>
          </a:p>
          <a:p>
            <a:r>
              <a:rPr lang="nb-NO" baseline="0" dirty="0" smtClean="0"/>
              <a:t>Dette </a:t>
            </a:r>
            <a:r>
              <a:rPr lang="nb-NO" baseline="0" dirty="0" smtClean="0"/>
              <a:t>gav store </a:t>
            </a:r>
            <a:r>
              <a:rPr lang="nb-NO" baseline="0" dirty="0" err="1" smtClean="0"/>
              <a:t>utfordringar</a:t>
            </a:r>
            <a:r>
              <a:rPr lang="nb-NO" baseline="0" dirty="0" smtClean="0"/>
              <a:t> med </a:t>
            </a:r>
            <a:r>
              <a:rPr lang="nb-NO" baseline="0" dirty="0" smtClean="0"/>
              <a:t>bemanning. Det var </a:t>
            </a:r>
            <a:r>
              <a:rPr lang="nb-NO" baseline="0" dirty="0" err="1" smtClean="0"/>
              <a:t>vanskeleg</a:t>
            </a:r>
            <a:r>
              <a:rPr lang="nb-NO" baseline="0" dirty="0" smtClean="0"/>
              <a:t> </a:t>
            </a:r>
            <a:r>
              <a:rPr lang="nb-NO" baseline="0" dirty="0" smtClean="0"/>
              <a:t>å få dekka vakter, </a:t>
            </a:r>
            <a:r>
              <a:rPr lang="nb-NO" baseline="0" dirty="0" smtClean="0"/>
              <a:t>men </a:t>
            </a:r>
            <a:r>
              <a:rPr lang="nb-NO" baseline="0" dirty="0" err="1" smtClean="0"/>
              <a:t>dei</a:t>
            </a:r>
            <a:r>
              <a:rPr lang="nb-NO" baseline="0" dirty="0" smtClean="0"/>
              <a:t> tilsette var svært velvillige til å strekke seg langt for å </a:t>
            </a:r>
            <a:r>
              <a:rPr lang="nb-NO" baseline="0" dirty="0" smtClean="0"/>
              <a:t>hjelpe, so det løyste seg som regel </a:t>
            </a:r>
            <a:r>
              <a:rPr lang="nb-NO" baseline="0" dirty="0" err="1" smtClean="0"/>
              <a:t>greitt</a:t>
            </a:r>
            <a:r>
              <a:rPr lang="nb-NO" baseline="0" dirty="0" smtClean="0"/>
              <a:t>. Enkelte </a:t>
            </a:r>
            <a:r>
              <a:rPr lang="nb-NO" baseline="0" dirty="0" err="1" smtClean="0"/>
              <a:t>dagar</a:t>
            </a:r>
            <a:r>
              <a:rPr lang="nb-NO" baseline="0" dirty="0" smtClean="0"/>
              <a:t> var det verre, men dette var fordi </a:t>
            </a:r>
            <a:r>
              <a:rPr lang="nb-NO" baseline="0" dirty="0" err="1" smtClean="0"/>
              <a:t>ein</a:t>
            </a:r>
            <a:r>
              <a:rPr lang="nb-NO" baseline="0" dirty="0" smtClean="0"/>
              <a:t> </a:t>
            </a:r>
            <a:r>
              <a:rPr lang="nb-NO" baseline="0" dirty="0" err="1" smtClean="0"/>
              <a:t>ikkje</a:t>
            </a:r>
            <a:r>
              <a:rPr lang="nb-NO" baseline="0" dirty="0" smtClean="0"/>
              <a:t> hadde </a:t>
            </a:r>
            <a:r>
              <a:rPr lang="nb-NO" baseline="0" dirty="0" smtClean="0"/>
              <a:t>nok </a:t>
            </a:r>
            <a:r>
              <a:rPr lang="nb-NO" baseline="0" dirty="0" err="1" smtClean="0"/>
              <a:t>personar</a:t>
            </a:r>
            <a:r>
              <a:rPr lang="nb-NO" baseline="0" dirty="0" smtClean="0"/>
              <a:t> å bruke, eller nok kompetanse </a:t>
            </a:r>
            <a:r>
              <a:rPr lang="nb-NO" baseline="0" dirty="0" err="1" smtClean="0"/>
              <a:t>tilgjengeleg</a:t>
            </a:r>
            <a:r>
              <a:rPr lang="nb-NO" baseline="0" dirty="0" smtClean="0"/>
              <a:t>.</a:t>
            </a:r>
            <a:endParaRPr lang="nb-NO" baseline="0" dirty="0" smtClean="0"/>
          </a:p>
          <a:p>
            <a:endParaRPr lang="nb-NO" baseline="0" dirty="0" smtClean="0"/>
          </a:p>
          <a:p>
            <a:r>
              <a:rPr lang="nb-NO" baseline="0" dirty="0" smtClean="0"/>
              <a:t>Me har, som sikkert alle andre også har, </a:t>
            </a:r>
            <a:r>
              <a:rPr lang="nb-NO" baseline="0" dirty="0" err="1" smtClean="0"/>
              <a:t>ein</a:t>
            </a:r>
            <a:r>
              <a:rPr lang="nb-NO" baseline="0" dirty="0" smtClean="0"/>
              <a:t> del tilsette som er under utdanning </a:t>
            </a:r>
            <a:r>
              <a:rPr lang="nb-NO" baseline="0" dirty="0" smtClean="0"/>
              <a:t>til å </a:t>
            </a:r>
            <a:r>
              <a:rPr lang="nb-NO" baseline="0" dirty="0" smtClean="0"/>
              <a:t>bli </a:t>
            </a:r>
            <a:r>
              <a:rPr lang="nb-NO" baseline="0" dirty="0" err="1" smtClean="0"/>
              <a:t>fagarbeidarar</a:t>
            </a:r>
            <a:r>
              <a:rPr lang="nb-NO" baseline="0" dirty="0" smtClean="0"/>
              <a:t> eller </a:t>
            </a:r>
            <a:r>
              <a:rPr lang="nb-NO" baseline="0" dirty="0" err="1" smtClean="0"/>
              <a:t>sjukepleiarar</a:t>
            </a:r>
            <a:r>
              <a:rPr lang="nb-NO" baseline="0" dirty="0" smtClean="0"/>
              <a:t>, </a:t>
            </a:r>
            <a:r>
              <a:rPr lang="nb-NO" baseline="0" dirty="0" smtClean="0"/>
              <a:t>tilsette som er ufaglærte, og nyutdanna </a:t>
            </a:r>
            <a:r>
              <a:rPr lang="nb-NO" baseline="0" dirty="0" err="1" smtClean="0"/>
              <a:t>helsefagarbeidarar</a:t>
            </a:r>
            <a:r>
              <a:rPr lang="nb-NO" baseline="0" dirty="0" smtClean="0"/>
              <a:t> og </a:t>
            </a:r>
            <a:r>
              <a:rPr lang="nb-NO" baseline="0" dirty="0" err="1" smtClean="0"/>
              <a:t>sjukepleiarar</a:t>
            </a:r>
            <a:r>
              <a:rPr lang="nb-NO" baseline="0" dirty="0" smtClean="0"/>
              <a:t> </a:t>
            </a:r>
            <a:r>
              <a:rPr lang="nb-NO" baseline="0" dirty="0" smtClean="0"/>
              <a:t>som hadde lite eller ingen erfaring med å jobba med </a:t>
            </a:r>
            <a:r>
              <a:rPr lang="nb-NO" baseline="0" dirty="0" smtClean="0"/>
              <a:t>smitte. I alle fall </a:t>
            </a:r>
            <a:r>
              <a:rPr lang="nb-NO" baseline="0" dirty="0" err="1" smtClean="0"/>
              <a:t>ikkje</a:t>
            </a:r>
            <a:r>
              <a:rPr lang="nb-NO" baseline="0" dirty="0" smtClean="0"/>
              <a:t> i slikt omfang. </a:t>
            </a:r>
          </a:p>
          <a:p>
            <a:endParaRPr lang="nb-NO" baseline="0" dirty="0" smtClean="0"/>
          </a:p>
          <a:p>
            <a:r>
              <a:rPr lang="nb-NO" baseline="0" dirty="0" err="1" smtClean="0"/>
              <a:t>Sjølv</a:t>
            </a:r>
            <a:r>
              <a:rPr lang="nb-NO" baseline="0" dirty="0" smtClean="0"/>
              <a:t> </a:t>
            </a:r>
            <a:r>
              <a:rPr lang="nb-NO" baseline="0" dirty="0" smtClean="0"/>
              <a:t>om </a:t>
            </a:r>
            <a:r>
              <a:rPr lang="nb-NO" baseline="0" dirty="0" err="1" smtClean="0"/>
              <a:t>me</a:t>
            </a:r>
            <a:r>
              <a:rPr lang="nb-NO" baseline="0" dirty="0" smtClean="0"/>
              <a:t> gjennom pandemien har jobba </a:t>
            </a:r>
            <a:r>
              <a:rPr lang="nb-NO" baseline="0" dirty="0" err="1" smtClean="0"/>
              <a:t>mykje</a:t>
            </a:r>
            <a:r>
              <a:rPr lang="nb-NO" baseline="0" dirty="0" smtClean="0"/>
              <a:t> med øving i </a:t>
            </a:r>
            <a:r>
              <a:rPr lang="nb-NO" baseline="0" dirty="0" smtClean="0"/>
              <a:t>på/avkledning av smitteutstyr, </a:t>
            </a:r>
            <a:r>
              <a:rPr lang="nb-NO" baseline="0" dirty="0" smtClean="0"/>
              <a:t>hatt </a:t>
            </a:r>
            <a:r>
              <a:rPr lang="nb-NO" baseline="0" dirty="0" err="1" smtClean="0"/>
              <a:t>mykje</a:t>
            </a:r>
            <a:r>
              <a:rPr lang="nb-NO" baseline="0" dirty="0" smtClean="0"/>
              <a:t> fokus på basale hygieniske prinsipp og </a:t>
            </a:r>
            <a:r>
              <a:rPr lang="nb-NO" baseline="0" dirty="0" smtClean="0"/>
              <a:t>snakka </a:t>
            </a:r>
            <a:r>
              <a:rPr lang="nb-NO" baseline="0" dirty="0" err="1" smtClean="0"/>
              <a:t>mykje</a:t>
            </a:r>
            <a:r>
              <a:rPr lang="nb-NO" baseline="0" dirty="0" smtClean="0"/>
              <a:t> om smittevern og hygiene, </a:t>
            </a:r>
            <a:r>
              <a:rPr lang="nb-NO" baseline="0" dirty="0" smtClean="0"/>
              <a:t>viste det seg at det var </a:t>
            </a:r>
            <a:r>
              <a:rPr lang="nb-NO" baseline="0" dirty="0" err="1" smtClean="0"/>
              <a:t>ein</a:t>
            </a:r>
            <a:r>
              <a:rPr lang="nb-NO" baseline="0" dirty="0" smtClean="0"/>
              <a:t> del </a:t>
            </a:r>
            <a:r>
              <a:rPr lang="nb-NO" baseline="0" dirty="0" err="1" smtClean="0"/>
              <a:t>utfordringar</a:t>
            </a:r>
            <a:r>
              <a:rPr lang="nb-NO" baseline="0" dirty="0" smtClean="0"/>
              <a:t> blant alle tilsette i forhold til å </a:t>
            </a:r>
            <a:r>
              <a:rPr lang="nb-NO" baseline="0" dirty="0" err="1" smtClean="0"/>
              <a:t>tenka</a:t>
            </a:r>
            <a:r>
              <a:rPr lang="nb-NO" baseline="0" dirty="0" smtClean="0"/>
              <a:t> reint/ureint – smitte/</a:t>
            </a:r>
            <a:r>
              <a:rPr lang="nb-NO" baseline="0" dirty="0" err="1" smtClean="0"/>
              <a:t>ikkje</a:t>
            </a:r>
            <a:r>
              <a:rPr lang="nb-NO" baseline="0" dirty="0" smtClean="0"/>
              <a:t> smitte i det </a:t>
            </a:r>
            <a:r>
              <a:rPr lang="nb-NO" baseline="0" dirty="0" err="1" smtClean="0"/>
              <a:t>daglege</a:t>
            </a:r>
            <a:r>
              <a:rPr lang="nb-NO" baseline="0" dirty="0" smtClean="0"/>
              <a:t> arbeidet. </a:t>
            </a:r>
            <a:endParaRPr lang="nb-NO" baseline="0" dirty="0" smtClean="0"/>
          </a:p>
          <a:p>
            <a:r>
              <a:rPr lang="nn-NO" baseline="0" dirty="0" smtClean="0"/>
              <a:t>Dette </a:t>
            </a:r>
            <a:r>
              <a:rPr lang="nn-NO" baseline="0" dirty="0" smtClean="0"/>
              <a:t>kan </a:t>
            </a:r>
            <a:r>
              <a:rPr lang="nn-NO" baseline="0" dirty="0" smtClean="0"/>
              <a:t>vera mange årsaker til, men </a:t>
            </a:r>
            <a:r>
              <a:rPr lang="nn-NO" baseline="0" dirty="0" err="1" smtClean="0"/>
              <a:t>årsakane</a:t>
            </a:r>
            <a:r>
              <a:rPr lang="nn-NO" baseline="0" dirty="0" smtClean="0"/>
              <a:t> i vårt tilfelle er nok ein kombinasjon av </a:t>
            </a:r>
            <a:r>
              <a:rPr lang="nn-NO" baseline="0" dirty="0" smtClean="0"/>
              <a:t>manglande kunnskap</a:t>
            </a:r>
            <a:r>
              <a:rPr lang="nn-NO" baseline="0" dirty="0" smtClean="0"/>
              <a:t>, </a:t>
            </a:r>
            <a:r>
              <a:rPr lang="nn-NO" baseline="0" dirty="0" smtClean="0"/>
              <a:t>fordi det var so travelt at ein berre jobba på, og ikkje alltid tenkte seg like godt om, eller fordi arbeidsbelastninga på dei som var på jobb vart so stor at ein var so sliten at ein gjorde feil av den grunn</a:t>
            </a:r>
            <a:r>
              <a:rPr lang="nn-NO" baseline="0" dirty="0" smtClean="0"/>
              <a:t>. Me såg at kunnskapen og forståinga av dei grunnleggande prinsippa ikkje var god nok hjå fleire, både ufaglærte og faglærte tilsette, både frå </a:t>
            </a:r>
            <a:r>
              <a:rPr lang="nn-NO" baseline="0" dirty="0" err="1" smtClean="0"/>
              <a:t>pleien</a:t>
            </a:r>
            <a:r>
              <a:rPr lang="nn-NO" baseline="0" dirty="0" smtClean="0"/>
              <a:t> og frå reinhald. Dette resulterte i at ein kan enkelte prosedyrar, men at overføringsverdien til andre situasjonar der ein bør tenke sameleis ikkje er </a:t>
            </a:r>
            <a:r>
              <a:rPr lang="nn-NO" baseline="0" dirty="0" err="1" smtClean="0"/>
              <a:t>tilstandes</a:t>
            </a:r>
            <a:r>
              <a:rPr lang="nn-NO" baseline="0" dirty="0" smtClean="0"/>
              <a:t>, og så medfører det feil.</a:t>
            </a:r>
          </a:p>
          <a:p>
            <a:endParaRPr lang="nn-NO" baseline="0" dirty="0" smtClean="0"/>
          </a:p>
          <a:p>
            <a:r>
              <a:rPr lang="nb-NO" baseline="0" dirty="0" smtClean="0"/>
              <a:t>Eksempel på avvik </a:t>
            </a:r>
            <a:r>
              <a:rPr lang="nb-NO" baseline="0" dirty="0" err="1" smtClean="0"/>
              <a:t>me</a:t>
            </a:r>
            <a:r>
              <a:rPr lang="nb-NO" baseline="0" dirty="0" smtClean="0"/>
              <a:t> opplevde var at det </a:t>
            </a:r>
            <a:r>
              <a:rPr lang="nb-NO" baseline="0" dirty="0" smtClean="0"/>
              <a:t>vart </a:t>
            </a:r>
            <a:r>
              <a:rPr lang="nb-NO" baseline="0" dirty="0" smtClean="0"/>
              <a:t>henta </a:t>
            </a:r>
            <a:r>
              <a:rPr lang="nb-NO" baseline="0" dirty="0" smtClean="0"/>
              <a:t>mat til friske </a:t>
            </a:r>
            <a:r>
              <a:rPr lang="nb-NO" baseline="0" dirty="0" err="1" smtClean="0"/>
              <a:t>pasientar</a:t>
            </a:r>
            <a:r>
              <a:rPr lang="nb-NO" baseline="0" dirty="0" smtClean="0"/>
              <a:t> på smittekjøkkenet, Utstyr for vitale </a:t>
            </a:r>
            <a:r>
              <a:rPr lang="nb-NO" baseline="0" dirty="0" err="1" smtClean="0"/>
              <a:t>målingar</a:t>
            </a:r>
            <a:r>
              <a:rPr lang="nb-NO" baseline="0" dirty="0" smtClean="0"/>
              <a:t> vart flytta mellom koronasjuke </a:t>
            </a:r>
            <a:r>
              <a:rPr lang="nb-NO" baseline="0" dirty="0" err="1" smtClean="0"/>
              <a:t>pasientar</a:t>
            </a:r>
            <a:r>
              <a:rPr lang="nb-NO" baseline="0" dirty="0" smtClean="0"/>
              <a:t>, uten at det alltid vart </a:t>
            </a:r>
            <a:r>
              <a:rPr lang="nb-NO" baseline="0" dirty="0" smtClean="0"/>
              <a:t>reingjort mellom </a:t>
            </a:r>
            <a:r>
              <a:rPr lang="nb-NO" baseline="0" dirty="0" err="1" smtClean="0"/>
              <a:t>pasientane</a:t>
            </a:r>
            <a:r>
              <a:rPr lang="nb-NO" baseline="0" dirty="0" smtClean="0"/>
              <a:t>, </a:t>
            </a:r>
            <a:r>
              <a:rPr lang="nb-NO" baseline="0" dirty="0" smtClean="0"/>
              <a:t>deretter vart det oppbevart på reint skyllerom mellom bruk. Tilsette </a:t>
            </a:r>
            <a:r>
              <a:rPr lang="nb-NO" baseline="0" dirty="0" err="1" smtClean="0"/>
              <a:t>utan</a:t>
            </a:r>
            <a:r>
              <a:rPr lang="nb-NO" baseline="0" dirty="0" smtClean="0"/>
              <a:t> kompetanse på </a:t>
            </a:r>
            <a:r>
              <a:rPr lang="nb-NO" baseline="0" dirty="0" err="1" smtClean="0"/>
              <a:t>reinhald</a:t>
            </a:r>
            <a:r>
              <a:rPr lang="nb-NO" baseline="0" dirty="0" smtClean="0"/>
              <a:t> i institusjon vart nytta under </a:t>
            </a:r>
            <a:r>
              <a:rPr lang="nb-NO" baseline="0" dirty="0" err="1" smtClean="0"/>
              <a:t>utbrot</a:t>
            </a:r>
            <a:r>
              <a:rPr lang="nb-NO" baseline="0" dirty="0" smtClean="0"/>
              <a:t>, det var som følge av dette svikt i bruk av smittevernutstyr.</a:t>
            </a:r>
          </a:p>
          <a:p>
            <a:endParaRPr lang="nb-NO" baseline="0" dirty="0" smtClean="0"/>
          </a:p>
          <a:p>
            <a:r>
              <a:rPr lang="nb-NO" baseline="0" dirty="0" smtClean="0"/>
              <a:t>Dei tilsette var </a:t>
            </a:r>
            <a:r>
              <a:rPr lang="nb-NO" baseline="0" dirty="0" smtClean="0"/>
              <a:t>flinke å ta seg tid til å forklara kollegaer </a:t>
            </a:r>
            <a:r>
              <a:rPr lang="nb-NO" baseline="0" dirty="0" err="1" smtClean="0"/>
              <a:t>prosedyrane</a:t>
            </a:r>
            <a:r>
              <a:rPr lang="nb-NO" baseline="0" dirty="0" smtClean="0"/>
              <a:t>, gå gjennom det i lag, vise og øve. Dersom </a:t>
            </a:r>
            <a:r>
              <a:rPr lang="nb-NO" baseline="0" dirty="0" err="1" smtClean="0"/>
              <a:t>ein</a:t>
            </a:r>
            <a:r>
              <a:rPr lang="nb-NO" baseline="0" dirty="0" smtClean="0"/>
              <a:t> </a:t>
            </a:r>
            <a:r>
              <a:rPr lang="nb-NO" baseline="0" dirty="0" err="1" smtClean="0"/>
              <a:t>såg</a:t>
            </a:r>
            <a:r>
              <a:rPr lang="nb-NO" baseline="0" dirty="0" smtClean="0"/>
              <a:t> </a:t>
            </a:r>
            <a:r>
              <a:rPr lang="nb-NO" baseline="0" dirty="0" err="1" smtClean="0"/>
              <a:t>ein</a:t>
            </a:r>
            <a:r>
              <a:rPr lang="nb-NO" baseline="0" dirty="0" smtClean="0"/>
              <a:t> kollega som </a:t>
            </a:r>
            <a:r>
              <a:rPr lang="nb-NO" baseline="0" dirty="0" err="1" smtClean="0"/>
              <a:t>ikkje</a:t>
            </a:r>
            <a:r>
              <a:rPr lang="nb-NO" baseline="0" dirty="0" smtClean="0"/>
              <a:t> var trygg i </a:t>
            </a:r>
            <a:r>
              <a:rPr lang="nb-NO" baseline="0" dirty="0" err="1" smtClean="0"/>
              <a:t>prosedyra</a:t>
            </a:r>
            <a:r>
              <a:rPr lang="nb-NO" baseline="0" dirty="0" smtClean="0"/>
              <a:t> var det låg terskel for å </a:t>
            </a:r>
            <a:r>
              <a:rPr lang="nb-NO" baseline="0" dirty="0" err="1" smtClean="0"/>
              <a:t>seie</a:t>
            </a:r>
            <a:r>
              <a:rPr lang="nb-NO" baseline="0" dirty="0" smtClean="0"/>
              <a:t> i </a:t>
            </a:r>
            <a:r>
              <a:rPr lang="nb-NO" baseline="0" dirty="0" err="1" smtClean="0"/>
              <a:t>frå</a:t>
            </a:r>
            <a:r>
              <a:rPr lang="nb-NO" baseline="0" dirty="0" smtClean="0"/>
              <a:t> og korrigere. </a:t>
            </a:r>
            <a:endParaRPr lang="nb-NO" baseline="0" dirty="0" smtClean="0"/>
          </a:p>
          <a:p>
            <a:r>
              <a:rPr lang="nb-NO" baseline="0" dirty="0" smtClean="0"/>
              <a:t>Utfordringa </a:t>
            </a:r>
            <a:r>
              <a:rPr lang="nb-NO" baseline="0" dirty="0" smtClean="0"/>
              <a:t>var at </a:t>
            </a:r>
            <a:r>
              <a:rPr lang="nb-NO" baseline="0" dirty="0" err="1" smtClean="0"/>
              <a:t>dei</a:t>
            </a:r>
            <a:r>
              <a:rPr lang="nb-NO" baseline="0" dirty="0" smtClean="0"/>
              <a:t> som </a:t>
            </a:r>
            <a:r>
              <a:rPr lang="nb-NO" baseline="0" dirty="0" err="1" smtClean="0"/>
              <a:t>ikkje</a:t>
            </a:r>
            <a:r>
              <a:rPr lang="nb-NO" baseline="0" dirty="0" smtClean="0"/>
              <a:t> hadde nok kunnskap </a:t>
            </a:r>
            <a:r>
              <a:rPr lang="nb-NO" baseline="0" dirty="0" err="1" smtClean="0"/>
              <a:t>ikkje</a:t>
            </a:r>
            <a:r>
              <a:rPr lang="nb-NO" baseline="0" dirty="0" smtClean="0"/>
              <a:t> var klar over det </a:t>
            </a:r>
            <a:r>
              <a:rPr lang="nb-NO" baseline="0" dirty="0" err="1" smtClean="0"/>
              <a:t>sjølv</a:t>
            </a:r>
            <a:r>
              <a:rPr lang="nb-NO" baseline="0" dirty="0" smtClean="0"/>
              <a:t>, </a:t>
            </a:r>
            <a:r>
              <a:rPr lang="nb-NO" baseline="0" dirty="0" err="1" smtClean="0"/>
              <a:t>noko</a:t>
            </a:r>
            <a:r>
              <a:rPr lang="nb-NO" baseline="0" dirty="0" smtClean="0"/>
              <a:t> som </a:t>
            </a:r>
            <a:r>
              <a:rPr lang="nb-NO" baseline="0" dirty="0" smtClean="0"/>
              <a:t>medførte at det </a:t>
            </a:r>
            <a:r>
              <a:rPr lang="nb-NO" baseline="0" dirty="0" err="1" smtClean="0"/>
              <a:t>ikkje</a:t>
            </a:r>
            <a:r>
              <a:rPr lang="nb-NO" baseline="0" dirty="0" smtClean="0"/>
              <a:t> alltid vart spurt om hjelp </a:t>
            </a:r>
            <a:r>
              <a:rPr lang="nb-NO" baseline="0" dirty="0" smtClean="0"/>
              <a:t>når det </a:t>
            </a:r>
            <a:r>
              <a:rPr lang="nb-NO" baseline="0" dirty="0" err="1" smtClean="0"/>
              <a:t>trengdest</a:t>
            </a:r>
            <a:r>
              <a:rPr lang="nb-NO" baseline="0" dirty="0" smtClean="0"/>
              <a:t>.</a:t>
            </a:r>
          </a:p>
          <a:p>
            <a:endParaRPr lang="nb-NO" baseline="0" dirty="0" smtClean="0"/>
          </a:p>
          <a:p>
            <a:r>
              <a:rPr lang="nb-NO" baseline="0" dirty="0" smtClean="0"/>
              <a:t>Me hadde også </a:t>
            </a:r>
            <a:r>
              <a:rPr lang="nb-NO" baseline="0" dirty="0" err="1" smtClean="0"/>
              <a:t>ein</a:t>
            </a:r>
            <a:r>
              <a:rPr lang="nb-NO" baseline="0" dirty="0" smtClean="0"/>
              <a:t> del bygningsmessige </a:t>
            </a:r>
            <a:r>
              <a:rPr lang="nb-NO" baseline="0" dirty="0" err="1" smtClean="0"/>
              <a:t>utfordringar</a:t>
            </a:r>
            <a:r>
              <a:rPr lang="nb-NO" baseline="0" dirty="0" smtClean="0"/>
              <a:t>. Avdelinga vår er stor – 22 </a:t>
            </a:r>
            <a:r>
              <a:rPr lang="nb-NO" baseline="0" dirty="0" err="1" smtClean="0"/>
              <a:t>plassar</a:t>
            </a:r>
            <a:r>
              <a:rPr lang="nb-NO" baseline="0" dirty="0" smtClean="0"/>
              <a:t> + KAD på same avdelinga, ei </a:t>
            </a:r>
            <a:r>
              <a:rPr lang="nb-NO" baseline="0" dirty="0" err="1" smtClean="0"/>
              <a:t>hovudstove</a:t>
            </a:r>
            <a:r>
              <a:rPr lang="nb-NO" baseline="0" dirty="0" smtClean="0"/>
              <a:t> med kjøkken, og ei mindre stove med kjøkken. Normalt sett går mest all matservering og </a:t>
            </a:r>
            <a:r>
              <a:rPr lang="nb-NO" baseline="0" dirty="0" err="1" smtClean="0"/>
              <a:t>liknande</a:t>
            </a:r>
            <a:r>
              <a:rPr lang="nb-NO" baseline="0" dirty="0" smtClean="0"/>
              <a:t> føre seg på den store stova. Det var </a:t>
            </a:r>
            <a:r>
              <a:rPr lang="nb-NO" baseline="0" dirty="0" err="1" smtClean="0"/>
              <a:t>vanskeleg</a:t>
            </a:r>
            <a:r>
              <a:rPr lang="nb-NO" baseline="0" dirty="0" smtClean="0"/>
              <a:t> å dele </a:t>
            </a:r>
            <a:r>
              <a:rPr lang="nb-NO" baseline="0" dirty="0" smtClean="0"/>
              <a:t>avdelinga i smittekohort og friske, </a:t>
            </a:r>
            <a:r>
              <a:rPr lang="nb-NO" baseline="0" dirty="0" smtClean="0"/>
              <a:t>når </a:t>
            </a:r>
            <a:r>
              <a:rPr lang="nb-NO" baseline="0" dirty="0" err="1" smtClean="0"/>
              <a:t>ein</a:t>
            </a:r>
            <a:r>
              <a:rPr lang="nb-NO" baseline="0" dirty="0" smtClean="0"/>
              <a:t> er avhengig å ha mest plass til den største gruppa og det er stor skilnad i størrelsen på stovene. Det er og store </a:t>
            </a:r>
            <a:r>
              <a:rPr lang="nb-NO" baseline="0" dirty="0" err="1" smtClean="0"/>
              <a:t>avstandar</a:t>
            </a:r>
            <a:r>
              <a:rPr lang="nb-NO" baseline="0" dirty="0" smtClean="0"/>
              <a:t> innad i </a:t>
            </a:r>
            <a:r>
              <a:rPr lang="nb-NO" baseline="0" dirty="0" smtClean="0"/>
              <a:t>avdelinga, og det vart </a:t>
            </a:r>
            <a:r>
              <a:rPr lang="nb-NO" baseline="0" dirty="0" err="1" smtClean="0"/>
              <a:t>mykje</a:t>
            </a:r>
            <a:r>
              <a:rPr lang="nb-NO" baseline="0" dirty="0" smtClean="0"/>
              <a:t> </a:t>
            </a:r>
            <a:r>
              <a:rPr lang="nb-NO" baseline="0" dirty="0" err="1" smtClean="0"/>
              <a:t>trakking</a:t>
            </a:r>
            <a:r>
              <a:rPr lang="nb-NO" baseline="0" dirty="0" smtClean="0"/>
              <a:t>. Der </a:t>
            </a:r>
            <a:r>
              <a:rPr lang="nb-NO" baseline="0" dirty="0" err="1" smtClean="0"/>
              <a:t>ein</a:t>
            </a:r>
            <a:r>
              <a:rPr lang="nb-NO" baseline="0" dirty="0" smtClean="0"/>
              <a:t> </a:t>
            </a:r>
            <a:r>
              <a:rPr lang="nb-NO" baseline="0" dirty="0" err="1" smtClean="0"/>
              <a:t>vanlegvis</a:t>
            </a:r>
            <a:r>
              <a:rPr lang="nb-NO" baseline="0" dirty="0" smtClean="0"/>
              <a:t> delte </a:t>
            </a:r>
            <a:r>
              <a:rPr lang="nb-NO" baseline="0" dirty="0" err="1" smtClean="0"/>
              <a:t>pasientane</a:t>
            </a:r>
            <a:r>
              <a:rPr lang="nb-NO" baseline="0" dirty="0" smtClean="0"/>
              <a:t> inn etter </a:t>
            </a:r>
            <a:r>
              <a:rPr lang="nb-NO" baseline="0" dirty="0" err="1" smtClean="0"/>
              <a:t>romplassering</a:t>
            </a:r>
            <a:r>
              <a:rPr lang="nb-NO" baseline="0" dirty="0" smtClean="0"/>
              <a:t> måtte </a:t>
            </a:r>
            <a:r>
              <a:rPr lang="nb-NO" baseline="0" dirty="0" err="1" smtClean="0"/>
              <a:t>ein</a:t>
            </a:r>
            <a:r>
              <a:rPr lang="nb-NO" baseline="0" dirty="0" smtClean="0"/>
              <a:t> </a:t>
            </a:r>
            <a:r>
              <a:rPr lang="nb-NO" baseline="0" dirty="0" err="1" smtClean="0"/>
              <a:t>no</a:t>
            </a:r>
            <a:r>
              <a:rPr lang="nb-NO" baseline="0" dirty="0" smtClean="0"/>
              <a:t> dele inn etter smitte/</a:t>
            </a:r>
            <a:r>
              <a:rPr lang="nb-NO" baseline="0" dirty="0" err="1" smtClean="0"/>
              <a:t>ikkjesmitte</a:t>
            </a:r>
            <a:r>
              <a:rPr lang="nb-NO" baseline="0" dirty="0" smtClean="0"/>
              <a:t>, og kva medisinsk behov </a:t>
            </a:r>
            <a:r>
              <a:rPr lang="nb-NO" baseline="0" dirty="0" err="1" smtClean="0"/>
              <a:t>dei</a:t>
            </a:r>
            <a:r>
              <a:rPr lang="nb-NO" baseline="0" dirty="0" smtClean="0"/>
              <a:t> hadde ut i </a:t>
            </a:r>
            <a:r>
              <a:rPr lang="nb-NO" baseline="0" dirty="0" err="1" smtClean="0"/>
              <a:t>frå</a:t>
            </a:r>
            <a:r>
              <a:rPr lang="nb-NO" baseline="0" dirty="0" smtClean="0"/>
              <a:t> kva kompetanse </a:t>
            </a:r>
            <a:r>
              <a:rPr lang="nb-NO" baseline="0" dirty="0" err="1" smtClean="0"/>
              <a:t>me</a:t>
            </a:r>
            <a:r>
              <a:rPr lang="nb-NO" baseline="0" dirty="0" smtClean="0"/>
              <a:t> hadde </a:t>
            </a:r>
            <a:r>
              <a:rPr lang="nb-NO" baseline="0" dirty="0" err="1" smtClean="0"/>
              <a:t>tilgjengeleg</a:t>
            </a:r>
            <a:r>
              <a:rPr lang="nb-NO" baseline="0" dirty="0" smtClean="0"/>
              <a:t>.</a:t>
            </a:r>
            <a:endParaRPr lang="nb-NO" baseline="0" dirty="0" smtClean="0"/>
          </a:p>
          <a:p>
            <a:r>
              <a:rPr lang="nb-NO" baseline="0" dirty="0" err="1" smtClean="0"/>
              <a:t>Dårleg</a:t>
            </a:r>
            <a:r>
              <a:rPr lang="nb-NO" baseline="0" dirty="0" smtClean="0"/>
              <a:t> </a:t>
            </a:r>
            <a:r>
              <a:rPr lang="nb-NO" baseline="0" dirty="0" err="1" smtClean="0"/>
              <a:t>ventillasjonsanlegg</a:t>
            </a:r>
            <a:r>
              <a:rPr lang="nb-NO" baseline="0" dirty="0" smtClean="0"/>
              <a:t> </a:t>
            </a:r>
            <a:r>
              <a:rPr lang="nb-NO" baseline="0" dirty="0" err="1" smtClean="0"/>
              <a:t>førde</a:t>
            </a:r>
            <a:r>
              <a:rPr lang="nb-NO" baseline="0" dirty="0" smtClean="0"/>
              <a:t> til at det var svært tungt å jobba med full smittepåkledning, samt </a:t>
            </a:r>
            <a:r>
              <a:rPr lang="nb-NO" baseline="0" dirty="0" smtClean="0"/>
              <a:t>det kan </a:t>
            </a:r>
            <a:r>
              <a:rPr lang="nb-NO" baseline="0" dirty="0" smtClean="0"/>
              <a:t>ha </a:t>
            </a:r>
            <a:r>
              <a:rPr lang="nb-NO" baseline="0" dirty="0" err="1" smtClean="0"/>
              <a:t>vore</a:t>
            </a:r>
            <a:r>
              <a:rPr lang="nb-NO" baseline="0" dirty="0" smtClean="0"/>
              <a:t> </a:t>
            </a:r>
            <a:r>
              <a:rPr lang="nb-NO" baseline="0" dirty="0" err="1" smtClean="0"/>
              <a:t>medverkande</a:t>
            </a:r>
            <a:r>
              <a:rPr lang="nb-NO" baseline="0" dirty="0" smtClean="0"/>
              <a:t> faktor til stor smittespreiing. </a:t>
            </a:r>
            <a:endParaRPr lang="nb-NO" baseline="0" dirty="0" smtClean="0"/>
          </a:p>
          <a:p>
            <a:r>
              <a:rPr lang="nb-NO" baseline="0" dirty="0" err="1" smtClean="0"/>
              <a:t>Dårleg</a:t>
            </a:r>
            <a:r>
              <a:rPr lang="nb-NO" baseline="0" dirty="0" smtClean="0"/>
              <a:t> </a:t>
            </a:r>
            <a:r>
              <a:rPr lang="nb-NO" baseline="0" dirty="0" smtClean="0"/>
              <a:t>luftkvalitet </a:t>
            </a:r>
            <a:r>
              <a:rPr lang="nb-NO" baseline="0" dirty="0" err="1" smtClean="0"/>
              <a:t>førde</a:t>
            </a:r>
            <a:r>
              <a:rPr lang="nb-NO" baseline="0" dirty="0" smtClean="0"/>
              <a:t> til </a:t>
            </a:r>
            <a:r>
              <a:rPr lang="nb-NO" baseline="0" dirty="0" err="1" smtClean="0"/>
              <a:t>vanskelege</a:t>
            </a:r>
            <a:r>
              <a:rPr lang="nb-NO" baseline="0" dirty="0" smtClean="0"/>
              <a:t> arbeidsforhold. Men </a:t>
            </a:r>
            <a:r>
              <a:rPr lang="nb-NO" baseline="0" dirty="0" err="1" smtClean="0"/>
              <a:t>me</a:t>
            </a:r>
            <a:r>
              <a:rPr lang="nb-NO" baseline="0" dirty="0" smtClean="0"/>
              <a:t> forsøkte å lufte ut mest </a:t>
            </a:r>
            <a:r>
              <a:rPr lang="nb-NO" baseline="0" dirty="0" err="1" smtClean="0"/>
              <a:t>mogeleg</a:t>
            </a:r>
            <a:r>
              <a:rPr lang="nb-NO" baseline="0" dirty="0" smtClean="0"/>
              <a:t> via dører/</a:t>
            </a:r>
            <a:r>
              <a:rPr lang="nb-NO" baseline="0" dirty="0" err="1" smtClean="0"/>
              <a:t>vindauge</a:t>
            </a:r>
            <a:r>
              <a:rPr lang="nb-NO" baseline="0" dirty="0" smtClean="0"/>
              <a:t>.</a:t>
            </a:r>
          </a:p>
          <a:p>
            <a:endParaRPr lang="nb-NO" baseline="0" dirty="0" smtClean="0"/>
          </a:p>
          <a:p>
            <a:r>
              <a:rPr lang="nb-NO" baseline="0" dirty="0" smtClean="0"/>
              <a:t>Det var store </a:t>
            </a:r>
            <a:r>
              <a:rPr lang="nb-NO" baseline="0" dirty="0" err="1" smtClean="0"/>
              <a:t>utfordringar</a:t>
            </a:r>
            <a:r>
              <a:rPr lang="nb-NO" baseline="0" dirty="0" smtClean="0"/>
              <a:t> </a:t>
            </a:r>
            <a:r>
              <a:rPr lang="nb-NO" baseline="0" dirty="0" err="1" smtClean="0"/>
              <a:t>berre</a:t>
            </a:r>
            <a:r>
              <a:rPr lang="nb-NO" baseline="0" dirty="0" smtClean="0"/>
              <a:t> med å </a:t>
            </a:r>
            <a:r>
              <a:rPr lang="nb-NO" baseline="0" dirty="0" err="1" smtClean="0"/>
              <a:t>oppretthalde</a:t>
            </a:r>
            <a:r>
              <a:rPr lang="nb-NO" baseline="0" dirty="0" smtClean="0"/>
              <a:t> </a:t>
            </a:r>
            <a:r>
              <a:rPr lang="nb-NO" baseline="0" dirty="0" err="1" smtClean="0"/>
              <a:t>dagleg</a:t>
            </a:r>
            <a:r>
              <a:rPr lang="nb-NO" baseline="0" dirty="0" smtClean="0"/>
              <a:t> drift i avdelinga, og det gjekk ut over </a:t>
            </a:r>
            <a:r>
              <a:rPr lang="nb-NO" baseline="0" dirty="0" err="1" smtClean="0"/>
              <a:t>ein</a:t>
            </a:r>
            <a:r>
              <a:rPr lang="nb-NO" baseline="0" dirty="0" smtClean="0"/>
              <a:t> del </a:t>
            </a:r>
            <a:r>
              <a:rPr lang="nb-NO" baseline="0" dirty="0" err="1" smtClean="0"/>
              <a:t>kvardagslege</a:t>
            </a:r>
            <a:r>
              <a:rPr lang="nb-NO" baseline="0" dirty="0" smtClean="0"/>
              <a:t> </a:t>
            </a:r>
            <a:r>
              <a:rPr lang="nb-NO" baseline="0" dirty="0" err="1" smtClean="0"/>
              <a:t>oppgåver</a:t>
            </a:r>
            <a:r>
              <a:rPr lang="nb-NO" baseline="0" dirty="0" smtClean="0"/>
              <a:t> som </a:t>
            </a:r>
            <a:r>
              <a:rPr lang="nb-NO" baseline="0" dirty="0" err="1" smtClean="0"/>
              <a:t>ikkje</a:t>
            </a:r>
            <a:r>
              <a:rPr lang="nb-NO" baseline="0" dirty="0" smtClean="0"/>
              <a:t> </a:t>
            </a:r>
            <a:r>
              <a:rPr lang="nb-NO" baseline="0" dirty="0" err="1" smtClean="0"/>
              <a:t>me</a:t>
            </a:r>
            <a:r>
              <a:rPr lang="nb-NO" baseline="0" dirty="0" smtClean="0"/>
              <a:t> </a:t>
            </a:r>
            <a:r>
              <a:rPr lang="nb-NO" baseline="0" dirty="0" err="1" smtClean="0"/>
              <a:t>fekk</a:t>
            </a:r>
            <a:r>
              <a:rPr lang="nb-NO" baseline="0" dirty="0" smtClean="0"/>
              <a:t> utført. I tillegg til dette endra regjeringa retningslinjer for testing, isolasjon og karantene, samt drift av helse og </a:t>
            </a:r>
            <a:r>
              <a:rPr lang="nb-NO" baseline="0" dirty="0" err="1" smtClean="0"/>
              <a:t>omsorgsinstitusjonar</a:t>
            </a:r>
            <a:r>
              <a:rPr lang="nb-NO" baseline="0" dirty="0" smtClean="0"/>
              <a:t>. Samfunnet </a:t>
            </a:r>
            <a:r>
              <a:rPr lang="nb-NO" baseline="0" dirty="0" err="1" smtClean="0"/>
              <a:t>opna</a:t>
            </a:r>
            <a:r>
              <a:rPr lang="nb-NO" baseline="0" dirty="0" smtClean="0"/>
              <a:t> kraftig opp, når </a:t>
            </a:r>
            <a:r>
              <a:rPr lang="nb-NO" baseline="0" dirty="0" err="1" smtClean="0"/>
              <a:t>me</a:t>
            </a:r>
            <a:r>
              <a:rPr lang="nb-NO" baseline="0" dirty="0" smtClean="0"/>
              <a:t> </a:t>
            </a:r>
            <a:r>
              <a:rPr lang="nb-NO" baseline="0" dirty="0" err="1" smtClean="0"/>
              <a:t>trengde</a:t>
            </a:r>
            <a:r>
              <a:rPr lang="nb-NO" baseline="0" dirty="0" smtClean="0"/>
              <a:t> som mest å stenga ned. Me hadde ut informasjon om </a:t>
            </a:r>
            <a:r>
              <a:rPr lang="nb-NO" baseline="0" dirty="0" err="1" smtClean="0"/>
              <a:t>smitteutbrot</a:t>
            </a:r>
            <a:r>
              <a:rPr lang="nb-NO" baseline="0" dirty="0" smtClean="0"/>
              <a:t>, og oppfordra </a:t>
            </a:r>
            <a:r>
              <a:rPr lang="nb-NO" baseline="0" dirty="0" err="1" smtClean="0"/>
              <a:t>besøkande</a:t>
            </a:r>
            <a:r>
              <a:rPr lang="nb-NO" baseline="0" dirty="0" smtClean="0"/>
              <a:t> om å </a:t>
            </a:r>
            <a:r>
              <a:rPr lang="nb-NO" baseline="0" dirty="0" err="1" smtClean="0"/>
              <a:t>ikkje</a:t>
            </a:r>
            <a:r>
              <a:rPr lang="nb-NO" baseline="0" dirty="0" smtClean="0"/>
              <a:t> komma, men avdelinga var </a:t>
            </a:r>
            <a:r>
              <a:rPr lang="nb-NO" baseline="0" dirty="0" err="1" smtClean="0"/>
              <a:t>ikkje</a:t>
            </a:r>
            <a:r>
              <a:rPr lang="nb-NO" baseline="0" dirty="0" smtClean="0"/>
              <a:t> </a:t>
            </a:r>
            <a:r>
              <a:rPr lang="nb-NO" baseline="0" dirty="0" err="1" smtClean="0"/>
              <a:t>stengd</a:t>
            </a:r>
            <a:r>
              <a:rPr lang="nb-NO" baseline="0" dirty="0" smtClean="0"/>
              <a:t> og friske </a:t>
            </a:r>
            <a:r>
              <a:rPr lang="nb-NO" baseline="0" dirty="0" err="1" smtClean="0"/>
              <a:t>pasientar</a:t>
            </a:r>
            <a:r>
              <a:rPr lang="nb-NO" baseline="0" dirty="0" smtClean="0"/>
              <a:t> </a:t>
            </a:r>
            <a:r>
              <a:rPr lang="nb-NO" baseline="0" dirty="0" err="1" smtClean="0"/>
              <a:t>fekk</a:t>
            </a:r>
            <a:r>
              <a:rPr lang="nb-NO" baseline="0" dirty="0" smtClean="0"/>
              <a:t> ta i mot besøk. Det var </a:t>
            </a:r>
            <a:r>
              <a:rPr lang="nb-NO" baseline="0" dirty="0" err="1" smtClean="0"/>
              <a:t>utfordrande</a:t>
            </a:r>
            <a:r>
              <a:rPr lang="nb-NO" baseline="0" dirty="0" smtClean="0"/>
              <a:t> å få ut nok (</a:t>
            </a:r>
            <a:r>
              <a:rPr lang="nb-NO" baseline="0" dirty="0" err="1" smtClean="0"/>
              <a:t>ikkje</a:t>
            </a:r>
            <a:r>
              <a:rPr lang="nb-NO" baseline="0" dirty="0" smtClean="0"/>
              <a:t> for </a:t>
            </a:r>
            <a:r>
              <a:rPr lang="nb-NO" baseline="0" dirty="0" err="1" smtClean="0"/>
              <a:t>mykje</a:t>
            </a:r>
            <a:r>
              <a:rPr lang="nb-NO" baseline="0" dirty="0" smtClean="0"/>
              <a:t>) informasjon til </a:t>
            </a:r>
            <a:r>
              <a:rPr lang="nb-NO" baseline="0" dirty="0" err="1" smtClean="0"/>
              <a:t>besøkande</a:t>
            </a:r>
            <a:r>
              <a:rPr lang="nb-NO" baseline="0" dirty="0" smtClean="0"/>
              <a:t> om smitte, samtidig som </a:t>
            </a:r>
            <a:r>
              <a:rPr lang="nb-NO" baseline="0" dirty="0" err="1" smtClean="0"/>
              <a:t>ein</a:t>
            </a:r>
            <a:r>
              <a:rPr lang="nb-NO" baseline="0" dirty="0" smtClean="0"/>
              <a:t> jobba på harde livet med å få </a:t>
            </a:r>
            <a:r>
              <a:rPr lang="nb-NO" baseline="0" dirty="0" err="1" smtClean="0"/>
              <a:t>kvardagen</a:t>
            </a:r>
            <a:r>
              <a:rPr lang="nb-NO" baseline="0" dirty="0" smtClean="0"/>
              <a:t> til å gå rundt. Me møtte tidvis </a:t>
            </a:r>
            <a:r>
              <a:rPr lang="nb-NO" baseline="0" dirty="0" err="1" smtClean="0"/>
              <a:t>overraskande</a:t>
            </a:r>
            <a:r>
              <a:rPr lang="nb-NO" baseline="0" dirty="0" smtClean="0"/>
              <a:t> lite forståing for at </a:t>
            </a:r>
            <a:r>
              <a:rPr lang="nb-NO" baseline="0" dirty="0" err="1" smtClean="0"/>
              <a:t>me</a:t>
            </a:r>
            <a:r>
              <a:rPr lang="nb-NO" baseline="0" dirty="0" smtClean="0"/>
              <a:t> helst </a:t>
            </a:r>
            <a:r>
              <a:rPr lang="nb-NO" baseline="0" dirty="0" err="1" smtClean="0"/>
              <a:t>ikkje</a:t>
            </a:r>
            <a:r>
              <a:rPr lang="nb-NO" baseline="0" dirty="0" smtClean="0"/>
              <a:t> ville ha </a:t>
            </a:r>
            <a:r>
              <a:rPr lang="nb-NO" baseline="0" dirty="0" err="1" smtClean="0"/>
              <a:t>besøkande</a:t>
            </a:r>
            <a:r>
              <a:rPr lang="nb-NO" baseline="0" dirty="0" smtClean="0"/>
              <a:t> inn, og det vart </a:t>
            </a:r>
            <a:r>
              <a:rPr lang="nb-NO" baseline="0" dirty="0" err="1" smtClean="0"/>
              <a:t>noko</a:t>
            </a:r>
            <a:r>
              <a:rPr lang="nb-NO" baseline="0" dirty="0" smtClean="0"/>
              <a:t> ekstra arbeid </a:t>
            </a:r>
            <a:r>
              <a:rPr lang="nb-NO" baseline="0" dirty="0" err="1" smtClean="0"/>
              <a:t>etterkvart</a:t>
            </a:r>
            <a:r>
              <a:rPr lang="nb-NO" baseline="0" dirty="0" smtClean="0"/>
              <a:t> som </a:t>
            </a:r>
            <a:r>
              <a:rPr lang="nb-NO" baseline="0" dirty="0" err="1" smtClean="0"/>
              <a:t>fleire</a:t>
            </a:r>
            <a:r>
              <a:rPr lang="nb-NO" baseline="0" dirty="0" smtClean="0"/>
              <a:t> testa positivt og </a:t>
            </a:r>
            <a:r>
              <a:rPr lang="nb-NO" baseline="0" dirty="0" err="1" smtClean="0"/>
              <a:t>me</a:t>
            </a:r>
            <a:r>
              <a:rPr lang="nb-NO" baseline="0" dirty="0" smtClean="0"/>
              <a:t> i tillegg måtte bruka tid på å få tak i </a:t>
            </a:r>
            <a:r>
              <a:rPr lang="nb-NO" baseline="0" dirty="0" err="1" smtClean="0"/>
              <a:t>dei</a:t>
            </a:r>
            <a:r>
              <a:rPr lang="nb-NO" baseline="0" dirty="0" smtClean="0"/>
              <a:t> som hadde </a:t>
            </a:r>
            <a:r>
              <a:rPr lang="nb-NO" baseline="0" dirty="0" err="1" smtClean="0"/>
              <a:t>vore</a:t>
            </a:r>
            <a:r>
              <a:rPr lang="nb-NO" baseline="0" dirty="0" smtClean="0"/>
              <a:t> på besøk for å </a:t>
            </a:r>
            <a:r>
              <a:rPr lang="nb-NO" baseline="0" dirty="0" err="1" smtClean="0"/>
              <a:t>informera</a:t>
            </a:r>
            <a:r>
              <a:rPr lang="nb-NO" baseline="0" dirty="0" smtClean="0"/>
              <a:t> om at </a:t>
            </a:r>
            <a:r>
              <a:rPr lang="nb-NO" baseline="0" dirty="0" err="1" smtClean="0"/>
              <a:t>dei</a:t>
            </a:r>
            <a:r>
              <a:rPr lang="nb-NO" baseline="0" dirty="0" smtClean="0"/>
              <a:t> hadde </a:t>
            </a:r>
            <a:r>
              <a:rPr lang="nb-NO" baseline="0" dirty="0" err="1" smtClean="0"/>
              <a:t>vore</a:t>
            </a:r>
            <a:r>
              <a:rPr lang="nb-NO" baseline="0" dirty="0" smtClean="0"/>
              <a:t> </a:t>
            </a:r>
            <a:r>
              <a:rPr lang="nb-NO" baseline="0" dirty="0" err="1" smtClean="0"/>
              <a:t>nærkontaktar</a:t>
            </a:r>
            <a:r>
              <a:rPr lang="nb-NO" baseline="0" dirty="0" smtClean="0"/>
              <a:t>. </a:t>
            </a:r>
            <a:endParaRPr lang="nb-NO" baseline="0" dirty="0" smtClean="0"/>
          </a:p>
          <a:p>
            <a:endParaRPr lang="nb-NO" baseline="0" dirty="0" smtClean="0"/>
          </a:p>
        </p:txBody>
      </p:sp>
      <p:sp>
        <p:nvSpPr>
          <p:cNvPr id="4" name="Plassholder for lysbildenummer 3"/>
          <p:cNvSpPr>
            <a:spLocks noGrp="1"/>
          </p:cNvSpPr>
          <p:nvPr>
            <p:ph type="sldNum" sz="quarter" idx="10"/>
          </p:nvPr>
        </p:nvSpPr>
        <p:spPr/>
        <p:txBody>
          <a:bodyPr/>
          <a:lstStyle/>
          <a:p>
            <a:fld id="{C67A3434-4342-4F0B-A1BD-192DDEB8418F}" type="slidenum">
              <a:rPr lang="nn-NO" smtClean="0"/>
              <a:t>4</a:t>
            </a:fld>
            <a:endParaRPr lang="nn-NO"/>
          </a:p>
        </p:txBody>
      </p:sp>
    </p:spTree>
    <p:extLst>
      <p:ext uri="{BB962C8B-B14F-4D97-AF65-F5344CB8AC3E}">
        <p14:creationId xmlns:p14="http://schemas.microsoft.com/office/powerpoint/2010/main" val="4103824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Me </a:t>
            </a:r>
            <a:r>
              <a:rPr lang="nb-NO" dirty="0" err="1" smtClean="0"/>
              <a:t>fann</a:t>
            </a:r>
            <a:r>
              <a:rPr lang="nb-NO" dirty="0" smtClean="0"/>
              <a:t> fort ut at det </a:t>
            </a:r>
            <a:r>
              <a:rPr lang="nb-NO" dirty="0" err="1" smtClean="0"/>
              <a:t>ikkje</a:t>
            </a:r>
            <a:r>
              <a:rPr lang="nb-NO" dirty="0" smtClean="0"/>
              <a:t> var hjelp i å stresse eller få panikk. Me </a:t>
            </a:r>
            <a:r>
              <a:rPr lang="nb-NO" dirty="0" err="1" smtClean="0"/>
              <a:t>valde</a:t>
            </a:r>
            <a:r>
              <a:rPr lang="nb-NO" dirty="0" smtClean="0"/>
              <a:t> </a:t>
            </a:r>
            <a:r>
              <a:rPr lang="nb-NO" dirty="0" err="1" smtClean="0"/>
              <a:t>difor</a:t>
            </a:r>
            <a:r>
              <a:rPr lang="nb-NO" dirty="0" smtClean="0"/>
              <a:t> å </a:t>
            </a:r>
            <a:r>
              <a:rPr lang="nb-NO" dirty="0" err="1" smtClean="0"/>
              <a:t>fokusera</a:t>
            </a:r>
            <a:r>
              <a:rPr lang="nb-NO" dirty="0" smtClean="0"/>
              <a:t> på ei</a:t>
            </a:r>
            <a:r>
              <a:rPr lang="nb-NO" baseline="0" dirty="0" smtClean="0"/>
              <a:t> og ei vakt, </a:t>
            </a:r>
            <a:r>
              <a:rPr lang="nb-NO" baseline="0" dirty="0" err="1" smtClean="0"/>
              <a:t>ein</a:t>
            </a:r>
            <a:r>
              <a:rPr lang="nb-NO" baseline="0" dirty="0" smtClean="0"/>
              <a:t> og </a:t>
            </a:r>
            <a:r>
              <a:rPr lang="nb-NO" baseline="0" dirty="0" err="1" smtClean="0"/>
              <a:t>ein</a:t>
            </a:r>
            <a:r>
              <a:rPr lang="nb-NO" baseline="0" dirty="0" smtClean="0"/>
              <a:t> dag. </a:t>
            </a:r>
            <a:r>
              <a:rPr lang="nb-NO" baseline="0" dirty="0" smtClean="0"/>
              <a:t>Mentaliteten var at i dag er </a:t>
            </a:r>
            <a:r>
              <a:rPr lang="nb-NO" baseline="0" dirty="0" err="1" smtClean="0"/>
              <a:t>me</a:t>
            </a:r>
            <a:r>
              <a:rPr lang="nb-NO" baseline="0" dirty="0" smtClean="0"/>
              <a:t> </a:t>
            </a:r>
            <a:r>
              <a:rPr lang="nb-NO" baseline="0" dirty="0" smtClean="0"/>
              <a:t>er so mange på vakt, som det </a:t>
            </a:r>
            <a:r>
              <a:rPr lang="nb-NO" baseline="0" dirty="0" err="1" smtClean="0"/>
              <a:t>me</a:t>
            </a:r>
            <a:r>
              <a:rPr lang="nb-NO" baseline="0" dirty="0" smtClean="0"/>
              <a:t> er. Er </a:t>
            </a:r>
            <a:r>
              <a:rPr lang="nb-NO" baseline="0" dirty="0" err="1" smtClean="0"/>
              <a:t>me</a:t>
            </a:r>
            <a:r>
              <a:rPr lang="nb-NO" baseline="0" dirty="0" smtClean="0"/>
              <a:t> for få rekk </a:t>
            </a:r>
            <a:r>
              <a:rPr lang="nb-NO" baseline="0" dirty="0" err="1" smtClean="0"/>
              <a:t>me</a:t>
            </a:r>
            <a:r>
              <a:rPr lang="nb-NO" baseline="0" dirty="0" smtClean="0"/>
              <a:t> </a:t>
            </a:r>
            <a:r>
              <a:rPr lang="nb-NO" baseline="0" dirty="0" err="1" smtClean="0"/>
              <a:t>ikkje</a:t>
            </a:r>
            <a:r>
              <a:rPr lang="nb-NO" baseline="0" dirty="0" smtClean="0"/>
              <a:t> </a:t>
            </a:r>
            <a:r>
              <a:rPr lang="nb-NO" baseline="0" dirty="0" err="1" smtClean="0"/>
              <a:t>meir</a:t>
            </a:r>
            <a:r>
              <a:rPr lang="nb-NO" baseline="0" dirty="0" smtClean="0"/>
              <a:t> enn </a:t>
            </a:r>
            <a:r>
              <a:rPr lang="nb-NO" baseline="0" dirty="0" err="1" smtClean="0"/>
              <a:t>me</a:t>
            </a:r>
            <a:r>
              <a:rPr lang="nb-NO" baseline="0" dirty="0" smtClean="0"/>
              <a:t> rekk. Me </a:t>
            </a:r>
            <a:r>
              <a:rPr lang="nb-NO" baseline="0" dirty="0" err="1" smtClean="0"/>
              <a:t>gjer</a:t>
            </a:r>
            <a:r>
              <a:rPr lang="nb-NO" baseline="0" dirty="0" smtClean="0"/>
              <a:t> </a:t>
            </a:r>
            <a:r>
              <a:rPr lang="nb-NO" baseline="0" dirty="0" err="1" smtClean="0"/>
              <a:t>dei</a:t>
            </a:r>
            <a:r>
              <a:rPr lang="nb-NO" baseline="0" dirty="0" smtClean="0"/>
              <a:t> </a:t>
            </a:r>
            <a:r>
              <a:rPr lang="nb-NO" baseline="0" dirty="0" err="1" smtClean="0"/>
              <a:t>viktigaste</a:t>
            </a:r>
            <a:r>
              <a:rPr lang="nb-NO" baseline="0" dirty="0" smtClean="0"/>
              <a:t> </a:t>
            </a:r>
            <a:r>
              <a:rPr lang="nb-NO" baseline="0" dirty="0" err="1" smtClean="0"/>
              <a:t>oppgåvene</a:t>
            </a:r>
            <a:r>
              <a:rPr lang="nb-NO" baseline="0" dirty="0" smtClean="0"/>
              <a:t>, og </a:t>
            </a:r>
            <a:r>
              <a:rPr lang="nb-NO" baseline="0" dirty="0" err="1" smtClean="0"/>
              <a:t>prioriterar</a:t>
            </a:r>
            <a:r>
              <a:rPr lang="nb-NO" baseline="0" dirty="0" smtClean="0"/>
              <a:t> vekk det som kan vente. Dette innebar omfordeling av arbeidsprogram, omfordeling av </a:t>
            </a:r>
            <a:r>
              <a:rPr lang="nb-NO" baseline="0" dirty="0" err="1" smtClean="0"/>
              <a:t>arbeidsoppgåver</a:t>
            </a:r>
            <a:r>
              <a:rPr lang="nb-NO" baseline="0" dirty="0" smtClean="0"/>
              <a:t>, </a:t>
            </a:r>
            <a:r>
              <a:rPr lang="nb-NO" baseline="0" dirty="0" err="1" smtClean="0"/>
              <a:t>nokre</a:t>
            </a:r>
            <a:r>
              <a:rPr lang="nb-NO" baseline="0" dirty="0" smtClean="0"/>
              <a:t> </a:t>
            </a:r>
            <a:r>
              <a:rPr lang="nb-NO" baseline="0" dirty="0" err="1" smtClean="0"/>
              <a:t>dagar</a:t>
            </a:r>
            <a:r>
              <a:rPr lang="nb-NO" baseline="0" dirty="0" smtClean="0"/>
              <a:t> måtte </a:t>
            </a:r>
            <a:r>
              <a:rPr lang="nb-NO" baseline="0" dirty="0" err="1" smtClean="0"/>
              <a:t>ein</a:t>
            </a:r>
            <a:r>
              <a:rPr lang="nb-NO" baseline="0" dirty="0" smtClean="0"/>
              <a:t> </a:t>
            </a:r>
            <a:r>
              <a:rPr lang="nb-NO" baseline="0" dirty="0" err="1" smtClean="0"/>
              <a:t>berre</a:t>
            </a:r>
            <a:r>
              <a:rPr lang="nb-NO" baseline="0" dirty="0" smtClean="0"/>
              <a:t> starte i </a:t>
            </a:r>
            <a:r>
              <a:rPr lang="nb-NO" baseline="0" dirty="0" err="1" smtClean="0"/>
              <a:t>ein</a:t>
            </a:r>
            <a:r>
              <a:rPr lang="nb-NO" baseline="0" dirty="0" smtClean="0"/>
              <a:t> ende og jobbe seg systematisk gjennom det </a:t>
            </a:r>
            <a:r>
              <a:rPr lang="nb-NO" baseline="0" dirty="0" err="1" smtClean="0"/>
              <a:t>me</a:t>
            </a:r>
            <a:r>
              <a:rPr lang="nb-NO" baseline="0" dirty="0" smtClean="0"/>
              <a:t> måtte få gjort. </a:t>
            </a:r>
            <a:endParaRPr lang="nb-NO" baseline="0" dirty="0" smtClean="0"/>
          </a:p>
          <a:p>
            <a:r>
              <a:rPr lang="nb-NO" baseline="0" dirty="0" smtClean="0"/>
              <a:t>Heile </a:t>
            </a:r>
            <a:r>
              <a:rPr lang="nb-NO" baseline="0" dirty="0" smtClean="0"/>
              <a:t>vegen bar avdelinga preg av at </a:t>
            </a:r>
            <a:r>
              <a:rPr lang="nb-NO" baseline="0" dirty="0" err="1" smtClean="0"/>
              <a:t>dei</a:t>
            </a:r>
            <a:r>
              <a:rPr lang="nb-NO" baseline="0" dirty="0" smtClean="0"/>
              <a:t> tilsette var </a:t>
            </a:r>
            <a:r>
              <a:rPr lang="nb-NO" baseline="0" dirty="0" err="1" smtClean="0"/>
              <a:t>rolege</a:t>
            </a:r>
            <a:r>
              <a:rPr lang="nb-NO" baseline="0" dirty="0" smtClean="0"/>
              <a:t>, hadde kontroll, </a:t>
            </a:r>
            <a:r>
              <a:rPr lang="nb-NO" baseline="0" dirty="0" err="1" smtClean="0"/>
              <a:t>heldt</a:t>
            </a:r>
            <a:r>
              <a:rPr lang="nb-NO" baseline="0" dirty="0" smtClean="0"/>
              <a:t> humøret oppe og tok ting som det kom. </a:t>
            </a:r>
          </a:p>
          <a:p>
            <a:r>
              <a:rPr lang="nb-NO" baseline="0" dirty="0" smtClean="0"/>
              <a:t>Det var viktig for oss å holde </a:t>
            </a:r>
            <a:r>
              <a:rPr lang="nb-NO" baseline="0" dirty="0" err="1" smtClean="0"/>
              <a:t>pasientane</a:t>
            </a:r>
            <a:r>
              <a:rPr lang="nb-NO" baseline="0" dirty="0" smtClean="0"/>
              <a:t> oppdaterte og informerte om </a:t>
            </a:r>
            <a:r>
              <a:rPr lang="nb-NO" baseline="0" dirty="0" err="1" smtClean="0"/>
              <a:t>korleis</a:t>
            </a:r>
            <a:r>
              <a:rPr lang="nb-NO" baseline="0" dirty="0" smtClean="0"/>
              <a:t> </a:t>
            </a:r>
            <a:r>
              <a:rPr lang="nb-NO" baseline="0" dirty="0" err="1" smtClean="0"/>
              <a:t>dagane</a:t>
            </a:r>
            <a:r>
              <a:rPr lang="nb-NO" baseline="0" dirty="0" smtClean="0"/>
              <a:t> </a:t>
            </a:r>
            <a:r>
              <a:rPr lang="nb-NO" baseline="0" dirty="0" smtClean="0"/>
              <a:t>vart so godt det let seg </a:t>
            </a:r>
            <a:r>
              <a:rPr lang="nb-NO" baseline="0" dirty="0" err="1" smtClean="0"/>
              <a:t>gjere</a:t>
            </a:r>
            <a:r>
              <a:rPr lang="nb-NO" baseline="0" dirty="0" smtClean="0"/>
              <a:t>. Når </a:t>
            </a:r>
            <a:r>
              <a:rPr lang="nb-NO" baseline="0" dirty="0" err="1" smtClean="0"/>
              <a:t>me</a:t>
            </a:r>
            <a:r>
              <a:rPr lang="nb-NO" baseline="0" dirty="0" smtClean="0"/>
              <a:t> </a:t>
            </a:r>
            <a:r>
              <a:rPr lang="nb-NO" baseline="0" dirty="0" err="1" smtClean="0"/>
              <a:t>såg</a:t>
            </a:r>
            <a:r>
              <a:rPr lang="nb-NO" baseline="0" dirty="0" smtClean="0"/>
              <a:t> at </a:t>
            </a:r>
            <a:r>
              <a:rPr lang="nb-NO" baseline="0" dirty="0" err="1" smtClean="0"/>
              <a:t>me</a:t>
            </a:r>
            <a:r>
              <a:rPr lang="nb-NO" baseline="0" dirty="0" smtClean="0"/>
              <a:t> låg an til å </a:t>
            </a:r>
            <a:r>
              <a:rPr lang="nb-NO" baseline="0" dirty="0" err="1" smtClean="0"/>
              <a:t>vere</a:t>
            </a:r>
            <a:r>
              <a:rPr lang="nb-NO" baseline="0" dirty="0" smtClean="0"/>
              <a:t> få tilsette på jobb sa </a:t>
            </a:r>
            <a:r>
              <a:rPr lang="nb-NO" baseline="0" dirty="0" err="1" smtClean="0"/>
              <a:t>me</a:t>
            </a:r>
            <a:r>
              <a:rPr lang="nb-NO" baseline="0" dirty="0" smtClean="0"/>
              <a:t> </a:t>
            </a:r>
            <a:r>
              <a:rPr lang="nb-NO" baseline="0" dirty="0" err="1" smtClean="0"/>
              <a:t>frå</a:t>
            </a:r>
            <a:r>
              <a:rPr lang="nb-NO" baseline="0" dirty="0" smtClean="0"/>
              <a:t> til </a:t>
            </a:r>
            <a:r>
              <a:rPr lang="nb-NO" baseline="0" dirty="0" err="1" smtClean="0"/>
              <a:t>pasientane</a:t>
            </a:r>
            <a:r>
              <a:rPr lang="nb-NO" baseline="0" dirty="0" smtClean="0"/>
              <a:t> slik at </a:t>
            </a:r>
            <a:r>
              <a:rPr lang="nb-NO" baseline="0" dirty="0" err="1" smtClean="0"/>
              <a:t>dei</a:t>
            </a:r>
            <a:r>
              <a:rPr lang="nb-NO" baseline="0" dirty="0" smtClean="0"/>
              <a:t> og var førebudde på at dagen </a:t>
            </a:r>
            <a:r>
              <a:rPr lang="nb-NO" baseline="0" dirty="0" err="1" smtClean="0"/>
              <a:t>ikkje</a:t>
            </a:r>
            <a:r>
              <a:rPr lang="nb-NO" baseline="0" dirty="0" smtClean="0"/>
              <a:t> vart som den pleier. </a:t>
            </a:r>
          </a:p>
          <a:p>
            <a:r>
              <a:rPr lang="nb-NO" baseline="0" dirty="0" smtClean="0"/>
              <a:t>Me tok pause når </a:t>
            </a:r>
            <a:r>
              <a:rPr lang="nb-NO" baseline="0" dirty="0" smtClean="0"/>
              <a:t>det passa, eller når </a:t>
            </a:r>
            <a:r>
              <a:rPr lang="nb-NO" baseline="0" dirty="0" err="1" smtClean="0"/>
              <a:t>me</a:t>
            </a:r>
            <a:r>
              <a:rPr lang="nb-NO" baseline="0" dirty="0" smtClean="0"/>
              <a:t> </a:t>
            </a:r>
            <a:r>
              <a:rPr lang="nb-NO" baseline="0" dirty="0" err="1" smtClean="0"/>
              <a:t>trengde</a:t>
            </a:r>
            <a:r>
              <a:rPr lang="nb-NO" baseline="0" dirty="0" smtClean="0"/>
              <a:t> pause, og jobba </a:t>
            </a:r>
            <a:r>
              <a:rPr lang="nb-NO" baseline="0" dirty="0" err="1" smtClean="0"/>
              <a:t>vidare</a:t>
            </a:r>
            <a:r>
              <a:rPr lang="nb-NO" baseline="0" dirty="0" smtClean="0"/>
              <a:t> etterpå</a:t>
            </a:r>
            <a:r>
              <a:rPr lang="nb-NO" baseline="0" dirty="0" smtClean="0"/>
              <a:t>.</a:t>
            </a:r>
          </a:p>
          <a:p>
            <a:endParaRPr lang="nn-NO" baseline="0" dirty="0" smtClean="0"/>
          </a:p>
          <a:p>
            <a:r>
              <a:rPr lang="nb-NO" baseline="0" dirty="0" smtClean="0"/>
              <a:t>Me er heldige </a:t>
            </a:r>
            <a:r>
              <a:rPr lang="nb-NO" baseline="0" dirty="0" smtClean="0"/>
              <a:t>i Vik som har </a:t>
            </a:r>
            <a:r>
              <a:rPr lang="nb-NO" baseline="0" dirty="0" smtClean="0"/>
              <a:t>eige </a:t>
            </a:r>
            <a:r>
              <a:rPr lang="nb-NO" baseline="0" dirty="0" err="1" smtClean="0"/>
              <a:t>kjøken</a:t>
            </a:r>
            <a:r>
              <a:rPr lang="nb-NO" baseline="0" dirty="0" smtClean="0"/>
              <a:t>, og </a:t>
            </a:r>
            <a:r>
              <a:rPr lang="nb-NO" baseline="0" dirty="0" err="1" smtClean="0"/>
              <a:t>frå</a:t>
            </a:r>
            <a:r>
              <a:rPr lang="nb-NO" baseline="0" dirty="0" smtClean="0"/>
              <a:t> </a:t>
            </a:r>
            <a:r>
              <a:rPr lang="nb-NO" baseline="0" dirty="0" err="1" smtClean="0"/>
              <a:t>dei</a:t>
            </a:r>
            <a:r>
              <a:rPr lang="nb-NO" baseline="0" dirty="0" smtClean="0"/>
              <a:t> </a:t>
            </a:r>
            <a:r>
              <a:rPr lang="nb-NO" baseline="0" dirty="0" err="1" smtClean="0"/>
              <a:t>fekk</a:t>
            </a:r>
            <a:r>
              <a:rPr lang="nb-NO" baseline="0" dirty="0" smtClean="0"/>
              <a:t> både </a:t>
            </a:r>
            <a:r>
              <a:rPr lang="nb-NO" baseline="0" dirty="0" err="1" smtClean="0"/>
              <a:t>pasientar</a:t>
            </a:r>
            <a:r>
              <a:rPr lang="nb-NO" baseline="0" dirty="0" smtClean="0"/>
              <a:t> og tilsette </a:t>
            </a:r>
            <a:r>
              <a:rPr lang="nb-NO" baseline="0" dirty="0" err="1" smtClean="0"/>
              <a:t>forfriskingar</a:t>
            </a:r>
            <a:r>
              <a:rPr lang="nb-NO" baseline="0" dirty="0" smtClean="0"/>
              <a:t>, </a:t>
            </a:r>
            <a:r>
              <a:rPr lang="nb-NO" baseline="0" dirty="0" smtClean="0"/>
              <a:t>og </a:t>
            </a:r>
            <a:r>
              <a:rPr lang="nb-NO" baseline="0" dirty="0" err="1" smtClean="0"/>
              <a:t>me</a:t>
            </a:r>
            <a:r>
              <a:rPr lang="nb-NO" baseline="0" dirty="0" smtClean="0"/>
              <a:t> </a:t>
            </a:r>
            <a:r>
              <a:rPr lang="nb-NO" baseline="0" dirty="0" smtClean="0"/>
              <a:t>hadde tilgang på kald drikke, brus, litt </a:t>
            </a:r>
            <a:r>
              <a:rPr lang="nb-NO" baseline="0" dirty="0" smtClean="0"/>
              <a:t>snop </a:t>
            </a:r>
            <a:r>
              <a:rPr lang="nb-NO" baseline="0" dirty="0" smtClean="0"/>
              <a:t>for å </a:t>
            </a:r>
            <a:r>
              <a:rPr lang="nb-NO" baseline="0" dirty="0" err="1" smtClean="0"/>
              <a:t>halde</a:t>
            </a:r>
            <a:r>
              <a:rPr lang="nb-NO" baseline="0" dirty="0" smtClean="0"/>
              <a:t> blodsukker og humør oppe. </a:t>
            </a:r>
            <a:endParaRPr lang="nb-NO" baseline="0" dirty="0" smtClean="0"/>
          </a:p>
          <a:p>
            <a:r>
              <a:rPr lang="nb-NO" baseline="0" dirty="0" smtClean="0"/>
              <a:t>Det </a:t>
            </a:r>
            <a:r>
              <a:rPr lang="nb-NO" baseline="0" dirty="0" smtClean="0"/>
              <a:t>er </a:t>
            </a:r>
            <a:r>
              <a:rPr lang="nb-NO" baseline="0" dirty="0" err="1" smtClean="0"/>
              <a:t>utruleg</a:t>
            </a:r>
            <a:r>
              <a:rPr lang="nb-NO" baseline="0" dirty="0" smtClean="0"/>
              <a:t> kva slikt kan </a:t>
            </a:r>
            <a:r>
              <a:rPr lang="nb-NO" baseline="0" dirty="0" err="1" smtClean="0"/>
              <a:t>gjera</a:t>
            </a:r>
            <a:r>
              <a:rPr lang="nb-NO" baseline="0" dirty="0" smtClean="0"/>
              <a:t> for å </a:t>
            </a:r>
            <a:r>
              <a:rPr lang="nb-NO" baseline="0" dirty="0" err="1" smtClean="0"/>
              <a:t>halde</a:t>
            </a:r>
            <a:r>
              <a:rPr lang="nb-NO" baseline="0" dirty="0" smtClean="0"/>
              <a:t> seg </a:t>
            </a:r>
            <a:r>
              <a:rPr lang="nb-NO" baseline="0" dirty="0" err="1" smtClean="0"/>
              <a:t>ovanpå</a:t>
            </a:r>
            <a:r>
              <a:rPr lang="nb-NO" baseline="0" dirty="0" smtClean="0"/>
              <a:t>!</a:t>
            </a:r>
            <a:endParaRPr lang="nb-NO" baseline="0" dirty="0" smtClean="0"/>
          </a:p>
          <a:p>
            <a:endParaRPr lang="nb-NO" baseline="0" dirty="0" smtClean="0"/>
          </a:p>
          <a:p>
            <a:r>
              <a:rPr lang="nb-NO" baseline="0" dirty="0" smtClean="0"/>
              <a:t>Det var </a:t>
            </a:r>
            <a:r>
              <a:rPr lang="nb-NO" baseline="0" dirty="0" err="1" smtClean="0"/>
              <a:t>mykje</a:t>
            </a:r>
            <a:r>
              <a:rPr lang="nb-NO" baseline="0" dirty="0" smtClean="0"/>
              <a:t> spenning knytt til pasientforløpa, kor </a:t>
            </a:r>
            <a:r>
              <a:rPr lang="nb-NO" baseline="0" dirty="0" err="1" smtClean="0"/>
              <a:t>dårlege</a:t>
            </a:r>
            <a:r>
              <a:rPr lang="nb-NO" baseline="0" dirty="0" smtClean="0"/>
              <a:t> </a:t>
            </a:r>
            <a:r>
              <a:rPr lang="nb-NO" baseline="0" dirty="0" smtClean="0"/>
              <a:t>kunne </a:t>
            </a:r>
            <a:r>
              <a:rPr lang="nb-NO" baseline="0" dirty="0" err="1" smtClean="0"/>
              <a:t>dei</a:t>
            </a:r>
            <a:r>
              <a:rPr lang="nb-NO" baseline="0" dirty="0" smtClean="0"/>
              <a:t> bli, </a:t>
            </a:r>
            <a:r>
              <a:rPr lang="nb-NO" baseline="0" dirty="0" smtClean="0"/>
              <a:t>kor langvarig det vart, om </a:t>
            </a:r>
            <a:r>
              <a:rPr lang="nb-NO" baseline="0" dirty="0" smtClean="0"/>
              <a:t>det kom til å oppstå </a:t>
            </a:r>
            <a:r>
              <a:rPr lang="nb-NO" baseline="0" dirty="0" err="1" smtClean="0"/>
              <a:t>alvorlege</a:t>
            </a:r>
            <a:r>
              <a:rPr lang="nb-NO" baseline="0" dirty="0" smtClean="0"/>
              <a:t> </a:t>
            </a:r>
            <a:r>
              <a:rPr lang="nb-NO" baseline="0" dirty="0" err="1" smtClean="0"/>
              <a:t>komplikasjonar</a:t>
            </a:r>
            <a:r>
              <a:rPr lang="nb-NO" baseline="0" dirty="0" smtClean="0"/>
              <a:t> eller dødsfall som </a:t>
            </a:r>
            <a:r>
              <a:rPr lang="nb-NO" baseline="0" dirty="0" err="1" smtClean="0"/>
              <a:t>fylgje</a:t>
            </a:r>
            <a:r>
              <a:rPr lang="nb-NO" baseline="0" dirty="0" smtClean="0"/>
              <a:t> av smitten osv</a:t>
            </a:r>
            <a:r>
              <a:rPr lang="nb-NO" baseline="0" dirty="0" smtClean="0"/>
              <a:t>.</a:t>
            </a:r>
          </a:p>
          <a:p>
            <a:r>
              <a:rPr lang="nb-NO" baseline="0" dirty="0" smtClean="0"/>
              <a:t>Me var usikre på kva </a:t>
            </a:r>
            <a:r>
              <a:rPr lang="nb-NO" baseline="0" dirty="0" err="1" smtClean="0"/>
              <a:t>observasjonar</a:t>
            </a:r>
            <a:r>
              <a:rPr lang="nb-NO" baseline="0" dirty="0" smtClean="0"/>
              <a:t> og </a:t>
            </a:r>
            <a:r>
              <a:rPr lang="nb-NO" baseline="0" dirty="0" err="1" smtClean="0"/>
              <a:t>teikn</a:t>
            </a:r>
            <a:r>
              <a:rPr lang="nb-NO" baseline="0" dirty="0" smtClean="0"/>
              <a:t> </a:t>
            </a:r>
            <a:r>
              <a:rPr lang="nb-NO" baseline="0" dirty="0" err="1" smtClean="0"/>
              <a:t>ein</a:t>
            </a:r>
            <a:r>
              <a:rPr lang="nb-NO" baseline="0" dirty="0" smtClean="0"/>
              <a:t> skulle sjå etter, som mest kritisk for akutt forverring, då dette var nytt for oss alle. Det var derfor godt at </a:t>
            </a:r>
            <a:r>
              <a:rPr lang="nb-NO" baseline="0" dirty="0" err="1" smtClean="0"/>
              <a:t>me</a:t>
            </a:r>
            <a:r>
              <a:rPr lang="nb-NO" baseline="0" dirty="0" smtClean="0"/>
              <a:t> på </a:t>
            </a:r>
            <a:r>
              <a:rPr lang="nb-NO" baseline="0" dirty="0" err="1" smtClean="0"/>
              <a:t>dei</a:t>
            </a:r>
            <a:r>
              <a:rPr lang="nb-NO" baseline="0" dirty="0" smtClean="0"/>
              <a:t> fleste vakter i den mest kritiske perioden </a:t>
            </a:r>
            <a:r>
              <a:rPr lang="nb-NO" baseline="0" dirty="0" err="1" smtClean="0"/>
              <a:t>klarde</a:t>
            </a:r>
            <a:r>
              <a:rPr lang="nb-NO" baseline="0" dirty="0" smtClean="0"/>
              <a:t> å </a:t>
            </a:r>
            <a:r>
              <a:rPr lang="nb-NO" baseline="0" dirty="0" err="1" smtClean="0"/>
              <a:t>vera</a:t>
            </a:r>
            <a:r>
              <a:rPr lang="nb-NO" baseline="0" dirty="0" smtClean="0"/>
              <a:t> to </a:t>
            </a:r>
            <a:r>
              <a:rPr lang="nb-NO" baseline="0" dirty="0" err="1" smtClean="0"/>
              <a:t>sjukepleiarar</a:t>
            </a:r>
            <a:r>
              <a:rPr lang="nb-NO" baseline="0" dirty="0" smtClean="0"/>
              <a:t>. Smittevernlegen, tilsynslege og </a:t>
            </a:r>
            <a:r>
              <a:rPr lang="nb-NO" baseline="0" dirty="0" err="1" smtClean="0"/>
              <a:t>vaktlegane</a:t>
            </a:r>
            <a:r>
              <a:rPr lang="nb-NO" baseline="0" dirty="0" smtClean="0"/>
              <a:t> var og lett </a:t>
            </a:r>
            <a:r>
              <a:rPr lang="nb-NO" baseline="0" dirty="0" err="1" smtClean="0"/>
              <a:t>tilgjengelege</a:t>
            </a:r>
            <a:r>
              <a:rPr lang="nb-NO" baseline="0" dirty="0" smtClean="0"/>
              <a:t> og lette å </a:t>
            </a:r>
            <a:r>
              <a:rPr lang="nb-NO" baseline="0" dirty="0" err="1" smtClean="0"/>
              <a:t>spørja</a:t>
            </a:r>
            <a:r>
              <a:rPr lang="nb-NO" baseline="0" dirty="0" smtClean="0"/>
              <a:t> dersom det var </a:t>
            </a:r>
            <a:r>
              <a:rPr lang="nb-NO" baseline="0" dirty="0" err="1" smtClean="0"/>
              <a:t>noko</a:t>
            </a:r>
            <a:r>
              <a:rPr lang="nb-NO" baseline="0" dirty="0" smtClean="0"/>
              <a:t> </a:t>
            </a:r>
            <a:r>
              <a:rPr lang="nb-NO" baseline="0" dirty="0" err="1" smtClean="0"/>
              <a:t>me</a:t>
            </a:r>
            <a:r>
              <a:rPr lang="nb-NO" baseline="0" dirty="0" smtClean="0"/>
              <a:t> </a:t>
            </a:r>
            <a:r>
              <a:rPr lang="nb-NO" baseline="0" dirty="0" err="1" smtClean="0"/>
              <a:t>trengde</a:t>
            </a:r>
            <a:r>
              <a:rPr lang="nb-NO" baseline="0" dirty="0" smtClean="0"/>
              <a:t> eller </a:t>
            </a:r>
            <a:r>
              <a:rPr lang="nb-NO" baseline="0" dirty="0" err="1" smtClean="0"/>
              <a:t>lurde</a:t>
            </a:r>
            <a:r>
              <a:rPr lang="nb-NO" baseline="0" dirty="0" smtClean="0"/>
              <a:t> på! Dette var </a:t>
            </a:r>
            <a:r>
              <a:rPr lang="nb-NO" baseline="0" dirty="0" err="1" smtClean="0"/>
              <a:t>ein</a:t>
            </a:r>
            <a:r>
              <a:rPr lang="nb-NO" baseline="0" dirty="0" smtClean="0"/>
              <a:t> </a:t>
            </a:r>
            <a:r>
              <a:rPr lang="nb-NO" baseline="0" dirty="0" err="1" smtClean="0"/>
              <a:t>tryggheit</a:t>
            </a:r>
            <a:r>
              <a:rPr lang="nb-NO" baseline="0" dirty="0" smtClean="0"/>
              <a:t> i alt kaoset!</a:t>
            </a:r>
          </a:p>
          <a:p>
            <a:endParaRPr lang="nb-NO" baseline="0" dirty="0" smtClean="0"/>
          </a:p>
          <a:p>
            <a:r>
              <a:rPr lang="nb-NO" baseline="0" dirty="0" smtClean="0"/>
              <a:t>På </a:t>
            </a:r>
            <a:r>
              <a:rPr lang="nb-NO" baseline="0" dirty="0" err="1" smtClean="0"/>
              <a:t>dei</a:t>
            </a:r>
            <a:r>
              <a:rPr lang="nb-NO" baseline="0" dirty="0" smtClean="0"/>
              <a:t> aller fleste smitta </a:t>
            </a:r>
            <a:r>
              <a:rPr lang="nb-NO" baseline="0" dirty="0" err="1" smtClean="0"/>
              <a:t>pasientane</a:t>
            </a:r>
            <a:r>
              <a:rPr lang="nb-NO" baseline="0" dirty="0" smtClean="0"/>
              <a:t> </a:t>
            </a:r>
            <a:r>
              <a:rPr lang="nb-NO" baseline="0" dirty="0" smtClean="0"/>
              <a:t>tok </a:t>
            </a:r>
            <a:r>
              <a:rPr lang="nb-NO" baseline="0" dirty="0" err="1" smtClean="0"/>
              <a:t>me</a:t>
            </a:r>
            <a:r>
              <a:rPr lang="nb-NO" baseline="0" dirty="0" smtClean="0"/>
              <a:t> vitale </a:t>
            </a:r>
            <a:r>
              <a:rPr lang="nb-NO" baseline="0" dirty="0" err="1" smtClean="0"/>
              <a:t>målingar</a:t>
            </a:r>
            <a:r>
              <a:rPr lang="nb-NO" baseline="0" dirty="0" smtClean="0"/>
              <a:t> </a:t>
            </a:r>
            <a:r>
              <a:rPr lang="nb-NO" baseline="0" dirty="0" smtClean="0"/>
              <a:t> </a:t>
            </a:r>
            <a:r>
              <a:rPr lang="nb-NO" baseline="0" dirty="0" smtClean="0"/>
              <a:t>x2 pr døgn, om </a:t>
            </a:r>
            <a:r>
              <a:rPr lang="nb-NO" baseline="0" dirty="0" err="1" smtClean="0"/>
              <a:t>ikkje</a:t>
            </a:r>
            <a:r>
              <a:rPr lang="nb-NO" baseline="0" dirty="0" smtClean="0"/>
              <a:t> anna var </a:t>
            </a:r>
            <a:r>
              <a:rPr lang="nb-NO" baseline="0" dirty="0" err="1" smtClean="0"/>
              <a:t>avtala</a:t>
            </a:r>
            <a:r>
              <a:rPr lang="nb-NO" baseline="0" dirty="0" smtClean="0"/>
              <a:t> med lege. Me </a:t>
            </a:r>
            <a:r>
              <a:rPr lang="nb-NO" baseline="0" dirty="0" smtClean="0"/>
              <a:t>har godt innarbeidde </a:t>
            </a:r>
            <a:r>
              <a:rPr lang="nb-NO" baseline="0" dirty="0" err="1" smtClean="0"/>
              <a:t>rutinar</a:t>
            </a:r>
            <a:r>
              <a:rPr lang="nb-NO" baseline="0" dirty="0" smtClean="0"/>
              <a:t> for bruk av NEWS, og nytta dette. Me </a:t>
            </a:r>
            <a:r>
              <a:rPr lang="nb-NO" baseline="0" dirty="0" smtClean="0"/>
              <a:t>tok </a:t>
            </a:r>
            <a:r>
              <a:rPr lang="nb-NO" baseline="0" dirty="0" err="1" smtClean="0"/>
              <a:t>hyppigare</a:t>
            </a:r>
            <a:r>
              <a:rPr lang="nb-NO" baseline="0" dirty="0" smtClean="0"/>
              <a:t> </a:t>
            </a:r>
            <a:r>
              <a:rPr lang="nb-NO" baseline="0" dirty="0" err="1" smtClean="0"/>
              <a:t>målingar</a:t>
            </a:r>
            <a:r>
              <a:rPr lang="nb-NO" baseline="0" dirty="0" smtClean="0"/>
              <a:t> ved avvik for å ha kontroll. </a:t>
            </a:r>
          </a:p>
          <a:p>
            <a:r>
              <a:rPr lang="nb-NO" baseline="0" dirty="0" smtClean="0"/>
              <a:t>Me </a:t>
            </a:r>
            <a:r>
              <a:rPr lang="nb-NO" baseline="0" dirty="0" smtClean="0"/>
              <a:t>hadde  heldigvis </a:t>
            </a:r>
            <a:r>
              <a:rPr lang="nb-NO" baseline="0" dirty="0" smtClean="0"/>
              <a:t>få </a:t>
            </a:r>
            <a:r>
              <a:rPr lang="nb-NO" baseline="0" dirty="0" err="1" smtClean="0"/>
              <a:t>pasientar</a:t>
            </a:r>
            <a:r>
              <a:rPr lang="nb-NO" baseline="0" dirty="0" smtClean="0"/>
              <a:t> som vart </a:t>
            </a:r>
            <a:r>
              <a:rPr lang="nb-NO" baseline="0" dirty="0" err="1" smtClean="0"/>
              <a:t>alvorleg</a:t>
            </a:r>
            <a:r>
              <a:rPr lang="nb-NO" baseline="0" dirty="0" smtClean="0"/>
              <a:t> sjuke. </a:t>
            </a:r>
            <a:endParaRPr lang="nb-NO" baseline="0" dirty="0" smtClean="0"/>
          </a:p>
          <a:p>
            <a:r>
              <a:rPr lang="nb-NO" baseline="0" dirty="0" smtClean="0"/>
              <a:t>Det </a:t>
            </a:r>
            <a:r>
              <a:rPr lang="nb-NO" baseline="0" dirty="0" err="1" smtClean="0"/>
              <a:t>me</a:t>
            </a:r>
            <a:r>
              <a:rPr lang="nb-NO" baseline="0" dirty="0" smtClean="0"/>
              <a:t> </a:t>
            </a:r>
            <a:r>
              <a:rPr lang="nb-NO" baseline="0" dirty="0" err="1" smtClean="0"/>
              <a:t>såg</a:t>
            </a:r>
            <a:r>
              <a:rPr lang="nb-NO" baseline="0" dirty="0" smtClean="0"/>
              <a:t> blant </a:t>
            </a:r>
            <a:r>
              <a:rPr lang="nb-NO" baseline="0" dirty="0" err="1" smtClean="0"/>
              <a:t>dei</a:t>
            </a:r>
            <a:r>
              <a:rPr lang="nb-NO" baseline="0" dirty="0" smtClean="0"/>
              <a:t> som vart </a:t>
            </a:r>
            <a:r>
              <a:rPr lang="nb-NO" baseline="0" dirty="0" err="1" smtClean="0"/>
              <a:t>sjukast</a:t>
            </a:r>
            <a:r>
              <a:rPr lang="nb-NO" baseline="0" dirty="0" smtClean="0"/>
              <a:t> var feber over 39 </a:t>
            </a:r>
            <a:r>
              <a:rPr lang="nb-NO" baseline="0" dirty="0" smtClean="0"/>
              <a:t>grader, som gjerne var </a:t>
            </a:r>
            <a:r>
              <a:rPr lang="nb-NO" baseline="0" dirty="0" err="1" smtClean="0"/>
              <a:t>noko</a:t>
            </a:r>
            <a:r>
              <a:rPr lang="nb-NO" baseline="0" dirty="0" smtClean="0"/>
              <a:t> </a:t>
            </a:r>
            <a:r>
              <a:rPr lang="nb-NO" baseline="0" dirty="0" err="1" smtClean="0"/>
              <a:t>vanskeleg</a:t>
            </a:r>
            <a:r>
              <a:rPr lang="nb-NO" baseline="0" dirty="0" smtClean="0"/>
              <a:t> å få senka, </a:t>
            </a:r>
            <a:r>
              <a:rPr lang="nb-NO" baseline="0" dirty="0" smtClean="0"/>
              <a:t>systolisk blodtrykk under 100, rask respirasjonsfrekvens, </a:t>
            </a:r>
            <a:r>
              <a:rPr lang="nb-NO" baseline="0" dirty="0" smtClean="0"/>
              <a:t>ofte over </a:t>
            </a:r>
            <a:r>
              <a:rPr lang="nb-NO" baseline="0" dirty="0" smtClean="0"/>
              <a:t>30, og enkelte hadde </a:t>
            </a:r>
            <a:r>
              <a:rPr lang="nb-NO" baseline="0" dirty="0" err="1" smtClean="0"/>
              <a:t>noko</a:t>
            </a:r>
            <a:r>
              <a:rPr lang="nb-NO" baseline="0" dirty="0" smtClean="0"/>
              <a:t> låg metning. </a:t>
            </a:r>
            <a:endParaRPr lang="nb-NO" baseline="0" dirty="0" smtClean="0"/>
          </a:p>
          <a:p>
            <a:r>
              <a:rPr lang="nb-NO" baseline="0" dirty="0" smtClean="0"/>
              <a:t>Ingen </a:t>
            </a:r>
            <a:r>
              <a:rPr lang="nb-NO" baseline="0" dirty="0" smtClean="0"/>
              <a:t>av </a:t>
            </a:r>
            <a:r>
              <a:rPr lang="nb-NO" baseline="0" dirty="0" err="1" smtClean="0"/>
              <a:t>pasientane</a:t>
            </a:r>
            <a:r>
              <a:rPr lang="nb-NO" baseline="0" dirty="0" smtClean="0"/>
              <a:t> vart sende til sjukehus på grunn av sjukdomsforløpet, men </a:t>
            </a:r>
            <a:r>
              <a:rPr lang="nb-NO" baseline="0" dirty="0" err="1" smtClean="0"/>
              <a:t>me</a:t>
            </a:r>
            <a:r>
              <a:rPr lang="nb-NO" baseline="0" dirty="0" smtClean="0"/>
              <a:t> behandla </a:t>
            </a:r>
            <a:r>
              <a:rPr lang="nb-NO" baseline="0" dirty="0" err="1" smtClean="0"/>
              <a:t>dei</a:t>
            </a:r>
            <a:r>
              <a:rPr lang="nb-NO" baseline="0" dirty="0" smtClean="0"/>
              <a:t> lokalt med mellom anna Ringer iv., </a:t>
            </a:r>
            <a:r>
              <a:rPr lang="nb-NO" baseline="0" dirty="0" err="1" smtClean="0"/>
              <a:t>febernedsettande</a:t>
            </a:r>
            <a:r>
              <a:rPr lang="nb-NO" baseline="0" dirty="0" smtClean="0"/>
              <a:t>, O2, samt antibiotika på </a:t>
            </a:r>
            <a:r>
              <a:rPr lang="nb-NO" baseline="0" dirty="0" err="1" smtClean="0"/>
              <a:t>nokre</a:t>
            </a:r>
            <a:r>
              <a:rPr lang="nb-NO" baseline="0" dirty="0" smtClean="0"/>
              <a:t> som utvikla </a:t>
            </a:r>
            <a:r>
              <a:rPr lang="nb-NO" baseline="0" dirty="0" smtClean="0"/>
              <a:t>post-</a:t>
            </a:r>
            <a:r>
              <a:rPr lang="nb-NO" baseline="0" dirty="0" err="1" smtClean="0"/>
              <a:t>covid</a:t>
            </a:r>
            <a:r>
              <a:rPr lang="nb-NO" baseline="0" dirty="0" smtClean="0"/>
              <a:t>-pneumoni.</a:t>
            </a:r>
          </a:p>
          <a:p>
            <a:endParaRPr lang="nb-NO" baseline="0" dirty="0" smtClean="0"/>
          </a:p>
          <a:p>
            <a:r>
              <a:rPr lang="nb-NO" baseline="0" dirty="0" smtClean="0"/>
              <a:t>1-2 veker etter avisolering var det </a:t>
            </a:r>
            <a:r>
              <a:rPr lang="nb-NO" baseline="0" dirty="0" err="1" smtClean="0"/>
              <a:t>nokre</a:t>
            </a:r>
            <a:r>
              <a:rPr lang="nb-NO" baseline="0" dirty="0" smtClean="0"/>
              <a:t> </a:t>
            </a:r>
            <a:r>
              <a:rPr lang="nb-NO" baseline="0" dirty="0" err="1" smtClean="0"/>
              <a:t>pasientar</a:t>
            </a:r>
            <a:r>
              <a:rPr lang="nb-NO" baseline="0" dirty="0" smtClean="0"/>
              <a:t> som </a:t>
            </a:r>
            <a:r>
              <a:rPr lang="nb-NO" baseline="0" dirty="0" err="1" smtClean="0"/>
              <a:t>fekk</a:t>
            </a:r>
            <a:r>
              <a:rPr lang="nb-NO" baseline="0" dirty="0" smtClean="0"/>
              <a:t> akutte </a:t>
            </a:r>
            <a:r>
              <a:rPr lang="nb-NO" baseline="0" dirty="0" smtClean="0"/>
              <a:t>tilfelle av anna sjukdom, som </a:t>
            </a:r>
            <a:r>
              <a:rPr lang="nb-NO" baseline="0" dirty="0" err="1" smtClean="0"/>
              <a:t>ikkje</a:t>
            </a:r>
            <a:r>
              <a:rPr lang="nb-NO" baseline="0" dirty="0" smtClean="0"/>
              <a:t> kan </a:t>
            </a:r>
            <a:r>
              <a:rPr lang="nb-NO" baseline="0" dirty="0" err="1" smtClean="0"/>
              <a:t>utelukkast</a:t>
            </a:r>
            <a:r>
              <a:rPr lang="nb-NO" baseline="0" dirty="0" smtClean="0"/>
              <a:t> å ha </a:t>
            </a:r>
            <a:r>
              <a:rPr lang="nb-NO" baseline="0" dirty="0" err="1" smtClean="0"/>
              <a:t>samangeng</a:t>
            </a:r>
            <a:r>
              <a:rPr lang="nb-NO" baseline="0" dirty="0" smtClean="0"/>
              <a:t> med </a:t>
            </a:r>
            <a:r>
              <a:rPr lang="nb-NO" baseline="0" dirty="0" err="1" smtClean="0"/>
              <a:t>nyleg</a:t>
            </a:r>
            <a:r>
              <a:rPr lang="nb-NO" baseline="0" dirty="0" smtClean="0"/>
              <a:t> gjennomgått </a:t>
            </a:r>
            <a:r>
              <a:rPr lang="nb-NO" baseline="0" dirty="0" smtClean="0"/>
              <a:t>covid-19infeksjon. </a:t>
            </a:r>
          </a:p>
          <a:p>
            <a:r>
              <a:rPr lang="nb-NO" baseline="0" dirty="0" err="1" smtClean="0"/>
              <a:t>Desse</a:t>
            </a:r>
            <a:r>
              <a:rPr lang="nb-NO" baseline="0" dirty="0" smtClean="0"/>
              <a:t> </a:t>
            </a:r>
            <a:r>
              <a:rPr lang="nb-NO" baseline="0" dirty="0" smtClean="0"/>
              <a:t>vart </a:t>
            </a:r>
            <a:r>
              <a:rPr lang="nb-NO" baseline="0" dirty="0" err="1" smtClean="0"/>
              <a:t>innlagde</a:t>
            </a:r>
            <a:r>
              <a:rPr lang="nb-NO" baseline="0" dirty="0" smtClean="0"/>
              <a:t> i </a:t>
            </a:r>
            <a:r>
              <a:rPr lang="nb-NO" baseline="0" dirty="0" err="1" smtClean="0"/>
              <a:t>spesialisthelsetenesta</a:t>
            </a:r>
            <a:r>
              <a:rPr lang="nb-NO" baseline="0" dirty="0" smtClean="0"/>
              <a:t> med mellom anna </a:t>
            </a:r>
            <a:r>
              <a:rPr lang="nb-NO" baseline="0" dirty="0" err="1" smtClean="0"/>
              <a:t>hyponatremi</a:t>
            </a:r>
            <a:r>
              <a:rPr lang="nb-NO" baseline="0" dirty="0" smtClean="0"/>
              <a:t>, </a:t>
            </a:r>
            <a:r>
              <a:rPr lang="nb-NO" baseline="0" dirty="0" err="1" smtClean="0"/>
              <a:t>hjarteinfarkt</a:t>
            </a:r>
            <a:r>
              <a:rPr lang="nb-NO" baseline="0" dirty="0" smtClean="0"/>
              <a:t>, </a:t>
            </a:r>
            <a:r>
              <a:rPr lang="nb-NO" baseline="0" dirty="0" smtClean="0"/>
              <a:t>DVT </a:t>
            </a:r>
            <a:r>
              <a:rPr lang="nb-NO" baseline="0" dirty="0" smtClean="0"/>
              <a:t>og post-</a:t>
            </a:r>
            <a:r>
              <a:rPr lang="nb-NO" baseline="0" dirty="0" err="1" smtClean="0"/>
              <a:t>covid</a:t>
            </a:r>
            <a:r>
              <a:rPr lang="nb-NO" baseline="0" dirty="0" smtClean="0"/>
              <a:t>-pneumoni, alle </a:t>
            </a:r>
            <a:r>
              <a:rPr lang="nb-NO" baseline="0" dirty="0" err="1" smtClean="0"/>
              <a:t>desse</a:t>
            </a:r>
            <a:r>
              <a:rPr lang="nb-NO" baseline="0" dirty="0" smtClean="0"/>
              <a:t> </a:t>
            </a:r>
            <a:r>
              <a:rPr lang="nb-NO" baseline="0" dirty="0" err="1" smtClean="0"/>
              <a:t>fekk</a:t>
            </a:r>
            <a:r>
              <a:rPr lang="nb-NO" baseline="0" dirty="0" smtClean="0"/>
              <a:t> behandling og vart bra igjen. </a:t>
            </a:r>
          </a:p>
          <a:p>
            <a:r>
              <a:rPr lang="nb-NO" baseline="0" dirty="0" err="1" smtClean="0"/>
              <a:t>Ein</a:t>
            </a:r>
            <a:r>
              <a:rPr lang="nb-NO" baseline="0" dirty="0" smtClean="0"/>
              <a:t> </a:t>
            </a:r>
            <a:r>
              <a:rPr lang="nb-NO" baseline="0" dirty="0" smtClean="0"/>
              <a:t>pasient </a:t>
            </a:r>
            <a:r>
              <a:rPr lang="nb-NO" baseline="0" dirty="0" err="1" smtClean="0"/>
              <a:t>døydde</a:t>
            </a:r>
            <a:r>
              <a:rPr lang="nb-NO" baseline="0" dirty="0" smtClean="0"/>
              <a:t>, med covid-19 som direkte eller </a:t>
            </a:r>
            <a:r>
              <a:rPr lang="nb-NO" baseline="0" dirty="0" err="1" smtClean="0"/>
              <a:t>medverkande</a:t>
            </a:r>
            <a:r>
              <a:rPr lang="nb-NO" baseline="0" dirty="0" smtClean="0"/>
              <a:t> årsak, pasienten hadde høg alder, </a:t>
            </a:r>
            <a:r>
              <a:rPr lang="nb-NO" baseline="0" dirty="0" err="1" smtClean="0"/>
              <a:t>fleire</a:t>
            </a:r>
            <a:r>
              <a:rPr lang="nb-NO" baseline="0" dirty="0" smtClean="0"/>
              <a:t> </a:t>
            </a:r>
            <a:r>
              <a:rPr lang="nb-NO" baseline="0" dirty="0" err="1" smtClean="0"/>
              <a:t>alvorlege</a:t>
            </a:r>
            <a:r>
              <a:rPr lang="nb-NO" baseline="0" dirty="0" smtClean="0"/>
              <a:t> kroniske </a:t>
            </a:r>
            <a:r>
              <a:rPr lang="nb-NO" baseline="0" dirty="0" err="1" smtClean="0"/>
              <a:t>lidelsar</a:t>
            </a:r>
            <a:r>
              <a:rPr lang="nb-NO" baseline="0" dirty="0" smtClean="0"/>
              <a:t>, og på grunn av dette var </a:t>
            </a:r>
            <a:r>
              <a:rPr lang="nb-NO" baseline="0" dirty="0" smtClean="0"/>
              <a:t>det </a:t>
            </a:r>
            <a:r>
              <a:rPr lang="nb-NO" baseline="0" dirty="0" smtClean="0"/>
              <a:t>i samråd med </a:t>
            </a:r>
            <a:r>
              <a:rPr lang="nb-NO" baseline="0" dirty="0" err="1" smtClean="0"/>
              <a:t>pårørande</a:t>
            </a:r>
            <a:r>
              <a:rPr lang="nb-NO" baseline="0" dirty="0" smtClean="0"/>
              <a:t> sett </a:t>
            </a:r>
            <a:r>
              <a:rPr lang="nb-NO" baseline="0" dirty="0" err="1" smtClean="0"/>
              <a:t>behandlingsavgrensingar</a:t>
            </a:r>
            <a:r>
              <a:rPr lang="nb-NO" baseline="0" dirty="0" smtClean="0"/>
              <a:t>.</a:t>
            </a:r>
          </a:p>
          <a:p>
            <a:endParaRPr lang="nb-NO" baseline="0" dirty="0" smtClean="0"/>
          </a:p>
          <a:p>
            <a:r>
              <a:rPr lang="nb-NO" baseline="0" dirty="0" smtClean="0"/>
              <a:t>Me </a:t>
            </a:r>
            <a:r>
              <a:rPr lang="nb-NO" baseline="0" dirty="0" err="1" smtClean="0"/>
              <a:t>såg</a:t>
            </a:r>
            <a:r>
              <a:rPr lang="nb-NO" baseline="0" dirty="0" smtClean="0"/>
              <a:t> at grunnopplæringa for </a:t>
            </a:r>
            <a:r>
              <a:rPr lang="nb-NO" baseline="0" dirty="0" err="1" smtClean="0"/>
              <a:t>nytilsette</a:t>
            </a:r>
            <a:r>
              <a:rPr lang="nb-NO" baseline="0" dirty="0" smtClean="0"/>
              <a:t> hjå oss burde </a:t>
            </a:r>
            <a:r>
              <a:rPr lang="nb-NO" baseline="0" dirty="0" err="1" smtClean="0"/>
              <a:t>vore</a:t>
            </a:r>
            <a:r>
              <a:rPr lang="nb-NO" baseline="0" dirty="0" smtClean="0"/>
              <a:t> betre, </a:t>
            </a:r>
            <a:r>
              <a:rPr lang="nb-NO" baseline="0" dirty="0" err="1" smtClean="0"/>
              <a:t>me</a:t>
            </a:r>
            <a:r>
              <a:rPr lang="nb-NO" baseline="0" dirty="0" smtClean="0"/>
              <a:t> burde gitt </a:t>
            </a:r>
            <a:r>
              <a:rPr lang="nb-NO" baseline="0" dirty="0" smtClean="0"/>
              <a:t>betre </a:t>
            </a:r>
            <a:r>
              <a:rPr lang="nb-NO" baseline="0" dirty="0" smtClean="0"/>
              <a:t>innføring i </a:t>
            </a:r>
            <a:r>
              <a:rPr lang="nb-NO" baseline="0" dirty="0" err="1" smtClean="0"/>
              <a:t>ein</a:t>
            </a:r>
            <a:r>
              <a:rPr lang="nb-NO" baseline="0" dirty="0" smtClean="0"/>
              <a:t> del </a:t>
            </a:r>
            <a:r>
              <a:rPr lang="nb-NO" baseline="0" dirty="0" err="1" smtClean="0"/>
              <a:t>grunnleggande</a:t>
            </a:r>
            <a:r>
              <a:rPr lang="nb-NO" baseline="0" dirty="0" smtClean="0"/>
              <a:t> prinsipp </a:t>
            </a:r>
            <a:r>
              <a:rPr lang="nb-NO" baseline="0" dirty="0" smtClean="0"/>
              <a:t>og </a:t>
            </a:r>
            <a:r>
              <a:rPr lang="nb-NO" baseline="0" dirty="0" err="1" smtClean="0"/>
              <a:t>prosedyarar</a:t>
            </a:r>
            <a:r>
              <a:rPr lang="nb-NO" baseline="0" dirty="0" smtClean="0"/>
              <a:t>, og </a:t>
            </a:r>
            <a:r>
              <a:rPr lang="nb-NO" baseline="0" dirty="0" err="1" smtClean="0"/>
              <a:t>soleis</a:t>
            </a:r>
            <a:r>
              <a:rPr lang="nb-NO" baseline="0" dirty="0" smtClean="0"/>
              <a:t> sikra oss betre at tilsette kan det </a:t>
            </a:r>
            <a:r>
              <a:rPr lang="nb-NO" baseline="0" dirty="0" err="1" smtClean="0"/>
              <a:t>me</a:t>
            </a:r>
            <a:r>
              <a:rPr lang="nb-NO" baseline="0" dirty="0" smtClean="0"/>
              <a:t> </a:t>
            </a:r>
            <a:r>
              <a:rPr lang="nb-NO" baseline="0" dirty="0" smtClean="0"/>
              <a:t>treng </a:t>
            </a:r>
            <a:r>
              <a:rPr lang="nb-NO" baseline="0" dirty="0" smtClean="0"/>
              <a:t>at </a:t>
            </a:r>
            <a:r>
              <a:rPr lang="nb-NO" baseline="0" dirty="0" err="1" smtClean="0"/>
              <a:t>dei</a:t>
            </a:r>
            <a:r>
              <a:rPr lang="nb-NO" baseline="0" dirty="0" smtClean="0"/>
              <a:t> skal </a:t>
            </a:r>
            <a:r>
              <a:rPr lang="nb-NO" baseline="0" dirty="0" err="1" smtClean="0"/>
              <a:t>kunna</a:t>
            </a:r>
            <a:r>
              <a:rPr lang="nb-NO" baseline="0" dirty="0" smtClean="0"/>
              <a:t>. </a:t>
            </a:r>
            <a:endParaRPr lang="nb-NO" baseline="0" dirty="0" smtClean="0"/>
          </a:p>
          <a:p>
            <a:r>
              <a:rPr lang="nb-NO" baseline="0" dirty="0" smtClean="0"/>
              <a:t>I </a:t>
            </a:r>
            <a:r>
              <a:rPr lang="nb-NO" baseline="0" dirty="0" smtClean="0"/>
              <a:t>tillegg </a:t>
            </a:r>
            <a:r>
              <a:rPr lang="nb-NO" baseline="0" dirty="0" err="1" smtClean="0"/>
              <a:t>såg</a:t>
            </a:r>
            <a:r>
              <a:rPr lang="nb-NO" baseline="0" dirty="0" smtClean="0"/>
              <a:t> </a:t>
            </a:r>
            <a:r>
              <a:rPr lang="nb-NO" baseline="0" dirty="0" err="1" smtClean="0"/>
              <a:t>me</a:t>
            </a:r>
            <a:r>
              <a:rPr lang="nb-NO" baseline="0" dirty="0" smtClean="0"/>
              <a:t> at </a:t>
            </a:r>
            <a:r>
              <a:rPr lang="nb-NO" baseline="0" dirty="0" err="1" smtClean="0"/>
              <a:t>grunnleggande</a:t>
            </a:r>
            <a:r>
              <a:rPr lang="nb-NO" baseline="0" dirty="0" smtClean="0"/>
              <a:t> kunnskap om </a:t>
            </a:r>
            <a:r>
              <a:rPr lang="nb-NO" baseline="0" dirty="0" err="1" smtClean="0"/>
              <a:t>dei</a:t>
            </a:r>
            <a:r>
              <a:rPr lang="nb-NO" baseline="0" dirty="0" smtClean="0"/>
              <a:t> heilt </a:t>
            </a:r>
            <a:r>
              <a:rPr lang="nb-NO" baseline="0" dirty="0" err="1" smtClean="0"/>
              <a:t>daglegdagse</a:t>
            </a:r>
            <a:r>
              <a:rPr lang="nb-NO" baseline="0" dirty="0" smtClean="0"/>
              <a:t> </a:t>
            </a:r>
            <a:r>
              <a:rPr lang="nb-NO" baseline="0" dirty="0" err="1" smtClean="0"/>
              <a:t>arbeidsoppgåvene</a:t>
            </a:r>
            <a:r>
              <a:rPr lang="nb-NO" baseline="0" dirty="0" smtClean="0"/>
              <a:t>, som ivaretaking av hygieniske prinsipp, smittevern, handhygiene </a:t>
            </a:r>
            <a:r>
              <a:rPr lang="nb-NO" baseline="0" dirty="0" err="1" smtClean="0"/>
              <a:t>osv</a:t>
            </a:r>
            <a:r>
              <a:rPr lang="nb-NO" baseline="0" dirty="0" smtClean="0"/>
              <a:t> </a:t>
            </a:r>
            <a:r>
              <a:rPr lang="nb-NO" baseline="0" dirty="0" err="1" smtClean="0"/>
              <a:t>ikkje</a:t>
            </a:r>
            <a:r>
              <a:rPr lang="nb-NO" baseline="0" dirty="0" smtClean="0"/>
              <a:t> kan </a:t>
            </a:r>
            <a:r>
              <a:rPr lang="nb-NO" baseline="0" dirty="0" err="1" smtClean="0"/>
              <a:t>takast</a:t>
            </a:r>
            <a:r>
              <a:rPr lang="nb-NO" baseline="0" dirty="0" smtClean="0"/>
              <a:t> for gitt. Dette må </a:t>
            </a:r>
            <a:r>
              <a:rPr lang="nb-NO" baseline="0" dirty="0" err="1" smtClean="0"/>
              <a:t>me</a:t>
            </a:r>
            <a:r>
              <a:rPr lang="nb-NO" baseline="0" dirty="0" smtClean="0"/>
              <a:t> heile tida jobbe </a:t>
            </a:r>
            <a:r>
              <a:rPr lang="nb-NO" baseline="0" dirty="0" smtClean="0"/>
              <a:t>med. </a:t>
            </a:r>
          </a:p>
          <a:p>
            <a:r>
              <a:rPr lang="nb-NO" baseline="0" dirty="0" smtClean="0"/>
              <a:t>Dette </a:t>
            </a:r>
            <a:r>
              <a:rPr lang="nb-NO" baseline="0" dirty="0" smtClean="0"/>
              <a:t>er kunnskap </a:t>
            </a:r>
            <a:r>
              <a:rPr lang="nb-NO" baseline="0" dirty="0" err="1" smtClean="0"/>
              <a:t>ein</a:t>
            </a:r>
            <a:r>
              <a:rPr lang="nb-NO" baseline="0" dirty="0" smtClean="0"/>
              <a:t> </a:t>
            </a:r>
            <a:r>
              <a:rPr lang="nb-NO" baseline="0" dirty="0" err="1" smtClean="0"/>
              <a:t>nyttar</a:t>
            </a:r>
            <a:r>
              <a:rPr lang="nb-NO" baseline="0" dirty="0" smtClean="0"/>
              <a:t> seg av, og har bruk for kvar </a:t>
            </a:r>
            <a:r>
              <a:rPr lang="nb-NO" baseline="0" dirty="0" err="1" smtClean="0"/>
              <a:t>einaste</a:t>
            </a:r>
            <a:r>
              <a:rPr lang="nb-NO" baseline="0" dirty="0" smtClean="0"/>
              <a:t> dag, og </a:t>
            </a:r>
            <a:r>
              <a:rPr lang="nb-NO" baseline="0" dirty="0" err="1" smtClean="0"/>
              <a:t>ein</a:t>
            </a:r>
            <a:r>
              <a:rPr lang="nb-NO" baseline="0" dirty="0" smtClean="0"/>
              <a:t> veit aldri </a:t>
            </a:r>
            <a:r>
              <a:rPr lang="nb-NO" baseline="0" dirty="0" err="1" smtClean="0"/>
              <a:t>kortid</a:t>
            </a:r>
            <a:r>
              <a:rPr lang="nb-NO" baseline="0" dirty="0" smtClean="0"/>
              <a:t> </a:t>
            </a:r>
            <a:r>
              <a:rPr lang="nb-NO" baseline="0" dirty="0" err="1" smtClean="0"/>
              <a:t>ein</a:t>
            </a:r>
            <a:r>
              <a:rPr lang="nb-NO" baseline="0" dirty="0" smtClean="0"/>
              <a:t> </a:t>
            </a:r>
            <a:r>
              <a:rPr lang="nb-NO" baseline="0" dirty="0" err="1" smtClean="0"/>
              <a:t>verkeleg</a:t>
            </a:r>
            <a:r>
              <a:rPr lang="nb-NO" baseline="0" dirty="0" smtClean="0"/>
              <a:t> treng det som mest. </a:t>
            </a:r>
            <a:endParaRPr lang="nb-NO" baseline="0" dirty="0" smtClean="0"/>
          </a:p>
          <a:p>
            <a:r>
              <a:rPr lang="nb-NO" baseline="0" dirty="0" smtClean="0"/>
              <a:t>Me </a:t>
            </a:r>
            <a:r>
              <a:rPr lang="nb-NO" baseline="0" dirty="0" smtClean="0"/>
              <a:t>vert aldri </a:t>
            </a:r>
            <a:r>
              <a:rPr lang="nb-NO" baseline="0" dirty="0" err="1" smtClean="0"/>
              <a:t>utlærde</a:t>
            </a:r>
            <a:r>
              <a:rPr lang="nb-NO" baseline="0" dirty="0" smtClean="0"/>
              <a:t> som </a:t>
            </a:r>
            <a:r>
              <a:rPr lang="nb-NO" baseline="0" dirty="0" err="1" smtClean="0"/>
              <a:t>helsearbeidarar</a:t>
            </a:r>
            <a:r>
              <a:rPr lang="nb-NO" baseline="0" dirty="0" smtClean="0"/>
              <a:t>, og </a:t>
            </a:r>
            <a:r>
              <a:rPr lang="nb-NO" baseline="0" dirty="0" err="1" smtClean="0"/>
              <a:t>me</a:t>
            </a:r>
            <a:r>
              <a:rPr lang="nb-NO" baseline="0" dirty="0" smtClean="0"/>
              <a:t> treng alltid </a:t>
            </a:r>
            <a:r>
              <a:rPr lang="nb-NO" baseline="0" dirty="0" err="1" smtClean="0"/>
              <a:t>ein</a:t>
            </a:r>
            <a:r>
              <a:rPr lang="nb-NO" baseline="0" dirty="0" smtClean="0"/>
              <a:t> oppfrisking i </a:t>
            </a:r>
            <a:r>
              <a:rPr lang="nb-NO" baseline="0" dirty="0" err="1" smtClean="0"/>
              <a:t>eitt</a:t>
            </a:r>
            <a:r>
              <a:rPr lang="nb-NO" baseline="0" dirty="0" smtClean="0"/>
              <a:t> eller anna</a:t>
            </a:r>
            <a:r>
              <a:rPr lang="nb-NO" baseline="0" dirty="0" smtClean="0"/>
              <a:t>.</a:t>
            </a:r>
          </a:p>
          <a:p>
            <a:endParaRPr lang="nb-NO" baseline="0" dirty="0" smtClean="0"/>
          </a:p>
          <a:p>
            <a:r>
              <a:rPr lang="nb-NO" baseline="0" dirty="0" smtClean="0"/>
              <a:t>Verdien av internundervisning og </a:t>
            </a:r>
            <a:r>
              <a:rPr lang="nb-NO" baseline="0" dirty="0" err="1" smtClean="0"/>
              <a:t>fagleg</a:t>
            </a:r>
            <a:r>
              <a:rPr lang="nb-NO" baseline="0" dirty="0" smtClean="0"/>
              <a:t> oppdatering er stor, og </a:t>
            </a:r>
            <a:r>
              <a:rPr lang="nb-NO" baseline="0" dirty="0" err="1" smtClean="0"/>
              <a:t>me</a:t>
            </a:r>
            <a:r>
              <a:rPr lang="nb-NO" baseline="0" dirty="0" smtClean="0"/>
              <a:t> vil framover forsøka å ha </a:t>
            </a:r>
            <a:r>
              <a:rPr lang="nb-NO" baseline="0" dirty="0" err="1" smtClean="0"/>
              <a:t>enno</a:t>
            </a:r>
            <a:r>
              <a:rPr lang="nb-NO" baseline="0" dirty="0" smtClean="0"/>
              <a:t> </a:t>
            </a:r>
            <a:r>
              <a:rPr lang="nb-NO" baseline="0" dirty="0" err="1" smtClean="0"/>
              <a:t>meir</a:t>
            </a:r>
            <a:r>
              <a:rPr lang="nb-NO" baseline="0" dirty="0" smtClean="0"/>
              <a:t> fokus på dette, for å stadig </a:t>
            </a:r>
            <a:r>
              <a:rPr lang="nb-NO" baseline="0" dirty="0" err="1" smtClean="0"/>
              <a:t>vera</a:t>
            </a:r>
            <a:r>
              <a:rPr lang="nb-NO" baseline="0" dirty="0" smtClean="0"/>
              <a:t> i læring </a:t>
            </a:r>
            <a:r>
              <a:rPr lang="nb-NO" baseline="0" dirty="0" err="1" smtClean="0"/>
              <a:t>ilag</a:t>
            </a:r>
            <a:r>
              <a:rPr lang="nb-NO" baseline="0" dirty="0" smtClean="0"/>
              <a:t> i avdelinga. Me vil også </a:t>
            </a:r>
            <a:r>
              <a:rPr lang="nb-NO" baseline="0" dirty="0" smtClean="0"/>
              <a:t>ta </a:t>
            </a:r>
            <a:r>
              <a:rPr lang="nb-NO" baseline="0" dirty="0" err="1" smtClean="0"/>
              <a:t>ein</a:t>
            </a:r>
            <a:r>
              <a:rPr lang="nb-NO" baseline="0" dirty="0" smtClean="0"/>
              <a:t> </a:t>
            </a:r>
            <a:r>
              <a:rPr lang="nb-NO" baseline="0" dirty="0" err="1" smtClean="0"/>
              <a:t>grundog</a:t>
            </a:r>
            <a:r>
              <a:rPr lang="nb-NO" baseline="0" dirty="0" smtClean="0"/>
              <a:t> gjennomgang av interne </a:t>
            </a:r>
            <a:r>
              <a:rPr lang="nb-NO" baseline="0" dirty="0" err="1" smtClean="0"/>
              <a:t>prosedyrar</a:t>
            </a:r>
            <a:r>
              <a:rPr lang="nb-NO" baseline="0" dirty="0" smtClean="0"/>
              <a:t> </a:t>
            </a:r>
            <a:r>
              <a:rPr lang="nb-NO" baseline="0" dirty="0" smtClean="0"/>
              <a:t>og avvika som oppstod, for </a:t>
            </a:r>
            <a:r>
              <a:rPr lang="nb-NO" baseline="0" dirty="0" smtClean="0"/>
              <a:t>å sikre at </a:t>
            </a:r>
            <a:r>
              <a:rPr lang="nb-NO" baseline="0" dirty="0" err="1" smtClean="0"/>
              <a:t>me</a:t>
            </a:r>
            <a:r>
              <a:rPr lang="nb-NO" baseline="0" dirty="0" smtClean="0"/>
              <a:t> i framtida vert betre enn det </a:t>
            </a:r>
            <a:r>
              <a:rPr lang="nb-NO" baseline="0" dirty="0" err="1" smtClean="0"/>
              <a:t>me</a:t>
            </a:r>
            <a:r>
              <a:rPr lang="nb-NO" baseline="0" dirty="0" smtClean="0"/>
              <a:t> er i dag</a:t>
            </a:r>
            <a:r>
              <a:rPr lang="nb-NO" baseline="0" dirty="0" smtClean="0"/>
              <a:t>.</a:t>
            </a:r>
          </a:p>
          <a:p>
            <a:endParaRPr lang="nb-NO" baseline="0" dirty="0" smtClean="0"/>
          </a:p>
          <a:p>
            <a:r>
              <a:rPr lang="nb-NO" baseline="0" dirty="0" smtClean="0"/>
              <a:t>Alt i alt handterte </a:t>
            </a:r>
            <a:r>
              <a:rPr lang="nb-NO" baseline="0" dirty="0" err="1" smtClean="0"/>
              <a:t>me</a:t>
            </a:r>
            <a:r>
              <a:rPr lang="nb-NO" baseline="0" dirty="0" smtClean="0"/>
              <a:t> </a:t>
            </a:r>
            <a:r>
              <a:rPr lang="nb-NO" baseline="0" dirty="0" err="1" smtClean="0"/>
              <a:t>utbrotet</a:t>
            </a:r>
            <a:r>
              <a:rPr lang="nb-NO" baseline="0" dirty="0" smtClean="0"/>
              <a:t>, når det fyrst vart so gale som det vart. Me </a:t>
            </a:r>
            <a:r>
              <a:rPr lang="nb-NO" baseline="0" dirty="0" err="1" smtClean="0"/>
              <a:t>klarde</a:t>
            </a:r>
            <a:r>
              <a:rPr lang="nb-NO" baseline="0" dirty="0" smtClean="0"/>
              <a:t> å ivareta </a:t>
            </a:r>
            <a:r>
              <a:rPr lang="nb-NO" baseline="0" dirty="0" err="1" smtClean="0"/>
              <a:t>pasientane</a:t>
            </a:r>
            <a:r>
              <a:rPr lang="nb-NO" baseline="0" dirty="0" smtClean="0"/>
              <a:t> sine </a:t>
            </a:r>
            <a:r>
              <a:rPr lang="nb-NO" baseline="0" dirty="0" err="1" smtClean="0"/>
              <a:t>grunnleggande</a:t>
            </a:r>
            <a:r>
              <a:rPr lang="nb-NO" baseline="0" dirty="0" smtClean="0"/>
              <a:t> behov, gitt god pleie og omsorg, fulgt sjukdomsforløpet tett, og gitt litt ekstra til og med! Me ivaretok også </a:t>
            </a:r>
            <a:r>
              <a:rPr lang="nb-NO" baseline="0" dirty="0" err="1" smtClean="0"/>
              <a:t>pårørande</a:t>
            </a:r>
            <a:r>
              <a:rPr lang="nb-NO" baseline="0" dirty="0" smtClean="0"/>
              <a:t> og andre som mellom anna </a:t>
            </a:r>
            <a:r>
              <a:rPr lang="nb-NO" baseline="0" dirty="0" err="1" smtClean="0"/>
              <a:t>trengde</a:t>
            </a:r>
            <a:r>
              <a:rPr lang="nb-NO" baseline="0" dirty="0" smtClean="0"/>
              <a:t> informasjon. </a:t>
            </a:r>
            <a:r>
              <a:rPr lang="nb-NO" baseline="0" dirty="0" err="1" smtClean="0"/>
              <a:t>Eg</a:t>
            </a:r>
            <a:r>
              <a:rPr lang="nb-NO" baseline="0" dirty="0" smtClean="0"/>
              <a:t> er stolt over avdelinga mi, og </a:t>
            </a:r>
            <a:r>
              <a:rPr lang="nb-NO" baseline="0" dirty="0" err="1" smtClean="0"/>
              <a:t>dei</a:t>
            </a:r>
            <a:r>
              <a:rPr lang="nb-NO" baseline="0" dirty="0" smtClean="0"/>
              <a:t> tilsette for innsatsen </a:t>
            </a:r>
            <a:r>
              <a:rPr lang="nb-NO" baseline="0" dirty="0" err="1" smtClean="0"/>
              <a:t>dei</a:t>
            </a:r>
            <a:r>
              <a:rPr lang="nb-NO" baseline="0" dirty="0" smtClean="0"/>
              <a:t> har lagt ned under pandemien, men særskilt under </a:t>
            </a:r>
            <a:r>
              <a:rPr lang="nb-NO" baseline="0" dirty="0" err="1" smtClean="0"/>
              <a:t>desse</a:t>
            </a:r>
            <a:r>
              <a:rPr lang="nb-NO" baseline="0" dirty="0" smtClean="0"/>
              <a:t> ekstremt </a:t>
            </a:r>
            <a:r>
              <a:rPr lang="nb-NO" baseline="0" dirty="0" err="1" smtClean="0"/>
              <a:t>utfordrande</a:t>
            </a:r>
            <a:r>
              <a:rPr lang="nb-NO" baseline="0" dirty="0" smtClean="0"/>
              <a:t> vekene!</a:t>
            </a:r>
            <a:endParaRPr lang="nb-NO" baseline="0" dirty="0" smtClean="0"/>
          </a:p>
          <a:p>
            <a:endParaRPr lang="nb-NO" baseline="0" dirty="0" smtClean="0"/>
          </a:p>
          <a:p>
            <a:r>
              <a:rPr lang="nb-NO" baseline="0" dirty="0" smtClean="0"/>
              <a:t>Takk for meg.</a:t>
            </a:r>
          </a:p>
          <a:p>
            <a:endParaRPr lang="nb-NO" baseline="0" dirty="0" smtClean="0"/>
          </a:p>
          <a:p>
            <a:endParaRPr lang="nb-NO" baseline="0" dirty="0" smtClean="0"/>
          </a:p>
        </p:txBody>
      </p:sp>
      <p:sp>
        <p:nvSpPr>
          <p:cNvPr id="4" name="Plassholder for lysbildenummer 3"/>
          <p:cNvSpPr>
            <a:spLocks noGrp="1"/>
          </p:cNvSpPr>
          <p:nvPr>
            <p:ph type="sldNum" sz="quarter" idx="10"/>
          </p:nvPr>
        </p:nvSpPr>
        <p:spPr/>
        <p:txBody>
          <a:bodyPr/>
          <a:lstStyle/>
          <a:p>
            <a:fld id="{C67A3434-4342-4F0B-A1BD-192DDEB8418F}" type="slidenum">
              <a:rPr lang="nn-NO" smtClean="0"/>
              <a:t>5</a:t>
            </a:fld>
            <a:endParaRPr lang="nn-NO"/>
          </a:p>
        </p:txBody>
      </p:sp>
    </p:spTree>
    <p:extLst>
      <p:ext uri="{BB962C8B-B14F-4D97-AF65-F5344CB8AC3E}">
        <p14:creationId xmlns:p14="http://schemas.microsoft.com/office/powerpoint/2010/main" val="22257286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d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b-NO" smtClean="0"/>
              <a:t>Klikk for å redigere tittelstil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en-US" dirty="0"/>
          </a:p>
        </p:txBody>
      </p:sp>
      <p:sp>
        <p:nvSpPr>
          <p:cNvPr id="4" name="Date Placeholder 3"/>
          <p:cNvSpPr>
            <a:spLocks noGrp="1"/>
          </p:cNvSpPr>
          <p:nvPr>
            <p:ph type="dt" sz="half" idx="10"/>
          </p:nvPr>
        </p:nvSpPr>
        <p:spPr/>
        <p:txBody>
          <a:bodyPr/>
          <a:lstStyle/>
          <a:p>
            <a:fld id="{E9E3923C-201A-D642-BF23-46AE24E35FCE}" type="datetimeFigureOut">
              <a:rPr lang="nn-NO" smtClean="0"/>
              <a:pPr/>
              <a:t>02.05.2022</a:t>
            </a:fld>
            <a:endParaRPr lang="nn-NO"/>
          </a:p>
        </p:txBody>
      </p:sp>
      <p:sp>
        <p:nvSpPr>
          <p:cNvPr id="5" name="Footer Placeholder 4"/>
          <p:cNvSpPr>
            <a:spLocks noGrp="1"/>
          </p:cNvSpPr>
          <p:nvPr>
            <p:ph type="ftr" sz="quarter" idx="11"/>
          </p:nvPr>
        </p:nvSpPr>
        <p:spPr/>
        <p:txBody>
          <a:bodyPr/>
          <a:lstStyle/>
          <a:p>
            <a:endParaRPr lang="nn-NO"/>
          </a:p>
        </p:txBody>
      </p:sp>
      <p:sp>
        <p:nvSpPr>
          <p:cNvPr id="6" name="Slide Number Placeholder 5"/>
          <p:cNvSpPr>
            <a:spLocks noGrp="1"/>
          </p:cNvSpPr>
          <p:nvPr>
            <p:ph type="sldNum" sz="quarter" idx="12"/>
          </p:nvPr>
        </p:nvSpPr>
        <p:spPr/>
        <p:txBody>
          <a:bodyPr/>
          <a:lstStyle/>
          <a:p>
            <a:fld id="{471CD182-8218-DF4D-9B0F-0E11989834C5}" type="slidenum">
              <a:rPr lang="nn-NO" smtClean="0"/>
              <a:pPr/>
              <a:t>‹#›</a:t>
            </a:fld>
            <a:endParaRPr lang="nn-NO"/>
          </a:p>
        </p:txBody>
      </p:sp>
      <p:pic>
        <p:nvPicPr>
          <p:cNvPr id="7" name="Bilde 6" descr="Vikkommune_powerpoint_mal_1.pd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0" y="0"/>
            <a:ext cx="12192000" cy="6858000"/>
          </a:xfrm>
          <a:prstGeom prst="rect">
            <a:avLst/>
          </a:prstGeom>
        </p:spPr>
      </p:pic>
    </p:spTree>
    <p:extLst>
      <p:ext uri="{BB962C8B-B14F-4D97-AF65-F5344CB8AC3E}">
        <p14:creationId xmlns:p14="http://schemas.microsoft.com/office/powerpoint/2010/main" val="30814826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10"/>
          </p:nvPr>
        </p:nvSpPr>
        <p:spPr/>
        <p:txBody>
          <a:bodyPr/>
          <a:lstStyle/>
          <a:p>
            <a:fld id="{E9E3923C-201A-D642-BF23-46AE24E35FCE}" type="datetimeFigureOut">
              <a:rPr lang="nn-NO" smtClean="0"/>
              <a:pPr/>
              <a:t>02.05.2022</a:t>
            </a:fld>
            <a:endParaRPr lang="nn-NO"/>
          </a:p>
        </p:txBody>
      </p:sp>
      <p:sp>
        <p:nvSpPr>
          <p:cNvPr id="5" name="Footer Placeholder 4"/>
          <p:cNvSpPr>
            <a:spLocks noGrp="1"/>
          </p:cNvSpPr>
          <p:nvPr>
            <p:ph type="ftr" sz="quarter" idx="11"/>
          </p:nvPr>
        </p:nvSpPr>
        <p:spPr/>
        <p:txBody>
          <a:bodyPr/>
          <a:lstStyle/>
          <a:p>
            <a:endParaRPr lang="nn-NO"/>
          </a:p>
        </p:txBody>
      </p:sp>
      <p:sp>
        <p:nvSpPr>
          <p:cNvPr id="6" name="Slide Number Placeholder 5"/>
          <p:cNvSpPr>
            <a:spLocks noGrp="1"/>
          </p:cNvSpPr>
          <p:nvPr>
            <p:ph type="sldNum" sz="quarter" idx="12"/>
          </p:nvPr>
        </p:nvSpPr>
        <p:spPr/>
        <p:txBody>
          <a:bodyPr/>
          <a:lstStyle/>
          <a:p>
            <a:fld id="{471CD182-8218-DF4D-9B0F-0E11989834C5}" type="slidenum">
              <a:rPr lang="nn-NO" smtClean="0"/>
              <a:pPr/>
              <a:t>‹#›</a:t>
            </a:fld>
            <a:endParaRPr lang="nn-NO"/>
          </a:p>
        </p:txBody>
      </p:sp>
    </p:spTree>
    <p:extLst>
      <p:ext uri="{BB962C8B-B14F-4D97-AF65-F5344CB8AC3E}">
        <p14:creationId xmlns:p14="http://schemas.microsoft.com/office/powerpoint/2010/main" val="174572086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b-NO" smtClean="0"/>
              <a:t>Klikk for å redigere tittelstil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10"/>
          </p:nvPr>
        </p:nvSpPr>
        <p:spPr/>
        <p:txBody>
          <a:bodyPr/>
          <a:lstStyle/>
          <a:p>
            <a:fld id="{E9E3923C-201A-D642-BF23-46AE24E35FCE}" type="datetimeFigureOut">
              <a:rPr lang="nn-NO" smtClean="0"/>
              <a:pPr/>
              <a:t>02.05.2022</a:t>
            </a:fld>
            <a:endParaRPr lang="nn-NO"/>
          </a:p>
        </p:txBody>
      </p:sp>
      <p:sp>
        <p:nvSpPr>
          <p:cNvPr id="5" name="Footer Placeholder 4"/>
          <p:cNvSpPr>
            <a:spLocks noGrp="1"/>
          </p:cNvSpPr>
          <p:nvPr>
            <p:ph type="ftr" sz="quarter" idx="11"/>
          </p:nvPr>
        </p:nvSpPr>
        <p:spPr/>
        <p:txBody>
          <a:bodyPr/>
          <a:lstStyle/>
          <a:p>
            <a:endParaRPr lang="nn-NO"/>
          </a:p>
        </p:txBody>
      </p:sp>
      <p:sp>
        <p:nvSpPr>
          <p:cNvPr id="6" name="Slide Number Placeholder 5"/>
          <p:cNvSpPr>
            <a:spLocks noGrp="1"/>
          </p:cNvSpPr>
          <p:nvPr>
            <p:ph type="sldNum" sz="quarter" idx="12"/>
          </p:nvPr>
        </p:nvSpPr>
        <p:spPr/>
        <p:txBody>
          <a:bodyPr/>
          <a:lstStyle/>
          <a:p>
            <a:fld id="{471CD182-8218-DF4D-9B0F-0E11989834C5}" type="slidenum">
              <a:rPr lang="nn-NO" smtClean="0"/>
              <a:pPr/>
              <a:t>‹#›</a:t>
            </a:fld>
            <a:endParaRPr lang="nn-NO"/>
          </a:p>
        </p:txBody>
      </p:sp>
    </p:spTree>
    <p:extLst>
      <p:ext uri="{BB962C8B-B14F-4D97-AF65-F5344CB8AC3E}">
        <p14:creationId xmlns:p14="http://schemas.microsoft.com/office/powerpoint/2010/main" val="189236534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dirty="0"/>
          </a:p>
        </p:txBody>
      </p:sp>
      <p:sp>
        <p:nvSpPr>
          <p:cNvPr id="3" name="Content Placeholder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10"/>
          </p:nvPr>
        </p:nvSpPr>
        <p:spPr/>
        <p:txBody>
          <a:bodyPr/>
          <a:lstStyle/>
          <a:p>
            <a:fld id="{E9E3923C-201A-D642-BF23-46AE24E35FCE}" type="datetimeFigureOut">
              <a:rPr lang="nn-NO" smtClean="0"/>
              <a:pPr/>
              <a:t>02.05.2022</a:t>
            </a:fld>
            <a:endParaRPr lang="nn-NO"/>
          </a:p>
        </p:txBody>
      </p:sp>
      <p:sp>
        <p:nvSpPr>
          <p:cNvPr id="5" name="Footer Placeholder 4"/>
          <p:cNvSpPr>
            <a:spLocks noGrp="1"/>
          </p:cNvSpPr>
          <p:nvPr>
            <p:ph type="ftr" sz="quarter" idx="11"/>
          </p:nvPr>
        </p:nvSpPr>
        <p:spPr/>
        <p:txBody>
          <a:bodyPr/>
          <a:lstStyle/>
          <a:p>
            <a:endParaRPr lang="nn-NO"/>
          </a:p>
        </p:txBody>
      </p:sp>
      <p:sp>
        <p:nvSpPr>
          <p:cNvPr id="6" name="Slide Number Placeholder 5"/>
          <p:cNvSpPr>
            <a:spLocks noGrp="1"/>
          </p:cNvSpPr>
          <p:nvPr>
            <p:ph type="sldNum" sz="quarter" idx="12"/>
          </p:nvPr>
        </p:nvSpPr>
        <p:spPr/>
        <p:txBody>
          <a:bodyPr/>
          <a:lstStyle/>
          <a:p>
            <a:fld id="{471CD182-8218-DF4D-9B0F-0E11989834C5}" type="slidenum">
              <a:rPr lang="nn-NO" smtClean="0"/>
              <a:pPr/>
              <a:t>‹#›</a:t>
            </a:fld>
            <a:endParaRPr lang="nn-NO"/>
          </a:p>
        </p:txBody>
      </p:sp>
    </p:spTree>
    <p:extLst>
      <p:ext uri="{BB962C8B-B14F-4D97-AF65-F5344CB8AC3E}">
        <p14:creationId xmlns:p14="http://schemas.microsoft.com/office/powerpoint/2010/main" val="127812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b-NO" smtClean="0"/>
              <a:t>Klikk for å redigere tittelstil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Klikk for å redigere tekststiler i malen</a:t>
            </a:r>
          </a:p>
        </p:txBody>
      </p:sp>
      <p:sp>
        <p:nvSpPr>
          <p:cNvPr id="4" name="Date Placeholder 3"/>
          <p:cNvSpPr>
            <a:spLocks noGrp="1"/>
          </p:cNvSpPr>
          <p:nvPr>
            <p:ph type="dt" sz="half" idx="10"/>
          </p:nvPr>
        </p:nvSpPr>
        <p:spPr/>
        <p:txBody>
          <a:bodyPr/>
          <a:lstStyle/>
          <a:p>
            <a:fld id="{335EC3BA-5CBC-43A1-A528-056D78B6E014}" type="datetimeFigureOut">
              <a:rPr lang="nb-NO" smtClean="0"/>
              <a:t>02.05.2022</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DE6EFCC5-6339-4D54-8D51-70D4AD773BF0}" type="slidenum">
              <a:rPr lang="nb-NO" smtClean="0"/>
              <a:t>‹#›</a:t>
            </a:fld>
            <a:endParaRPr lang="nb-NO"/>
          </a:p>
        </p:txBody>
      </p:sp>
    </p:spTree>
    <p:extLst>
      <p:ext uri="{BB962C8B-B14F-4D97-AF65-F5344CB8AC3E}">
        <p14:creationId xmlns:p14="http://schemas.microsoft.com/office/powerpoint/2010/main" val="6324660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5" name="Date Placeholder 4"/>
          <p:cNvSpPr>
            <a:spLocks noGrp="1"/>
          </p:cNvSpPr>
          <p:nvPr>
            <p:ph type="dt" sz="half" idx="10"/>
          </p:nvPr>
        </p:nvSpPr>
        <p:spPr/>
        <p:txBody>
          <a:bodyPr/>
          <a:lstStyle/>
          <a:p>
            <a:fld id="{E9E3923C-201A-D642-BF23-46AE24E35FCE}" type="datetimeFigureOut">
              <a:rPr lang="nn-NO" smtClean="0"/>
              <a:pPr/>
              <a:t>02.05.2022</a:t>
            </a:fld>
            <a:endParaRPr lang="nn-NO"/>
          </a:p>
        </p:txBody>
      </p:sp>
      <p:sp>
        <p:nvSpPr>
          <p:cNvPr id="6" name="Footer Placeholder 5"/>
          <p:cNvSpPr>
            <a:spLocks noGrp="1"/>
          </p:cNvSpPr>
          <p:nvPr>
            <p:ph type="ftr" sz="quarter" idx="11"/>
          </p:nvPr>
        </p:nvSpPr>
        <p:spPr/>
        <p:txBody>
          <a:bodyPr/>
          <a:lstStyle/>
          <a:p>
            <a:endParaRPr lang="nn-NO"/>
          </a:p>
        </p:txBody>
      </p:sp>
      <p:sp>
        <p:nvSpPr>
          <p:cNvPr id="7" name="Slide Number Placeholder 6"/>
          <p:cNvSpPr>
            <a:spLocks noGrp="1"/>
          </p:cNvSpPr>
          <p:nvPr>
            <p:ph type="sldNum" sz="quarter" idx="12"/>
          </p:nvPr>
        </p:nvSpPr>
        <p:spPr/>
        <p:txBody>
          <a:bodyPr/>
          <a:lstStyle/>
          <a:p>
            <a:fld id="{471CD182-8218-DF4D-9B0F-0E11989834C5}" type="slidenum">
              <a:rPr lang="nn-NO" smtClean="0"/>
              <a:pPr/>
              <a:t>‹#›</a:t>
            </a:fld>
            <a:endParaRPr lang="nn-NO"/>
          </a:p>
        </p:txBody>
      </p:sp>
    </p:spTree>
    <p:extLst>
      <p:ext uri="{BB962C8B-B14F-4D97-AF65-F5344CB8AC3E}">
        <p14:creationId xmlns:p14="http://schemas.microsoft.com/office/powerpoint/2010/main" val="9993612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b-NO" smtClean="0"/>
              <a:t>Klikk for å redigere tittelstil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Content Placeholder 3"/>
          <p:cNvSpPr>
            <a:spLocks noGrp="1"/>
          </p:cNvSpPr>
          <p:nvPr>
            <p:ph sz="half" idx="2"/>
          </p:nvPr>
        </p:nvSpPr>
        <p:spPr>
          <a:xfrm>
            <a:off x="839788" y="2505075"/>
            <a:ext cx="5157787"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Content Placeholder 5"/>
          <p:cNvSpPr>
            <a:spLocks noGrp="1"/>
          </p:cNvSpPr>
          <p:nvPr>
            <p:ph sz="quarter" idx="4"/>
          </p:nvPr>
        </p:nvSpPr>
        <p:spPr>
          <a:xfrm>
            <a:off x="6172200" y="2505075"/>
            <a:ext cx="5183188"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7" name="Date Placeholder 6"/>
          <p:cNvSpPr>
            <a:spLocks noGrp="1"/>
          </p:cNvSpPr>
          <p:nvPr>
            <p:ph type="dt" sz="half" idx="10"/>
          </p:nvPr>
        </p:nvSpPr>
        <p:spPr/>
        <p:txBody>
          <a:bodyPr/>
          <a:lstStyle/>
          <a:p>
            <a:fld id="{E9E3923C-201A-D642-BF23-46AE24E35FCE}" type="datetimeFigureOut">
              <a:rPr lang="nn-NO" smtClean="0"/>
              <a:pPr/>
              <a:t>02.05.2022</a:t>
            </a:fld>
            <a:endParaRPr lang="nn-NO"/>
          </a:p>
        </p:txBody>
      </p:sp>
      <p:sp>
        <p:nvSpPr>
          <p:cNvPr id="8" name="Footer Placeholder 7"/>
          <p:cNvSpPr>
            <a:spLocks noGrp="1"/>
          </p:cNvSpPr>
          <p:nvPr>
            <p:ph type="ftr" sz="quarter" idx="11"/>
          </p:nvPr>
        </p:nvSpPr>
        <p:spPr/>
        <p:txBody>
          <a:bodyPr/>
          <a:lstStyle/>
          <a:p>
            <a:endParaRPr lang="nn-NO"/>
          </a:p>
        </p:txBody>
      </p:sp>
      <p:sp>
        <p:nvSpPr>
          <p:cNvPr id="9" name="Slide Number Placeholder 8"/>
          <p:cNvSpPr>
            <a:spLocks noGrp="1"/>
          </p:cNvSpPr>
          <p:nvPr>
            <p:ph type="sldNum" sz="quarter" idx="12"/>
          </p:nvPr>
        </p:nvSpPr>
        <p:spPr/>
        <p:txBody>
          <a:bodyPr/>
          <a:lstStyle/>
          <a:p>
            <a:fld id="{471CD182-8218-DF4D-9B0F-0E11989834C5}" type="slidenum">
              <a:rPr lang="nn-NO" smtClean="0"/>
              <a:pPr/>
              <a:t>‹#›</a:t>
            </a:fld>
            <a:endParaRPr lang="nn-NO"/>
          </a:p>
        </p:txBody>
      </p:sp>
    </p:spTree>
    <p:extLst>
      <p:ext uri="{BB962C8B-B14F-4D97-AF65-F5344CB8AC3E}">
        <p14:creationId xmlns:p14="http://schemas.microsoft.com/office/powerpoint/2010/main" val="302064902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dirty="0"/>
          </a:p>
        </p:txBody>
      </p:sp>
      <p:sp>
        <p:nvSpPr>
          <p:cNvPr id="3" name="Date Placeholder 2"/>
          <p:cNvSpPr>
            <a:spLocks noGrp="1"/>
          </p:cNvSpPr>
          <p:nvPr>
            <p:ph type="dt" sz="half" idx="10"/>
          </p:nvPr>
        </p:nvSpPr>
        <p:spPr/>
        <p:txBody>
          <a:bodyPr/>
          <a:lstStyle/>
          <a:p>
            <a:fld id="{E9E3923C-201A-D642-BF23-46AE24E35FCE}" type="datetimeFigureOut">
              <a:rPr lang="nn-NO" smtClean="0"/>
              <a:pPr/>
              <a:t>02.05.2022</a:t>
            </a:fld>
            <a:endParaRPr lang="nn-NO"/>
          </a:p>
        </p:txBody>
      </p:sp>
      <p:sp>
        <p:nvSpPr>
          <p:cNvPr id="4" name="Footer Placeholder 3"/>
          <p:cNvSpPr>
            <a:spLocks noGrp="1"/>
          </p:cNvSpPr>
          <p:nvPr>
            <p:ph type="ftr" sz="quarter" idx="11"/>
          </p:nvPr>
        </p:nvSpPr>
        <p:spPr/>
        <p:txBody>
          <a:bodyPr/>
          <a:lstStyle/>
          <a:p>
            <a:endParaRPr lang="nn-NO"/>
          </a:p>
        </p:txBody>
      </p:sp>
      <p:sp>
        <p:nvSpPr>
          <p:cNvPr id="5" name="Slide Number Placeholder 4"/>
          <p:cNvSpPr>
            <a:spLocks noGrp="1"/>
          </p:cNvSpPr>
          <p:nvPr>
            <p:ph type="sldNum" sz="quarter" idx="12"/>
          </p:nvPr>
        </p:nvSpPr>
        <p:spPr/>
        <p:txBody>
          <a:bodyPr/>
          <a:lstStyle/>
          <a:p>
            <a:fld id="{471CD182-8218-DF4D-9B0F-0E11989834C5}" type="slidenum">
              <a:rPr lang="nn-NO" smtClean="0"/>
              <a:pPr/>
              <a:t>‹#›</a:t>
            </a:fld>
            <a:endParaRPr lang="nn-NO"/>
          </a:p>
        </p:txBody>
      </p:sp>
    </p:spTree>
    <p:extLst>
      <p:ext uri="{BB962C8B-B14F-4D97-AF65-F5344CB8AC3E}">
        <p14:creationId xmlns:p14="http://schemas.microsoft.com/office/powerpoint/2010/main" val="384156853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5EC3BA-5CBC-43A1-A528-056D78B6E014}" type="datetimeFigureOut">
              <a:rPr lang="nb-NO" smtClean="0"/>
              <a:t>02.05.2022</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DE6EFCC5-6339-4D54-8D51-70D4AD773BF0}" type="slidenum">
              <a:rPr lang="nb-NO" smtClean="0"/>
              <a:t>‹#›</a:t>
            </a:fld>
            <a:endParaRPr lang="nb-NO"/>
          </a:p>
        </p:txBody>
      </p:sp>
    </p:spTree>
    <p:extLst>
      <p:ext uri="{BB962C8B-B14F-4D97-AF65-F5344CB8AC3E}">
        <p14:creationId xmlns:p14="http://schemas.microsoft.com/office/powerpoint/2010/main" val="24061129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Date Placeholder 4"/>
          <p:cNvSpPr>
            <a:spLocks noGrp="1"/>
          </p:cNvSpPr>
          <p:nvPr>
            <p:ph type="dt" sz="half" idx="10"/>
          </p:nvPr>
        </p:nvSpPr>
        <p:spPr/>
        <p:txBody>
          <a:bodyPr/>
          <a:lstStyle/>
          <a:p>
            <a:fld id="{E9E3923C-201A-D642-BF23-46AE24E35FCE}" type="datetimeFigureOut">
              <a:rPr lang="nn-NO" smtClean="0"/>
              <a:pPr/>
              <a:t>02.05.2022</a:t>
            </a:fld>
            <a:endParaRPr lang="nn-NO"/>
          </a:p>
        </p:txBody>
      </p:sp>
      <p:sp>
        <p:nvSpPr>
          <p:cNvPr id="6" name="Footer Placeholder 5"/>
          <p:cNvSpPr>
            <a:spLocks noGrp="1"/>
          </p:cNvSpPr>
          <p:nvPr>
            <p:ph type="ftr" sz="quarter" idx="11"/>
          </p:nvPr>
        </p:nvSpPr>
        <p:spPr/>
        <p:txBody>
          <a:bodyPr/>
          <a:lstStyle/>
          <a:p>
            <a:endParaRPr lang="nn-NO"/>
          </a:p>
        </p:txBody>
      </p:sp>
      <p:sp>
        <p:nvSpPr>
          <p:cNvPr id="7" name="Slide Number Placeholder 6"/>
          <p:cNvSpPr>
            <a:spLocks noGrp="1"/>
          </p:cNvSpPr>
          <p:nvPr>
            <p:ph type="sldNum" sz="quarter" idx="12"/>
          </p:nvPr>
        </p:nvSpPr>
        <p:spPr/>
        <p:txBody>
          <a:bodyPr/>
          <a:lstStyle/>
          <a:p>
            <a:fld id="{471CD182-8218-DF4D-9B0F-0E11989834C5}" type="slidenum">
              <a:rPr lang="nn-NO" smtClean="0"/>
              <a:pPr/>
              <a:t>‹#›</a:t>
            </a:fld>
            <a:endParaRPr lang="nn-NO"/>
          </a:p>
        </p:txBody>
      </p:sp>
    </p:spTree>
    <p:extLst>
      <p:ext uri="{BB962C8B-B14F-4D97-AF65-F5344CB8AC3E}">
        <p14:creationId xmlns:p14="http://schemas.microsoft.com/office/powerpoint/2010/main" val="421598857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Date Placeholder 4"/>
          <p:cNvSpPr>
            <a:spLocks noGrp="1"/>
          </p:cNvSpPr>
          <p:nvPr>
            <p:ph type="dt" sz="half" idx="10"/>
          </p:nvPr>
        </p:nvSpPr>
        <p:spPr/>
        <p:txBody>
          <a:bodyPr/>
          <a:lstStyle/>
          <a:p>
            <a:fld id="{E9E3923C-201A-D642-BF23-46AE24E35FCE}" type="datetimeFigureOut">
              <a:rPr lang="nn-NO" smtClean="0"/>
              <a:pPr/>
              <a:t>02.05.2022</a:t>
            </a:fld>
            <a:endParaRPr lang="nn-NO"/>
          </a:p>
        </p:txBody>
      </p:sp>
      <p:sp>
        <p:nvSpPr>
          <p:cNvPr id="6" name="Footer Placeholder 5"/>
          <p:cNvSpPr>
            <a:spLocks noGrp="1"/>
          </p:cNvSpPr>
          <p:nvPr>
            <p:ph type="ftr" sz="quarter" idx="11"/>
          </p:nvPr>
        </p:nvSpPr>
        <p:spPr/>
        <p:txBody>
          <a:bodyPr/>
          <a:lstStyle/>
          <a:p>
            <a:endParaRPr lang="nn-NO"/>
          </a:p>
        </p:txBody>
      </p:sp>
      <p:sp>
        <p:nvSpPr>
          <p:cNvPr id="7" name="Slide Number Placeholder 6"/>
          <p:cNvSpPr>
            <a:spLocks noGrp="1"/>
          </p:cNvSpPr>
          <p:nvPr>
            <p:ph type="sldNum" sz="quarter" idx="12"/>
          </p:nvPr>
        </p:nvSpPr>
        <p:spPr/>
        <p:txBody>
          <a:bodyPr/>
          <a:lstStyle/>
          <a:p>
            <a:fld id="{471CD182-8218-DF4D-9B0F-0E11989834C5}" type="slidenum">
              <a:rPr lang="nn-NO" smtClean="0"/>
              <a:pPr/>
              <a:t>‹#›</a:t>
            </a:fld>
            <a:endParaRPr lang="nn-NO"/>
          </a:p>
        </p:txBody>
      </p:sp>
    </p:spTree>
    <p:extLst>
      <p:ext uri="{BB962C8B-B14F-4D97-AF65-F5344CB8AC3E}">
        <p14:creationId xmlns:p14="http://schemas.microsoft.com/office/powerpoint/2010/main" val="20367304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smtClean="0"/>
              <a:t>Klikk for å redigere tittelstil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5EC3BA-5CBC-43A1-A528-056D78B6E014}" type="datetimeFigureOut">
              <a:rPr lang="nb-NO" smtClean="0"/>
              <a:t>02.05.2022</a:t>
            </a:fld>
            <a:endParaRPr lang="nb-N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6EFCC5-6339-4D54-8D51-70D4AD773BF0}" type="slidenum">
              <a:rPr lang="nb-NO" smtClean="0"/>
              <a:t>‹#›</a:t>
            </a:fld>
            <a:endParaRPr lang="nb-NO"/>
          </a:p>
        </p:txBody>
      </p:sp>
      <p:pic>
        <p:nvPicPr>
          <p:cNvPr id="10" name="Bilde 9"/>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313377"/>
            <a:ext cx="2685359" cy="427991"/>
          </a:xfrm>
          <a:prstGeom prst="rect">
            <a:avLst/>
          </a:prstGeom>
        </p:spPr>
      </p:pic>
      <p:pic>
        <p:nvPicPr>
          <p:cNvPr id="11" name="Bilde 10"/>
          <p:cNvPicPr>
            <a:picLocks noChangeAspect="1"/>
          </p:cNvPicPr>
          <p:nvPr userDrawn="1"/>
        </p:nvPicPr>
        <p:blipFill rotWithShape="1">
          <a:blip r:embed="rId14">
            <a:extLst>
              <a:ext uri="{28A0092B-C50C-407E-A947-70E740481C1C}">
                <a14:useLocalDpi xmlns:a14="http://schemas.microsoft.com/office/drawing/2010/main" val="0"/>
              </a:ext>
            </a:extLst>
          </a:blip>
          <a:srcRect l="108" t="-2223" r="53822" b="24444"/>
          <a:stretch/>
        </p:blipFill>
        <p:spPr>
          <a:xfrm>
            <a:off x="3736800" y="5598000"/>
            <a:ext cx="8460248" cy="1260000"/>
          </a:xfrm>
          <a:prstGeom prst="rect">
            <a:avLst/>
          </a:prstGeom>
        </p:spPr>
      </p:pic>
      <p:pic>
        <p:nvPicPr>
          <p:cNvPr id="12" name="Bilde 11"/>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832304" y="252278"/>
            <a:ext cx="3121298" cy="728450"/>
          </a:xfrm>
          <a:prstGeom prst="rect">
            <a:avLst/>
          </a:prstGeom>
        </p:spPr>
      </p:pic>
    </p:spTree>
    <p:extLst>
      <p:ext uri="{BB962C8B-B14F-4D97-AF65-F5344CB8AC3E}">
        <p14:creationId xmlns:p14="http://schemas.microsoft.com/office/powerpoint/2010/main" val="335645951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415480" y="548680"/>
            <a:ext cx="9144000" cy="2387600"/>
          </a:xfrm>
        </p:spPr>
        <p:txBody>
          <a:bodyPr>
            <a:normAutofit fontScale="90000"/>
          </a:bodyPr>
          <a:lstStyle/>
          <a:p>
            <a:r>
              <a:rPr lang="nb-NO" dirty="0" err="1" smtClean="0">
                <a:solidFill>
                  <a:schemeClr val="bg1"/>
                </a:solidFill>
              </a:rPr>
              <a:t>Utbrot</a:t>
            </a:r>
            <a:r>
              <a:rPr lang="nb-NO" dirty="0" smtClean="0">
                <a:solidFill>
                  <a:schemeClr val="bg1"/>
                </a:solidFill>
              </a:rPr>
              <a:t> med covid-19 ved Vik Bygde og Sjukeheim våren 2022</a:t>
            </a:r>
            <a:endParaRPr lang="nn-NO" dirty="0">
              <a:solidFill>
                <a:schemeClr val="bg1"/>
              </a:solidFill>
            </a:endParaRPr>
          </a:p>
        </p:txBody>
      </p:sp>
      <p:sp>
        <p:nvSpPr>
          <p:cNvPr id="3" name="Undertittel 2"/>
          <p:cNvSpPr>
            <a:spLocks noGrp="1"/>
          </p:cNvSpPr>
          <p:nvPr>
            <p:ph type="subTitle" idx="1"/>
          </p:nvPr>
        </p:nvSpPr>
        <p:spPr>
          <a:xfrm>
            <a:off x="1343472" y="3140968"/>
            <a:ext cx="9144000" cy="1655762"/>
          </a:xfrm>
        </p:spPr>
        <p:txBody>
          <a:bodyPr>
            <a:normAutofit/>
          </a:bodyPr>
          <a:lstStyle/>
          <a:p>
            <a:r>
              <a:rPr lang="nb-NO" sz="4000" dirty="0" err="1" smtClean="0">
                <a:solidFill>
                  <a:schemeClr val="bg1"/>
                </a:solidFill>
              </a:rPr>
              <a:t>Erfaringar</a:t>
            </a:r>
            <a:r>
              <a:rPr lang="nb-NO" sz="4000" dirty="0" smtClean="0">
                <a:solidFill>
                  <a:schemeClr val="bg1"/>
                </a:solidFill>
              </a:rPr>
              <a:t> og </a:t>
            </a:r>
            <a:r>
              <a:rPr lang="nb-NO" sz="4000" dirty="0" err="1" smtClean="0">
                <a:solidFill>
                  <a:schemeClr val="bg1"/>
                </a:solidFill>
              </a:rPr>
              <a:t>refleksjonar</a:t>
            </a:r>
            <a:endParaRPr lang="nb-NO" sz="4000" dirty="0" smtClean="0">
              <a:solidFill>
                <a:schemeClr val="bg1"/>
              </a:solidFill>
            </a:endParaRPr>
          </a:p>
          <a:p>
            <a:endParaRPr lang="nn-NO" sz="4000" dirty="0">
              <a:solidFill>
                <a:schemeClr val="bg1"/>
              </a:solidFill>
            </a:endParaRPr>
          </a:p>
        </p:txBody>
      </p:sp>
      <p:sp>
        <p:nvSpPr>
          <p:cNvPr id="4" name="TekstSylinder 3"/>
          <p:cNvSpPr txBox="1"/>
          <p:nvPr/>
        </p:nvSpPr>
        <p:spPr>
          <a:xfrm>
            <a:off x="838908" y="4535120"/>
            <a:ext cx="10153128" cy="523220"/>
          </a:xfrm>
          <a:prstGeom prst="rect">
            <a:avLst/>
          </a:prstGeom>
          <a:noFill/>
        </p:spPr>
        <p:txBody>
          <a:bodyPr wrap="square" rtlCol="0">
            <a:spAutoFit/>
          </a:bodyPr>
          <a:lstStyle/>
          <a:p>
            <a:pPr algn="ctr"/>
            <a:r>
              <a:rPr lang="nb-NO" sz="2800" dirty="0" smtClean="0">
                <a:solidFill>
                  <a:schemeClr val="bg1"/>
                </a:solidFill>
              </a:rPr>
              <a:t>Lilly Torget Nesse, </a:t>
            </a:r>
            <a:r>
              <a:rPr lang="nb-NO" sz="2800" dirty="0" err="1" smtClean="0">
                <a:solidFill>
                  <a:schemeClr val="bg1"/>
                </a:solidFill>
              </a:rPr>
              <a:t>Tenesteleiar</a:t>
            </a:r>
            <a:r>
              <a:rPr lang="nb-NO" sz="2800" dirty="0" smtClean="0">
                <a:solidFill>
                  <a:schemeClr val="bg1"/>
                </a:solidFill>
              </a:rPr>
              <a:t> Vik Bygde- og Sjukeheim avdeling 1</a:t>
            </a:r>
            <a:endParaRPr lang="nn-NO" sz="28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87488" y="419104"/>
            <a:ext cx="8229600" cy="838199"/>
          </a:xfrm>
        </p:spPr>
        <p:txBody>
          <a:bodyPr>
            <a:normAutofit/>
          </a:bodyPr>
          <a:lstStyle/>
          <a:p>
            <a:r>
              <a:rPr lang="nb-NO" dirty="0" err="1" smtClean="0"/>
              <a:t>Utbrot</a:t>
            </a:r>
            <a:r>
              <a:rPr lang="nb-NO" dirty="0" smtClean="0"/>
              <a:t> Vik Bygde- og sjukeheim</a:t>
            </a:r>
            <a:endParaRPr lang="nn-NO" dirty="0"/>
          </a:p>
        </p:txBody>
      </p:sp>
      <p:sp>
        <p:nvSpPr>
          <p:cNvPr id="3" name="Plassholder for innhold 2"/>
          <p:cNvSpPr>
            <a:spLocks noGrp="1"/>
          </p:cNvSpPr>
          <p:nvPr>
            <p:ph idx="1"/>
          </p:nvPr>
        </p:nvSpPr>
        <p:spPr>
          <a:xfrm>
            <a:off x="1487488" y="1340768"/>
            <a:ext cx="9289032" cy="4602833"/>
          </a:xfrm>
        </p:spPr>
        <p:txBody>
          <a:bodyPr>
            <a:normAutofit lnSpcReduction="10000"/>
          </a:bodyPr>
          <a:lstStyle/>
          <a:p>
            <a:r>
              <a:rPr lang="nn-NO" dirty="0"/>
              <a:t>Første smitta pasient vart oppdaga på symptom i veke 7</a:t>
            </a:r>
            <a:r>
              <a:rPr lang="nn-NO" dirty="0" smtClean="0"/>
              <a:t>.</a:t>
            </a:r>
          </a:p>
          <a:p>
            <a:r>
              <a:rPr lang="nb-NO" dirty="0" smtClean="0"/>
              <a:t>Forsterka smittevern</a:t>
            </a:r>
          </a:p>
          <a:p>
            <a:r>
              <a:rPr lang="nb-NO" dirty="0" smtClean="0"/>
              <a:t>Nærkontakttesting på dag 3 og 5</a:t>
            </a:r>
          </a:p>
          <a:p>
            <a:r>
              <a:rPr lang="nb-NO" dirty="0" smtClean="0"/>
              <a:t>Dag 3: 2 nye tilfelle blant </a:t>
            </a:r>
            <a:r>
              <a:rPr lang="nb-NO" dirty="0" err="1" smtClean="0"/>
              <a:t>pasientar</a:t>
            </a:r>
            <a:endParaRPr lang="nb-NO" dirty="0" smtClean="0"/>
          </a:p>
          <a:p>
            <a:r>
              <a:rPr lang="nb-NO" dirty="0" smtClean="0"/>
              <a:t>Dag 4: 1 nytt tilfelle (testa </a:t>
            </a:r>
            <a:r>
              <a:rPr lang="nb-NO" dirty="0" err="1" smtClean="0"/>
              <a:t>pga</a:t>
            </a:r>
            <a:r>
              <a:rPr lang="nb-NO" dirty="0" smtClean="0"/>
              <a:t> symptom)</a:t>
            </a:r>
          </a:p>
          <a:p>
            <a:r>
              <a:rPr lang="nb-NO" dirty="0" smtClean="0"/>
              <a:t>Dag 5 (ny dag 1): 7 nye tilfelle – beslutta </a:t>
            </a:r>
            <a:r>
              <a:rPr lang="nb-NO" dirty="0" err="1" smtClean="0"/>
              <a:t>dagleg</a:t>
            </a:r>
            <a:r>
              <a:rPr lang="nb-NO" dirty="0" smtClean="0"/>
              <a:t> testing av </a:t>
            </a:r>
            <a:r>
              <a:rPr lang="nb-NO" dirty="0" err="1" smtClean="0"/>
              <a:t>resterande</a:t>
            </a:r>
            <a:r>
              <a:rPr lang="nb-NO" dirty="0" smtClean="0"/>
              <a:t> </a:t>
            </a:r>
            <a:r>
              <a:rPr lang="nb-NO" dirty="0" err="1" smtClean="0"/>
              <a:t>pasientar</a:t>
            </a:r>
            <a:endParaRPr lang="nb-NO" dirty="0" smtClean="0"/>
          </a:p>
          <a:p>
            <a:r>
              <a:rPr lang="nb-NO" dirty="0" smtClean="0"/>
              <a:t>Dag 6 (ny dag 2): 1 nytt tilfelle</a:t>
            </a:r>
          </a:p>
          <a:p>
            <a:r>
              <a:rPr lang="nb-NO" dirty="0" smtClean="0"/>
              <a:t>Dag 8: 3 nye tilfelle</a:t>
            </a:r>
          </a:p>
          <a:p>
            <a:r>
              <a:rPr lang="nb-NO" dirty="0" smtClean="0"/>
              <a:t>15 av 20 </a:t>
            </a:r>
            <a:r>
              <a:rPr lang="nb-NO" dirty="0" err="1" smtClean="0"/>
              <a:t>pasientar</a:t>
            </a:r>
            <a:r>
              <a:rPr lang="nb-NO" dirty="0" smtClean="0"/>
              <a:t> smitta (14 av 20 isolert samstundes)</a:t>
            </a:r>
          </a:p>
          <a:p>
            <a:endParaRPr lang="nb-NO"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Handlingsplan og forløp</a:t>
            </a:r>
            <a:endParaRPr lang="nn-NO" dirty="0"/>
          </a:p>
        </p:txBody>
      </p:sp>
      <p:sp>
        <p:nvSpPr>
          <p:cNvPr id="3" name="Plassholder for innhold 2"/>
          <p:cNvSpPr>
            <a:spLocks noGrp="1"/>
          </p:cNvSpPr>
          <p:nvPr>
            <p:ph idx="1"/>
          </p:nvPr>
        </p:nvSpPr>
        <p:spPr/>
        <p:txBody>
          <a:bodyPr/>
          <a:lstStyle/>
          <a:p>
            <a:r>
              <a:rPr lang="nb-NO" dirty="0" smtClean="0"/>
              <a:t>Oppretta smittekohort i avdelinga</a:t>
            </a:r>
          </a:p>
          <a:p>
            <a:r>
              <a:rPr lang="nb-NO" dirty="0" smtClean="0"/>
              <a:t>God erfaring i avdelinga med dette </a:t>
            </a:r>
            <a:r>
              <a:rPr lang="nb-NO" dirty="0" err="1" smtClean="0"/>
              <a:t>frå</a:t>
            </a:r>
            <a:r>
              <a:rPr lang="nb-NO" dirty="0" smtClean="0"/>
              <a:t> </a:t>
            </a:r>
            <a:r>
              <a:rPr lang="nb-NO" dirty="0" err="1" smtClean="0"/>
              <a:t>tidlegare</a:t>
            </a:r>
            <a:r>
              <a:rPr lang="nb-NO" dirty="0" smtClean="0"/>
              <a:t> (lagtidskohort MRSA)</a:t>
            </a:r>
          </a:p>
          <a:p>
            <a:r>
              <a:rPr lang="nb-NO" dirty="0" smtClean="0"/>
              <a:t>Kort sjekkliste til bruk ved positiv prøve</a:t>
            </a:r>
          </a:p>
          <a:p>
            <a:endParaRPr lang="nb-NO" dirty="0" smtClean="0"/>
          </a:p>
          <a:p>
            <a:endParaRPr lang="nb-NO" dirty="0" smtClean="0"/>
          </a:p>
          <a:p>
            <a:endParaRPr lang="nb-NO" dirty="0" smtClean="0"/>
          </a:p>
          <a:p>
            <a:endParaRPr lang="nn-NO" dirty="0"/>
          </a:p>
        </p:txBody>
      </p:sp>
    </p:spTree>
    <p:extLst>
      <p:ext uri="{BB962C8B-B14F-4D97-AF65-F5344CB8AC3E}">
        <p14:creationId xmlns:p14="http://schemas.microsoft.com/office/powerpoint/2010/main" val="24857639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Utfordringar</a:t>
            </a:r>
            <a:endParaRPr lang="nn-NO" dirty="0"/>
          </a:p>
        </p:txBody>
      </p:sp>
      <p:sp>
        <p:nvSpPr>
          <p:cNvPr id="3" name="Plassholder for innhold 2"/>
          <p:cNvSpPr>
            <a:spLocks noGrp="1"/>
          </p:cNvSpPr>
          <p:nvPr>
            <p:ph idx="1"/>
          </p:nvPr>
        </p:nvSpPr>
        <p:spPr/>
        <p:txBody>
          <a:bodyPr/>
          <a:lstStyle/>
          <a:p>
            <a:r>
              <a:rPr lang="nb-NO" dirty="0" smtClean="0"/>
              <a:t>Svært mange tilsette sjuke samstundes</a:t>
            </a:r>
          </a:p>
          <a:p>
            <a:r>
              <a:rPr lang="nb-NO" dirty="0" err="1" smtClean="0"/>
              <a:t>Utfordringar</a:t>
            </a:r>
            <a:r>
              <a:rPr lang="nb-NO" dirty="0" smtClean="0"/>
              <a:t> med å jobba rett etter prosedyre om smittevern</a:t>
            </a:r>
          </a:p>
          <a:p>
            <a:r>
              <a:rPr lang="nb-NO" dirty="0" smtClean="0"/>
              <a:t>Positivt at tilsette stiller opp for </a:t>
            </a:r>
            <a:r>
              <a:rPr lang="nb-NO" dirty="0" err="1" smtClean="0"/>
              <a:t>kvarandre</a:t>
            </a:r>
            <a:r>
              <a:rPr lang="nb-NO" dirty="0" smtClean="0"/>
              <a:t> og avdelinga</a:t>
            </a:r>
          </a:p>
          <a:p>
            <a:r>
              <a:rPr lang="nb-NO" dirty="0" smtClean="0"/>
              <a:t>Bygningsmessige </a:t>
            </a:r>
            <a:r>
              <a:rPr lang="nb-NO" dirty="0" err="1" smtClean="0"/>
              <a:t>utfordringar</a:t>
            </a:r>
            <a:endParaRPr lang="nb-NO" dirty="0" smtClean="0"/>
          </a:p>
          <a:p>
            <a:r>
              <a:rPr lang="nb-NO" dirty="0" smtClean="0"/>
              <a:t>Stadig endring i nasjonale retningslinjer</a:t>
            </a:r>
            <a:endParaRPr lang="nn-NO" dirty="0"/>
          </a:p>
        </p:txBody>
      </p:sp>
    </p:spTree>
    <p:extLst>
      <p:ext uri="{BB962C8B-B14F-4D97-AF65-F5344CB8AC3E}">
        <p14:creationId xmlns:p14="http://schemas.microsoft.com/office/powerpoint/2010/main" val="2642975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Nokre</a:t>
            </a:r>
            <a:r>
              <a:rPr lang="nb-NO" dirty="0" smtClean="0"/>
              <a:t> </a:t>
            </a:r>
            <a:r>
              <a:rPr lang="nb-NO" dirty="0" err="1" smtClean="0"/>
              <a:t>erfaringar</a:t>
            </a:r>
            <a:r>
              <a:rPr lang="nb-NO" dirty="0" smtClean="0"/>
              <a:t> </a:t>
            </a:r>
            <a:r>
              <a:rPr lang="nb-NO" dirty="0" err="1" smtClean="0"/>
              <a:t>rikare</a:t>
            </a:r>
            <a:endParaRPr lang="nn-NO" dirty="0"/>
          </a:p>
        </p:txBody>
      </p:sp>
      <p:sp>
        <p:nvSpPr>
          <p:cNvPr id="3" name="Plassholder for innhold 2"/>
          <p:cNvSpPr>
            <a:spLocks noGrp="1"/>
          </p:cNvSpPr>
          <p:nvPr>
            <p:ph idx="1"/>
          </p:nvPr>
        </p:nvSpPr>
        <p:spPr/>
        <p:txBody>
          <a:bodyPr/>
          <a:lstStyle/>
          <a:p>
            <a:r>
              <a:rPr lang="nb-NO" dirty="0" smtClean="0"/>
              <a:t>«ikke få panikk»</a:t>
            </a:r>
          </a:p>
          <a:p>
            <a:r>
              <a:rPr lang="nb-NO" dirty="0" smtClean="0"/>
              <a:t>Ukompliserte pasientforløp</a:t>
            </a:r>
          </a:p>
          <a:p>
            <a:r>
              <a:rPr lang="nb-NO" dirty="0" smtClean="0"/>
              <a:t>Gjennomgang av interne </a:t>
            </a:r>
            <a:r>
              <a:rPr lang="nb-NO" dirty="0" err="1" smtClean="0"/>
              <a:t>prosedyrar</a:t>
            </a:r>
            <a:endParaRPr lang="nb-NO" dirty="0" smtClean="0"/>
          </a:p>
          <a:p>
            <a:r>
              <a:rPr lang="nb-NO" dirty="0" err="1" smtClean="0"/>
              <a:t>Ein</a:t>
            </a:r>
            <a:r>
              <a:rPr lang="nb-NO" dirty="0" smtClean="0"/>
              <a:t> vert aldri </a:t>
            </a:r>
            <a:r>
              <a:rPr lang="nb-NO" dirty="0" err="1" smtClean="0"/>
              <a:t>utlærd</a:t>
            </a:r>
            <a:endParaRPr lang="nb-NO" dirty="0" smtClean="0"/>
          </a:p>
          <a:p>
            <a:endParaRPr lang="nn-NO" dirty="0"/>
          </a:p>
        </p:txBody>
      </p:sp>
    </p:spTree>
    <p:extLst>
      <p:ext uri="{BB962C8B-B14F-4D97-AF65-F5344CB8AC3E}">
        <p14:creationId xmlns:p14="http://schemas.microsoft.com/office/powerpoint/2010/main" val="21578852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 id="{B9DD8617-07FC-48FB-9BFF-18F8E7E24AB5}" vid="{E07FAE29-4ADC-4842-A82A-B37F7C30FB1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vikkommune_pp-mal 16-9</Template>
  <TotalTime>954</TotalTime>
  <Words>3019</Words>
  <Application>Microsoft Office PowerPoint</Application>
  <PresentationFormat>Widescreen</PresentationFormat>
  <Paragraphs>133</Paragraphs>
  <Slides>5</Slides>
  <Notes>5</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5</vt:i4>
      </vt:variant>
    </vt:vector>
  </HeadingPairs>
  <TitlesOfParts>
    <vt:vector size="9" baseType="lpstr">
      <vt:lpstr>Arial</vt:lpstr>
      <vt:lpstr>Calibri</vt:lpstr>
      <vt:lpstr>Calibri Light</vt:lpstr>
      <vt:lpstr>Office-tema</vt:lpstr>
      <vt:lpstr>Utbrot med covid-19 ved Vik Bygde og Sjukeheim våren 2022</vt:lpstr>
      <vt:lpstr>Utbrot Vik Bygde- og sjukeheim</vt:lpstr>
      <vt:lpstr>Handlingsplan og forløp</vt:lpstr>
      <vt:lpstr>Utfordringar</vt:lpstr>
      <vt:lpstr>Nokre erfaringar rikare</vt:lpstr>
    </vt:vector>
  </TitlesOfParts>
  <Company>SYSIKT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Utbrot med covid-19 ved Vik Bygde og Sjukeheim våren 2022</dc:title>
  <dc:creator>Lilly Torget Nesse</dc:creator>
  <cp:lastModifiedBy>Lilly Torget Nesse</cp:lastModifiedBy>
  <cp:revision>34</cp:revision>
  <cp:lastPrinted>2022-05-02T06:51:25Z</cp:lastPrinted>
  <dcterms:created xsi:type="dcterms:W3CDTF">2022-03-11T13:42:51Z</dcterms:created>
  <dcterms:modified xsi:type="dcterms:W3CDTF">2022-05-02T09:55:39Z</dcterms:modified>
</cp:coreProperties>
</file>