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3" r:id="rId10"/>
    <p:sldId id="268" r:id="rId11"/>
    <p:sldId id="267" r:id="rId12"/>
    <p:sldId id="269" r:id="rId13"/>
    <p:sldId id="270" r:id="rId14"/>
    <p:sldId id="271" r:id="rId15"/>
    <p:sldId id="273" r:id="rId16"/>
    <p:sldId id="274" r:id="rId17"/>
    <p:sldId id="272" r:id="rId18"/>
    <p:sldId id="26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FDEAE-8119-4F80-95A2-A83E70914C30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0AF1D-49A0-445F-8AA8-9CC58EFE36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0603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hi.no/" TargetMode="External"/><Relationship Id="rId7" Type="http://schemas.openxmlformats.org/officeDocument/2006/relationships/hyperlink" Target="https://news.un.org/en/story/2022/04/1117072" TargetMode="External"/><Relationship Id="rId2" Type="http://schemas.openxmlformats.org/officeDocument/2006/relationships/hyperlink" Target="https://www.fhi.no/contentassets/0871fe4244fb42b185259a202a436f4d/2022-03-09-informasjonsbrev-nr-1-vedr-flyktninger-fra-ukraina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hi.no/nettpub/smittevernveilederen/sykdommer-a-a/salmonellose---veileder-for-helsepe/#behandling" TargetMode="External"/><Relationship Id="rId5" Type="http://schemas.openxmlformats.org/officeDocument/2006/relationships/hyperlink" Target="https://kommunikasjon.ntb.no/pressemelding/trekker-engangs-vaskekluter-med-ulovlig-innhold-av-bakterier?publisherId=10773547&amp;releaseId=17929295" TargetMode="External"/><Relationship Id="rId4" Type="http://schemas.openxmlformats.org/officeDocument/2006/relationships/hyperlink" Target="https://sml.snl.no/tuberkulos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Fagdag smittevern for kommunehelsetjenesten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dirty="0" smtClean="0"/>
              <a:t>Korona pandemien</a:t>
            </a:r>
          </a:p>
          <a:p>
            <a:r>
              <a:rPr lang="nb-NO" dirty="0" smtClean="0"/>
              <a:t>Krigen i Ukraina</a:t>
            </a:r>
          </a:p>
          <a:p>
            <a:r>
              <a:rPr lang="nb-NO" dirty="0" smtClean="0"/>
              <a:t>Nasjonalt </a:t>
            </a:r>
            <a:r>
              <a:rPr lang="nb-NO" dirty="0" err="1"/>
              <a:t>pseudomonas</a:t>
            </a:r>
            <a:r>
              <a:rPr lang="nb-NO" dirty="0"/>
              <a:t> </a:t>
            </a:r>
            <a:r>
              <a:rPr lang="nb-NO" dirty="0" smtClean="0"/>
              <a:t>utbrudd</a:t>
            </a:r>
          </a:p>
          <a:p>
            <a:r>
              <a:rPr lang="nb-NO" dirty="0"/>
              <a:t>Salmonella utbrudd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1554496" y="5952863"/>
            <a:ext cx="7619999" cy="365125"/>
          </a:xfrm>
        </p:spPr>
        <p:txBody>
          <a:bodyPr/>
          <a:lstStyle/>
          <a:p>
            <a:r>
              <a:rPr lang="en-US" dirty="0"/>
              <a:t>Lars Sandven,  LIS 2/3, </a:t>
            </a:r>
            <a:r>
              <a:rPr lang="en-US" dirty="0" err="1"/>
              <a:t>medisinsk</a:t>
            </a:r>
            <a:r>
              <a:rPr lang="en-US" dirty="0"/>
              <a:t> /</a:t>
            </a:r>
            <a:r>
              <a:rPr lang="en-US" dirty="0" err="1"/>
              <a:t>mikrobiologisk</a:t>
            </a:r>
            <a:r>
              <a:rPr lang="en-US" dirty="0"/>
              <a:t> </a:t>
            </a:r>
            <a:r>
              <a:rPr lang="en-US" dirty="0" err="1"/>
              <a:t>avd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Krigen i </a:t>
            </a:r>
            <a:r>
              <a:rPr lang="nb-NO" dirty="0"/>
              <a:t>U</a:t>
            </a:r>
            <a:r>
              <a:rPr lang="nb-NO" dirty="0" smtClean="0"/>
              <a:t>kraina 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42387" y="2128907"/>
            <a:ext cx="4511902" cy="3383926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7343147" y="2128907"/>
            <a:ext cx="4313864" cy="3777622"/>
          </a:xfrm>
        </p:spPr>
        <p:txBody>
          <a:bodyPr/>
          <a:lstStyle/>
          <a:p>
            <a:r>
              <a:rPr lang="nb-NO" dirty="0" smtClean="0"/>
              <a:t>Smittevern underordnet</a:t>
            </a:r>
          </a:p>
          <a:p>
            <a:pPr lvl="1"/>
            <a:r>
              <a:rPr lang="nb-NO" dirty="0" smtClean="0"/>
              <a:t>Psykisk traumatisert</a:t>
            </a:r>
          </a:p>
          <a:p>
            <a:pPr lvl="1"/>
            <a:r>
              <a:rPr lang="nb-NO" dirty="0" smtClean="0"/>
              <a:t>Sikre primærbehov</a:t>
            </a:r>
          </a:p>
          <a:p>
            <a:pPr lvl="1"/>
            <a:r>
              <a:rPr lang="nb-NO" dirty="0" smtClean="0"/>
              <a:t>Forhindre stigmatisering</a:t>
            </a:r>
          </a:p>
          <a:p>
            <a:r>
              <a:rPr lang="nb-NO" dirty="0" smtClean="0"/>
              <a:t>Forventes relativt friske</a:t>
            </a:r>
          </a:p>
          <a:p>
            <a:pPr lvl="1"/>
            <a:r>
              <a:rPr lang="nb-NO" dirty="0" smtClean="0"/>
              <a:t>Men mange eldre</a:t>
            </a:r>
          </a:p>
          <a:p>
            <a:r>
              <a:rPr lang="nb-NO" dirty="0" smtClean="0"/>
              <a:t>Vaksineskepsis</a:t>
            </a:r>
          </a:p>
          <a:p>
            <a:pPr lvl="1"/>
            <a:r>
              <a:rPr lang="nb-NO" dirty="0" smtClean="0"/>
              <a:t>Frivillig basis</a:t>
            </a:r>
            <a:endParaRPr lang="nb-NO" dirty="0"/>
          </a:p>
        </p:txBody>
      </p:sp>
      <p:sp>
        <p:nvSpPr>
          <p:cNvPr id="6" name="TekstSylinder 5"/>
          <p:cNvSpPr txBox="1"/>
          <p:nvPr/>
        </p:nvSpPr>
        <p:spPr>
          <a:xfrm>
            <a:off x="1935085" y="5726150"/>
            <a:ext cx="55265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By State Emergency Service of Ukraine - https://www.facebook.com/photo/?fbid=332344232266806&amp;amp;set=pcb.332344378933458 (the whole post), CC BY 4.0, https://commons.wikimedia.org/w/index.php?curid=116065208</a:t>
            </a:r>
            <a:endParaRPr lang="nb-NO" sz="900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59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Krigen i Ukraina - Tuberkulose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92924" y="2128279"/>
            <a:ext cx="4112855" cy="3778250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7535651" y="2128279"/>
            <a:ext cx="4287381" cy="3778250"/>
          </a:xfrm>
        </p:spPr>
        <p:txBody>
          <a:bodyPr>
            <a:normAutofit fontScale="55000" lnSpcReduction="20000"/>
          </a:bodyPr>
          <a:lstStyle/>
          <a:p>
            <a:r>
              <a:rPr lang="nb-NO" dirty="0" smtClean="0"/>
              <a:t>Tæring</a:t>
            </a:r>
          </a:p>
          <a:p>
            <a:pPr lvl="1"/>
            <a:r>
              <a:rPr lang="nb-NO" dirty="0" smtClean="0"/>
              <a:t>Vanlig i Norge til 2 verdenskrig</a:t>
            </a:r>
          </a:p>
          <a:p>
            <a:pPr lvl="1"/>
            <a:r>
              <a:rPr lang="nb-NO" dirty="0" smtClean="0"/>
              <a:t>Norge: Ca. 300 nye /år</a:t>
            </a:r>
          </a:p>
          <a:p>
            <a:pPr lvl="2"/>
            <a:r>
              <a:rPr lang="nb-NO" dirty="0" smtClean="0"/>
              <a:t>75% født i utlandet</a:t>
            </a:r>
          </a:p>
          <a:p>
            <a:r>
              <a:rPr lang="nb-NO" dirty="0" smtClean="0"/>
              <a:t>Ukraina er høyendemisk</a:t>
            </a:r>
          </a:p>
          <a:p>
            <a:pPr lvl="1"/>
            <a:r>
              <a:rPr lang="nb-NO" dirty="0" smtClean="0"/>
              <a:t>1 av 4 MDR</a:t>
            </a:r>
          </a:p>
          <a:p>
            <a:r>
              <a:rPr lang="nb-NO" dirty="0" smtClean="0"/>
              <a:t>Lovpålagt plikt til undersøkelse</a:t>
            </a:r>
          </a:p>
          <a:p>
            <a:pPr lvl="1"/>
            <a:r>
              <a:rPr lang="nb-NO" dirty="0" smtClean="0"/>
              <a:t>Opphold over 3 mnd.</a:t>
            </a:r>
          </a:p>
          <a:p>
            <a:pPr lvl="1"/>
            <a:r>
              <a:rPr lang="nb-NO" dirty="0" smtClean="0"/>
              <a:t>14 dager –  unntak: så raskt som mulig</a:t>
            </a:r>
          </a:p>
          <a:p>
            <a:r>
              <a:rPr lang="nb-NO" dirty="0" smtClean="0"/>
              <a:t>Screening</a:t>
            </a:r>
          </a:p>
          <a:p>
            <a:pPr lvl="1"/>
            <a:r>
              <a:rPr lang="nb-NO" dirty="0" smtClean="0"/>
              <a:t>15 eller over – Røntgen </a:t>
            </a:r>
            <a:r>
              <a:rPr lang="nb-NO" dirty="0" err="1" smtClean="0"/>
              <a:t>thorax</a:t>
            </a:r>
            <a:endParaRPr lang="nb-NO" dirty="0" smtClean="0"/>
          </a:p>
          <a:p>
            <a:pPr lvl="1"/>
            <a:r>
              <a:rPr lang="nb-NO" dirty="0" smtClean="0"/>
              <a:t>Mellom 6 mnd. og 14 år – IGRA</a:t>
            </a:r>
          </a:p>
          <a:p>
            <a:pPr lvl="2"/>
            <a:r>
              <a:rPr lang="nb-NO" dirty="0" smtClean="0"/>
              <a:t>Analyseres i Førde</a:t>
            </a:r>
          </a:p>
          <a:p>
            <a:pPr lvl="2"/>
            <a:r>
              <a:rPr lang="nb-NO" dirty="0" smtClean="0"/>
              <a:t>Behov for spesialglass</a:t>
            </a:r>
          </a:p>
          <a:p>
            <a:pPr lvl="1"/>
            <a:r>
              <a:rPr lang="nb-NO" dirty="0" smtClean="0"/>
              <a:t>Barn under 6 mnd. – undersøkes av helsepersonell</a:t>
            </a:r>
          </a:p>
          <a:p>
            <a:r>
              <a:rPr lang="nb-NO" dirty="0" smtClean="0"/>
              <a:t>Tuberkulosekoordinator i Helse Førde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2066572" y="6129808"/>
            <a:ext cx="5165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By </a:t>
            </a:r>
            <a:r>
              <a:rPr lang="nb-NO" sz="800" dirty="0" err="1"/>
              <a:t>Unknown</a:t>
            </a:r>
            <a:r>
              <a:rPr lang="nb-NO" sz="800" dirty="0"/>
              <a:t> </a:t>
            </a:r>
            <a:r>
              <a:rPr lang="nb-NO" sz="800" dirty="0" err="1"/>
              <a:t>author</a:t>
            </a:r>
            <a:r>
              <a:rPr lang="nb-NO" sz="800" dirty="0"/>
              <a:t> - This media </a:t>
            </a:r>
            <a:r>
              <a:rPr lang="nb-NO" sz="800" dirty="0" err="1"/>
              <a:t>comes</a:t>
            </a:r>
            <a:r>
              <a:rPr lang="nb-NO" sz="800" dirty="0"/>
              <a:t> from </a:t>
            </a:r>
            <a:r>
              <a:rPr lang="nb-NO" sz="800" dirty="0" err="1"/>
              <a:t>the</a:t>
            </a:r>
            <a:r>
              <a:rPr lang="nb-NO" sz="800" dirty="0"/>
              <a:t> Centers for </a:t>
            </a:r>
            <a:r>
              <a:rPr lang="nb-NO" sz="800" dirty="0" err="1"/>
              <a:t>Disease</a:t>
            </a:r>
            <a:r>
              <a:rPr lang="nb-NO" sz="800" dirty="0"/>
              <a:t> Control and </a:t>
            </a:r>
            <a:r>
              <a:rPr lang="nb-NO" sz="800" dirty="0" err="1"/>
              <a:t>Prevention</a:t>
            </a:r>
            <a:r>
              <a:rPr lang="nb-NO" sz="800" dirty="0"/>
              <a:t>&amp;#039;s Public Health Image Library (PHIL), </a:t>
            </a:r>
            <a:r>
              <a:rPr lang="nb-NO" sz="800" dirty="0" err="1"/>
              <a:t>with</a:t>
            </a:r>
            <a:r>
              <a:rPr lang="nb-NO" sz="800" dirty="0"/>
              <a:t> </a:t>
            </a:r>
            <a:r>
              <a:rPr lang="nb-NO" sz="800" dirty="0" err="1"/>
              <a:t>identification</a:t>
            </a:r>
            <a:r>
              <a:rPr lang="nb-NO" sz="800" dirty="0"/>
              <a:t> </a:t>
            </a:r>
            <a:r>
              <a:rPr lang="nb-NO" sz="800" dirty="0" err="1"/>
              <a:t>number</a:t>
            </a:r>
            <a:r>
              <a:rPr lang="nb-NO" sz="800" dirty="0"/>
              <a:t> #</a:t>
            </a:r>
            <a:r>
              <a:rPr lang="nb-NO" sz="800" dirty="0" smtClean="0"/>
              <a:t>2543.</a:t>
            </a:r>
            <a:endParaRPr lang="nb-NO" sz="800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72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Krigen i Ukraina – Vaksiner og korona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452854" y="2253916"/>
            <a:ext cx="4313864" cy="3777622"/>
          </a:xfrm>
        </p:spPr>
        <p:txBody>
          <a:bodyPr>
            <a:normAutofit fontScale="85000" lnSpcReduction="20000"/>
          </a:bodyPr>
          <a:lstStyle/>
          <a:p>
            <a:r>
              <a:rPr lang="nb-NO" dirty="0" smtClean="0"/>
              <a:t>Tilby vaksine</a:t>
            </a:r>
          </a:p>
          <a:p>
            <a:pPr lvl="1"/>
            <a:r>
              <a:rPr lang="nb-NO" dirty="0" smtClean="0"/>
              <a:t>Meslinger – spres effektivt</a:t>
            </a:r>
          </a:p>
          <a:p>
            <a:pPr lvl="1"/>
            <a:r>
              <a:rPr lang="nb-NO" dirty="0" smtClean="0"/>
              <a:t>Polio – </a:t>
            </a:r>
            <a:r>
              <a:rPr lang="nb-NO" smtClean="0"/>
              <a:t>vært utbrudd</a:t>
            </a:r>
            <a:endParaRPr lang="nb-NO" dirty="0" smtClean="0"/>
          </a:p>
          <a:p>
            <a:r>
              <a:rPr lang="nb-NO" dirty="0" smtClean="0"/>
              <a:t>Tilby BCG vaksine</a:t>
            </a:r>
          </a:p>
          <a:p>
            <a:pPr lvl="1"/>
            <a:r>
              <a:rPr lang="nb-NO" dirty="0" smtClean="0"/>
              <a:t>Til barn</a:t>
            </a:r>
          </a:p>
          <a:p>
            <a:r>
              <a:rPr lang="nb-NO" dirty="0" smtClean="0"/>
              <a:t>Ikke indikasjon for koronascreening</a:t>
            </a:r>
          </a:p>
          <a:p>
            <a:pPr lvl="1"/>
            <a:r>
              <a:rPr lang="nb-NO" dirty="0" smtClean="0"/>
              <a:t>Høy vaksinasjons dekning og befolkningsimmunitet i Norge</a:t>
            </a:r>
          </a:p>
          <a:p>
            <a:pPr lvl="1"/>
            <a:r>
              <a:rPr lang="nb-NO" dirty="0" smtClean="0"/>
              <a:t>Høye innenlands smittetall</a:t>
            </a:r>
          </a:p>
          <a:p>
            <a:pPr lvl="1"/>
            <a:r>
              <a:rPr lang="nb-NO" dirty="0" smtClean="0"/>
              <a:t>Samme sirkulerende typer</a:t>
            </a:r>
          </a:p>
          <a:p>
            <a:r>
              <a:rPr lang="nb-NO" dirty="0" smtClean="0"/>
              <a:t>Korona testing</a:t>
            </a:r>
          </a:p>
          <a:p>
            <a:pPr lvl="1"/>
            <a:r>
              <a:rPr lang="nb-NO" dirty="0" smtClean="0"/>
              <a:t>Voksne med ny oppståtte luftveissymptomer</a:t>
            </a:r>
          </a:p>
          <a:p>
            <a:pPr lvl="1"/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1375" y="2479351"/>
            <a:ext cx="4313238" cy="2857520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6564689" y="5911222"/>
            <a:ext cx="5566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By Photo Credit: James </a:t>
            </a:r>
            <a:r>
              <a:rPr lang="nb-NO" sz="800" dirty="0" err="1"/>
              <a:t>GathanyContent</a:t>
            </a:r>
            <a:r>
              <a:rPr lang="nb-NO" sz="800" dirty="0"/>
              <a:t> Providers(s): CDC - This media </a:t>
            </a:r>
            <a:r>
              <a:rPr lang="nb-NO" sz="800" dirty="0" err="1"/>
              <a:t>comes</a:t>
            </a:r>
            <a:r>
              <a:rPr lang="nb-NO" sz="800" dirty="0"/>
              <a:t> from </a:t>
            </a:r>
            <a:r>
              <a:rPr lang="nb-NO" sz="800" dirty="0" err="1"/>
              <a:t>the</a:t>
            </a:r>
            <a:r>
              <a:rPr lang="nb-NO" sz="800" dirty="0"/>
              <a:t> Centers for </a:t>
            </a:r>
            <a:r>
              <a:rPr lang="nb-NO" sz="800" dirty="0" err="1"/>
              <a:t>Disease</a:t>
            </a:r>
            <a:r>
              <a:rPr lang="nb-NO" sz="800" dirty="0"/>
              <a:t> Control and </a:t>
            </a:r>
            <a:r>
              <a:rPr lang="nb-NO" sz="800" dirty="0" err="1"/>
              <a:t>Prevention</a:t>
            </a:r>
            <a:r>
              <a:rPr lang="nb-NO" sz="800" dirty="0"/>
              <a:t>&amp;#039;s Public Health Image Library (PHIL), </a:t>
            </a:r>
            <a:r>
              <a:rPr lang="nb-NO" sz="800" dirty="0" err="1"/>
              <a:t>with</a:t>
            </a:r>
            <a:r>
              <a:rPr lang="nb-NO" sz="800" dirty="0"/>
              <a:t> </a:t>
            </a:r>
            <a:r>
              <a:rPr lang="nb-NO" sz="800" dirty="0" err="1"/>
              <a:t>identification</a:t>
            </a:r>
            <a:r>
              <a:rPr lang="nb-NO" sz="800" dirty="0"/>
              <a:t> </a:t>
            </a:r>
            <a:r>
              <a:rPr lang="nb-NO" sz="800" dirty="0" err="1"/>
              <a:t>number</a:t>
            </a:r>
            <a:r>
              <a:rPr lang="nb-NO" sz="800" dirty="0"/>
              <a:t> #</a:t>
            </a:r>
            <a:r>
              <a:rPr lang="nb-NO" sz="800" dirty="0" smtClean="0"/>
              <a:t>2674. Public </a:t>
            </a:r>
            <a:r>
              <a:rPr lang="nb-NO" sz="800" dirty="0" err="1"/>
              <a:t>Domain</a:t>
            </a:r>
            <a:r>
              <a:rPr lang="nb-NO" sz="800" dirty="0"/>
              <a:t>, https://commons.wikimedia.org/w/index.php?curid=367791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07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Krigen i Ukraina – biologiske våpen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10932" y="1905000"/>
            <a:ext cx="3778250" cy="3778250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Lite trolig at rammer Norge</a:t>
            </a:r>
          </a:p>
          <a:p>
            <a:r>
              <a:rPr lang="nb-NO" dirty="0" smtClean="0"/>
              <a:t>Ved hendelse – Varsle beredskapsledelsen Helse Førde</a:t>
            </a:r>
          </a:p>
          <a:p>
            <a:pPr lvl="1"/>
            <a:r>
              <a:rPr lang="nb-NO" dirty="0" smtClean="0"/>
              <a:t>AMK/113</a:t>
            </a:r>
          </a:p>
          <a:p>
            <a:r>
              <a:rPr lang="nb-NO" dirty="0" smtClean="0"/>
              <a:t>Nasjonale CBRNE retningslinjer</a:t>
            </a:r>
          </a:p>
          <a:p>
            <a:pPr lvl="1"/>
            <a:r>
              <a:rPr lang="nb-NO" dirty="0" smtClean="0"/>
              <a:t>(</a:t>
            </a:r>
            <a:r>
              <a:rPr lang="nb-NO" dirty="0" err="1" smtClean="0"/>
              <a:t>chemical</a:t>
            </a:r>
            <a:r>
              <a:rPr lang="nb-NO" dirty="0" smtClean="0"/>
              <a:t>, BIOLOGICAL, </a:t>
            </a:r>
            <a:r>
              <a:rPr lang="nb-NO" dirty="0" err="1" smtClean="0"/>
              <a:t>radioactive</a:t>
            </a:r>
            <a:r>
              <a:rPr lang="nb-NO" dirty="0" smtClean="0"/>
              <a:t>, </a:t>
            </a:r>
            <a:r>
              <a:rPr lang="nb-NO" dirty="0" err="1" smtClean="0"/>
              <a:t>nuclear</a:t>
            </a:r>
            <a:r>
              <a:rPr lang="nb-NO" dirty="0" smtClean="0"/>
              <a:t> og eksplosive)</a:t>
            </a:r>
          </a:p>
          <a:p>
            <a:r>
              <a:rPr lang="nb-NO" dirty="0" smtClean="0"/>
              <a:t> Nasjonalt kompetansesenter på Ullevål</a:t>
            </a:r>
          </a:p>
          <a:p>
            <a:pPr lvl="1"/>
            <a:r>
              <a:rPr lang="nb-NO" dirty="0" smtClean="0"/>
              <a:t>Kan ringes ved behov</a:t>
            </a:r>
            <a:endParaRPr lang="nb-NO" dirty="0"/>
          </a:p>
        </p:txBody>
      </p:sp>
      <p:sp>
        <p:nvSpPr>
          <p:cNvPr id="6" name="TekstSylinder 5"/>
          <p:cNvSpPr txBox="1"/>
          <p:nvPr/>
        </p:nvSpPr>
        <p:spPr>
          <a:xfrm>
            <a:off x="1965158" y="5911850"/>
            <a:ext cx="466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By </a:t>
            </a:r>
            <a:r>
              <a:rPr lang="en-US" sz="1200" dirty="0" err="1"/>
              <a:t>Silsor</a:t>
            </a:r>
            <a:r>
              <a:rPr lang="en-US" sz="1200" dirty="0"/>
              <a:t> - Own work, Public Domain, https://commons.wikimedia.org/w/index.php?curid=516714</a:t>
            </a:r>
            <a:endParaRPr lang="nb-NO" sz="1200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6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smtClean="0"/>
              <a:t>Krigen i Ukraina – Multiresistente bakterier</a:t>
            </a:r>
            <a:endParaRPr lang="nb-NO" sz="3200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b-NO" dirty="0" smtClean="0"/>
              <a:t>MRSA</a:t>
            </a:r>
          </a:p>
          <a:p>
            <a:pPr lvl="1"/>
            <a:r>
              <a:rPr lang="nb-NO" dirty="0" err="1" smtClean="0"/>
              <a:t>Meticillinresistent</a:t>
            </a:r>
            <a:r>
              <a:rPr lang="nb-NO" dirty="0" smtClean="0"/>
              <a:t> </a:t>
            </a:r>
            <a:r>
              <a:rPr lang="nb-NO" i="1" dirty="0" err="1" smtClean="0"/>
              <a:t>Stafylokokkus</a:t>
            </a:r>
            <a:r>
              <a:rPr lang="nb-NO" i="1" dirty="0" smtClean="0"/>
              <a:t> </a:t>
            </a:r>
            <a:r>
              <a:rPr lang="nb-NO" i="1" dirty="0" err="1" smtClean="0"/>
              <a:t>aureus</a:t>
            </a:r>
            <a:endParaRPr lang="nb-NO" i="1" dirty="0" smtClean="0"/>
          </a:p>
          <a:p>
            <a:r>
              <a:rPr lang="nb-NO" dirty="0" smtClean="0"/>
              <a:t>VRE</a:t>
            </a:r>
          </a:p>
          <a:p>
            <a:pPr lvl="1"/>
            <a:r>
              <a:rPr lang="nb-NO" dirty="0" err="1" smtClean="0"/>
              <a:t>Vancomycinresistente</a:t>
            </a:r>
            <a:r>
              <a:rPr lang="nb-NO" dirty="0" smtClean="0"/>
              <a:t> </a:t>
            </a:r>
            <a:r>
              <a:rPr lang="nb-NO" dirty="0" err="1" smtClean="0"/>
              <a:t>Enterokokker</a:t>
            </a:r>
            <a:endParaRPr lang="nb-NO" dirty="0" smtClean="0"/>
          </a:p>
          <a:p>
            <a:r>
              <a:rPr lang="nb-NO" dirty="0" smtClean="0"/>
              <a:t>ESBL</a:t>
            </a:r>
          </a:p>
          <a:p>
            <a:pPr lvl="1"/>
            <a:r>
              <a:rPr lang="nb-NO" dirty="0" err="1" smtClean="0"/>
              <a:t>Extendedspectrum</a:t>
            </a:r>
            <a:r>
              <a:rPr lang="nb-NO" dirty="0" smtClean="0"/>
              <a:t> </a:t>
            </a:r>
            <a:r>
              <a:rPr lang="nb-NO" dirty="0" err="1" smtClean="0"/>
              <a:t>betalactamases</a:t>
            </a:r>
            <a:endParaRPr lang="nb-NO" dirty="0" smtClean="0"/>
          </a:p>
          <a:p>
            <a:r>
              <a:rPr lang="nb-NO" dirty="0" smtClean="0"/>
              <a:t>Etter vanlige retningslinjer</a:t>
            </a:r>
          </a:p>
          <a:p>
            <a:pPr lvl="1"/>
            <a:r>
              <a:rPr lang="nb-NO" dirty="0" smtClean="0"/>
              <a:t>Før innleggelse i sykehus</a:t>
            </a:r>
          </a:p>
          <a:p>
            <a:pPr lvl="1"/>
            <a:r>
              <a:rPr lang="nb-NO" dirty="0" smtClean="0"/>
              <a:t>Siste 12 mnd., utenfor Norden</a:t>
            </a:r>
          </a:p>
          <a:p>
            <a:pPr lvl="2"/>
            <a:r>
              <a:rPr lang="nb-NO" dirty="0" smtClean="0"/>
              <a:t>Arbeidet eller innlagt helseinstitusjon</a:t>
            </a:r>
          </a:p>
          <a:p>
            <a:pPr lvl="2"/>
            <a:r>
              <a:rPr lang="nb-NO" dirty="0" smtClean="0"/>
              <a:t>Omfattende helseundersøkelse</a:t>
            </a:r>
          </a:p>
          <a:p>
            <a:pPr lvl="2"/>
            <a:r>
              <a:rPr lang="nb-NO" dirty="0" smtClean="0"/>
              <a:t>Flyktningeleir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7" t="11145" r="15677" b="13148"/>
          <a:stretch/>
        </p:blipFill>
        <p:spPr>
          <a:xfrm>
            <a:off x="8109285" y="2565583"/>
            <a:ext cx="3272589" cy="3345639"/>
          </a:xfrm>
        </p:spPr>
      </p:pic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2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Nasjonalt </a:t>
            </a:r>
            <a:r>
              <a:rPr lang="nb-NO" dirty="0" err="1" smtClean="0"/>
              <a:t>pseudomonas</a:t>
            </a:r>
            <a:r>
              <a:rPr lang="nb-NO" dirty="0" smtClean="0"/>
              <a:t> utbrudd;</a:t>
            </a:r>
            <a:br>
              <a:rPr lang="nb-NO" dirty="0" smtClean="0"/>
            </a:br>
            <a:r>
              <a:rPr lang="nb-NO" i="1" dirty="0" err="1" smtClean="0"/>
              <a:t>Pseudomonas</a:t>
            </a:r>
            <a:r>
              <a:rPr lang="nb-NO" i="1" dirty="0" smtClean="0"/>
              <a:t> </a:t>
            </a:r>
            <a:r>
              <a:rPr lang="nb-NO" i="1" dirty="0" err="1" smtClean="0"/>
              <a:t>aeruginosa</a:t>
            </a:r>
            <a:endParaRPr lang="nb-NO" i="1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318084" y="2240591"/>
            <a:ext cx="4588704" cy="3967704"/>
          </a:xfrm>
        </p:spPr>
        <p:txBody>
          <a:bodyPr>
            <a:normAutofit fontScale="70000" lnSpcReduction="20000"/>
          </a:bodyPr>
          <a:lstStyle/>
          <a:p>
            <a:r>
              <a:rPr lang="nb-NO" dirty="0" smtClean="0"/>
              <a:t>Miljøbakterie</a:t>
            </a:r>
          </a:p>
          <a:p>
            <a:pPr lvl="1"/>
            <a:r>
              <a:rPr lang="nb-NO" dirty="0"/>
              <a:t>F</a:t>
            </a:r>
            <a:r>
              <a:rPr lang="nb-NO" dirty="0" smtClean="0"/>
              <a:t>uktige miljø</a:t>
            </a:r>
          </a:p>
          <a:p>
            <a:pPr lvl="2"/>
            <a:r>
              <a:rPr lang="nb-NO" dirty="0" smtClean="0"/>
              <a:t>Vasker, utstyr som eksponeres for hender/sekreter, </a:t>
            </a:r>
          </a:p>
          <a:p>
            <a:pPr lvl="2"/>
            <a:r>
              <a:rPr lang="nb-NO" dirty="0" smtClean="0"/>
              <a:t>Springvann og mat</a:t>
            </a:r>
          </a:p>
          <a:p>
            <a:r>
              <a:rPr lang="nb-NO" dirty="0" smtClean="0"/>
              <a:t>Svekket immunforsvar</a:t>
            </a:r>
          </a:p>
          <a:p>
            <a:pPr lvl="1"/>
            <a:r>
              <a:rPr lang="nb-NO" dirty="0" smtClean="0"/>
              <a:t>Brannskade avd., intensiv, etc.</a:t>
            </a:r>
          </a:p>
          <a:p>
            <a:r>
              <a:rPr lang="nb-NO" dirty="0" smtClean="0"/>
              <a:t>Gram negativ – fettrik membran</a:t>
            </a:r>
          </a:p>
          <a:p>
            <a:pPr lvl="1"/>
            <a:r>
              <a:rPr lang="nb-NO" dirty="0" smtClean="0"/>
              <a:t>Naturlig resistens mot mye antibiotika</a:t>
            </a:r>
          </a:p>
          <a:p>
            <a:pPr lvl="1"/>
            <a:r>
              <a:rPr lang="nb-NO" dirty="0" smtClean="0"/>
              <a:t>«</a:t>
            </a:r>
            <a:r>
              <a:rPr lang="nb-NO" dirty="0"/>
              <a:t>Resistenskategorien "I " betyr "Sensitiv, økt eksponering". Dvs. bakterien er følsom for aktuelle antibiotikum </a:t>
            </a:r>
            <a:r>
              <a:rPr lang="nb-NO" dirty="0" err="1"/>
              <a:t>føresett</a:t>
            </a:r>
            <a:r>
              <a:rPr lang="nb-NO" dirty="0"/>
              <a:t> høg konsentrasjon i infeksjonsfokus</a:t>
            </a:r>
            <a:r>
              <a:rPr lang="nb-NO" dirty="0" smtClean="0"/>
              <a:t>.»</a:t>
            </a:r>
          </a:p>
          <a:p>
            <a:r>
              <a:rPr lang="nb-NO" dirty="0" smtClean="0"/>
              <a:t>Forebygging</a:t>
            </a:r>
          </a:p>
          <a:p>
            <a:pPr lvl="1"/>
            <a:r>
              <a:rPr lang="nb-NO" dirty="0" smtClean="0"/>
              <a:t>Basalt smittevern</a:t>
            </a:r>
          </a:p>
          <a:p>
            <a:pPr lvl="1"/>
            <a:r>
              <a:rPr lang="nb-NO" dirty="0" err="1" smtClean="0"/>
              <a:t>Klorheksidin</a:t>
            </a:r>
            <a:r>
              <a:rPr lang="nb-NO" dirty="0" smtClean="0"/>
              <a:t> ikke effektivt</a:t>
            </a:r>
          </a:p>
          <a:p>
            <a:pPr lvl="2"/>
            <a:r>
              <a:rPr lang="nb-NO" dirty="0" smtClean="0"/>
              <a:t>Bruk fenoler, klor eller </a:t>
            </a:r>
            <a:r>
              <a:rPr lang="nb-NO" dirty="0" err="1" smtClean="0"/>
              <a:t>glutaraldehyd</a:t>
            </a:r>
            <a:r>
              <a:rPr lang="nb-NO" dirty="0" smtClean="0"/>
              <a:t> desinfeksjons middel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49569" y="2240591"/>
            <a:ext cx="3789351" cy="3778250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6656928" y="6092822"/>
            <a:ext cx="5574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By Stefan </a:t>
            </a:r>
            <a:r>
              <a:rPr lang="en-US" sz="1400" dirty="0" err="1"/>
              <a:t>Walkowski</a:t>
            </a:r>
            <a:r>
              <a:rPr lang="en-US" sz="1400" dirty="0"/>
              <a:t> - Own work, CC BY-SA 4.0, https://commons.wikimedia.org/w/index.php?curid=36425858</a:t>
            </a:r>
            <a:endParaRPr lang="nb-NO" sz="1400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88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Nasjonalt </a:t>
            </a:r>
            <a:r>
              <a:rPr lang="nb-NO" dirty="0" err="1" smtClean="0"/>
              <a:t>Pseudomonas</a:t>
            </a:r>
            <a:r>
              <a:rPr lang="nb-NO" dirty="0" smtClean="0"/>
              <a:t> utbrudd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92924" y="2176604"/>
            <a:ext cx="4684294" cy="3513220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7801588" y="2018792"/>
            <a:ext cx="4313864" cy="3905610"/>
          </a:xfrm>
        </p:spPr>
        <p:txBody>
          <a:bodyPr>
            <a:normAutofit/>
          </a:bodyPr>
          <a:lstStyle/>
          <a:p>
            <a:r>
              <a:rPr lang="nb-NO" dirty="0" smtClean="0"/>
              <a:t>239 pasienter, 33 sykehus (21.03.22)</a:t>
            </a:r>
          </a:p>
          <a:p>
            <a:r>
              <a:rPr lang="nb-NO" dirty="0" err="1" smtClean="0"/>
              <a:t>Genundersøkelser</a:t>
            </a:r>
            <a:endParaRPr lang="nb-NO" dirty="0" smtClean="0"/>
          </a:p>
          <a:p>
            <a:pPr lvl="1"/>
            <a:r>
              <a:rPr lang="nb-NO" dirty="0" smtClean="0"/>
              <a:t>Samme stamme</a:t>
            </a:r>
            <a:endParaRPr lang="nb-NO" dirty="0" smtClean="0"/>
          </a:p>
          <a:p>
            <a:r>
              <a:rPr lang="nb-NO" dirty="0" smtClean="0"/>
              <a:t>I </a:t>
            </a:r>
            <a:r>
              <a:rPr lang="nb-NO" dirty="0" smtClean="0"/>
              <a:t>uåpnet pakke med kluter</a:t>
            </a:r>
          </a:p>
          <a:p>
            <a:pPr lvl="1"/>
            <a:r>
              <a:rPr lang="nb-NO" dirty="0" smtClean="0"/>
              <a:t>Trukket fra markedet</a:t>
            </a:r>
          </a:p>
          <a:p>
            <a:r>
              <a:rPr lang="nb-NO" dirty="0" smtClean="0"/>
              <a:t>Mattilsynet</a:t>
            </a:r>
          </a:p>
          <a:p>
            <a:pPr lvl="1"/>
            <a:r>
              <a:rPr lang="nb-NO" dirty="0"/>
              <a:t>Oasis </a:t>
            </a:r>
            <a:r>
              <a:rPr lang="nb-NO" dirty="0" err="1"/>
              <a:t>Bedbath</a:t>
            </a:r>
            <a:r>
              <a:rPr lang="nb-NO" dirty="0"/>
              <a:t>, </a:t>
            </a:r>
            <a:r>
              <a:rPr lang="nb-NO" dirty="0" err="1"/>
              <a:t>unperfumed</a:t>
            </a:r>
            <a:r>
              <a:rPr lang="nb-NO" dirty="0" smtClean="0"/>
              <a:t>.</a:t>
            </a:r>
          </a:p>
          <a:p>
            <a:pPr lvl="1"/>
            <a:r>
              <a:rPr lang="nb-NO" dirty="0" err="1" smtClean="0"/>
              <a:t>Lotnr</a:t>
            </a:r>
            <a:r>
              <a:rPr lang="nb-NO" dirty="0"/>
              <a:t>: 107537, med utløpsdato 31/08/2023.</a:t>
            </a:r>
          </a:p>
          <a:p>
            <a:pPr lvl="1"/>
            <a:endParaRPr lang="nb-NO" dirty="0"/>
          </a:p>
        </p:txBody>
      </p:sp>
      <p:sp>
        <p:nvSpPr>
          <p:cNvPr id="6" name="TekstSylinder 5"/>
          <p:cNvSpPr txBox="1"/>
          <p:nvPr/>
        </p:nvSpPr>
        <p:spPr>
          <a:xfrm>
            <a:off x="4297717" y="5739736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Foto: OUS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95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Salmonella utbrudd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50292" y="2280712"/>
            <a:ext cx="4910401" cy="2815807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7696818" y="1840197"/>
            <a:ext cx="4427621" cy="4155254"/>
          </a:xfrm>
        </p:spPr>
        <p:txBody>
          <a:bodyPr>
            <a:normAutofit fontScale="62500" lnSpcReduction="20000"/>
          </a:bodyPr>
          <a:lstStyle/>
          <a:p>
            <a:r>
              <a:rPr lang="nb-NO" dirty="0" smtClean="0"/>
              <a:t>Over 150 syke (27.04.22)</a:t>
            </a:r>
          </a:p>
          <a:p>
            <a:pPr lvl="1"/>
            <a:r>
              <a:rPr lang="nb-NO" dirty="0" smtClean="0"/>
              <a:t>Fleste under 10 år</a:t>
            </a:r>
          </a:p>
          <a:p>
            <a:pPr lvl="1"/>
            <a:r>
              <a:rPr lang="nb-NO" dirty="0" smtClean="0"/>
              <a:t>1 tilfelle i Norge</a:t>
            </a:r>
          </a:p>
          <a:p>
            <a:r>
              <a:rPr lang="nb-NO" dirty="0"/>
              <a:t>Kinder produkter</a:t>
            </a:r>
          </a:p>
          <a:p>
            <a:pPr lvl="1"/>
            <a:r>
              <a:rPr lang="nb-NO" dirty="0"/>
              <a:t>Kinder egg, store </a:t>
            </a:r>
            <a:r>
              <a:rPr lang="nb-NO" dirty="0" err="1"/>
              <a:t>kinder</a:t>
            </a:r>
            <a:r>
              <a:rPr lang="nb-NO" dirty="0"/>
              <a:t> egg, </a:t>
            </a:r>
            <a:r>
              <a:rPr lang="nb-NO" dirty="0" err="1"/>
              <a:t>kinder</a:t>
            </a:r>
            <a:r>
              <a:rPr lang="nb-NO" dirty="0"/>
              <a:t> mini-egg og </a:t>
            </a:r>
            <a:r>
              <a:rPr lang="nb-NO" dirty="0" err="1"/>
              <a:t>kinder</a:t>
            </a:r>
            <a:r>
              <a:rPr lang="nb-NO" dirty="0"/>
              <a:t> </a:t>
            </a:r>
            <a:r>
              <a:rPr lang="nb-NO" dirty="0" err="1"/>
              <a:t>Schokobonds</a:t>
            </a:r>
            <a:endParaRPr lang="nb-NO" dirty="0"/>
          </a:p>
          <a:p>
            <a:pPr lvl="1"/>
            <a:r>
              <a:rPr lang="nb-NO" dirty="0"/>
              <a:t>Fabrikk i Belgia</a:t>
            </a:r>
          </a:p>
          <a:p>
            <a:pPr lvl="2"/>
            <a:r>
              <a:rPr lang="nb-NO" dirty="0" smtClean="0"/>
              <a:t>Salmonella </a:t>
            </a:r>
            <a:r>
              <a:rPr lang="nb-NO" dirty="0"/>
              <a:t>i kjernemelk tank</a:t>
            </a:r>
          </a:p>
          <a:p>
            <a:pPr lvl="2"/>
            <a:r>
              <a:rPr lang="nb-NO" dirty="0" smtClean="0"/>
              <a:t>Stengt</a:t>
            </a:r>
          </a:p>
          <a:p>
            <a:r>
              <a:rPr lang="nb-NO" i="1" dirty="0" smtClean="0"/>
              <a:t>Salmonella </a:t>
            </a:r>
            <a:r>
              <a:rPr lang="nb-NO" i="1" dirty="0" err="1" smtClean="0"/>
              <a:t>typhimurum</a:t>
            </a:r>
            <a:endParaRPr lang="nb-NO" i="1" dirty="0" smtClean="0"/>
          </a:p>
          <a:p>
            <a:pPr lvl="1"/>
            <a:r>
              <a:rPr lang="nb-NO" dirty="0" smtClean="0"/>
              <a:t>Inkubasjon 6-48 timer</a:t>
            </a:r>
          </a:p>
          <a:p>
            <a:pPr lvl="1"/>
            <a:r>
              <a:rPr lang="nb-NO" dirty="0"/>
              <a:t>Diare, hodepine, magesmerter, kvalme og evt. </a:t>
            </a:r>
            <a:r>
              <a:rPr lang="nb-NO" dirty="0" smtClean="0"/>
              <a:t>feber</a:t>
            </a:r>
          </a:p>
          <a:p>
            <a:pPr lvl="1"/>
            <a:r>
              <a:rPr lang="nb-NO" dirty="0" smtClean="0"/>
              <a:t>Spontan bedring 2-7 dager</a:t>
            </a:r>
          </a:p>
          <a:p>
            <a:pPr lvl="2"/>
            <a:r>
              <a:rPr lang="nb-NO" dirty="0" smtClean="0"/>
              <a:t>Obs barn og eldre</a:t>
            </a:r>
            <a:endParaRPr lang="nb-NO" dirty="0"/>
          </a:p>
          <a:p>
            <a:pPr lvl="1"/>
            <a:r>
              <a:rPr lang="nb-NO" dirty="0" smtClean="0"/>
              <a:t>Blodig diare eller klinisk dårlig– kontakt lege</a:t>
            </a:r>
          </a:p>
          <a:p>
            <a:pPr lvl="1"/>
            <a:r>
              <a:rPr lang="nb-NO" dirty="0" smtClean="0"/>
              <a:t>Antibiotika:</a:t>
            </a:r>
          </a:p>
          <a:p>
            <a:pPr lvl="2"/>
            <a:r>
              <a:rPr lang="nb-NO" dirty="0" smtClean="0"/>
              <a:t>Alvorlig klinikk, sepsis, barn under 2 mnd., eldre syke</a:t>
            </a:r>
          </a:p>
          <a:p>
            <a:pPr lvl="2"/>
            <a:endParaRPr lang="nb-NO" dirty="0" smtClean="0"/>
          </a:p>
          <a:p>
            <a:endParaRPr lang="nb-NO" dirty="0"/>
          </a:p>
        </p:txBody>
      </p:sp>
      <p:sp>
        <p:nvSpPr>
          <p:cNvPr id="6" name="TekstSylinder 5"/>
          <p:cNvSpPr txBox="1"/>
          <p:nvPr/>
        </p:nvSpPr>
        <p:spPr>
          <a:xfrm>
            <a:off x="2114166" y="5472231"/>
            <a:ext cx="558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By </a:t>
            </a:r>
            <a:r>
              <a:rPr lang="en-US" sz="1400" dirty="0" err="1"/>
              <a:t>Tiia</a:t>
            </a:r>
            <a:r>
              <a:rPr lang="en-US" sz="1400" dirty="0"/>
              <a:t> Monto - Own work, CC BY-SA 4.0, https://commons.wikimedia.org/w/index.php?curid=67437699</a:t>
            </a:r>
            <a:endParaRPr lang="nb-NO" sz="1400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23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Kilder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2022-03-09-informasjonsbrev-nr-1-vedr-flyktninger-fra-ukraina.pdf (fhi.no</a:t>
            </a:r>
            <a:r>
              <a:rPr lang="nb-NO" dirty="0" smtClean="0">
                <a:hlinkClick r:id="rId2"/>
              </a:rPr>
              <a:t>)</a:t>
            </a:r>
            <a:endParaRPr lang="nb-NO" dirty="0" smtClean="0"/>
          </a:p>
          <a:p>
            <a:r>
              <a:rPr lang="nb-NO" dirty="0">
                <a:hlinkClick r:id="rId3"/>
              </a:rPr>
              <a:t>Folkehelseinstituttet </a:t>
            </a:r>
            <a:r>
              <a:rPr lang="nb-NO" dirty="0" smtClean="0">
                <a:hlinkClick r:id="rId3"/>
              </a:rPr>
              <a:t>– FHI</a:t>
            </a:r>
            <a:endParaRPr lang="nb-NO" dirty="0" smtClean="0"/>
          </a:p>
          <a:p>
            <a:r>
              <a:rPr lang="nb-NO" dirty="0">
                <a:hlinkClick r:id="rId4"/>
              </a:rPr>
              <a:t>tuberkulose – Store medisinske leksikon (snl.no</a:t>
            </a:r>
            <a:r>
              <a:rPr lang="nb-NO" dirty="0" smtClean="0">
                <a:hlinkClick r:id="rId4"/>
              </a:rPr>
              <a:t>)</a:t>
            </a:r>
            <a:endParaRPr lang="nb-NO" dirty="0" smtClean="0"/>
          </a:p>
          <a:p>
            <a:r>
              <a:rPr lang="nb-NO" dirty="0">
                <a:hlinkClick r:id="rId5"/>
              </a:rPr>
              <a:t>Trekker engangs vaskekluter med ulovlig innhold av bakterier | Mattilsynet (ntb.no)</a:t>
            </a:r>
            <a:endParaRPr lang="nb-NO" dirty="0" smtClean="0"/>
          </a:p>
          <a:p>
            <a:r>
              <a:rPr lang="nb-NO" dirty="0">
                <a:hlinkClick r:id="rId6"/>
              </a:rPr>
              <a:t>Salmonellose </a:t>
            </a:r>
            <a:r>
              <a:rPr lang="nb-NO" dirty="0" smtClean="0">
                <a:hlinkClick r:id="rId6"/>
              </a:rPr>
              <a:t>– FHI</a:t>
            </a:r>
            <a:endParaRPr lang="nb-NO" dirty="0" smtClean="0"/>
          </a:p>
          <a:p>
            <a:r>
              <a:rPr lang="en-US" dirty="0">
                <a:hlinkClick r:id="rId7"/>
              </a:rPr>
              <a:t>Kinder brand chocolates now linked to salmonella poisoning in 11 countries | | UN News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97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Korona pandemien status i dag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310815" y="2133600"/>
            <a:ext cx="4313864" cy="3777622"/>
          </a:xfrm>
        </p:spPr>
        <p:txBody>
          <a:bodyPr>
            <a:normAutofit fontScale="77500" lnSpcReduction="20000"/>
          </a:bodyPr>
          <a:lstStyle/>
          <a:p>
            <a:r>
              <a:rPr lang="nb-NO" dirty="0" smtClean="0"/>
              <a:t>Situasjonen i dag</a:t>
            </a:r>
          </a:p>
          <a:p>
            <a:pPr lvl="1"/>
            <a:r>
              <a:rPr lang="nb-NO" dirty="0" smtClean="0"/>
              <a:t>Nedgang i antall smittede</a:t>
            </a:r>
          </a:p>
          <a:p>
            <a:pPr lvl="1"/>
            <a:r>
              <a:rPr lang="nb-NO" dirty="0" smtClean="0"/>
              <a:t>Oppmykning av TISK</a:t>
            </a:r>
          </a:p>
          <a:p>
            <a:pPr lvl="1"/>
            <a:r>
              <a:rPr lang="nb-NO" dirty="0" smtClean="0"/>
              <a:t>Mindre sykefravær?</a:t>
            </a:r>
          </a:p>
          <a:p>
            <a:r>
              <a:rPr lang="nb-NO" dirty="0" smtClean="0"/>
              <a:t>Hva er grunnen til nedgangen?</a:t>
            </a:r>
          </a:p>
          <a:p>
            <a:pPr lvl="1"/>
            <a:r>
              <a:rPr lang="nb-NO" dirty="0" smtClean="0"/>
              <a:t>Immunitet mot viruset</a:t>
            </a:r>
          </a:p>
          <a:p>
            <a:pPr lvl="1"/>
            <a:r>
              <a:rPr lang="nb-NO" dirty="0" smtClean="0"/>
              <a:t>Årstidsvariasjon</a:t>
            </a:r>
          </a:p>
          <a:p>
            <a:r>
              <a:rPr lang="nb-NO" dirty="0" smtClean="0"/>
              <a:t>Virustypene i omløp</a:t>
            </a:r>
          </a:p>
          <a:p>
            <a:pPr lvl="1"/>
            <a:r>
              <a:rPr lang="nb-NO" dirty="0" smtClean="0"/>
              <a:t>Omikron BA 2</a:t>
            </a:r>
          </a:p>
          <a:p>
            <a:pPr lvl="2"/>
            <a:r>
              <a:rPr lang="nb-NO" dirty="0" smtClean="0"/>
              <a:t>Smittsomt</a:t>
            </a:r>
          </a:p>
          <a:p>
            <a:pPr lvl="2"/>
            <a:r>
              <a:rPr lang="nb-NO" dirty="0" smtClean="0"/>
              <a:t>Mindre farlig</a:t>
            </a:r>
          </a:p>
          <a:p>
            <a:pPr lvl="1"/>
            <a:r>
              <a:rPr lang="nb-NO" dirty="0" smtClean="0"/>
              <a:t>Omikron BA1, Delta, Alfa</a:t>
            </a:r>
          </a:p>
          <a:p>
            <a:pPr lvl="2"/>
            <a:r>
              <a:rPr lang="nb-NO" dirty="0" smtClean="0"/>
              <a:t>Hovedsakelig import smitte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24679" y="1905000"/>
            <a:ext cx="3778250" cy="3778250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5943601" y="5911222"/>
            <a:ext cx="6304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By </a:t>
            </a:r>
            <a:r>
              <a:rPr lang="nb-NO" sz="800" dirty="0" err="1"/>
              <a:t>Alexey</a:t>
            </a:r>
            <a:r>
              <a:rPr lang="nb-NO" sz="800" dirty="0"/>
              <a:t> </a:t>
            </a:r>
            <a:r>
              <a:rPr lang="nb-NO" sz="800" dirty="0" err="1"/>
              <a:t>Solodovnikov</a:t>
            </a:r>
            <a:r>
              <a:rPr lang="nb-NO" sz="800" dirty="0"/>
              <a:t> (</a:t>
            </a:r>
            <a:r>
              <a:rPr lang="nb-NO" sz="800" dirty="0" err="1"/>
              <a:t>Idea</a:t>
            </a:r>
            <a:r>
              <a:rPr lang="nb-NO" sz="800" dirty="0"/>
              <a:t>, Producer, CG, Editor), </a:t>
            </a:r>
            <a:r>
              <a:rPr lang="nb-NO" sz="800" dirty="0" err="1"/>
              <a:t>Valeria</a:t>
            </a:r>
            <a:r>
              <a:rPr lang="nb-NO" sz="800" dirty="0"/>
              <a:t> </a:t>
            </a:r>
            <a:r>
              <a:rPr lang="nb-NO" sz="800" dirty="0" err="1"/>
              <a:t>Arkhipova</a:t>
            </a:r>
            <a:r>
              <a:rPr lang="nb-NO" sz="800" dirty="0"/>
              <a:t> (Scientific </a:t>
            </a:r>
            <a:r>
              <a:rPr lang="az-Cyrl-AZ" sz="800" dirty="0"/>
              <a:t>С</a:t>
            </a:r>
            <a:r>
              <a:rPr lang="nb-NO" sz="800" dirty="0" err="1"/>
              <a:t>onsultant</a:t>
            </a:r>
            <a:r>
              <a:rPr lang="nb-NO" sz="800" dirty="0"/>
              <a:t>) - </a:t>
            </a:r>
            <a:r>
              <a:rPr lang="nb-NO" sz="800" dirty="0" err="1"/>
              <a:t>Own</a:t>
            </a:r>
            <a:r>
              <a:rPr lang="nb-NO" sz="800" dirty="0"/>
              <a:t> </a:t>
            </a:r>
            <a:r>
              <a:rPr lang="nb-NO" sz="800" dirty="0" err="1"/>
              <a:t>work</a:t>
            </a:r>
            <a:r>
              <a:rPr lang="nb-NO" sz="800" dirty="0"/>
              <a:t>. Scientific </a:t>
            </a:r>
            <a:r>
              <a:rPr lang="nb-NO" sz="800" dirty="0" err="1"/>
              <a:t>consultants:Nikitin</a:t>
            </a:r>
            <a:r>
              <a:rPr lang="nb-NO" sz="800" dirty="0"/>
              <a:t> N.A., </a:t>
            </a:r>
            <a:r>
              <a:rPr lang="nb-NO" sz="800" dirty="0" err="1"/>
              <a:t>Doctor</a:t>
            </a:r>
            <a:r>
              <a:rPr lang="nb-NO" sz="800" dirty="0"/>
              <a:t> </a:t>
            </a:r>
            <a:r>
              <a:rPr lang="nb-NO" sz="800" dirty="0" err="1"/>
              <a:t>of</a:t>
            </a:r>
            <a:r>
              <a:rPr lang="nb-NO" sz="800" dirty="0"/>
              <a:t> </a:t>
            </a:r>
            <a:r>
              <a:rPr lang="nb-NO" sz="800" dirty="0" err="1"/>
              <a:t>Biological</a:t>
            </a:r>
            <a:r>
              <a:rPr lang="nb-NO" sz="800" dirty="0"/>
              <a:t> Sciences, Department </a:t>
            </a:r>
            <a:r>
              <a:rPr lang="nb-NO" sz="800" dirty="0" err="1"/>
              <a:t>of</a:t>
            </a:r>
            <a:r>
              <a:rPr lang="nb-NO" sz="800" dirty="0"/>
              <a:t> </a:t>
            </a:r>
            <a:r>
              <a:rPr lang="nb-NO" sz="800" dirty="0" err="1"/>
              <a:t>Virology</a:t>
            </a:r>
            <a:r>
              <a:rPr lang="nb-NO" sz="800" dirty="0"/>
              <a:t>, </a:t>
            </a:r>
            <a:r>
              <a:rPr lang="nb-NO" sz="800" dirty="0" err="1"/>
              <a:t>Faculty</a:t>
            </a:r>
            <a:r>
              <a:rPr lang="nb-NO" sz="800" dirty="0"/>
              <a:t> </a:t>
            </a:r>
            <a:r>
              <a:rPr lang="nb-NO" sz="800" dirty="0" err="1"/>
              <a:t>of</a:t>
            </a:r>
            <a:r>
              <a:rPr lang="nb-NO" sz="800" dirty="0"/>
              <a:t> </a:t>
            </a:r>
            <a:r>
              <a:rPr lang="nb-NO" sz="800" dirty="0" err="1"/>
              <a:t>Biology</a:t>
            </a:r>
            <a:r>
              <a:rPr lang="nb-NO" sz="800" dirty="0"/>
              <a:t>, </a:t>
            </a:r>
            <a:r>
              <a:rPr lang="nb-NO" sz="800" dirty="0" err="1"/>
              <a:t>Lomonosov</a:t>
            </a:r>
            <a:r>
              <a:rPr lang="nb-NO" sz="800" dirty="0"/>
              <a:t> </a:t>
            </a:r>
            <a:r>
              <a:rPr lang="nb-NO" sz="800" dirty="0" err="1"/>
              <a:t>Moscow</a:t>
            </a:r>
            <a:r>
              <a:rPr lang="nb-NO" sz="800" dirty="0"/>
              <a:t> State </a:t>
            </a:r>
            <a:r>
              <a:rPr lang="nb-NO" sz="800" dirty="0" err="1"/>
              <a:t>University.Borisevich</a:t>
            </a:r>
            <a:r>
              <a:rPr lang="nb-NO" sz="800" dirty="0"/>
              <a:t> S.S. </a:t>
            </a:r>
            <a:r>
              <a:rPr lang="nb-NO" sz="800" dirty="0" err="1"/>
              <a:t>Candidate</a:t>
            </a:r>
            <a:r>
              <a:rPr lang="nb-NO" sz="800" dirty="0"/>
              <a:t> </a:t>
            </a:r>
            <a:r>
              <a:rPr lang="nb-NO" sz="800" dirty="0" err="1"/>
              <a:t>of</a:t>
            </a:r>
            <a:r>
              <a:rPr lang="nb-NO" sz="800" dirty="0"/>
              <a:t> Chemical Sciences, </a:t>
            </a:r>
            <a:r>
              <a:rPr lang="nb-NO" sz="800" dirty="0" err="1"/>
              <a:t>Specialist</a:t>
            </a:r>
            <a:r>
              <a:rPr lang="nb-NO" sz="800" dirty="0"/>
              <a:t> in </a:t>
            </a:r>
            <a:r>
              <a:rPr lang="nb-NO" sz="800" dirty="0" err="1"/>
              <a:t>Molecular</a:t>
            </a:r>
            <a:r>
              <a:rPr lang="nb-NO" sz="800" dirty="0"/>
              <a:t> </a:t>
            </a:r>
            <a:r>
              <a:rPr lang="nb-NO" sz="800" dirty="0" err="1"/>
              <a:t>Modeling</a:t>
            </a:r>
            <a:r>
              <a:rPr lang="nb-NO" sz="800" dirty="0"/>
              <a:t> </a:t>
            </a:r>
            <a:r>
              <a:rPr lang="nb-NO" sz="800" dirty="0" err="1"/>
              <a:t>of</a:t>
            </a:r>
            <a:r>
              <a:rPr lang="nb-NO" sz="800" dirty="0"/>
              <a:t> </a:t>
            </a:r>
            <a:r>
              <a:rPr lang="nb-NO" sz="800" dirty="0" err="1"/>
              <a:t>Viral</a:t>
            </a:r>
            <a:r>
              <a:rPr lang="nb-NO" sz="800" dirty="0"/>
              <a:t> </a:t>
            </a:r>
            <a:r>
              <a:rPr lang="nb-NO" sz="800" dirty="0" err="1"/>
              <a:t>Surface</a:t>
            </a:r>
            <a:r>
              <a:rPr lang="nb-NO" sz="800" dirty="0"/>
              <a:t> Proteins, Senior </a:t>
            </a:r>
            <a:r>
              <a:rPr lang="nb-NO" sz="800" dirty="0" err="1"/>
              <a:t>Researcher</a:t>
            </a:r>
            <a:r>
              <a:rPr lang="nb-NO" sz="800" dirty="0"/>
              <a:t>, Laboratory </a:t>
            </a:r>
            <a:r>
              <a:rPr lang="nb-NO" sz="800" dirty="0" err="1"/>
              <a:t>of</a:t>
            </a:r>
            <a:r>
              <a:rPr lang="nb-NO" sz="800" dirty="0"/>
              <a:t> Chemical </a:t>
            </a:r>
            <a:r>
              <a:rPr lang="nb-NO" sz="800" dirty="0" err="1"/>
              <a:t>Physics</a:t>
            </a:r>
            <a:r>
              <a:rPr lang="nb-NO" sz="800" dirty="0"/>
              <a:t>, Ufa </a:t>
            </a:r>
            <a:r>
              <a:rPr lang="nb-NO" sz="800" dirty="0" err="1"/>
              <a:t>Institute</a:t>
            </a:r>
            <a:r>
              <a:rPr lang="nb-NO" sz="800" dirty="0"/>
              <a:t> </a:t>
            </a:r>
            <a:r>
              <a:rPr lang="nb-NO" sz="800" dirty="0" err="1"/>
              <a:t>of</a:t>
            </a:r>
            <a:r>
              <a:rPr lang="nb-NO" sz="800" dirty="0"/>
              <a:t> </a:t>
            </a:r>
            <a:r>
              <a:rPr lang="nb-NO" sz="800" dirty="0" err="1"/>
              <a:t>Chemistry</a:t>
            </a:r>
            <a:r>
              <a:rPr lang="nb-NO" sz="800" dirty="0"/>
              <a:t> </a:t>
            </a:r>
            <a:r>
              <a:rPr lang="nb-NO" sz="800" dirty="0" err="1"/>
              <a:t>RASArkhipova</a:t>
            </a:r>
            <a:r>
              <a:rPr lang="nb-NO" sz="800" dirty="0"/>
              <a:t> V.I., </a:t>
            </a:r>
            <a:r>
              <a:rPr lang="nb-NO" sz="800" dirty="0" err="1"/>
              <a:t>specialization</a:t>
            </a:r>
            <a:r>
              <a:rPr lang="nb-NO" sz="800" dirty="0"/>
              <a:t> in Fundamental and Applied </a:t>
            </a:r>
            <a:r>
              <a:rPr lang="nb-NO" sz="800" dirty="0" err="1"/>
              <a:t>chemistry</a:t>
            </a:r>
            <a:r>
              <a:rPr lang="nb-NO" sz="800" dirty="0"/>
              <a:t>, senior </a:t>
            </a:r>
            <a:r>
              <a:rPr lang="nb-NO" sz="800" dirty="0" err="1"/>
              <a:t>engineer</a:t>
            </a:r>
            <a:r>
              <a:rPr lang="nb-NO" sz="800" dirty="0"/>
              <a:t>, RNA </a:t>
            </a:r>
            <a:r>
              <a:rPr lang="nb-NO" sz="800" dirty="0" err="1"/>
              <a:t>Chemistry</a:t>
            </a:r>
            <a:r>
              <a:rPr lang="nb-NO" sz="800" dirty="0"/>
              <a:t> Laboratory, </a:t>
            </a:r>
            <a:r>
              <a:rPr lang="nb-NO" sz="800" dirty="0" err="1"/>
              <a:t>Institute</a:t>
            </a:r>
            <a:r>
              <a:rPr lang="nb-NO" sz="800" dirty="0"/>
              <a:t> </a:t>
            </a:r>
            <a:r>
              <a:rPr lang="nb-NO" sz="800" dirty="0" err="1"/>
              <a:t>of</a:t>
            </a:r>
            <a:r>
              <a:rPr lang="nb-NO" sz="800" dirty="0"/>
              <a:t> </a:t>
            </a:r>
            <a:r>
              <a:rPr lang="nb-NO" sz="800" dirty="0" err="1"/>
              <a:t>chemical</a:t>
            </a:r>
            <a:r>
              <a:rPr lang="nb-NO" sz="800" dirty="0"/>
              <a:t> </a:t>
            </a:r>
            <a:r>
              <a:rPr lang="nb-NO" sz="800" dirty="0" err="1"/>
              <a:t>biology</a:t>
            </a:r>
            <a:r>
              <a:rPr lang="nb-NO" sz="800" dirty="0"/>
              <a:t> and fundamental </a:t>
            </a:r>
            <a:r>
              <a:rPr lang="nb-NO" sz="800" dirty="0" err="1"/>
              <a:t>medicine</a:t>
            </a:r>
            <a:r>
              <a:rPr lang="nb-NO" sz="800" dirty="0"/>
              <a:t> SB RAS, CC BY-SA 4.0, https://commons.wikimedia.org/w/index.php?curid=104914011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1311579" y="5784443"/>
            <a:ext cx="761999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49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Korona - PCR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92924" y="2317472"/>
            <a:ext cx="4313237" cy="2868751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 err="1" smtClean="0"/>
              <a:t>Polymerase</a:t>
            </a:r>
            <a:r>
              <a:rPr lang="nb-NO" dirty="0" smtClean="0"/>
              <a:t> </a:t>
            </a:r>
            <a:r>
              <a:rPr lang="nb-NO" dirty="0" err="1" smtClean="0"/>
              <a:t>chain</a:t>
            </a:r>
            <a:r>
              <a:rPr lang="nb-NO" dirty="0" smtClean="0"/>
              <a:t> </a:t>
            </a:r>
            <a:r>
              <a:rPr lang="nb-NO" dirty="0" err="1" smtClean="0"/>
              <a:t>reaction</a:t>
            </a:r>
            <a:endParaRPr lang="nb-NO" dirty="0" smtClean="0"/>
          </a:p>
          <a:p>
            <a:pPr lvl="1"/>
            <a:r>
              <a:rPr lang="nb-NO" dirty="0" smtClean="0"/>
              <a:t>Kopierer RNA, om likt «nøkkel»</a:t>
            </a:r>
          </a:p>
          <a:p>
            <a:pPr lvl="1"/>
            <a:r>
              <a:rPr lang="nb-NO" dirty="0" smtClean="0"/>
              <a:t>Signal for hver kopi – nok signal= pos test</a:t>
            </a:r>
          </a:p>
          <a:p>
            <a:r>
              <a:rPr lang="nb-NO" dirty="0" smtClean="0"/>
              <a:t>Fordeler</a:t>
            </a:r>
          </a:p>
          <a:p>
            <a:pPr lvl="1"/>
            <a:r>
              <a:rPr lang="nb-NO" dirty="0" smtClean="0"/>
              <a:t>Sensitivt</a:t>
            </a:r>
          </a:p>
          <a:p>
            <a:pPr lvl="1"/>
            <a:r>
              <a:rPr lang="nb-NO" dirty="0" smtClean="0"/>
              <a:t>Relativt rask</a:t>
            </a:r>
          </a:p>
          <a:p>
            <a:pPr lvl="1"/>
            <a:r>
              <a:rPr lang="nb-NO" dirty="0" smtClean="0"/>
              <a:t>Kan analyseres videre</a:t>
            </a:r>
          </a:p>
          <a:p>
            <a:pPr lvl="1"/>
            <a:r>
              <a:rPr lang="nb-NO" dirty="0" smtClean="0"/>
              <a:t>Registreres</a:t>
            </a:r>
          </a:p>
          <a:p>
            <a:r>
              <a:rPr lang="nb-NO" dirty="0" smtClean="0"/>
              <a:t>Ulemper</a:t>
            </a:r>
          </a:p>
          <a:p>
            <a:pPr lvl="1"/>
            <a:r>
              <a:rPr lang="nb-NO" dirty="0" smtClean="0"/>
              <a:t>Dyrt utstyr</a:t>
            </a:r>
          </a:p>
          <a:p>
            <a:pPr lvl="1"/>
            <a:r>
              <a:rPr lang="nb-NO" dirty="0" smtClean="0"/>
              <a:t>For sensitiv?</a:t>
            </a:r>
          </a:p>
          <a:p>
            <a:pPr lvl="1"/>
            <a:r>
              <a:rPr lang="nb-NO" dirty="0" smtClean="0"/>
              <a:t>Lenge positiv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2592924" y="5398640"/>
            <a:ext cx="5394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By Karl Mumm - Own work, CC BY-SA 3.0, https://commons.wikimedia.org/w/index.php?curid=16828886</a:t>
            </a:r>
            <a:endParaRPr lang="nb-NO" sz="1000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09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Korona – «hurtigtester»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 err="1" smtClean="0"/>
              <a:t>Immunkromatogratisk</a:t>
            </a:r>
            <a:r>
              <a:rPr lang="nb-NO" dirty="0" smtClean="0"/>
              <a:t> test</a:t>
            </a:r>
          </a:p>
          <a:p>
            <a:pPr lvl="1"/>
            <a:r>
              <a:rPr lang="nb-NO" dirty="0"/>
              <a:t>F</a:t>
            </a:r>
            <a:r>
              <a:rPr lang="nb-NO" dirty="0" smtClean="0"/>
              <a:t>argeomslag om kontakt med virus partikler</a:t>
            </a:r>
          </a:p>
          <a:p>
            <a:r>
              <a:rPr lang="nb-NO" dirty="0" smtClean="0"/>
              <a:t>Fordel</a:t>
            </a:r>
          </a:p>
          <a:p>
            <a:pPr lvl="1"/>
            <a:r>
              <a:rPr lang="nb-NO" dirty="0" smtClean="0"/>
              <a:t>Billig</a:t>
            </a:r>
          </a:p>
          <a:p>
            <a:pPr lvl="1"/>
            <a:r>
              <a:rPr lang="nb-NO" dirty="0" smtClean="0"/>
              <a:t>Rask</a:t>
            </a:r>
          </a:p>
          <a:p>
            <a:pPr lvl="1"/>
            <a:r>
              <a:rPr lang="nb-NO" dirty="0" smtClean="0"/>
              <a:t>Kan tas hjemme</a:t>
            </a:r>
          </a:p>
          <a:p>
            <a:r>
              <a:rPr lang="nb-NO" dirty="0" smtClean="0"/>
              <a:t>Ulemper</a:t>
            </a:r>
          </a:p>
          <a:p>
            <a:pPr lvl="1"/>
            <a:r>
              <a:rPr lang="nb-NO" dirty="0" smtClean="0"/>
              <a:t>Mindre sensitiv</a:t>
            </a:r>
          </a:p>
          <a:p>
            <a:pPr lvl="1"/>
            <a:r>
              <a:rPr lang="nb-NO" dirty="0" smtClean="0"/>
              <a:t>Registreres ikke</a:t>
            </a:r>
          </a:p>
          <a:p>
            <a:pPr lvl="2"/>
            <a:r>
              <a:rPr lang="nb-NO" dirty="0" smtClean="0"/>
              <a:t>koronasertifikat</a:t>
            </a:r>
          </a:p>
          <a:p>
            <a:pPr lvl="1"/>
            <a:r>
              <a:rPr lang="nb-NO" dirty="0" smtClean="0"/>
              <a:t>Mindre kontroll/kvalitetssikring</a:t>
            </a:r>
          </a:p>
          <a:p>
            <a:endParaRPr lang="nb-NO" dirty="0"/>
          </a:p>
        </p:txBody>
      </p:sp>
      <p:pic>
        <p:nvPicPr>
          <p:cNvPr id="1026" name="Picture 2" descr="https://upload.wikimedia.org/wikipedia/commons/thumb/6/6c/Lateral_flow_covid_19_negative_and_positive_test.jpg/1920px-Lateral_flow_covid_19_negative_and_positive_tes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62" y="2133600"/>
            <a:ext cx="4664870" cy="349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7107262" y="5730327"/>
            <a:ext cx="4848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By </a:t>
            </a:r>
            <a:r>
              <a:rPr lang="en-US" sz="1000" dirty="0" err="1"/>
              <a:t>Boldie</a:t>
            </a:r>
            <a:r>
              <a:rPr lang="en-US" sz="1000" dirty="0"/>
              <a:t> - Own work, CC BY-SA 4.0, https://commons.wikimedia.org/w/index.php?curid=114770622</a:t>
            </a:r>
            <a:endParaRPr lang="nb-NO" sz="1000" dirty="0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2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Korona - Prøvetagning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 smtClean="0"/>
              <a:t>Smittevernsutstyr </a:t>
            </a:r>
            <a:r>
              <a:rPr lang="nb-NO" dirty="0" err="1" smtClean="0"/>
              <a:t>prøvetaker</a:t>
            </a:r>
            <a:endParaRPr lang="nb-NO" dirty="0" smtClean="0"/>
          </a:p>
          <a:p>
            <a:pPr lvl="1"/>
            <a:r>
              <a:rPr lang="nb-NO" dirty="0" smtClean="0"/>
              <a:t>Medisinsk munnbind, frakk, hansker og øyebeskyttelse</a:t>
            </a:r>
          </a:p>
          <a:p>
            <a:r>
              <a:rPr lang="nb-NO" dirty="0" smtClean="0"/>
              <a:t>Anbefalt prøvetagning klinisk formål</a:t>
            </a:r>
          </a:p>
          <a:p>
            <a:pPr lvl="1"/>
            <a:r>
              <a:rPr lang="nb-NO" dirty="0" smtClean="0"/>
              <a:t>Svelg og </a:t>
            </a:r>
            <a:r>
              <a:rPr lang="nb-NO" dirty="0" err="1" smtClean="0"/>
              <a:t>nasofarynx</a:t>
            </a:r>
            <a:endParaRPr lang="nb-NO" dirty="0" smtClean="0"/>
          </a:p>
          <a:p>
            <a:r>
              <a:rPr lang="nb-NO" dirty="0" smtClean="0"/>
              <a:t>Anbefalt prøvetagning smittevern</a:t>
            </a:r>
          </a:p>
          <a:p>
            <a:pPr lvl="1"/>
            <a:r>
              <a:rPr lang="nb-NO" dirty="0" smtClean="0"/>
              <a:t>Fremre neseprøve og svelg</a:t>
            </a: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41229" y="1985227"/>
            <a:ext cx="4224266" cy="3884345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1800600" y="5949799"/>
            <a:ext cx="5390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By © </a:t>
            </a:r>
            <a:r>
              <a:rPr lang="en-US" sz="1000" dirty="0" err="1"/>
              <a:t>Raimond</a:t>
            </a:r>
            <a:r>
              <a:rPr lang="en-US" sz="1000" dirty="0"/>
              <a:t> </a:t>
            </a:r>
            <a:r>
              <a:rPr lang="en-US" sz="1000" dirty="0" err="1"/>
              <a:t>Spekking</a:t>
            </a:r>
            <a:r>
              <a:rPr lang="en-US" sz="1000" dirty="0"/>
              <a:t> / CC BY-SA 4.0 (via Wikimedia Commons), CC BY-SA 4.0, https://commons.wikimedia.org/w/index.php?curid=88991196</a:t>
            </a:r>
            <a:endParaRPr lang="nb-NO" sz="1000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7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Korona - smittevern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 smtClean="0"/>
              <a:t>Avstand</a:t>
            </a:r>
          </a:p>
          <a:p>
            <a:pPr lvl="1"/>
            <a:r>
              <a:rPr lang="nb-NO" dirty="0" smtClean="0"/>
              <a:t>Munnbind</a:t>
            </a:r>
          </a:p>
          <a:p>
            <a:r>
              <a:rPr lang="nb-NO" dirty="0" smtClean="0"/>
              <a:t>Håndhygiene</a:t>
            </a:r>
          </a:p>
          <a:p>
            <a:pPr lvl="1"/>
            <a:r>
              <a:rPr lang="nb-NO" dirty="0" smtClean="0"/>
              <a:t>Sprit eller såpevask</a:t>
            </a:r>
          </a:p>
          <a:p>
            <a:r>
              <a:rPr lang="nb-NO" dirty="0" smtClean="0"/>
              <a:t>Smittekarantene?</a:t>
            </a:r>
          </a:p>
          <a:p>
            <a:pPr lvl="1"/>
            <a:r>
              <a:rPr lang="nb-NO" dirty="0" smtClean="0"/>
              <a:t>Hjemme om man føler seg syk</a:t>
            </a:r>
          </a:p>
          <a:p>
            <a:pPr lvl="1"/>
            <a:r>
              <a:rPr lang="nb-NO" dirty="0" smtClean="0"/>
              <a:t>Risiko for alvorlig sykdom eller uvaksinert</a:t>
            </a:r>
          </a:p>
          <a:p>
            <a:pPr lvl="2"/>
            <a:r>
              <a:rPr lang="nb-NO" dirty="0" smtClean="0"/>
              <a:t>Vurdere behov for kontakt mot risiko for å bli syk</a:t>
            </a:r>
          </a:p>
          <a:p>
            <a:r>
              <a:rPr lang="nb-NO" dirty="0" smtClean="0"/>
              <a:t>Alle tiltak har en pris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92130" y="1511550"/>
            <a:ext cx="3142623" cy="4399672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6288527" y="5936888"/>
            <a:ext cx="61498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By I. </a:t>
            </a:r>
            <a:r>
              <a:rPr lang="nb-NO" sz="1000" dirty="0" err="1"/>
              <a:t>Columbina</a:t>
            </a:r>
            <a:r>
              <a:rPr lang="nb-NO" sz="1000" dirty="0"/>
              <a:t>, ad </a:t>
            </a:r>
            <a:r>
              <a:rPr lang="nb-NO" sz="1000" dirty="0" err="1"/>
              <a:t>vivum</a:t>
            </a:r>
            <a:r>
              <a:rPr lang="nb-NO" sz="1000" dirty="0"/>
              <a:t> delineavit. Paulus </a:t>
            </a:r>
            <a:r>
              <a:rPr lang="nb-NO" sz="1000" dirty="0" err="1"/>
              <a:t>Fürst</a:t>
            </a:r>
            <a:r>
              <a:rPr lang="nb-NO" sz="1000" dirty="0"/>
              <a:t> </a:t>
            </a:r>
            <a:r>
              <a:rPr lang="nb-NO" sz="1000" dirty="0" err="1"/>
              <a:t>Excud〈i〉t</a:t>
            </a:r>
            <a:r>
              <a:rPr lang="nb-NO" sz="1000" dirty="0"/>
              <a:t>. - 1. Johannes </a:t>
            </a:r>
            <a:r>
              <a:rPr lang="nb-NO" sz="1000" dirty="0" err="1"/>
              <a:t>Ebert</a:t>
            </a:r>
            <a:r>
              <a:rPr lang="nb-NO" sz="1000" dirty="0"/>
              <a:t> and </a:t>
            </a:r>
            <a:r>
              <a:rPr lang="nb-NO" sz="1000" dirty="0" err="1"/>
              <a:t>others</a:t>
            </a:r>
            <a:r>
              <a:rPr lang="nb-NO" sz="1000" dirty="0"/>
              <a:t>, Europas </a:t>
            </a:r>
            <a:r>
              <a:rPr lang="nb-NO" sz="1000" dirty="0" err="1"/>
              <a:t>Sprung</a:t>
            </a:r>
            <a:r>
              <a:rPr lang="nb-NO" sz="1000" dirty="0"/>
              <a:t> in die </a:t>
            </a:r>
            <a:r>
              <a:rPr lang="nb-NO" sz="1000" dirty="0" err="1"/>
              <a:t>Neuzeit</a:t>
            </a:r>
            <a:r>
              <a:rPr lang="nb-NO" sz="1000" dirty="0"/>
              <a:t>, Die </a:t>
            </a:r>
            <a:r>
              <a:rPr lang="nb-NO" sz="1000" dirty="0" err="1"/>
              <a:t>große</a:t>
            </a:r>
            <a:r>
              <a:rPr lang="nb-NO" sz="1000" dirty="0"/>
              <a:t> </a:t>
            </a:r>
            <a:r>
              <a:rPr lang="nb-NO" sz="1000" dirty="0" err="1"/>
              <a:t>Chronik-Weltgeschichte</a:t>
            </a:r>
            <a:r>
              <a:rPr lang="nb-NO" sz="1000" dirty="0"/>
              <a:t>, 10 (Gütersloh: </a:t>
            </a:r>
            <a:r>
              <a:rPr lang="nb-NO" sz="1000" dirty="0" err="1"/>
              <a:t>Wissen</a:t>
            </a:r>
            <a:r>
              <a:rPr lang="nb-NO" sz="1000" dirty="0"/>
              <a:t> Media, 2008), p. 197. https://books.google.co.uk/books?id=3DVH8dVGkX0C&amp;amp;pg=PA1972. </a:t>
            </a:r>
            <a:r>
              <a:rPr lang="nb-NO" sz="1000" dirty="0" err="1"/>
              <a:t>Superstock</a:t>
            </a:r>
            <a:r>
              <a:rPr lang="nb-NO" sz="1000" dirty="0"/>
              <a:t>: Dr. </a:t>
            </a:r>
            <a:r>
              <a:rPr lang="nb-NO" sz="1000" dirty="0" err="1"/>
              <a:t>Schnabel</a:t>
            </a:r>
            <a:r>
              <a:rPr lang="nb-NO" sz="1000" dirty="0"/>
              <a:t> </a:t>
            </a:r>
            <a:r>
              <a:rPr lang="nb-NO" sz="1000" dirty="0" err="1"/>
              <a:t>of</a:t>
            </a:r>
            <a:r>
              <a:rPr lang="nb-NO" sz="1000" dirty="0"/>
              <a:t> Rome, a </a:t>
            </a:r>
            <a:r>
              <a:rPr lang="nb-NO" sz="1000" dirty="0" err="1"/>
              <a:t>Plague</a:t>
            </a:r>
            <a:r>
              <a:rPr lang="nb-NO" sz="1000" dirty="0"/>
              <a:t> </a:t>
            </a:r>
            <a:r>
              <a:rPr lang="nb-NO" sz="1000" dirty="0" err="1"/>
              <a:t>Doctor</a:t>
            </a:r>
            <a:r>
              <a:rPr lang="nb-NO" sz="1000" dirty="0"/>
              <a:t> in 1656 Paul </a:t>
            </a:r>
            <a:r>
              <a:rPr lang="nb-NO" sz="1000" dirty="0" err="1"/>
              <a:t>Fuerst</a:t>
            </a:r>
            <a:r>
              <a:rPr lang="nb-NO" sz="1000" dirty="0"/>
              <a:t> </a:t>
            </a:r>
            <a:r>
              <a:rPr lang="nb-NO" sz="1000" dirty="0" err="1"/>
              <a:t>Copper</a:t>
            </a:r>
            <a:r>
              <a:rPr lang="nb-NO" sz="1000" dirty="0"/>
              <a:t> </a:t>
            </a:r>
            <a:r>
              <a:rPr lang="nb-NO" sz="1000" dirty="0" err="1"/>
              <a:t>engraving</a:t>
            </a:r>
            <a:r>
              <a:rPr lang="nb-NO" sz="1000" dirty="0"/>
              <a:t> (Stock Photo 1443-1112), Public </a:t>
            </a:r>
            <a:r>
              <a:rPr lang="nb-NO" sz="1000" dirty="0" err="1"/>
              <a:t>Domain</a:t>
            </a:r>
            <a:r>
              <a:rPr lang="nb-NO" sz="1000" dirty="0"/>
              <a:t>, https://commons.wikimedia.org/w/index.php?curid=15695681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51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Korona – retur av gamle </a:t>
            </a:r>
            <a:r>
              <a:rPr lang="nb-NO" dirty="0" smtClean="0"/>
              <a:t>kjente</a:t>
            </a:r>
            <a:br>
              <a:rPr lang="nb-NO" dirty="0" smtClean="0"/>
            </a:br>
            <a:r>
              <a:rPr lang="nb-NO" dirty="0" smtClean="0"/>
              <a:t>Influensa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7190747" y="2126221"/>
            <a:ext cx="4313864" cy="4094663"/>
          </a:xfrm>
        </p:spPr>
        <p:txBody>
          <a:bodyPr>
            <a:normAutofit fontScale="77500" lnSpcReduction="20000"/>
          </a:bodyPr>
          <a:lstStyle/>
          <a:p>
            <a:r>
              <a:rPr lang="nb-NO" dirty="0"/>
              <a:t>Spanskesyken – </a:t>
            </a:r>
            <a:r>
              <a:rPr lang="nb-NO" dirty="0" smtClean="0"/>
              <a:t>det korona kunne blitt?</a:t>
            </a:r>
          </a:p>
          <a:p>
            <a:r>
              <a:rPr lang="nb-NO" dirty="0" smtClean="0"/>
              <a:t>Sesong influensa – Type A</a:t>
            </a:r>
          </a:p>
          <a:p>
            <a:pPr lvl="1"/>
            <a:r>
              <a:rPr lang="nb-NO" dirty="0" smtClean="0"/>
              <a:t>Stokking av gener</a:t>
            </a:r>
          </a:p>
          <a:p>
            <a:pPr lvl="1"/>
            <a:r>
              <a:rPr lang="nb-NO" dirty="0" smtClean="0"/>
              <a:t>H3N2 – lite immunitet</a:t>
            </a:r>
            <a:endParaRPr lang="nb-NO" dirty="0"/>
          </a:p>
          <a:p>
            <a:r>
              <a:rPr lang="nb-NO" dirty="0"/>
              <a:t>Luftveis infeksjon</a:t>
            </a:r>
          </a:p>
          <a:p>
            <a:pPr lvl="1"/>
            <a:r>
              <a:rPr lang="nb-NO" dirty="0"/>
              <a:t>Muskel og leddsmerter</a:t>
            </a:r>
          </a:p>
          <a:p>
            <a:r>
              <a:rPr lang="nb-NO" dirty="0"/>
              <a:t>Tamiflu</a:t>
            </a:r>
          </a:p>
          <a:p>
            <a:pPr lvl="1"/>
            <a:r>
              <a:rPr lang="nb-NO" dirty="0"/>
              <a:t>Innen 2 dager</a:t>
            </a:r>
          </a:p>
          <a:p>
            <a:r>
              <a:rPr lang="nb-NO" dirty="0"/>
              <a:t>Bakteriell </a:t>
            </a:r>
            <a:r>
              <a:rPr lang="nb-NO" dirty="0" smtClean="0"/>
              <a:t>superinfeksjon</a:t>
            </a:r>
          </a:p>
          <a:p>
            <a:r>
              <a:rPr lang="nb-NO" dirty="0" smtClean="0"/>
              <a:t>Smittevern</a:t>
            </a:r>
          </a:p>
          <a:p>
            <a:pPr lvl="1"/>
            <a:r>
              <a:rPr lang="nb-NO" dirty="0" smtClean="0"/>
              <a:t>«koronatiltak»</a:t>
            </a:r>
          </a:p>
          <a:p>
            <a:pPr lvl="2"/>
            <a:r>
              <a:rPr lang="nb-NO" dirty="0" smtClean="0"/>
              <a:t>Som er basert på influensa tiltak</a:t>
            </a:r>
          </a:p>
          <a:p>
            <a:pPr lvl="1"/>
            <a:r>
              <a:rPr lang="nb-NO" dirty="0" smtClean="0"/>
              <a:t>Vaksine</a:t>
            </a:r>
          </a:p>
          <a:p>
            <a:pPr lvl="2"/>
            <a:r>
              <a:rPr lang="nb-NO" dirty="0" smtClean="0"/>
              <a:t>2 type A og 2 type B</a:t>
            </a:r>
            <a:endParaRPr lang="nb-NO" dirty="0"/>
          </a:p>
          <a:p>
            <a:endParaRPr lang="nb-NO" dirty="0"/>
          </a:p>
        </p:txBody>
      </p:sp>
      <p:sp>
        <p:nvSpPr>
          <p:cNvPr id="6" name="TekstSylinder 5"/>
          <p:cNvSpPr txBox="1"/>
          <p:nvPr/>
        </p:nvSpPr>
        <p:spPr>
          <a:xfrm>
            <a:off x="2032473" y="5820775"/>
            <a:ext cx="543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By Egon </a:t>
            </a:r>
            <a:r>
              <a:rPr lang="nb-NO" sz="1000" dirty="0" err="1"/>
              <a:t>Schiele</a:t>
            </a:r>
            <a:r>
              <a:rPr lang="nb-NO" sz="1000" dirty="0"/>
              <a:t> - lAGS1DQVHQVm6Q at Google Cultural </a:t>
            </a:r>
            <a:r>
              <a:rPr lang="nb-NO" sz="1000" dirty="0" err="1"/>
              <a:t>Institute</a:t>
            </a:r>
            <a:r>
              <a:rPr lang="nb-NO" sz="1000" dirty="0"/>
              <a:t> </a:t>
            </a:r>
            <a:r>
              <a:rPr lang="nb-NO" sz="1000" dirty="0" err="1"/>
              <a:t>maximum</a:t>
            </a:r>
            <a:r>
              <a:rPr lang="nb-NO" sz="1000" dirty="0"/>
              <a:t> zoom </a:t>
            </a:r>
            <a:r>
              <a:rPr lang="nb-NO" sz="1000" dirty="0" err="1"/>
              <a:t>level</a:t>
            </a:r>
            <a:r>
              <a:rPr lang="nb-NO" sz="1000" dirty="0"/>
              <a:t>, Public </a:t>
            </a:r>
            <a:r>
              <a:rPr lang="nb-NO" sz="1000" dirty="0" err="1"/>
              <a:t>Domain</a:t>
            </a:r>
            <a:r>
              <a:rPr lang="nb-NO" sz="1000" dirty="0"/>
              <a:t>, https://commons.wikimedia.org/w/index.php?curid=22127540</a:t>
            </a:r>
          </a:p>
        </p:txBody>
      </p:sp>
      <p:pic>
        <p:nvPicPr>
          <p:cNvPr id="9" name="Plassholder for innhold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92923" y="2126222"/>
            <a:ext cx="4313237" cy="3494395"/>
          </a:xfrm>
          <a:prstGeom prst="rect">
            <a:avLst/>
          </a:prstGeom>
        </p:spPr>
      </p:pic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07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Korona – retur av gamle kjente</a:t>
            </a:r>
            <a:br>
              <a:rPr lang="nb-NO" dirty="0"/>
            </a:br>
            <a:r>
              <a:rPr lang="nb-NO" dirty="0" smtClean="0"/>
              <a:t>Omgangssyke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053389" y="2160299"/>
            <a:ext cx="4550357" cy="4571366"/>
          </a:xfrm>
        </p:spPr>
        <p:txBody>
          <a:bodyPr>
            <a:normAutofit fontScale="55000" lnSpcReduction="20000"/>
          </a:bodyPr>
          <a:lstStyle/>
          <a:p>
            <a:r>
              <a:rPr lang="nb-NO" dirty="0" smtClean="0"/>
              <a:t>Omgangssyke/</a:t>
            </a:r>
            <a:r>
              <a:rPr lang="nb-NO" dirty="0" err="1" smtClean="0"/>
              <a:t>viral</a:t>
            </a:r>
            <a:r>
              <a:rPr lang="nb-NO" dirty="0" smtClean="0"/>
              <a:t> gastroenteritt</a:t>
            </a:r>
          </a:p>
          <a:p>
            <a:pPr lvl="1"/>
            <a:r>
              <a:rPr lang="nb-NO" dirty="0" smtClean="0"/>
              <a:t>Kvalme, oppkast og diare</a:t>
            </a:r>
          </a:p>
          <a:p>
            <a:pPr lvl="2"/>
            <a:r>
              <a:rPr lang="nb-NO" dirty="0" smtClean="0"/>
              <a:t>Inkubasjonstid </a:t>
            </a:r>
            <a:r>
              <a:rPr lang="nb-NO" dirty="0" smtClean="0"/>
              <a:t>12-48 timer</a:t>
            </a:r>
          </a:p>
          <a:p>
            <a:pPr lvl="1"/>
            <a:r>
              <a:rPr lang="nb-NO" dirty="0" smtClean="0"/>
              <a:t>Nærdråpesmitte</a:t>
            </a:r>
          </a:p>
          <a:p>
            <a:pPr lvl="2"/>
            <a:r>
              <a:rPr lang="nb-NO" dirty="0" smtClean="0"/>
              <a:t>Faller til jorden innen 1 meter</a:t>
            </a:r>
          </a:p>
          <a:p>
            <a:pPr lvl="1"/>
            <a:r>
              <a:rPr lang="nb-NO" dirty="0" smtClean="0"/>
              <a:t>Svært smittsom – 10-100 virus er nok</a:t>
            </a:r>
          </a:p>
          <a:p>
            <a:pPr lvl="2"/>
            <a:r>
              <a:rPr lang="nb-NO" dirty="0" smtClean="0"/>
              <a:t>Rett før til 2 dager etter symptomer</a:t>
            </a:r>
            <a:endParaRPr lang="nb-NO" dirty="0"/>
          </a:p>
          <a:p>
            <a:pPr lvl="1"/>
            <a:r>
              <a:rPr lang="nb-NO" dirty="0"/>
              <a:t>Håndsprit virker </a:t>
            </a:r>
            <a:r>
              <a:rPr lang="nb-NO" dirty="0" smtClean="0"/>
              <a:t>lite</a:t>
            </a:r>
            <a:endParaRPr lang="nb-NO" dirty="0"/>
          </a:p>
          <a:p>
            <a:pPr lvl="2"/>
            <a:r>
              <a:rPr lang="nb-NO" dirty="0"/>
              <a:t>Såpe og </a:t>
            </a:r>
            <a:r>
              <a:rPr lang="nb-NO" dirty="0" smtClean="0"/>
              <a:t>vann</a:t>
            </a:r>
          </a:p>
          <a:p>
            <a:r>
              <a:rPr lang="nb-NO" dirty="0" err="1" smtClean="0"/>
              <a:t>Norovirus</a:t>
            </a:r>
            <a:endParaRPr lang="nb-NO" dirty="0" smtClean="0"/>
          </a:p>
          <a:p>
            <a:pPr lvl="1"/>
            <a:r>
              <a:rPr lang="nb-NO" dirty="0" smtClean="0"/>
              <a:t>Varighet </a:t>
            </a:r>
            <a:r>
              <a:rPr lang="nb-NO" dirty="0" smtClean="0"/>
              <a:t>1-2 døgn</a:t>
            </a:r>
            <a:endParaRPr lang="nb-NO" dirty="0" smtClean="0"/>
          </a:p>
          <a:p>
            <a:r>
              <a:rPr lang="nb-NO" dirty="0" smtClean="0"/>
              <a:t>Rotavirus</a:t>
            </a:r>
          </a:p>
          <a:p>
            <a:pPr lvl="1"/>
            <a:r>
              <a:rPr lang="nb-NO" dirty="0" smtClean="0"/>
              <a:t>Varighet 1 uke</a:t>
            </a:r>
          </a:p>
          <a:p>
            <a:pPr lvl="1"/>
            <a:r>
              <a:rPr lang="nb-NO" dirty="0" err="1" smtClean="0"/>
              <a:t>Barnvaksinasjonsprogram</a:t>
            </a:r>
            <a:r>
              <a:rPr lang="nb-NO" dirty="0" smtClean="0"/>
              <a:t> i 2014</a:t>
            </a:r>
          </a:p>
          <a:p>
            <a:pPr lvl="2"/>
            <a:r>
              <a:rPr lang="nb-NO" dirty="0" smtClean="0"/>
              <a:t>Påvises mindre</a:t>
            </a:r>
          </a:p>
          <a:p>
            <a:r>
              <a:rPr lang="nb-NO" dirty="0" smtClean="0"/>
              <a:t>Avførings PCR</a:t>
            </a:r>
          </a:p>
          <a:p>
            <a:pPr lvl="1"/>
            <a:r>
              <a:rPr lang="nb-NO" dirty="0" smtClean="0"/>
              <a:t>Standardpanel med virus, bakterier og parasitter</a:t>
            </a:r>
          </a:p>
          <a:p>
            <a:pPr lvl="1"/>
            <a:r>
              <a:rPr lang="nb-NO" dirty="0" smtClean="0"/>
              <a:t>Vår pakke: </a:t>
            </a:r>
            <a:r>
              <a:rPr lang="nb-NO" dirty="0" err="1" smtClean="0"/>
              <a:t>Adenovirus</a:t>
            </a:r>
            <a:r>
              <a:rPr lang="nb-NO" dirty="0" smtClean="0"/>
              <a:t>,  </a:t>
            </a:r>
            <a:r>
              <a:rPr lang="nb-NO" dirty="0" err="1" smtClean="0"/>
              <a:t>Norovirus</a:t>
            </a:r>
            <a:r>
              <a:rPr lang="nb-NO" dirty="0" smtClean="0"/>
              <a:t> 1 og 2, </a:t>
            </a:r>
            <a:r>
              <a:rPr lang="nb-NO" dirty="0" err="1" smtClean="0"/>
              <a:t>Astrovirus</a:t>
            </a:r>
            <a:r>
              <a:rPr lang="nb-NO" dirty="0" smtClean="0"/>
              <a:t>, Rotavirus, </a:t>
            </a:r>
            <a:r>
              <a:rPr lang="nb-NO" dirty="0" err="1" smtClean="0"/>
              <a:t>Saprovirus</a:t>
            </a:r>
            <a:r>
              <a:rPr lang="nb-NO" dirty="0" smtClean="0"/>
              <a:t>, </a:t>
            </a:r>
            <a:r>
              <a:rPr lang="nb-NO" dirty="0" err="1" smtClean="0"/>
              <a:t>Entamoeba</a:t>
            </a:r>
            <a:r>
              <a:rPr lang="nb-NO" dirty="0" smtClean="0"/>
              <a:t> </a:t>
            </a:r>
            <a:r>
              <a:rPr lang="nb-NO" dirty="0" err="1" smtClean="0"/>
              <a:t>histolytica</a:t>
            </a:r>
            <a:r>
              <a:rPr lang="nb-NO" dirty="0" smtClean="0"/>
              <a:t>, </a:t>
            </a:r>
            <a:r>
              <a:rPr lang="nb-NO" dirty="0" err="1" smtClean="0"/>
              <a:t>Cryptosporidium</a:t>
            </a:r>
            <a:r>
              <a:rPr lang="nb-NO" dirty="0" smtClean="0"/>
              <a:t> </a:t>
            </a:r>
            <a:r>
              <a:rPr lang="nb-NO" dirty="0" err="1" smtClean="0"/>
              <a:t>spp</a:t>
            </a:r>
            <a:r>
              <a:rPr lang="nb-NO" dirty="0" smtClean="0"/>
              <a:t>. </a:t>
            </a:r>
            <a:r>
              <a:rPr lang="nb-NO" dirty="0" err="1" smtClean="0"/>
              <a:t>Giardia</a:t>
            </a:r>
            <a:r>
              <a:rPr lang="nb-NO" dirty="0" smtClean="0"/>
              <a:t> </a:t>
            </a:r>
            <a:r>
              <a:rPr lang="nb-NO" dirty="0" err="1" smtClean="0"/>
              <a:t>lamblia</a:t>
            </a:r>
            <a:r>
              <a:rPr lang="nb-NO" dirty="0" smtClean="0"/>
              <a:t>, </a:t>
            </a:r>
            <a:r>
              <a:rPr lang="nb-NO" dirty="0" err="1" smtClean="0"/>
              <a:t>Yersinia</a:t>
            </a:r>
            <a:r>
              <a:rPr lang="nb-NO" dirty="0" smtClean="0"/>
              <a:t> </a:t>
            </a:r>
            <a:r>
              <a:rPr lang="nb-NO" dirty="0" err="1" smtClean="0"/>
              <a:t>enterocolitia</a:t>
            </a:r>
            <a:r>
              <a:rPr lang="nb-NO" dirty="0" smtClean="0"/>
              <a:t>, </a:t>
            </a:r>
            <a:r>
              <a:rPr lang="nb-NO" dirty="0" err="1" smtClean="0"/>
              <a:t>Campylobacter</a:t>
            </a:r>
            <a:r>
              <a:rPr lang="nb-NO" dirty="0" smtClean="0"/>
              <a:t>, Salmonella, gener for patogene E. </a:t>
            </a:r>
            <a:r>
              <a:rPr lang="nb-NO" dirty="0" err="1" smtClean="0"/>
              <a:t>coli</a:t>
            </a:r>
            <a:r>
              <a:rPr lang="nb-NO" dirty="0" smtClean="0"/>
              <a:t>. </a:t>
            </a:r>
            <a:endParaRPr lang="nb-NO" dirty="0"/>
          </a:p>
          <a:p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03746" y="2160299"/>
            <a:ext cx="4989095" cy="3339135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6603746" y="5733565"/>
            <a:ext cx="5488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By Centers for </a:t>
            </a:r>
            <a:r>
              <a:rPr lang="nb-NO" sz="800" dirty="0" err="1"/>
              <a:t>Disease</a:t>
            </a:r>
            <a:r>
              <a:rPr lang="nb-NO" sz="800" dirty="0"/>
              <a:t> Control and </a:t>
            </a:r>
            <a:r>
              <a:rPr lang="nb-NO" sz="800" dirty="0" err="1"/>
              <a:t>Prevention</a:t>
            </a:r>
            <a:r>
              <a:rPr lang="nb-NO" sz="800" dirty="0"/>
              <a:t> - This media </a:t>
            </a:r>
            <a:r>
              <a:rPr lang="nb-NO" sz="800" dirty="0" err="1"/>
              <a:t>comes</a:t>
            </a:r>
            <a:r>
              <a:rPr lang="nb-NO" sz="800" dirty="0"/>
              <a:t> from </a:t>
            </a:r>
            <a:r>
              <a:rPr lang="nb-NO" sz="800" dirty="0" err="1"/>
              <a:t>the</a:t>
            </a:r>
            <a:r>
              <a:rPr lang="nb-NO" sz="800" dirty="0"/>
              <a:t> Centers for </a:t>
            </a:r>
            <a:r>
              <a:rPr lang="nb-NO" sz="800" dirty="0" err="1"/>
              <a:t>Disease</a:t>
            </a:r>
            <a:r>
              <a:rPr lang="nb-NO" sz="800" dirty="0"/>
              <a:t> Control and </a:t>
            </a:r>
            <a:r>
              <a:rPr lang="nb-NO" sz="800" dirty="0" err="1"/>
              <a:t>Prevention</a:t>
            </a:r>
            <a:r>
              <a:rPr lang="nb-NO" sz="800" dirty="0"/>
              <a:t>&amp;#039;s Public Health Image Library (PHIL), </a:t>
            </a:r>
            <a:r>
              <a:rPr lang="nb-NO" sz="800" dirty="0" err="1"/>
              <a:t>with</a:t>
            </a:r>
            <a:r>
              <a:rPr lang="nb-NO" sz="800" dirty="0"/>
              <a:t> </a:t>
            </a:r>
            <a:r>
              <a:rPr lang="nb-NO" sz="800" dirty="0" err="1"/>
              <a:t>identification</a:t>
            </a:r>
            <a:r>
              <a:rPr lang="nb-NO" sz="800" dirty="0"/>
              <a:t> </a:t>
            </a:r>
            <a:r>
              <a:rPr lang="nb-NO" sz="800" dirty="0" err="1"/>
              <a:t>number</a:t>
            </a:r>
            <a:r>
              <a:rPr lang="nb-NO" sz="800" dirty="0"/>
              <a:t> #</a:t>
            </a:r>
            <a:r>
              <a:rPr lang="nb-NO" sz="800" dirty="0" smtClean="0"/>
              <a:t>5301. </a:t>
            </a:r>
            <a:r>
              <a:rPr lang="nb-NO" sz="800" dirty="0"/>
              <a:t>+/−, Public </a:t>
            </a:r>
            <a:r>
              <a:rPr lang="nb-NO" sz="800" dirty="0" err="1"/>
              <a:t>Domain</a:t>
            </a:r>
            <a:r>
              <a:rPr lang="nb-NO" sz="800" dirty="0"/>
              <a:t>, https://commons.wikimedia.org/w/index.php?curid=1312984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41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Krigen i Ukraina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797759" y="2658621"/>
            <a:ext cx="2937293" cy="2318084"/>
          </a:xfrm>
        </p:spPr>
        <p:txBody>
          <a:bodyPr/>
          <a:lstStyle/>
          <a:p>
            <a:r>
              <a:rPr lang="nb-NO" dirty="0" smtClean="0"/>
              <a:t>Flyktninger</a:t>
            </a:r>
          </a:p>
          <a:p>
            <a:pPr lvl="1"/>
            <a:r>
              <a:rPr lang="nb-NO" dirty="0" smtClean="0"/>
              <a:t>Tuberkulose</a:t>
            </a:r>
          </a:p>
          <a:p>
            <a:pPr lvl="1"/>
            <a:r>
              <a:rPr lang="nb-NO" dirty="0" smtClean="0"/>
              <a:t>Vaksiner</a:t>
            </a:r>
          </a:p>
          <a:p>
            <a:pPr lvl="1"/>
            <a:r>
              <a:rPr lang="nb-NO" dirty="0" smtClean="0"/>
              <a:t>MRSA</a:t>
            </a:r>
          </a:p>
          <a:p>
            <a:r>
              <a:rPr lang="nb-NO" dirty="0" smtClean="0"/>
              <a:t>Krigen</a:t>
            </a:r>
          </a:p>
          <a:p>
            <a:pPr lvl="1"/>
            <a:r>
              <a:rPr lang="nb-NO" dirty="0" smtClean="0"/>
              <a:t>Biologiske våpen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18657" y="1905000"/>
            <a:ext cx="4955943" cy="3303962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6224303" y="5730327"/>
            <a:ext cx="6344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By </a:t>
            </a:r>
            <a:r>
              <a:rPr lang="nb-NO" sz="1000" dirty="0" err="1"/>
              <a:t>Government</a:t>
            </a:r>
            <a:r>
              <a:rPr lang="nb-NO" sz="1000" dirty="0"/>
              <a:t> </a:t>
            </a:r>
            <a:r>
              <a:rPr lang="nb-NO" sz="1000" dirty="0" err="1"/>
              <a:t>of</a:t>
            </a:r>
            <a:r>
              <a:rPr lang="nb-NO" sz="1000" dirty="0"/>
              <a:t> </a:t>
            </a:r>
            <a:r>
              <a:rPr lang="nb-NO" sz="1000" dirty="0" err="1"/>
              <a:t>Ukraine</a:t>
            </a:r>
            <a:r>
              <a:rPr lang="nb-NO" sz="1000" dirty="0"/>
              <a:t> - </a:t>
            </a:r>
            <a:r>
              <a:rPr lang="az-Cyrl-AZ" sz="1000" dirty="0"/>
              <a:t>ДСТУ 4512:2006 — Державний прапор України. Загальні технічні умови, </a:t>
            </a:r>
            <a:r>
              <a:rPr lang="nb-NO" sz="1000" dirty="0"/>
              <a:t>Public </a:t>
            </a:r>
            <a:r>
              <a:rPr lang="nb-NO" sz="1000" dirty="0" err="1"/>
              <a:t>Domain</a:t>
            </a:r>
            <a:r>
              <a:rPr lang="nb-NO" sz="1000" dirty="0"/>
              <a:t>, https://commons.wikimedia.org/w/index.php?curid=421234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7/5-2022</a:t>
            </a:r>
            <a:endParaRPr lang="en-US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35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yllestav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1141</TotalTime>
  <Words>1339</Words>
  <Application>Microsoft Office PowerPoint</Application>
  <PresentationFormat>Widescreen</PresentationFormat>
  <Paragraphs>260</Paragraphs>
  <Slides>18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Wingdings 3</vt:lpstr>
      <vt:lpstr>Tryllestav</vt:lpstr>
      <vt:lpstr>Fagdag smittevern for kommunehelsetjenesten</vt:lpstr>
      <vt:lpstr>Korona pandemien status i dag</vt:lpstr>
      <vt:lpstr>Korona - PCR</vt:lpstr>
      <vt:lpstr>Korona – «hurtigtester»</vt:lpstr>
      <vt:lpstr>Korona - Prøvetagning</vt:lpstr>
      <vt:lpstr>Korona - smittevern</vt:lpstr>
      <vt:lpstr>Korona – retur av gamle kjente Influensa</vt:lpstr>
      <vt:lpstr>Korona – retur av gamle kjente Omgangssyke</vt:lpstr>
      <vt:lpstr>Krigen i Ukraina</vt:lpstr>
      <vt:lpstr>Krigen i Ukraina </vt:lpstr>
      <vt:lpstr>Krigen i Ukraina - Tuberkulose</vt:lpstr>
      <vt:lpstr>Krigen i Ukraina – Vaksiner og korona</vt:lpstr>
      <vt:lpstr>Krigen i Ukraina – biologiske våpen</vt:lpstr>
      <vt:lpstr>Krigen i Ukraina – Multiresistente bakterier</vt:lpstr>
      <vt:lpstr>Nasjonalt pseudomonas utbrudd; Pseudomonas aeruginosa</vt:lpstr>
      <vt:lpstr>Nasjonalt Pseudomonas utbrudd</vt:lpstr>
      <vt:lpstr>Salmonella utbrudd</vt:lpstr>
      <vt:lpstr>Kilder</vt:lpstr>
    </vt:vector>
  </TitlesOfParts>
  <Company>Helse Vest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Fagdag smittevern for kommunehelsetenesta</dc:title>
  <dc:creator>Sandven, Lars</dc:creator>
  <cp:lastModifiedBy>Sandven, Lars</cp:lastModifiedBy>
  <cp:revision>44</cp:revision>
  <dcterms:created xsi:type="dcterms:W3CDTF">2022-04-01T13:23:32Z</dcterms:created>
  <dcterms:modified xsi:type="dcterms:W3CDTF">2022-05-05T06:14:13Z</dcterms:modified>
</cp:coreProperties>
</file>