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27"/>
  </p:notesMasterIdLst>
  <p:handoutMasterIdLst>
    <p:handoutMasterId r:id="rId28"/>
  </p:handoutMasterIdLst>
  <p:sldIdLst>
    <p:sldId id="272" r:id="rId6"/>
    <p:sldId id="259" r:id="rId7"/>
    <p:sldId id="262" r:id="rId8"/>
    <p:sldId id="273" r:id="rId9"/>
    <p:sldId id="261" r:id="rId10"/>
    <p:sldId id="276" r:id="rId11"/>
    <p:sldId id="269" r:id="rId12"/>
    <p:sldId id="292" r:id="rId13"/>
    <p:sldId id="280" r:id="rId14"/>
    <p:sldId id="293" r:id="rId15"/>
    <p:sldId id="257" r:id="rId16"/>
    <p:sldId id="294" r:id="rId17"/>
    <p:sldId id="296" r:id="rId18"/>
    <p:sldId id="297" r:id="rId19"/>
    <p:sldId id="298" r:id="rId20"/>
    <p:sldId id="299" r:id="rId21"/>
    <p:sldId id="295" r:id="rId22"/>
    <p:sldId id="301" r:id="rId23"/>
    <p:sldId id="300" r:id="rId24"/>
    <p:sldId id="270" r:id="rId25"/>
    <p:sldId id="274" r:id="rId2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F1974-A958-4BAE-BE51-4E1EF6BC6FCE}" v="1" dt="2020-11-27T06:31:41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7759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744" y="0"/>
            <a:ext cx="2946345" cy="497759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80DD8A7-3DD6-42EA-9861-D9374D00F21F}" type="datetimeFigureOut">
              <a:rPr lang="nn-NO" smtClean="0"/>
              <a:t>26.11.2020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8880"/>
            <a:ext cx="2946346" cy="49775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744" y="9428880"/>
            <a:ext cx="2946345" cy="49775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A4A5BC25-8E0A-410E-9BDC-DE0C500225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5480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672DD95B-0252-42BE-B160-6F43DD6C5B3E}" type="datetimeFigureOut">
              <a:rPr lang="nn-NO" smtClean="0"/>
              <a:t>26.11.2020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2FB527A-C78F-4788-ABE8-F600A5EB6B4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7490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4BF77-11FD-8E4D-B223-FC6B75E0C35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68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Profesjonsutøvarane sine forståingar former hjelpetilbodet</a:t>
            </a:r>
          </a:p>
          <a:p>
            <a:r>
              <a:rPr lang="nn-NO" dirty="0"/>
              <a:t>Majoriteten har ikkje individuell plan</a:t>
            </a:r>
          </a:p>
          <a:p>
            <a:r>
              <a:rPr lang="nn-NO" dirty="0"/>
              <a:t>Lite bruk av brukarundersøkingar</a:t>
            </a:r>
          </a:p>
          <a:p>
            <a:r>
              <a:rPr lang="nn-NO" dirty="0"/>
              <a:t>I Opptrappingsplanen for rusfeltet (2016 – 2020) er styrking av brukarmedverknad eit av hovudmåla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B527A-C78F-4788-ABE8-F600A5EB6B44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51717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937">
              <a:defRPr/>
            </a:pPr>
            <a:fld id="{F8B4BF77-11FD-8E4D-B223-FC6B75E0C356}" type="slidenum">
              <a:rPr lang="nb-NO">
                <a:solidFill>
                  <a:prstClr val="black"/>
                </a:solidFill>
                <a:latin typeface="Calibri"/>
              </a:rPr>
              <a:pPr defTabSz="912937">
                <a:defRPr/>
              </a:pPr>
              <a:t>4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21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99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86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046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9066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240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to liggend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347400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6246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 - stående 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2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0" y="537312"/>
            <a:ext cx="3113908" cy="810000"/>
          </a:xfrm>
          <a:prstGeom prst="rect">
            <a:avLst/>
          </a:prstGeom>
        </p:spPr>
      </p:pic>
      <p:sp>
        <p:nvSpPr>
          <p:cNvPr id="11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0452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 - liggende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2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0" y="537312"/>
            <a:ext cx="3113908" cy="810000"/>
          </a:xfrm>
          <a:prstGeom prst="rect">
            <a:avLst/>
          </a:prstGeom>
        </p:spPr>
      </p:pic>
      <p:sp>
        <p:nvSpPr>
          <p:cNvPr id="11" name="Plassholder for bilde 8"/>
          <p:cNvSpPr>
            <a:spLocks noGrp="1"/>
          </p:cNvSpPr>
          <p:nvPr>
            <p:ph type="pic" sz="quarter" idx="11"/>
          </p:nvPr>
        </p:nvSpPr>
        <p:spPr>
          <a:xfrm>
            <a:off x="7152000" y="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3474000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192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4" name="Rektangel 3"/>
          <p:cNvSpPr/>
          <p:nvPr userDrawn="1"/>
        </p:nvSpPr>
        <p:spPr>
          <a:xfrm>
            <a:off x="812602" y="1363946"/>
            <a:ext cx="1092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  <a:endParaRPr lang="nb-NO" dirty="0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809427" y="1358552"/>
            <a:ext cx="1092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427" y="1361080"/>
            <a:ext cx="1092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 marL="342900" indent="-342900">
              <a:lnSpc>
                <a:spcPct val="100000"/>
              </a:lnSpc>
              <a:buFont typeface=".AppleSystemUIFont" charset="-120"/>
              <a:buChar char="›"/>
              <a:defRPr sz="2000"/>
            </a:lvl1pPr>
            <a:lvl2pPr marL="6858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2pPr>
            <a:lvl3pPr marL="11430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3pPr>
            <a:lvl4pPr marL="16002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4pPr>
            <a:lvl5pPr marL="2057400" indent="-228600">
              <a:lnSpc>
                <a:spcPct val="100000"/>
              </a:lnSpc>
              <a:buFont typeface=".AppleSystemUIFont" charset="-120"/>
              <a:buChar char="›"/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6828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spalt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4" name="Rektangel 3"/>
          <p:cNvSpPr/>
          <p:nvPr userDrawn="1"/>
        </p:nvSpPr>
        <p:spPr>
          <a:xfrm>
            <a:off x="810594" y="1352959"/>
            <a:ext cx="525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dirty="0"/>
              <a:t>  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6480905" y="1351536"/>
            <a:ext cx="5256000" cy="5058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/>
              <a:t>  </a:t>
            </a:r>
            <a:endParaRPr lang="nb-NO" dirty="0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809427" y="1362845"/>
            <a:ext cx="52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2127" y="136411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91935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defRPr sz="2000"/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7" name="Rett linje 16"/>
          <p:cNvCxnSpPr/>
          <p:nvPr userDrawn="1"/>
        </p:nvCxnSpPr>
        <p:spPr>
          <a:xfrm>
            <a:off x="6472438" y="1361941"/>
            <a:ext cx="525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bunn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7966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6252000" y="5495"/>
            <a:ext cx="5940000" cy="6852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51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620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ørk - stående 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6252000" y="5495"/>
            <a:ext cx="5940000" cy="6852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75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lys - to liggende bi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576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57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5495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7152000" y="3468783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8423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 mørk - to liggende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576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57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7152000" y="5495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7152000" y="3468783"/>
            <a:ext cx="50400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3187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10926000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9768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>
            <a:grpSpLocks noChangeAspect="1"/>
          </p:cNvGrpSpPr>
          <p:nvPr userDrawn="1"/>
        </p:nvGrpSpPr>
        <p:grpSpPr>
          <a:xfrm>
            <a:off x="279820" y="6504062"/>
            <a:ext cx="250360" cy="218504"/>
            <a:chOff x="5122863" y="2579688"/>
            <a:chExt cx="1946276" cy="1698625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20" name="Plassholder for bunntekst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2"/>
          </p:nvPr>
        </p:nvSpPr>
        <p:spPr>
          <a:xfrm>
            <a:off x="6479976" y="1347919"/>
            <a:ext cx="5256000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5821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379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5094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ly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2856000" y="5755342"/>
            <a:ext cx="6480000" cy="3600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grpSp>
        <p:nvGrpSpPr>
          <p:cNvPr id="3" name="Gruppe 2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chemeClr val="accent1"/>
          </a:solidFill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779988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mø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2856000" y="5755342"/>
            <a:ext cx="6480000" cy="3600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grpSp>
        <p:nvGrpSpPr>
          <p:cNvPr id="3" name="Gruppe 2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chemeClr val="accent1"/>
          </a:solidFill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0921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48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3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945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86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06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29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31FB-D836-4DCE-8135-BA612B8B0694}" type="datetimeFigureOut">
              <a:rPr lang="nb-NO" smtClean="0"/>
              <a:t>26.11.2020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C8DA-766D-4404-8EBE-2F2FFC7546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36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03414" y="-1"/>
            <a:ext cx="10926000" cy="135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1859" y="1349999"/>
            <a:ext cx="10927084" cy="50560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11950" y="6408000"/>
            <a:ext cx="5252673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38087" y="6406054"/>
            <a:ext cx="450000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033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cid:image001.png@01D4E634.12E125A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illian.bruland.selseng@hvl.no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58072" y="2050637"/>
            <a:ext cx="6755149" cy="2019742"/>
          </a:xfrm>
        </p:spPr>
        <p:txBody>
          <a:bodyPr>
            <a:normAutofit/>
          </a:bodyPr>
          <a:lstStyle/>
          <a:p>
            <a:r>
              <a:rPr lang="nb-NO" dirty="0" err="1">
                <a:solidFill>
                  <a:prstClr val="black"/>
                </a:solidFill>
                <a:latin typeface="Calibri" panose="020F0502020204030204"/>
              </a:rPr>
              <a:t>Medverknad</a:t>
            </a:r>
            <a:r>
              <a:rPr lang="nb-NO" dirty="0">
                <a:solidFill>
                  <a:prstClr val="black"/>
                </a:solidFill>
                <a:latin typeface="Calibri" panose="020F0502020204030204"/>
              </a:rPr>
              <a:t> i helse- og </a:t>
            </a:r>
            <a:r>
              <a:rPr lang="nb-NO" dirty="0" err="1">
                <a:solidFill>
                  <a:prstClr val="black"/>
                </a:solidFill>
                <a:latin typeface="Calibri" panose="020F0502020204030204"/>
              </a:rPr>
              <a:t>velferdstenester</a:t>
            </a:r>
            <a:r>
              <a:rPr lang="nb-NO" dirty="0">
                <a:solidFill>
                  <a:prstClr val="black"/>
                </a:solidFill>
                <a:latin typeface="Calibri" panose="020F0502020204030204"/>
              </a:rPr>
              <a:t> når </a:t>
            </a:r>
            <a:r>
              <a:rPr lang="nb-NO" dirty="0" err="1">
                <a:solidFill>
                  <a:prstClr val="black"/>
                </a:solidFill>
                <a:latin typeface="Calibri" panose="020F0502020204030204"/>
              </a:rPr>
              <a:t>brukaren</a:t>
            </a:r>
            <a:r>
              <a:rPr lang="nb-NO" dirty="0">
                <a:solidFill>
                  <a:prstClr val="black"/>
                </a:solidFill>
                <a:latin typeface="Calibri" panose="020F0502020204030204"/>
              </a:rPr>
              <a:t> sin autonomi er utfordra og/eller avgrensa</a:t>
            </a:r>
            <a:br>
              <a:rPr lang="nb-NO" dirty="0">
                <a:solidFill>
                  <a:prstClr val="black"/>
                </a:solidFill>
                <a:latin typeface="Calibri" panose="020F0502020204030204"/>
              </a:rPr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12915" y="4513811"/>
            <a:ext cx="4972029" cy="579032"/>
          </a:xfrm>
        </p:spPr>
        <p:txBody>
          <a:bodyPr/>
          <a:lstStyle/>
          <a:p>
            <a:r>
              <a:rPr lang="nb-NO" dirty="0"/>
              <a:t>Chapar.no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>
          <a:xfrm>
            <a:off x="1444944" y="5536275"/>
            <a:ext cx="5214567" cy="972589"/>
          </a:xfrm>
        </p:spPr>
        <p:txBody>
          <a:bodyPr/>
          <a:lstStyle/>
          <a:p>
            <a:r>
              <a:rPr lang="nb-NO" dirty="0"/>
              <a:t>Fagrådet november 2020</a:t>
            </a:r>
          </a:p>
          <a:p>
            <a:r>
              <a:rPr lang="nb-NO" dirty="0"/>
              <a:t>Presentert av </a:t>
            </a:r>
          </a:p>
          <a:p>
            <a:r>
              <a:rPr lang="nb-NO" dirty="0" err="1"/>
              <a:t>Eysteinn</a:t>
            </a:r>
            <a:r>
              <a:rPr lang="nb-NO" dirty="0"/>
              <a:t> </a:t>
            </a:r>
            <a:r>
              <a:rPr lang="nb-NO" dirty="0" err="1"/>
              <a:t>Udberg</a:t>
            </a:r>
            <a:r>
              <a:rPr lang="nb-NO" dirty="0"/>
              <a:t> v/Rusettervernet</a:t>
            </a:r>
          </a:p>
          <a:p>
            <a:r>
              <a:rPr lang="nb-NO" dirty="0"/>
              <a:t>Lillian Bruland Selseng v/HVL</a:t>
            </a:r>
          </a:p>
        </p:txBody>
      </p:sp>
      <p:sp>
        <p:nvSpPr>
          <p:cNvPr id="6" name="Rektangel 5"/>
          <p:cNvSpPr/>
          <p:nvPr/>
        </p:nvSpPr>
        <p:spPr>
          <a:xfrm>
            <a:off x="8753303" y="1246910"/>
            <a:ext cx="32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400" dirty="0">
                <a:solidFill>
                  <a:srgbClr val="00AFBA"/>
                </a:solidFill>
                <a:latin typeface="Arial"/>
              </a:rPr>
              <a:t>Challenges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of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participation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when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service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users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autonomy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is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challenged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/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restricted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in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health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and </a:t>
            </a:r>
            <a:r>
              <a:rPr lang="nn-NO" sz="2400" dirty="0" err="1">
                <a:solidFill>
                  <a:srgbClr val="00AFBA"/>
                </a:solidFill>
                <a:latin typeface="Arial"/>
              </a:rPr>
              <a:t>welfare</a:t>
            </a:r>
            <a:r>
              <a:rPr lang="nn-NO" sz="2400" dirty="0">
                <a:solidFill>
                  <a:srgbClr val="00AFBA"/>
                </a:solidFill>
                <a:latin typeface="Arial"/>
              </a:rPr>
              <a:t> services (CHAPAR)</a:t>
            </a:r>
            <a:br>
              <a:rPr lang="nb-NO" sz="2400" dirty="0">
                <a:solidFill>
                  <a:schemeClr val="accent1"/>
                </a:solidFill>
                <a:ea typeface="+mj-ea"/>
                <a:cs typeface="+mj-cs"/>
              </a:rPr>
            </a:br>
            <a:endParaRPr lang="nn-NO" sz="2400" dirty="0">
              <a:solidFill>
                <a:schemeClr val="accent1"/>
              </a:solidFill>
            </a:endParaRPr>
          </a:p>
        </p:txBody>
      </p:sp>
      <p:pic>
        <p:nvPicPr>
          <p:cNvPr id="7" name="Plassholder for bilde 6">
            <a:extLst>
              <a:ext uri="{FF2B5EF4-FFF2-40B4-BE49-F238E27FC236}">
                <a16:creationId xmlns:a16="http://schemas.microsoft.com/office/drawing/2014/main" id="{19958D14-38AD-4D79-9F99-BE7F3A6ADA4D}"/>
              </a:ext>
            </a:extLst>
          </p:cNvPr>
          <p:cNvPicPr>
            <a:picLocks noGrp="1"/>
          </p:cNvPicPr>
          <p:nvPr>
            <p:ph type="pic" sz="quarter" idx="11"/>
          </p:nvPr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5" r="15895"/>
          <a:stretch>
            <a:fillRect/>
          </a:stretch>
        </p:blipFill>
        <p:spPr bwMode="auto">
          <a:xfrm>
            <a:off x="5694947" y="3192379"/>
            <a:ext cx="2418274" cy="339290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65110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414A24-0183-4321-968D-A48FB78D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br>
              <a:rPr lang="nn-NO" sz="32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n-NO" sz="32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Tiltak E: kartlegge og ev. utvikle kunnskapstilbod om bruk av erfaringskonsulentar (EK)</a:t>
            </a:r>
            <a:b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479A78-9E84-4998-862F-A579DEAE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Bakgrunn: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eit mål å «auke bruken av erfaringskompetanse i </a:t>
            </a:r>
            <a:r>
              <a:rPr lang="nn-NO" sz="1700" dirty="0" err="1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tjenestene</a:t>
            </a: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blant annet gjennom systematisk utprøving av </a:t>
            </a:r>
            <a:r>
              <a:rPr lang="nn-NO" sz="1700" dirty="0" err="1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erfaringskonsulenter</a:t>
            </a: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(Meld.ST.11, 2015 – 2016, s. 30)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2019: 27 % av norske kommunar har tilsett EK, 18 % har planer om å gjere det (Ose &amp; </a:t>
            </a:r>
            <a:r>
              <a:rPr lang="nn-NO" sz="1700" dirty="0" err="1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Ådnanes</a:t>
            </a: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2019)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 kunnskap om vilkåra for god bruk av erfaringskompetanse i tenester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 nasjonal standard for tilsetjing, opplæring eller regulering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Usikker arbeidssituasjon med uklare roller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endParaRPr lang="nn-NO" sz="1700" dirty="0">
              <a:solidFill>
                <a:srgbClr val="00435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 er stoda i vår region?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Intervjua 34 personar om deira forståing av og erfaring med erfaringskonsulentar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Utarbeidd oversikt over kunnskapsfeltet om bruk av erfaringskonsulentar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1700" dirty="0">
                <a:solidFill>
                  <a:srgbClr val="00435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 på å samanfatte resultat frå litteratur og intervju</a:t>
            </a: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381049D-0419-4697-BC37-23D60F8CE6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F545CE5-80DB-434B-AE78-FBF8363B3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739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9754BD-8C97-49B1-A136-F46982FB0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Utval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F38666-04CC-4452-BC7C-CF931CE1E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>
                <a:solidFill>
                  <a:schemeClr val="tx1"/>
                </a:solidFill>
              </a:rPr>
              <a:t>34 personar</a:t>
            </a:r>
          </a:p>
          <a:p>
            <a:r>
              <a:rPr lang="nn-NO" dirty="0"/>
              <a:t>18 leiarar og rettleiarar NAV</a:t>
            </a:r>
          </a:p>
          <a:p>
            <a:r>
              <a:rPr lang="nn-NO" dirty="0"/>
              <a:t>6 tilsette i kommunale tenester rus og psykisk helse</a:t>
            </a:r>
          </a:p>
          <a:p>
            <a:r>
              <a:rPr lang="nn-NO" dirty="0"/>
              <a:t>1 jobbspesialist</a:t>
            </a:r>
          </a:p>
          <a:p>
            <a:r>
              <a:rPr lang="nn-NO" dirty="0"/>
              <a:t>4 i aktiv rus </a:t>
            </a:r>
          </a:p>
          <a:p>
            <a:r>
              <a:rPr lang="nn-NO" dirty="0"/>
              <a:t>1 representant brukarorganisasjon</a:t>
            </a:r>
          </a:p>
          <a:p>
            <a:r>
              <a:rPr lang="nn-NO" dirty="0"/>
              <a:t>1 erfaringskonsulent</a:t>
            </a:r>
          </a:p>
          <a:p>
            <a:r>
              <a:rPr lang="nn-NO" dirty="0"/>
              <a:t>1 pårørande </a:t>
            </a:r>
          </a:p>
          <a:p>
            <a:r>
              <a:rPr lang="nn-NO" dirty="0"/>
              <a:t>1 førstelektor høgskule</a:t>
            </a:r>
          </a:p>
          <a:p>
            <a:r>
              <a:rPr lang="nn-NO" dirty="0"/>
              <a:t>1 spesialisthelsetenesta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1316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DE9D2-E11E-4E46-8429-D019F4D1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Resultat systematisering av datamaterialet om bruk av erfaringskonsulentar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1B99B9-65E2-4B7C-BF47-24CF20DA7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sz="2600" dirty="0">
                <a:solidFill>
                  <a:srgbClr val="00B050"/>
                </a:solidFill>
              </a:rPr>
              <a:t>Erfaring:</a:t>
            </a:r>
          </a:p>
          <a:p>
            <a:r>
              <a:rPr lang="nn-NO" dirty="0"/>
              <a:t>Majoriteten har lite erfaring, har høyrt om</a:t>
            </a:r>
          </a:p>
          <a:p>
            <a:r>
              <a:rPr lang="nn-NO" dirty="0"/>
              <a:t>Positivt nysgjerrig og undrande</a:t>
            </a:r>
          </a:p>
          <a:p>
            <a:endParaRPr lang="nn-NO" dirty="0"/>
          </a:p>
          <a:p>
            <a:r>
              <a:rPr lang="nn-NO" sz="2600" dirty="0">
                <a:solidFill>
                  <a:srgbClr val="00B050"/>
                </a:solidFill>
              </a:rPr>
              <a:t>Forventingar:</a:t>
            </a:r>
          </a:p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Mange, og til dels motsetnadsfylte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Fagfolk: 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At Ek forstår systemet, ha positiv innstilling til hjelpeapparatet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Bidra til å utfordre oss og utvikle hjelpeapparatet 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Brukarar: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At EK forstår oss, </a:t>
            </a:r>
            <a:r>
              <a:rPr lang="nn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snakker</a:t>
            </a: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vår sak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Kjenne hjelpeapparatet og snarvegane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Vere tilgjengeleg for oss</a:t>
            </a:r>
            <a:endParaRPr lang="nn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9D6070-96DE-4C21-82D6-8B092E42D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FA247C1-429E-47DE-831A-63616B1B5A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423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623AC-47FC-418B-B7A7-9DF5385A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n-NO" dirty="0">
                <a:solidFill>
                  <a:srgbClr val="004357"/>
                </a:solidFill>
              </a:rPr>
            </a:br>
            <a:r>
              <a:rPr lang="nn-NO" dirty="0">
                <a:solidFill>
                  <a:srgbClr val="00B050"/>
                </a:solidFill>
              </a:rPr>
              <a:t>Styrkar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71829F-1845-418B-8F7E-A7F2D53D6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Har ein kompetanse </a:t>
            </a:r>
            <a:r>
              <a:rPr lang="nn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faglærte</a:t>
            </a: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manglar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hjelpe </a:t>
            </a:r>
            <a:r>
              <a:rPr lang="nn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faglærte</a:t>
            </a: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til å sjå og forstå betre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ser og møter brukaren på anna måte</a:t>
            </a:r>
          </a:p>
          <a:p>
            <a:pPr lvl="1"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fange opp situasjonar </a:t>
            </a:r>
            <a:r>
              <a:rPr lang="nn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faglærte</a:t>
            </a: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ikkje ser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Brubygger i samhandlinga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Gi håp</a:t>
            </a: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15A7338-F47E-4180-97BC-A9C8787AC0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2FA596-0777-4718-BBCB-807C8DB3B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924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1E8B23-1715-4607-867D-453EE441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n-NO" dirty="0">
                <a:solidFill>
                  <a:srgbClr val="004357"/>
                </a:solidFill>
              </a:rPr>
            </a:br>
            <a:r>
              <a:rPr lang="nn-NO" dirty="0">
                <a:solidFill>
                  <a:srgbClr val="00B050"/>
                </a:solidFill>
              </a:rPr>
              <a:t>Utfordringar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536E7B-55B0-428C-9FA8-C6305008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Manglande</a:t>
            </a: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forankring, systematisering og kvalitetssikring av arbeidet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Erfaringskonsulenten kan bli for prega av eigen erfaring og eigne løysingar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Finne rolla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Lojalitetsutfordringar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Undergrave fagkompetanse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Doble </a:t>
            </a: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relasjonar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dirty="0" err="1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Sårbarheit</a:t>
            </a:r>
            <a:r>
              <a:rPr lang="nb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for tilbakefall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D6FC509-2867-484C-98E6-AA294CF09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3C7A701-DF9C-4927-9AD8-867378560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771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D55ED-27F4-423F-8B72-25235D4B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>
                <a:solidFill>
                  <a:srgbClr val="00B050"/>
                </a:solidFill>
              </a:rPr>
              <a:t>Spørsmål/usikkerheit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4748FF-11E7-41D3-A0E1-68C21C29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Usikker på kva kompetanse, rolle og oppgåver EK har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Korleis gå fram for å få tilsett erfaringskonsulent?</a:t>
            </a:r>
            <a:endParaRPr lang="nb-NO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Kven kan bli erfaringskonsulent? </a:t>
            </a:r>
          </a:p>
          <a:p>
            <a:r>
              <a:rPr lang="nn-NO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Erfaringskonsulent for alltid?</a:t>
            </a: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B0F290F-BB97-4B92-9433-CAF8B0B6B8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86C6AA4-1464-439F-BD96-C8410D0046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6428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9A77B-52C0-4C9E-9D73-2007A001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>
                <a:solidFill>
                  <a:srgbClr val="00B050"/>
                </a:solidFill>
              </a:rPr>
              <a:t>Ynskjer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58E06C-E68D-4D6D-8559-398BB7ED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Meir kunnskap om erfaringskonsulentar (kompetanse, rolle, oppgåver, organisering)</a:t>
            </a:r>
            <a:endParaRPr lang="nb-NO" dirty="0"/>
          </a:p>
          <a:p>
            <a:r>
              <a:rPr lang="nn-NO" dirty="0"/>
              <a:t>At forankring, forventingar, oppgåver og funksjon er avklart ved tilsetting</a:t>
            </a:r>
            <a:endParaRPr lang="nb-NO" dirty="0"/>
          </a:p>
          <a:p>
            <a:r>
              <a:rPr lang="nn-NO" dirty="0"/>
              <a:t>Skriftlege retningslinjer/rettleiar</a:t>
            </a:r>
            <a:endParaRPr lang="nb-NO" dirty="0"/>
          </a:p>
          <a:p>
            <a:r>
              <a:rPr lang="nn-NO" dirty="0"/>
              <a:t>At erfaringskonsulent-rolla vert eit tilbod i tillegg til det ordinære</a:t>
            </a:r>
            <a:endParaRPr lang="nb-NO" dirty="0"/>
          </a:p>
          <a:p>
            <a:r>
              <a:rPr lang="nn-NO" dirty="0"/>
              <a:t>Tilby rettleiing og nettverk til erfaringskonsulentar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B61B17E-4296-4324-8A96-23EFD9F65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D5949EB-8934-4BAA-A491-18F8BEF22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4033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28253-D8A1-4E36-BBFE-56B1E8DC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Litteratur om bruk av erfaringskonsulentar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6DF370-3B11-4319-8589-1A6258D52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Peiker på mange av dei same behova, moglegheitene og utfordringane som kjem fram i vårt intervjumateriale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Tilrådingar: 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Klar forankring i leiing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Avklare forventingar mellom brukartilsette, arbeidsgivar, brukarorganisasjonar, kollegaer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Tydelegheit i kva formålet og oppgåvene er. 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Inngå samarbeid og ha jamlege møter med relevante aktørar som bruker- og pårørandeorganisasjonar (tilsetjingsprosess, oppgåver, organisering)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 opplæring, støtte og rettleiing til erfaringskonsulentar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Openheit rundt ev. motførestillingar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Sjå på organisering. Høve til å tilsette fleire EK på tvers av kontor/institusjon slik at dei kan vere eit team?</a:t>
            </a:r>
            <a:endParaRPr lang="nn-N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969B966-F148-49BD-887F-64B27ADE99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FC1C77A-7C35-415A-AC09-36AA5346CF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895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F921FB-693C-41BE-9E46-C8DE90E6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Vegen vidare i vårt forskingsprosjekt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A59546-5D16-48DD-ABDB-54D65550A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Avslutte forskingssirkelen </a:t>
            </a:r>
          </a:p>
          <a:p>
            <a:pPr lvl="1"/>
            <a:r>
              <a:rPr lang="nn-NO" dirty="0"/>
              <a:t>Fullføre forbetringsprosjekta, evaluere arbeidet vårt</a:t>
            </a:r>
          </a:p>
          <a:p>
            <a:r>
              <a:rPr lang="nn-NO" dirty="0"/>
              <a:t>Saman med dei andre delstudia arrangere nordisk konferanse, utvikle masterkurs,  </a:t>
            </a:r>
            <a:r>
              <a:rPr lang="nn-NO" dirty="0" err="1"/>
              <a:t>PhD</a:t>
            </a:r>
            <a:r>
              <a:rPr lang="nn-NO" dirty="0"/>
              <a:t>-kurs og e-læringsressursar</a:t>
            </a:r>
          </a:p>
          <a:p>
            <a:r>
              <a:rPr lang="nn-NO" dirty="0"/>
              <a:t>Analysere datamaterialet – publisere og formidle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E698073-8016-4534-93DE-D54F65AAA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ACD399-FE61-4AAC-B762-204F355D1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5095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DB70D9-BA44-425D-8E6B-27B30161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55311C-C63D-40D9-8120-3DB85E472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Spørsmål? </a:t>
            </a:r>
          </a:p>
          <a:p>
            <a:endParaRPr lang="nn-NO" dirty="0"/>
          </a:p>
          <a:p>
            <a:r>
              <a:rPr lang="nn-NO" dirty="0"/>
              <a:t>Kan vårt arbeid kome til nytte i dykkar arbeid? </a:t>
            </a:r>
          </a:p>
          <a:p>
            <a:endParaRPr lang="nn-NO" dirty="0"/>
          </a:p>
          <a:p>
            <a:r>
              <a:rPr lang="nn-NO" dirty="0"/>
              <a:t>Har de ynskjer til vårt vidare arbeid? 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11C8D59-1573-48EB-B247-6A5DFC409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0C5EF3-EE73-4970-836C-CD021C167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601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>
                <a:solidFill>
                  <a:schemeClr val="accent1"/>
                </a:solidFill>
              </a:rPr>
              <a:t>Bakgrunn:</a:t>
            </a:r>
          </a:p>
          <a:p>
            <a:r>
              <a:rPr lang="nn-NO" dirty="0"/>
              <a:t>Brukarmedverknad er ei sentral målsetjing i norsk velferdspolitikk</a:t>
            </a:r>
          </a:p>
          <a:p>
            <a:r>
              <a:rPr lang="nn-NO" dirty="0"/>
              <a:t>Er krevjande å  få til i praksis,- er </a:t>
            </a:r>
            <a:r>
              <a:rPr lang="nn-NO" dirty="0">
                <a:latin typeface="+mj-lt"/>
                <a:ea typeface="Times New Roman" panose="02020603050405020304" pitchFamily="18" charset="0"/>
              </a:rPr>
              <a:t>gap mellom målsetjingane skildra i offentlege dokument og korleis brukardeltaking vert gjennomført i praksis</a:t>
            </a:r>
            <a:r>
              <a:rPr lang="nn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nn-NO" dirty="0"/>
          </a:p>
          <a:p>
            <a:r>
              <a:rPr lang="nn-NO" dirty="0"/>
              <a:t>Spesielt overfor brukargrupper som ikkje møter etablerte ideal om å vere kompetente og autonome borgarar </a:t>
            </a:r>
          </a:p>
          <a:p>
            <a:pPr lvl="1"/>
            <a:r>
              <a:rPr lang="nn-NO" dirty="0"/>
              <a:t>Til dømes personar med rusproblem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62078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C7469E0-5204-42AC-B094-DCF4C83C79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11950" y="6408000"/>
            <a:ext cx="5252673" cy="450000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260C2767-5F3B-4ABE-9493-185C90B76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738087" y="6406054"/>
            <a:ext cx="450000" cy="450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0BEE4E4-E047-6A49-BCB9-4D06E7BA237B}" type="slidenum">
              <a:rPr lang="nb-NO" smtClean="0"/>
              <a:pPr>
                <a:spcAft>
                  <a:spcPts val="600"/>
                </a:spcAft>
              </a:pPr>
              <a:t>20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-2081"/>
            <a:ext cx="10926000" cy="1350000"/>
          </a:xfrm>
        </p:spPr>
        <p:txBody>
          <a:bodyPr anchor="ctr">
            <a:normAutofit/>
          </a:bodyPr>
          <a:lstStyle/>
          <a:p>
            <a:r>
              <a:rPr lang="nb-NO" dirty="0"/>
              <a:t>Lyst på </a:t>
            </a:r>
            <a:r>
              <a:rPr lang="nb-NO" dirty="0" err="1"/>
              <a:t>meir</a:t>
            </a:r>
            <a:r>
              <a:rPr lang="nb-NO" dirty="0"/>
              <a:t> informasjon?  </a:t>
            </a:r>
            <a:endParaRPr lang="nn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A50A4D6-10A7-47E8-AEBD-2E638C33E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47" y="2163105"/>
            <a:ext cx="5063247" cy="33098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ssholder for innhold 2"/>
          <p:cNvSpPr>
            <a:spLocks noGrp="1"/>
          </p:cNvSpPr>
          <p:nvPr>
            <p:ph idx="12"/>
          </p:nvPr>
        </p:nvSpPr>
        <p:spPr>
          <a:xfrm>
            <a:off x="6479976" y="1347919"/>
            <a:ext cx="5256000" cy="5058000"/>
          </a:xfrm>
        </p:spPr>
        <p:txBody>
          <a:bodyPr>
            <a:normAutofit/>
          </a:bodyPr>
          <a:lstStyle/>
          <a:p>
            <a:pPr lvl="1"/>
            <a:endParaRPr lang="nb-NO" dirty="0"/>
          </a:p>
          <a:p>
            <a:r>
              <a:rPr lang="nn-NO" dirty="0"/>
              <a:t>Følg oss gjerne;  </a:t>
            </a:r>
          </a:p>
          <a:p>
            <a:r>
              <a:rPr lang="nn-NO" dirty="0"/>
              <a:t>Chapar.no</a:t>
            </a:r>
          </a:p>
          <a:p>
            <a:endParaRPr lang="nn-NO" dirty="0"/>
          </a:p>
          <a:p>
            <a:r>
              <a:rPr lang="nn-NO" dirty="0"/>
              <a:t>Ta gjerne kontakt;</a:t>
            </a:r>
          </a:p>
          <a:p>
            <a:r>
              <a:rPr lang="nn-NO" dirty="0"/>
              <a:t>Lillian Bruland Selseng, koordinator for prosjektet</a:t>
            </a:r>
          </a:p>
          <a:p>
            <a:r>
              <a:rPr lang="nn-NO" dirty="0">
                <a:hlinkClick r:id="rId3"/>
              </a:rPr>
              <a:t>Lillian.bruland.selseng@hvl.no</a:t>
            </a:r>
            <a:endParaRPr lang="nn-NO" dirty="0"/>
          </a:p>
          <a:p>
            <a:r>
              <a:rPr lang="nn-NO" dirty="0"/>
              <a:t>Tlf. 92447113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37071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Takk for merksemda!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294967295"/>
          </p:nvPr>
        </p:nvSpPr>
        <p:spPr>
          <a:xfrm>
            <a:off x="11741150" y="6405563"/>
            <a:ext cx="450850" cy="450850"/>
          </a:xfrm>
        </p:spPr>
        <p:txBody>
          <a:bodyPr/>
          <a:lstStyle/>
          <a:p>
            <a:fld id="{D0BEE4E4-E047-6A49-BCB9-4D06E7BA237B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264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n-NO" dirty="0"/>
            </a:br>
            <a:r>
              <a:rPr lang="nn-NO" dirty="0"/>
              <a:t>Problemstilling og formål: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n-NO" sz="2600" dirty="0"/>
              <a:t>Kva er vilkåra for medverknad for brukarar</a:t>
            </a:r>
            <a:r>
              <a:rPr lang="nn-NO" sz="2600" dirty="0">
                <a:solidFill>
                  <a:srgbClr val="004357"/>
                </a:solidFill>
              </a:rPr>
              <a:t> der deira autonomi er utfordra eller avgrensa</a:t>
            </a:r>
            <a:r>
              <a:rPr lang="nn-NO" sz="2600" dirty="0"/>
              <a:t>? </a:t>
            </a:r>
          </a:p>
          <a:p>
            <a:pPr lvl="0">
              <a:buClr>
                <a:srgbClr val="00AFBA"/>
              </a:buClr>
            </a:pPr>
            <a:r>
              <a:rPr lang="nn-NO" sz="2600" dirty="0">
                <a:solidFill>
                  <a:srgbClr val="00AFBA"/>
                </a:solidFill>
              </a:rPr>
              <a:t>Formål:</a:t>
            </a:r>
          </a:p>
          <a:p>
            <a:pPr lvl="0">
              <a:buClr>
                <a:srgbClr val="00AFBA"/>
              </a:buClr>
            </a:pPr>
            <a:r>
              <a:rPr lang="nn-NO" sz="2600" dirty="0">
                <a:solidFill>
                  <a:srgbClr val="004357"/>
                </a:solidFill>
              </a:rPr>
              <a:t>Utvikle </a:t>
            </a:r>
            <a:r>
              <a:rPr lang="nn-NO" sz="2600" u="sng" dirty="0">
                <a:solidFill>
                  <a:srgbClr val="00AFBA"/>
                </a:solidFill>
              </a:rPr>
              <a:t>kunnskap om utfordringar og moglegheiter </a:t>
            </a:r>
            <a:r>
              <a:rPr lang="nn-NO" sz="2600" dirty="0">
                <a:solidFill>
                  <a:srgbClr val="004357"/>
                </a:solidFill>
              </a:rPr>
              <a:t>for deltaking i helse- og velferdstenester.</a:t>
            </a:r>
          </a:p>
          <a:p>
            <a:pPr lvl="0">
              <a:buClr>
                <a:srgbClr val="00AFBA"/>
              </a:buClr>
            </a:pPr>
            <a:r>
              <a:rPr lang="nn-NO" sz="2600" u="sng" dirty="0">
                <a:solidFill>
                  <a:srgbClr val="00AFBA"/>
                </a:solidFill>
              </a:rPr>
              <a:t>Utvikle nye modellar </a:t>
            </a:r>
            <a:r>
              <a:rPr lang="nn-NO" sz="2600" dirty="0">
                <a:solidFill>
                  <a:srgbClr val="004357"/>
                </a:solidFill>
              </a:rPr>
              <a:t>for brukarmedverknad i </a:t>
            </a:r>
            <a:r>
              <a:rPr lang="nn-NO" sz="2600" u="sng" dirty="0">
                <a:solidFill>
                  <a:srgbClr val="00AFBA"/>
                </a:solidFill>
              </a:rPr>
              <a:t>praksis</a:t>
            </a:r>
            <a:r>
              <a:rPr lang="nn-NO" sz="2600" dirty="0">
                <a:solidFill>
                  <a:srgbClr val="004357"/>
                </a:solidFill>
              </a:rPr>
              <a:t> og i </a:t>
            </a:r>
            <a:r>
              <a:rPr lang="nn-NO" sz="2600" u="sng" dirty="0">
                <a:solidFill>
                  <a:srgbClr val="00AFBA"/>
                </a:solidFill>
              </a:rPr>
              <a:t>utdanningane</a:t>
            </a:r>
            <a:r>
              <a:rPr lang="nn-NO" sz="2600" dirty="0">
                <a:solidFill>
                  <a:srgbClr val="004357"/>
                </a:solidFill>
              </a:rPr>
              <a:t>.</a:t>
            </a:r>
          </a:p>
          <a:p>
            <a:pPr lvl="0">
              <a:buClr>
                <a:srgbClr val="00AFBA"/>
              </a:buClr>
            </a:pPr>
            <a:r>
              <a:rPr lang="nn-NO" sz="2600" u="sng" dirty="0">
                <a:solidFill>
                  <a:srgbClr val="00AFBA"/>
                </a:solidFill>
              </a:rPr>
              <a:t>Få meir kunnskap om forskingstilnærmingar </a:t>
            </a:r>
            <a:r>
              <a:rPr lang="nn-NO" sz="2600" dirty="0">
                <a:solidFill>
                  <a:srgbClr val="004357"/>
                </a:solidFill>
              </a:rPr>
              <a:t>som fremmer samarbeid mellom praksis, forsking og utdanning</a:t>
            </a:r>
          </a:p>
          <a:p>
            <a:pPr marL="0" indent="0">
              <a:buNone/>
            </a:pPr>
            <a:endParaRPr lang="nn-NO" sz="2400" dirty="0"/>
          </a:p>
          <a:p>
            <a:pPr marL="0" indent="0">
              <a:buNone/>
            </a:pPr>
            <a:r>
              <a:rPr lang="nn-NO" dirty="0"/>
              <a:t> 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4787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Vår studie: eit samarbeidsprosjekt om brukarmedverknad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Finansiert av Forskingsrådet og VID </a:t>
            </a:r>
            <a:r>
              <a:rPr lang="nn-NO" dirty="0" err="1"/>
              <a:t>Vitenskaplige</a:t>
            </a:r>
            <a:r>
              <a:rPr lang="nn-NO" dirty="0"/>
              <a:t> </a:t>
            </a:r>
            <a:r>
              <a:rPr lang="nn-NO" dirty="0" err="1"/>
              <a:t>høgskole</a:t>
            </a:r>
            <a:r>
              <a:rPr lang="nn-NO" dirty="0"/>
              <a:t>/</a:t>
            </a:r>
            <a:r>
              <a:rPr lang="nn-NO" dirty="0" err="1"/>
              <a:t>OsloMet</a:t>
            </a:r>
            <a:r>
              <a:rPr lang="nn-NO" dirty="0"/>
              <a:t>/HVL</a:t>
            </a:r>
          </a:p>
          <a:p>
            <a:r>
              <a:rPr lang="nn-NO" dirty="0"/>
              <a:t>Forskingsleiar Tor Slettebø, VID</a:t>
            </a:r>
          </a:p>
          <a:p>
            <a:r>
              <a:rPr lang="nn-NO" dirty="0"/>
              <a:t>Samarbeid mellom VID, </a:t>
            </a:r>
            <a:r>
              <a:rPr lang="nn-NO" dirty="0" err="1"/>
              <a:t>OsloMet</a:t>
            </a:r>
            <a:r>
              <a:rPr lang="nn-NO" dirty="0"/>
              <a:t> og HVL</a:t>
            </a:r>
          </a:p>
          <a:p>
            <a:r>
              <a:rPr lang="nn-NO" dirty="0"/>
              <a:t>Samarbeid på tvers av ulike casestudie</a:t>
            </a:r>
          </a:p>
          <a:p>
            <a:r>
              <a:rPr lang="nn-NO" dirty="0"/>
              <a:t>Samarbeid mellom forskarar, brukarar, utdanningar og praksisfelt</a:t>
            </a:r>
          </a:p>
          <a:p>
            <a:r>
              <a:rPr lang="nn-NO" dirty="0"/>
              <a:t>Prosjektperiode: juli 2018 – haust 2022</a:t>
            </a:r>
          </a:p>
          <a:p>
            <a:endParaRPr lang="nb-NO" dirty="0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idx="12"/>
          </p:nvPr>
        </p:nvPicPr>
        <p:blipFill>
          <a:blip r:embed="rId3"/>
          <a:stretch>
            <a:fillRect/>
          </a:stretch>
        </p:blipFill>
        <p:spPr>
          <a:xfrm>
            <a:off x="7559964" y="1527367"/>
            <a:ext cx="3036071" cy="3036071"/>
          </a:xfrm>
          <a:prstGeom prst="rect">
            <a:avLst/>
          </a:prstGeom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4294967295"/>
          </p:nvPr>
        </p:nvSpPr>
        <p:spPr>
          <a:xfrm>
            <a:off x="11741150" y="6405563"/>
            <a:ext cx="450850" cy="4508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BEE4E4-E047-6A49-BCB9-4D06E7BA237B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6415304" y="3386493"/>
            <a:ext cx="3035617" cy="3035617"/>
            <a:chOff x="2849427" y="1960502"/>
            <a:chExt cx="3035617" cy="3035617"/>
          </a:xfrm>
        </p:grpSpPr>
        <p:sp>
          <p:nvSpPr>
            <p:cNvPr id="12" name="Ellipse 11"/>
            <p:cNvSpPr/>
            <p:nvPr/>
          </p:nvSpPr>
          <p:spPr>
            <a:xfrm>
              <a:off x="2849427" y="1960502"/>
              <a:ext cx="3035617" cy="30356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Ellipse 4"/>
            <p:cNvSpPr txBox="1"/>
            <p:nvPr/>
          </p:nvSpPr>
          <p:spPr>
            <a:xfrm>
              <a:off x="3135280" y="2744703"/>
              <a:ext cx="1821370" cy="16695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100" kern="1200" dirty="0"/>
                <a:t>Utdanning</a:t>
              </a:r>
            </a:p>
          </p:txBody>
        </p:sp>
      </p:grpSp>
      <p:grpSp>
        <p:nvGrpSpPr>
          <p:cNvPr id="14" name="Gruppe 13"/>
          <p:cNvGrpSpPr/>
          <p:nvPr/>
        </p:nvGrpSpPr>
        <p:grpSpPr>
          <a:xfrm>
            <a:off x="8700359" y="3360693"/>
            <a:ext cx="3035617" cy="3035617"/>
            <a:chOff x="5040130" y="1960502"/>
            <a:chExt cx="3035617" cy="3035617"/>
          </a:xfrm>
        </p:grpSpPr>
        <p:sp>
          <p:nvSpPr>
            <p:cNvPr id="15" name="Ellipse 14"/>
            <p:cNvSpPr/>
            <p:nvPr/>
          </p:nvSpPr>
          <p:spPr>
            <a:xfrm>
              <a:off x="5040130" y="1960502"/>
              <a:ext cx="3035617" cy="30356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Ellipse 4"/>
            <p:cNvSpPr txBox="1"/>
            <p:nvPr/>
          </p:nvSpPr>
          <p:spPr>
            <a:xfrm>
              <a:off x="5968523" y="2744703"/>
              <a:ext cx="1821370" cy="16695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100" kern="1200" dirty="0"/>
                <a:t>Forsking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705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Design- 4 arbeidspakker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/>
              <a:t>1. Fem case studiar:</a:t>
            </a:r>
          </a:p>
          <a:p>
            <a:pPr lvl="1"/>
            <a:r>
              <a:rPr lang="nn-NO" dirty="0"/>
              <a:t>Eldre med demens (VID)</a:t>
            </a:r>
          </a:p>
          <a:p>
            <a:pPr lvl="1"/>
            <a:r>
              <a:rPr lang="nn-NO" dirty="0"/>
              <a:t>Vaksne med utviklingshemming (VID)</a:t>
            </a:r>
          </a:p>
          <a:p>
            <a:pPr lvl="1"/>
            <a:r>
              <a:rPr lang="nn-NO" dirty="0"/>
              <a:t>Unge innvandrarar og flyktningar (</a:t>
            </a:r>
            <a:r>
              <a:rPr lang="nn-NO" dirty="0" err="1"/>
              <a:t>OsloMet</a:t>
            </a:r>
            <a:r>
              <a:rPr lang="nn-NO" dirty="0"/>
              <a:t>)</a:t>
            </a:r>
          </a:p>
          <a:p>
            <a:pPr lvl="1"/>
            <a:r>
              <a:rPr lang="nn-NO" dirty="0"/>
              <a:t>Barn i </a:t>
            </a:r>
            <a:r>
              <a:rPr lang="nn-NO" dirty="0" err="1"/>
              <a:t>låginntektsfamiliar</a:t>
            </a:r>
            <a:r>
              <a:rPr lang="nn-NO" dirty="0"/>
              <a:t> (HVL)</a:t>
            </a:r>
          </a:p>
          <a:p>
            <a:pPr lvl="1">
              <a:buClr>
                <a:srgbClr val="00AFBA"/>
              </a:buClr>
            </a:pPr>
            <a:r>
              <a:rPr lang="nn-NO" u="sng" dirty="0">
                <a:solidFill>
                  <a:srgbClr val="00AFBA"/>
                </a:solidFill>
              </a:rPr>
              <a:t>Personar med rusproblem (HVL)</a:t>
            </a:r>
            <a:endParaRPr lang="nn-NO" dirty="0">
              <a:solidFill>
                <a:srgbClr val="00B050"/>
              </a:solidFill>
            </a:endParaRPr>
          </a:p>
          <a:p>
            <a:r>
              <a:rPr lang="nb-NO" dirty="0"/>
              <a:t>2. </a:t>
            </a:r>
            <a:r>
              <a:rPr lang="nn-NO" dirty="0"/>
              <a:t>Koordinerande aktivitetar</a:t>
            </a:r>
          </a:p>
          <a:p>
            <a:r>
              <a:rPr lang="nn-NO" dirty="0"/>
              <a:t>3. Effektanalyse (VID)</a:t>
            </a:r>
          </a:p>
          <a:p>
            <a:r>
              <a:rPr lang="nn-NO" dirty="0"/>
              <a:t>4. Integrerte forskingsspørsmål og analysar på tvers av case studia</a:t>
            </a:r>
          </a:p>
          <a:p>
            <a:r>
              <a:rPr lang="nn-NO" dirty="0"/>
              <a:t>I tillegg tre stipendiatprosjekt</a:t>
            </a:r>
          </a:p>
        </p:txBody>
      </p:sp>
    </p:spTree>
    <p:extLst>
      <p:ext uri="{BB962C8B-B14F-4D97-AF65-F5344CB8AC3E}">
        <p14:creationId xmlns:p14="http://schemas.microsoft.com/office/powerpoint/2010/main" val="2033862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dirty="0"/>
              <a:t>Brukarmedverknad for personar med rusproblem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600" dirty="0"/>
              <a:t>Organisert som forskingssirkel; dialog og utforsking gjennom eit likeverdig partnarskap mellom deltakarane</a:t>
            </a:r>
          </a:p>
          <a:p>
            <a:endParaRPr lang="nn-NO" sz="2600" dirty="0"/>
          </a:p>
          <a:p>
            <a:r>
              <a:rPr lang="nn-NO" sz="2400" dirty="0"/>
              <a:t>To frå HVL</a:t>
            </a:r>
          </a:p>
          <a:p>
            <a:r>
              <a:rPr lang="nn-NO" sz="2400" dirty="0"/>
              <a:t>Fire personar med brukarerfaring </a:t>
            </a:r>
          </a:p>
          <a:p>
            <a:r>
              <a:rPr lang="nn-NO" sz="2400" dirty="0"/>
              <a:t>Fire personar frå NAV kontor/kommunale tenester som arbeidar med personar med rusproblem </a:t>
            </a:r>
          </a:p>
          <a:p>
            <a:endParaRPr lang="nn-NO" sz="2400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30017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 Arbeidsprosess forskingssirkelen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/>
              <a:t>August 2019 – januar 2021</a:t>
            </a:r>
          </a:p>
          <a:p>
            <a:r>
              <a:rPr lang="nn-NO" sz="2400" dirty="0"/>
              <a:t>Arbeider saman i 1,5 år gjennom tolv halvdags-møter</a:t>
            </a:r>
          </a:p>
          <a:p>
            <a:r>
              <a:rPr lang="nn-NO" sz="2400" dirty="0"/>
              <a:t>Arbeidet i gruppa kan grovt delast i tre fasar:</a:t>
            </a:r>
          </a:p>
          <a:p>
            <a:r>
              <a:rPr lang="nn-NO" sz="2400" b="1" dirty="0"/>
              <a:t>Fase 1:</a:t>
            </a:r>
            <a:r>
              <a:rPr lang="nn-NO" sz="2400" dirty="0"/>
              <a:t> ei utforsking av korleis brukardeltaking vert forstått, erfart og praktisert av deltakarane.  </a:t>
            </a:r>
          </a:p>
          <a:p>
            <a:r>
              <a:rPr lang="nn-NO" sz="2400" b="1" dirty="0"/>
              <a:t>Fase 2</a:t>
            </a:r>
            <a:r>
              <a:rPr lang="nn-NO" sz="2400" dirty="0"/>
              <a:t>: På bakgrunn av arbeidet gjennomført i første fase sette vi i gang forbetringsprosjekt for å betre moglegheiter for brukarmedverknad.  </a:t>
            </a:r>
          </a:p>
          <a:p>
            <a:r>
              <a:rPr lang="nn-NO" sz="2400" b="1" dirty="0"/>
              <a:t>Fase 3</a:t>
            </a:r>
            <a:r>
              <a:rPr lang="nn-NO" sz="2400" dirty="0"/>
              <a:t>: Den tredje fasen består i analysere, evaluere og formidle dei forbetringsprosjekta som er utvikla og prøvd ut.  </a:t>
            </a:r>
          </a:p>
          <a:p>
            <a:endParaRPr lang="nn-NO" sz="2400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358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5F1C87-FFA1-458D-AA74-3F986D29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br>
              <a:rPr lang="nn-NO" sz="2400" b="1" dirty="0">
                <a:solidFill>
                  <a:srgbClr val="004357"/>
                </a:solidFill>
                <a:ea typeface="+mn-ea"/>
                <a:cs typeface="+mn-cs"/>
              </a:rPr>
            </a:br>
            <a:r>
              <a:rPr lang="nn-NO" sz="2400" b="1" dirty="0">
                <a:solidFill>
                  <a:srgbClr val="004357"/>
                </a:solidFill>
                <a:ea typeface="+mn-ea"/>
                <a:cs typeface="+mn-cs"/>
              </a:rPr>
              <a:t>Fase 1:</a:t>
            </a:r>
            <a:r>
              <a:rPr lang="nn-NO" sz="2400" dirty="0">
                <a:solidFill>
                  <a:srgbClr val="004357"/>
                </a:solidFill>
                <a:ea typeface="+mn-ea"/>
                <a:cs typeface="+mn-cs"/>
              </a:rPr>
              <a:t> ei utforsking av korleis brukardeltaking vert forstått, erfart og praktisert av deltakarane.  </a:t>
            </a:r>
            <a:br>
              <a:rPr lang="nn-NO" sz="2400" dirty="0">
                <a:solidFill>
                  <a:srgbClr val="004357"/>
                </a:solidFill>
                <a:ea typeface="+mn-ea"/>
                <a:cs typeface="+mn-cs"/>
              </a:rPr>
            </a:b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573832-CABC-44D9-BFA8-1E792A733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Begrepet brukarmedverknad er uklart og komplekst</a:t>
            </a:r>
          </a:p>
          <a:p>
            <a:r>
              <a:rPr lang="nn-NO" dirty="0"/>
              <a:t>Kunnskapen ein har fått om brukarmedverknad gir ikkje tilstrekkeleg hjelp til å løyse utfordringar i praktisk profesjonsutøving</a:t>
            </a:r>
          </a:p>
          <a:p>
            <a:r>
              <a:rPr lang="nn-NO" dirty="0"/>
              <a:t>Lite merksemd og kunnskap om brukarmedverknad på systemnivå  </a:t>
            </a:r>
          </a:p>
          <a:p>
            <a:r>
              <a:rPr lang="nn-NO" dirty="0"/>
              <a:t>Språkforskjeller og organisatoriske rammer er ei utfordring</a:t>
            </a:r>
          </a:p>
          <a:p>
            <a:r>
              <a:rPr lang="nn-NO" dirty="0"/>
              <a:t>Bruk ev erfaringskonsulentar er ein ny og spanande inngang til brukarmedverknad, men lite systematikk?</a:t>
            </a: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167255-70CF-4A61-9B1B-1DCBCA71E7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25C0386-942E-4C0C-8FD5-D9AAD64100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769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649FA8-DE6C-43A6-B207-95B47A5C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n-NO" dirty="0"/>
            </a:br>
            <a:r>
              <a:rPr lang="nn-NO" dirty="0"/>
              <a:t>Forbetringsprosjekt</a:t>
            </a:r>
            <a:br>
              <a:rPr lang="nn-NO" dirty="0"/>
            </a:b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2FBE8B-CC7D-4672-AFC7-7DC711DB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27" y="1347919"/>
            <a:ext cx="10926000" cy="521330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4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 1: bidra til å auka kompetanse om kva brukarmedverknad er og korleis ein gjer brukarmedverknad i praktisk profesjonsutøving.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4800" b="1" i="1" dirty="0">
                <a:solidFill>
                  <a:srgbClr val="004357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 2: bidra til å auke kompetanse og systematikk ved brukarmedverknad på systemnivå</a:t>
            </a:r>
            <a:endParaRPr lang="nb-NO" sz="4800" dirty="0">
              <a:solidFill>
                <a:srgbClr val="004357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nn-NO" sz="48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 kartlegge og ev. utvikla rettleiingstilbod til profesjonsutøvarar på rusfeltet i regionen.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n-NO" sz="48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kartlegge og ev. utvikle arenaer for dialog om brukarmedverknad mellom politikarar, leiarar, forskarar, praktikarar og brukarar.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</a:rPr>
              <a:t>Planla dialogkonferanse med praksisfelt, leiarar og brukarorganisasjonar i haust, avlyst </a:t>
            </a:r>
            <a:r>
              <a:rPr lang="nn-NO" sz="4800" dirty="0" err="1">
                <a:latin typeface="+mj-lt"/>
              </a:rPr>
              <a:t>pga</a:t>
            </a:r>
            <a:r>
              <a:rPr lang="nn-NO" sz="4800" dirty="0">
                <a:latin typeface="+mj-lt"/>
              </a:rPr>
              <a:t> </a:t>
            </a:r>
            <a:r>
              <a:rPr lang="nn-NO" sz="4800" dirty="0" err="1">
                <a:latin typeface="+mj-lt"/>
              </a:rPr>
              <a:t>Covid</a:t>
            </a:r>
            <a:endParaRPr lang="nn-NO" sz="4800" dirty="0">
              <a:latin typeface="+mj-lt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</a:rPr>
              <a:t>Inviterer oss inn på møter, som dette</a:t>
            </a:r>
            <a:endParaRPr lang="nb-NO" sz="4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nn-NO" sz="48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kartlegge og ev. utvikle undervisningstilbod om brukarmedverknad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Har prøvt ut eit nytt undervisningsopplegg der sosionomstudentar fekk sjå ein film som tematiserer brukarmedverknad i ansvarsgruppemøte. Basert på filmen diskuterte studentane moglegheiter og utfordringar med brukarmedverknad i praksis saman med lærar, representant frå praksis og person med rusbrukserfaring.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Filmen dannar utgangspunkt for eit nytt undervisingsopplegg på vidareutdanning i rusproblematikk.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n-NO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Har prøvt ut nytt undervisningsopplegg der sosionomstudentar undersøker ulike tenester sine forståingar av og praksisar for brukarmedverknad på systemnivå.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AFBA"/>
              </a:buClr>
            </a:pPr>
            <a:r>
              <a:rPr lang="nn-NO" sz="4800" dirty="0">
                <a:solidFill>
                  <a:srgbClr val="004357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nn-NO" sz="4800" u="sng" dirty="0">
                <a:solidFill>
                  <a:srgbClr val="004357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Gjennomføre ein studie av brukarmedverknaden sine blinde flekkar.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n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n-NO" dirty="0"/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7DDBCC9-9D77-4BFE-B83F-99F64CBBEF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050EB24-BE5E-4B6F-83F3-33635E14E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817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VL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810494B2CE1C4FB82D5EBFDC23423F" ma:contentTypeVersion="7" ma:contentTypeDescription="Opprett et nytt dokument." ma:contentTypeScope="" ma:versionID="b7681cb918e0d12ab71cf1fbffd320af">
  <xsd:schema xmlns:xsd="http://www.w3.org/2001/XMLSchema" xmlns:xs="http://www.w3.org/2001/XMLSchema" xmlns:p="http://schemas.microsoft.com/office/2006/metadata/properties" xmlns:ns3="db51a49f-9c40-4528-a4db-ad89bd3f8140" xmlns:ns4="91110bf7-69ad-42d3-805f-afbd7b1b08c9" targetNamespace="http://schemas.microsoft.com/office/2006/metadata/properties" ma:root="true" ma:fieldsID="b258d9643520e860fe16b14284280492" ns3:_="" ns4:_="">
    <xsd:import namespace="db51a49f-9c40-4528-a4db-ad89bd3f8140"/>
    <xsd:import namespace="91110bf7-69ad-42d3-805f-afbd7b1b08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1a49f-9c40-4528-a4db-ad89bd3f81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10bf7-69ad-42d3-805f-afbd7b1b08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77C3CA-0D94-49CA-911F-1B1BA0FF8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51a49f-9c40-4528-a4db-ad89bd3f8140"/>
    <ds:schemaRef ds:uri="91110bf7-69ad-42d3-805f-afbd7b1b0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10DE43-D04D-4BD0-A601-A5765A744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67B2F-2B93-48DD-823A-2EE3AB5EFF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6908</TotalTime>
  <Words>1313</Words>
  <Application>Microsoft Office PowerPoint</Application>
  <PresentationFormat>Widescreen</PresentationFormat>
  <Paragraphs>191</Paragraphs>
  <Slides>21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21</vt:i4>
      </vt:variant>
    </vt:vector>
  </HeadingPairs>
  <TitlesOfParts>
    <vt:vector size="30" baseType="lpstr">
      <vt:lpstr>.AppleSystemUIFont</vt:lpstr>
      <vt:lpstr>Arial</vt:lpstr>
      <vt:lpstr>Calibri</vt:lpstr>
      <vt:lpstr>Calibri Light</vt:lpstr>
      <vt:lpstr>Cambria</vt:lpstr>
      <vt:lpstr>Georgia</vt:lpstr>
      <vt:lpstr>Times New Roman</vt:lpstr>
      <vt:lpstr>Office-tema</vt:lpstr>
      <vt:lpstr>HVL</vt:lpstr>
      <vt:lpstr>Medverknad i helse- og velferdstenester når brukaren sin autonomi er utfordra og/eller avgrensa </vt:lpstr>
      <vt:lpstr>Bakgrunn</vt:lpstr>
      <vt:lpstr> Problemstilling og formål:  </vt:lpstr>
      <vt:lpstr>Vår studie: eit samarbeidsprosjekt om brukarmedverknad</vt:lpstr>
      <vt:lpstr>Design- 4 arbeidspakker</vt:lpstr>
      <vt:lpstr>Brukarmedverknad for personar med rusproblem </vt:lpstr>
      <vt:lpstr> Arbeidsprosess forskingssirkelen</vt:lpstr>
      <vt:lpstr> Fase 1: ei utforsking av korleis brukardeltaking vert forstått, erfart og praktisert av deltakarane.   </vt:lpstr>
      <vt:lpstr> Forbetringsprosjekt </vt:lpstr>
      <vt:lpstr> Tiltak E: kartlegge og ev. utvikle kunnskapstilbod om bruk av erfaringskonsulentar (EK) </vt:lpstr>
      <vt:lpstr>Utval</vt:lpstr>
      <vt:lpstr>Resultat systematisering av datamaterialet om bruk av erfaringskonsulentar</vt:lpstr>
      <vt:lpstr> Styrkar</vt:lpstr>
      <vt:lpstr> Utfordringar</vt:lpstr>
      <vt:lpstr>Spørsmål/usikkerheit</vt:lpstr>
      <vt:lpstr>Ynskjer</vt:lpstr>
      <vt:lpstr>Litteratur om bruk av erfaringskonsulentar</vt:lpstr>
      <vt:lpstr>Vegen vidare i vårt forskingsprosjekt</vt:lpstr>
      <vt:lpstr>PowerPoint-presentasjon</vt:lpstr>
      <vt:lpstr>Lyst på meir informasjon?  </vt:lpstr>
      <vt:lpstr>Takk for merksemda!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Medverknad i helse- og velferdstenester når brukaren sin autonomi er utfordra og/eller avgrensa</dc:title>
  <dc:creator>Lillian Bruland Selseng</dc:creator>
  <cp:lastModifiedBy>Lillian Bruland Selseng</cp:lastModifiedBy>
  <cp:revision>31</cp:revision>
  <cp:lastPrinted>2020-11-25T15:38:22Z</cp:lastPrinted>
  <dcterms:created xsi:type="dcterms:W3CDTF">2020-06-17T21:48:43Z</dcterms:created>
  <dcterms:modified xsi:type="dcterms:W3CDTF">2020-11-27T06:35:27Z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0x010100CB810494B2CE1C4FB82D5EBFDC23423F</vt:lpwstr>
  </property>
</Properties>
</file>