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20"/>
  </p:notesMasterIdLst>
  <p:sldIdLst>
    <p:sldId id="256" r:id="rId5"/>
    <p:sldId id="310" r:id="rId6"/>
    <p:sldId id="311" r:id="rId7"/>
    <p:sldId id="289" r:id="rId8"/>
    <p:sldId id="291" r:id="rId9"/>
    <p:sldId id="296" r:id="rId10"/>
    <p:sldId id="312" r:id="rId11"/>
    <p:sldId id="297" r:id="rId12"/>
    <p:sldId id="293" r:id="rId13"/>
    <p:sldId id="298" r:id="rId14"/>
    <p:sldId id="294" r:id="rId15"/>
    <p:sldId id="287" r:id="rId16"/>
    <p:sldId id="308" r:id="rId17"/>
    <p:sldId id="288" r:id="rId18"/>
    <p:sldId id="309" r:id="rId19"/>
  </p:sldIdLst>
  <p:sldSz cx="12192000" cy="6858000"/>
  <p:notesSz cx="6797675" cy="9926638"/>
  <p:custDataLst>
    <p:tags r:id="rId21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2B374-AE0F-4218-B741-3C5217EEC32F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C22B-0EED-4469-B3D5-49218CFBD1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23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mørkt">
    <p:bg>
      <p:bgPr>
        <a:gradFill flip="none" rotWithShape="1">
          <a:gsLst>
            <a:gs pos="60000">
              <a:schemeClr val="tx1"/>
            </a:gs>
            <a:gs pos="100000">
              <a:schemeClr val="tx1">
                <a:alpha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e 14"/>
          <p:cNvGrpSpPr/>
          <p:nvPr userDrawn="1"/>
        </p:nvGrpSpPr>
        <p:grpSpPr>
          <a:xfrm>
            <a:off x="5759860" y="2094550"/>
            <a:ext cx="7250507" cy="5334079"/>
            <a:chOff x="5118191" y="2170455"/>
            <a:chExt cx="4639583" cy="4551020"/>
          </a:xfrm>
        </p:grpSpPr>
        <p:sp>
          <p:nvSpPr>
            <p:cNvPr id="12" name="Ellipse 11"/>
            <p:cNvSpPr/>
            <p:nvPr userDrawn="1"/>
          </p:nvSpPr>
          <p:spPr>
            <a:xfrm>
              <a:off x="7879559" y="2170455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91"/>
              <a:endParaRPr lang="nb-NO" sz="2583">
                <a:solidFill>
                  <a:prstClr val="white"/>
                </a:solidFill>
              </a:endParaRPr>
            </a:p>
          </p:txBody>
        </p:sp>
        <p:sp>
          <p:nvSpPr>
            <p:cNvPr id="13" name="Ellipse 12"/>
            <p:cNvSpPr/>
            <p:nvPr userDrawn="1"/>
          </p:nvSpPr>
          <p:spPr>
            <a:xfrm>
              <a:off x="7879559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91"/>
              <a:r>
                <a:rPr lang="nb-NO" sz="2583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4" name="Ellipse 13"/>
            <p:cNvSpPr/>
            <p:nvPr userDrawn="1"/>
          </p:nvSpPr>
          <p:spPr>
            <a:xfrm>
              <a:off x="5118191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91"/>
              <a:r>
                <a:rPr lang="nb-NO" sz="2583" dirty="0">
                  <a:solidFill>
                    <a:prstClr val="white"/>
                  </a:solidFill>
                </a:rPr>
                <a:t> </a:t>
              </a:r>
            </a:p>
          </p:txBody>
        </p:sp>
      </p:grp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33477" y="1628426"/>
            <a:ext cx="10233596" cy="784812"/>
          </a:xfrm>
          <a:prstGeom prst="rect">
            <a:avLst/>
          </a:prstGeom>
        </p:spPr>
        <p:txBody>
          <a:bodyPr wrap="square" lIns="91423" tIns="45711" rIns="91423" bIns="45711" anchor="b" anchorCtr="0">
            <a:spAutoFit/>
          </a:bodyPr>
          <a:lstStyle>
            <a:lvl1pPr algn="l">
              <a:defRPr sz="4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cxnSp>
        <p:nvCxnSpPr>
          <p:cNvPr id="9" name="Rett linje 8"/>
          <p:cNvCxnSpPr/>
          <p:nvPr userDrawn="1"/>
        </p:nvCxnSpPr>
        <p:spPr>
          <a:xfrm flipH="1" flipV="1">
            <a:off x="1635710" y="2523454"/>
            <a:ext cx="10839696" cy="2498"/>
          </a:xfrm>
          <a:prstGeom prst="line">
            <a:avLst/>
          </a:prstGeom>
          <a:ln w="6350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75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ly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ett linje 10"/>
          <p:cNvCxnSpPr/>
          <p:nvPr userDrawn="1"/>
        </p:nvCxnSpPr>
        <p:spPr>
          <a:xfrm flipV="1">
            <a:off x="1179498" y="1707936"/>
            <a:ext cx="0" cy="5150069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 userDrawn="1"/>
        </p:nvGrpSpPr>
        <p:grpSpPr>
          <a:xfrm>
            <a:off x="9961469" y="4062593"/>
            <a:ext cx="2768488" cy="3272765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5" name="Ellipse 4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91"/>
              <a:endParaRPr lang="nb-NO" sz="2583">
                <a:solidFill>
                  <a:prstClr val="white"/>
                </a:solidFill>
              </a:endParaRPr>
            </a:p>
          </p:txBody>
        </p:sp>
        <p:sp>
          <p:nvSpPr>
            <p:cNvPr id="6" name="Ellipse 5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91"/>
              <a:r>
                <a:rPr lang="nb-NO" sz="2583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7" name="Ellipse 6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91"/>
              <a:r>
                <a:rPr lang="nb-NO" sz="2583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" name="Ellipse 7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91"/>
              <a:r>
                <a:rPr lang="nb-NO" sz="2583" dirty="0">
                  <a:solidFill>
                    <a:prstClr val="white"/>
                  </a:solidFill>
                </a:rPr>
                <a:t> </a:t>
              </a:r>
            </a:p>
          </p:txBody>
        </p:sp>
      </p:grp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433477" y="1628426"/>
            <a:ext cx="10233596" cy="784812"/>
          </a:xfrm>
          <a:prstGeom prst="rect">
            <a:avLst/>
          </a:prstGeom>
        </p:spPr>
        <p:txBody>
          <a:bodyPr wrap="square" lIns="91423" tIns="45711" rIns="91423" bIns="45711" anchor="b" anchorCtr="0">
            <a:spAutoFit/>
          </a:bodyPr>
          <a:lstStyle>
            <a:lvl1pPr algn="l">
              <a:defRPr sz="45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604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aldsoversikt med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609600" y="3567662"/>
            <a:ext cx="6549112" cy="1787653"/>
          </a:xfrm>
          <a:prstGeom prst="rect">
            <a:avLst/>
          </a:prstGeom>
        </p:spPr>
        <p:txBody>
          <a:bodyPr lIns="91423" tIns="45711" rIns="91423" bIns="45711">
            <a:spAutoFit/>
          </a:bodyPr>
          <a:lstStyle>
            <a:lvl1pPr marL="285681" indent="-285681">
              <a:buFont typeface="Arial"/>
              <a:buChar char="•"/>
              <a:defRPr sz="2417">
                <a:latin typeface="Arial"/>
                <a:cs typeface="Arial"/>
              </a:defRPr>
            </a:lvl1pPr>
            <a:lvl2pPr>
              <a:defRPr sz="1417">
                <a:latin typeface="ScalaSans"/>
                <a:cs typeface="ScalaSans"/>
              </a:defRPr>
            </a:lvl2pPr>
            <a:lvl3pPr>
              <a:defRPr sz="1167">
                <a:latin typeface="ScalaSans"/>
                <a:cs typeface="ScalaSans"/>
              </a:defRPr>
            </a:lvl3pPr>
            <a:lvl4pPr>
              <a:defRPr sz="1083">
                <a:latin typeface="ScalaSans"/>
                <a:cs typeface="ScalaSans"/>
              </a:defRPr>
            </a:lvl4pPr>
            <a:lvl5pPr>
              <a:defRPr sz="1083">
                <a:latin typeface="ScalaSans"/>
                <a:cs typeface="ScalaSans"/>
              </a:defRPr>
            </a:lvl5pPr>
          </a:lstStyle>
          <a:p>
            <a:pPr lvl="0"/>
            <a:r>
              <a:rPr lang="nb-NO" dirty="0" smtClean="0"/>
              <a:t>Sak 1</a:t>
            </a:r>
          </a:p>
          <a:p>
            <a:pPr lvl="0"/>
            <a:r>
              <a:rPr lang="nb-NO" dirty="0" smtClean="0"/>
              <a:t>Sak 2</a:t>
            </a:r>
          </a:p>
          <a:p>
            <a:pPr lvl="0"/>
            <a:r>
              <a:rPr lang="nb-NO" dirty="0" smtClean="0"/>
              <a:t>Sak 3</a:t>
            </a:r>
          </a:p>
          <a:p>
            <a:pPr lvl="0"/>
            <a:r>
              <a:rPr lang="nb-NO" dirty="0" smtClean="0"/>
              <a:t>Sak 4</a:t>
            </a:r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1"/>
          </p:nvPr>
        </p:nvSpPr>
        <p:spPr>
          <a:xfrm>
            <a:off x="7636934" y="3182938"/>
            <a:ext cx="4133851" cy="3368675"/>
          </a:xfrm>
          <a:prstGeom prst="rect">
            <a:avLst/>
          </a:prstGeom>
        </p:spPr>
        <p:txBody>
          <a:bodyPr vert="horz" lIns="91423" tIns="45711" rIns="91423" bIns="45711"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-152400" y="3144179"/>
            <a:ext cx="12513733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tel 1"/>
          <p:cNvSpPr>
            <a:spLocks noGrp="1"/>
          </p:cNvSpPr>
          <p:nvPr>
            <p:ph type="ctrTitle"/>
          </p:nvPr>
        </p:nvSpPr>
        <p:spPr>
          <a:xfrm>
            <a:off x="609600" y="2186011"/>
            <a:ext cx="8517467" cy="643684"/>
          </a:xfrm>
          <a:prstGeom prst="rect">
            <a:avLst/>
          </a:prstGeom>
        </p:spPr>
        <p:txBody>
          <a:bodyPr wrap="square" lIns="91423" tIns="45711" rIns="91423" bIns="45711" anchor="b" anchorCtr="0">
            <a:spAutoFit/>
          </a:bodyPr>
          <a:lstStyle>
            <a:lvl1pPr algn="l">
              <a:defRPr sz="3583" b="1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8" name="Bilde 7" descr="Helse Før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36551"/>
            <a:ext cx="3230880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4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meng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2" y="2070101"/>
            <a:ext cx="10694858" cy="464276"/>
          </a:xfrm>
          <a:prstGeom prst="rect">
            <a:avLst/>
          </a:prstGeom>
        </p:spPr>
        <p:txBody>
          <a:bodyPr lIns="91423" tIns="45711" rIns="91423" bIns="45711">
            <a:spAutoFit/>
          </a:bodyPr>
          <a:lstStyle>
            <a:lvl1pPr marL="0" indent="0">
              <a:buFontTx/>
              <a:buNone/>
              <a:defRPr sz="2417">
                <a:latin typeface="Arial"/>
                <a:cs typeface="Arial"/>
              </a:defRPr>
            </a:lvl1pPr>
            <a:lvl2pPr>
              <a:defRPr sz="1417">
                <a:latin typeface="ScalaSans"/>
                <a:cs typeface="ScalaSans"/>
              </a:defRPr>
            </a:lvl2pPr>
            <a:lvl3pPr>
              <a:defRPr sz="1167">
                <a:latin typeface="ScalaSans"/>
                <a:cs typeface="ScalaSans"/>
              </a:defRPr>
            </a:lvl3pPr>
            <a:lvl4pPr>
              <a:defRPr sz="1083">
                <a:latin typeface="ScalaSans"/>
                <a:cs typeface="ScalaSans"/>
              </a:defRPr>
            </a:lvl4pPr>
            <a:lvl5pPr>
              <a:defRPr sz="1083">
                <a:latin typeface="ScalaSans"/>
                <a:cs typeface="ScalaSans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609600" y="710162"/>
            <a:ext cx="8517467" cy="643684"/>
          </a:xfrm>
          <a:prstGeom prst="rect">
            <a:avLst/>
          </a:prstGeom>
        </p:spPr>
        <p:txBody>
          <a:bodyPr wrap="square" lIns="91423" tIns="45711" rIns="91423" bIns="45711" anchor="t">
            <a:spAutoFit/>
          </a:bodyPr>
          <a:lstStyle>
            <a:lvl1pPr algn="l">
              <a:defRPr sz="3583" b="1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0" y="367858"/>
            <a:ext cx="10126675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>
            <a:off x="10673644" y="1725452"/>
            <a:ext cx="1948112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uppe 12"/>
          <p:cNvGrpSpPr/>
          <p:nvPr userDrawn="1"/>
        </p:nvGrpSpPr>
        <p:grpSpPr>
          <a:xfrm>
            <a:off x="9390796" y="344549"/>
            <a:ext cx="1913664" cy="1416312"/>
            <a:chOff x="1361705" y="363625"/>
            <a:chExt cx="509429" cy="502708"/>
          </a:xfrm>
          <a:solidFill>
            <a:srgbClr val="E7E9F5"/>
          </a:solidFill>
        </p:grpSpPr>
        <p:sp>
          <p:nvSpPr>
            <p:cNvPr id="14" name="Ellipse 13"/>
            <p:cNvSpPr/>
            <p:nvPr userDrawn="1"/>
          </p:nvSpPr>
          <p:spPr>
            <a:xfrm>
              <a:off x="1550088" y="363625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91"/>
              <a:endParaRPr lang="nb-NO" sz="2583">
                <a:solidFill>
                  <a:prstClr val="white"/>
                </a:solidFill>
              </a:endParaRPr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1550088" y="733671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91"/>
              <a:endParaRPr lang="nb-NO" sz="2583">
                <a:solidFill>
                  <a:prstClr val="white"/>
                </a:solidFill>
              </a:endParaRPr>
            </a:p>
          </p:txBody>
        </p:sp>
        <p:grpSp>
          <p:nvGrpSpPr>
            <p:cNvPr id="16" name="Gruppe 15"/>
            <p:cNvGrpSpPr/>
            <p:nvPr userDrawn="1"/>
          </p:nvGrpSpPr>
          <p:grpSpPr>
            <a:xfrm>
              <a:off x="1361705" y="548648"/>
              <a:ext cx="509429" cy="132662"/>
              <a:chOff x="1361705" y="551638"/>
              <a:chExt cx="509429" cy="132662"/>
            </a:xfrm>
            <a:grpFill/>
          </p:grpSpPr>
          <p:sp>
            <p:nvSpPr>
              <p:cNvPr id="18" name="Ellipse 17"/>
              <p:cNvSpPr/>
              <p:nvPr userDrawn="1"/>
            </p:nvSpPr>
            <p:spPr>
              <a:xfrm>
                <a:off x="1552204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091"/>
                <a:endParaRPr lang="nb-NO" sz="2583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Ellipse 18"/>
              <p:cNvSpPr/>
              <p:nvPr userDrawn="1"/>
            </p:nvSpPr>
            <p:spPr>
              <a:xfrm>
                <a:off x="1361705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091"/>
                <a:endParaRPr lang="nb-NO" sz="2583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Ellipse 19"/>
              <p:cNvSpPr/>
              <p:nvPr userDrawn="1"/>
            </p:nvSpPr>
            <p:spPr>
              <a:xfrm>
                <a:off x="1738472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091"/>
                <a:endParaRPr lang="nb-NO" sz="2583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22" name="Bilde 21" descr="Helse Før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2750"/>
            <a:ext cx="3230880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82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ald med punktli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2" y="2066905"/>
            <a:ext cx="10694860" cy="2233930"/>
          </a:xfrm>
          <a:prstGeom prst="rect">
            <a:avLst/>
          </a:prstGeom>
        </p:spPr>
        <p:txBody>
          <a:bodyPr lIns="91423" tIns="45711" rIns="91423" bIns="45711">
            <a:spAutoFit/>
          </a:bodyPr>
          <a:lstStyle>
            <a:lvl1pPr>
              <a:defRPr sz="2417">
                <a:latin typeface="Arial"/>
                <a:cs typeface="Arial"/>
              </a:defRPr>
            </a:lvl1pPr>
            <a:lvl2pPr>
              <a:defRPr sz="2417">
                <a:latin typeface="Arial"/>
                <a:cs typeface="Arial"/>
              </a:defRPr>
            </a:lvl2pPr>
            <a:lvl3pPr>
              <a:defRPr sz="2417">
                <a:latin typeface="Arial"/>
                <a:cs typeface="Arial"/>
              </a:defRPr>
            </a:lvl3pPr>
            <a:lvl4pPr>
              <a:defRPr sz="2417">
                <a:latin typeface="Arial"/>
                <a:cs typeface="Arial"/>
              </a:defRPr>
            </a:lvl4pPr>
            <a:lvl5pPr>
              <a:defRPr sz="2417">
                <a:latin typeface="Arial"/>
                <a:cs typeface="Arial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cxnSp>
        <p:nvCxnSpPr>
          <p:cNvPr id="20" name="Rett linje 19"/>
          <p:cNvCxnSpPr/>
          <p:nvPr userDrawn="1"/>
        </p:nvCxnSpPr>
        <p:spPr>
          <a:xfrm>
            <a:off x="0" y="367858"/>
            <a:ext cx="10126675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 userDrawn="1"/>
        </p:nvCxnSpPr>
        <p:spPr>
          <a:xfrm>
            <a:off x="10673644" y="1725452"/>
            <a:ext cx="1948112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/>
          <p:cNvGrpSpPr/>
          <p:nvPr userDrawn="1"/>
        </p:nvGrpSpPr>
        <p:grpSpPr>
          <a:xfrm>
            <a:off x="9390796" y="344549"/>
            <a:ext cx="1913664" cy="1416312"/>
            <a:chOff x="1361705" y="363625"/>
            <a:chExt cx="509429" cy="502708"/>
          </a:xfrm>
          <a:solidFill>
            <a:srgbClr val="E7E9F5"/>
          </a:solidFill>
        </p:grpSpPr>
        <p:sp>
          <p:nvSpPr>
            <p:cNvPr id="23" name="Ellipse 22"/>
            <p:cNvSpPr/>
            <p:nvPr userDrawn="1"/>
          </p:nvSpPr>
          <p:spPr>
            <a:xfrm>
              <a:off x="1550088" y="363625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91"/>
              <a:endParaRPr lang="nb-NO" sz="2583">
                <a:solidFill>
                  <a:prstClr val="white"/>
                </a:solidFill>
              </a:endParaRPr>
            </a:p>
          </p:txBody>
        </p:sp>
        <p:sp>
          <p:nvSpPr>
            <p:cNvPr id="24" name="Ellipse 23"/>
            <p:cNvSpPr/>
            <p:nvPr userDrawn="1"/>
          </p:nvSpPr>
          <p:spPr>
            <a:xfrm>
              <a:off x="1550088" y="733671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091"/>
              <a:endParaRPr lang="nb-NO" sz="2583">
                <a:solidFill>
                  <a:prstClr val="white"/>
                </a:solidFill>
              </a:endParaRPr>
            </a:p>
          </p:txBody>
        </p:sp>
        <p:grpSp>
          <p:nvGrpSpPr>
            <p:cNvPr id="25" name="Gruppe 24"/>
            <p:cNvGrpSpPr/>
            <p:nvPr userDrawn="1"/>
          </p:nvGrpSpPr>
          <p:grpSpPr>
            <a:xfrm>
              <a:off x="1361705" y="548648"/>
              <a:ext cx="509429" cy="132662"/>
              <a:chOff x="1361705" y="551638"/>
              <a:chExt cx="509429" cy="132662"/>
            </a:xfrm>
            <a:grpFill/>
          </p:grpSpPr>
          <p:sp>
            <p:nvSpPr>
              <p:cNvPr id="26" name="Ellipse 25"/>
              <p:cNvSpPr/>
              <p:nvPr userDrawn="1"/>
            </p:nvSpPr>
            <p:spPr>
              <a:xfrm>
                <a:off x="1552204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091"/>
                <a:endParaRPr lang="nb-NO" sz="2583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Ellipse 26"/>
              <p:cNvSpPr/>
              <p:nvPr userDrawn="1"/>
            </p:nvSpPr>
            <p:spPr>
              <a:xfrm>
                <a:off x="1361705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091"/>
                <a:endParaRPr lang="nb-NO" sz="2583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Ellipse 27"/>
              <p:cNvSpPr/>
              <p:nvPr userDrawn="1"/>
            </p:nvSpPr>
            <p:spPr>
              <a:xfrm>
                <a:off x="1738472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091"/>
                <a:endParaRPr lang="nb-NO" sz="2583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9" name="Tittel 1"/>
          <p:cNvSpPr>
            <a:spLocks noGrp="1"/>
          </p:cNvSpPr>
          <p:nvPr>
            <p:ph type="ctrTitle"/>
          </p:nvPr>
        </p:nvSpPr>
        <p:spPr>
          <a:xfrm>
            <a:off x="609600" y="710162"/>
            <a:ext cx="8517467" cy="643684"/>
          </a:xfrm>
          <a:prstGeom prst="rect">
            <a:avLst/>
          </a:prstGeom>
        </p:spPr>
        <p:txBody>
          <a:bodyPr wrap="square" lIns="91423" tIns="45711" rIns="91423" bIns="45711" anchor="t">
            <a:spAutoFit/>
          </a:bodyPr>
          <a:lstStyle>
            <a:lvl1pPr algn="l">
              <a:defRPr sz="3583" b="1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2" name="Bilde 1" descr="Helse Før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2750"/>
            <a:ext cx="3230880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77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sshaldar til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horz" lIns="91423" tIns="45711" rIns="91423" bIns="45711"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9403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0075" y="1950245"/>
            <a:ext cx="8701088" cy="4350544"/>
          </a:xfrm>
        </p:spPr>
        <p:txBody>
          <a:bodyPr/>
          <a:lstStyle/>
          <a:p>
            <a:pPr lvl="0"/>
            <a:r>
              <a:rPr lang="nb-NO" noProof="0" smtClean="0"/>
              <a:t>Rediger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n-NO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30.09.2020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Nye Førde sjukehus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6"/>
          <p:cNvSpPr>
            <a:spLocks noGrp="1"/>
          </p:cNvSpPr>
          <p:nvPr>
            <p:ph type="title" hasCustomPrompt="1"/>
          </p:nvPr>
        </p:nvSpPr>
        <p:spPr/>
        <p:txBody>
          <a:bodyPr anchor="ctr">
            <a:normAutofit/>
          </a:bodyPr>
          <a:lstStyle>
            <a:lvl1pPr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nn-NO" noProof="0" dirty="0" smtClean="0"/>
              <a:t>Overskrift 1 linje</a:t>
            </a:r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190752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3115545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think-cell Slide" r:id="rId11" imgW="353" imgH="353" progId="TCLayout.ActiveDocument.1">
                  <p:embed/>
                </p:oleObj>
              </mc:Choice>
              <mc:Fallback>
                <p:oleObj name="think-cell Slide" r:id="rId11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259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091" rtl="0" eaLnBrk="1" latinLnBrk="0" hangingPunct="1">
        <a:spcBef>
          <a:spcPct val="0"/>
        </a:spcBef>
        <a:buNone/>
        <a:defRPr sz="4416" b="0" i="0" kern="1200">
          <a:solidFill>
            <a:schemeClr val="tx1"/>
          </a:solidFill>
          <a:latin typeface="ScalaSans-Bold"/>
          <a:ea typeface="+mj-ea"/>
          <a:cs typeface="ScalaSans-Bold"/>
        </a:defRPr>
      </a:lvl1pPr>
    </p:titleStyle>
    <p:bodyStyle>
      <a:lvl1pPr marL="342818" indent="-342818" algn="l" defTabSz="457091" rtl="0" eaLnBrk="1" latinLnBrk="0" hangingPunct="1">
        <a:spcBef>
          <a:spcPct val="20000"/>
        </a:spcBef>
        <a:buFont typeface="Arial"/>
        <a:buChar char="•"/>
        <a:defRPr sz="3250" kern="1200">
          <a:solidFill>
            <a:schemeClr val="tx1"/>
          </a:solidFill>
          <a:latin typeface="+mn-lt"/>
          <a:ea typeface="+mn-ea"/>
          <a:cs typeface="+mn-cs"/>
        </a:defRPr>
      </a:lvl1pPr>
      <a:lvl2pPr marL="742773" indent="-285681" algn="l" defTabSz="457091" rtl="0" eaLnBrk="1" latinLnBrk="0" hangingPunct="1">
        <a:spcBef>
          <a:spcPct val="20000"/>
        </a:spcBef>
        <a:buFont typeface="Arial"/>
        <a:buChar char="–"/>
        <a:defRPr sz="2833" kern="1200">
          <a:solidFill>
            <a:schemeClr val="tx1"/>
          </a:solidFill>
          <a:latin typeface="+mn-lt"/>
          <a:ea typeface="+mn-ea"/>
          <a:cs typeface="+mn-cs"/>
        </a:defRPr>
      </a:lvl2pPr>
      <a:lvl3pPr marL="1142726" indent="-228545" algn="l" defTabSz="457091" rtl="0" eaLnBrk="1" latinLnBrk="0" hangingPunct="1">
        <a:spcBef>
          <a:spcPct val="20000"/>
        </a:spcBef>
        <a:buFont typeface="Arial"/>
        <a:buChar char="•"/>
        <a:defRPr sz="2417" kern="1200">
          <a:solidFill>
            <a:schemeClr val="tx1"/>
          </a:solidFill>
          <a:latin typeface="+mn-lt"/>
          <a:ea typeface="+mn-ea"/>
          <a:cs typeface="+mn-cs"/>
        </a:defRPr>
      </a:lvl3pPr>
      <a:lvl4pPr marL="1599817" indent="-228545" algn="l" defTabSz="45709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08" indent="-228545" algn="l" defTabSz="45709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98" indent="-228545" algn="l" defTabSz="45709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7" indent="-228545" algn="l" defTabSz="45709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77" indent="-228545" algn="l" defTabSz="45709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68" indent="-228545" algn="l" defTabSz="45709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091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1" algn="l" defTabSz="457091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2" algn="l" defTabSz="457091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1" algn="l" defTabSz="457091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0" algn="l" defTabSz="457091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defTabSz="457091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3" algn="l" defTabSz="457091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4" algn="l" defTabSz="457091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defTabSz="457091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1.vml"/><Relationship Id="rId6" Type="http://schemas.openxmlformats.org/officeDocument/2006/relationships/image" Target="NULL"/><Relationship Id="rId5" Type="http://schemas.openxmlformats.org/officeDocument/2006/relationships/oleObject" Target="../embeddings/oleObject11.bin"/><Relationship Id="rId4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tags" Target="../tags/tag50.xml"/><Relationship Id="rId39" Type="http://schemas.openxmlformats.org/officeDocument/2006/relationships/tags" Target="../tags/tag63.xml"/><Relationship Id="rId21" Type="http://schemas.openxmlformats.org/officeDocument/2006/relationships/tags" Target="../tags/tag45.xml"/><Relationship Id="rId34" Type="http://schemas.openxmlformats.org/officeDocument/2006/relationships/tags" Target="../tags/tag58.xml"/><Relationship Id="rId42" Type="http://schemas.openxmlformats.org/officeDocument/2006/relationships/tags" Target="../tags/tag66.xml"/><Relationship Id="rId47" Type="http://schemas.openxmlformats.org/officeDocument/2006/relationships/tags" Target="../tags/tag71.xml"/><Relationship Id="rId50" Type="http://schemas.openxmlformats.org/officeDocument/2006/relationships/tags" Target="../tags/tag74.xml"/><Relationship Id="rId55" Type="http://schemas.openxmlformats.org/officeDocument/2006/relationships/tags" Target="../tags/tag79.xml"/><Relationship Id="rId63" Type="http://schemas.openxmlformats.org/officeDocument/2006/relationships/tags" Target="../tags/tag87.xml"/><Relationship Id="rId68" Type="http://schemas.openxmlformats.org/officeDocument/2006/relationships/tags" Target="../tags/tag92.xml"/><Relationship Id="rId76" Type="http://schemas.openxmlformats.org/officeDocument/2006/relationships/tags" Target="../tags/tag100.xml"/><Relationship Id="rId84" Type="http://schemas.openxmlformats.org/officeDocument/2006/relationships/tags" Target="../tags/tag108.xml"/><Relationship Id="rId89" Type="http://schemas.openxmlformats.org/officeDocument/2006/relationships/tags" Target="../tags/tag113.xml"/><Relationship Id="rId7" Type="http://schemas.openxmlformats.org/officeDocument/2006/relationships/tags" Target="../tags/tag31.xml"/><Relationship Id="rId71" Type="http://schemas.openxmlformats.org/officeDocument/2006/relationships/tags" Target="../tags/tag95.xml"/><Relationship Id="rId92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9" Type="http://schemas.openxmlformats.org/officeDocument/2006/relationships/tags" Target="../tags/tag53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32" Type="http://schemas.openxmlformats.org/officeDocument/2006/relationships/tags" Target="../tags/tag56.xml"/><Relationship Id="rId37" Type="http://schemas.openxmlformats.org/officeDocument/2006/relationships/tags" Target="../tags/tag61.xml"/><Relationship Id="rId40" Type="http://schemas.openxmlformats.org/officeDocument/2006/relationships/tags" Target="../tags/tag64.xml"/><Relationship Id="rId45" Type="http://schemas.openxmlformats.org/officeDocument/2006/relationships/tags" Target="../tags/tag69.xml"/><Relationship Id="rId53" Type="http://schemas.openxmlformats.org/officeDocument/2006/relationships/tags" Target="../tags/tag77.xml"/><Relationship Id="rId58" Type="http://schemas.openxmlformats.org/officeDocument/2006/relationships/tags" Target="../tags/tag82.xml"/><Relationship Id="rId66" Type="http://schemas.openxmlformats.org/officeDocument/2006/relationships/tags" Target="../tags/tag90.xml"/><Relationship Id="rId74" Type="http://schemas.openxmlformats.org/officeDocument/2006/relationships/tags" Target="../tags/tag98.xml"/><Relationship Id="rId79" Type="http://schemas.openxmlformats.org/officeDocument/2006/relationships/tags" Target="../tags/tag103.xml"/><Relationship Id="rId87" Type="http://schemas.openxmlformats.org/officeDocument/2006/relationships/tags" Target="../tags/tag111.xml"/><Relationship Id="rId5" Type="http://schemas.openxmlformats.org/officeDocument/2006/relationships/tags" Target="../tags/tag29.xml"/><Relationship Id="rId61" Type="http://schemas.openxmlformats.org/officeDocument/2006/relationships/tags" Target="../tags/tag85.xml"/><Relationship Id="rId82" Type="http://schemas.openxmlformats.org/officeDocument/2006/relationships/tags" Target="../tags/tag106.xml"/><Relationship Id="rId90" Type="http://schemas.openxmlformats.org/officeDocument/2006/relationships/tags" Target="../tags/tag114.xml"/><Relationship Id="rId19" Type="http://schemas.openxmlformats.org/officeDocument/2006/relationships/tags" Target="../tags/tag43.xml"/><Relationship Id="rId14" Type="http://schemas.openxmlformats.org/officeDocument/2006/relationships/tags" Target="../tags/tag38.xml"/><Relationship Id="rId22" Type="http://schemas.openxmlformats.org/officeDocument/2006/relationships/tags" Target="../tags/tag46.xml"/><Relationship Id="rId27" Type="http://schemas.openxmlformats.org/officeDocument/2006/relationships/tags" Target="../tags/tag51.xml"/><Relationship Id="rId30" Type="http://schemas.openxmlformats.org/officeDocument/2006/relationships/tags" Target="../tags/tag54.xml"/><Relationship Id="rId35" Type="http://schemas.openxmlformats.org/officeDocument/2006/relationships/tags" Target="../tags/tag59.xml"/><Relationship Id="rId43" Type="http://schemas.openxmlformats.org/officeDocument/2006/relationships/tags" Target="../tags/tag67.xml"/><Relationship Id="rId48" Type="http://schemas.openxmlformats.org/officeDocument/2006/relationships/tags" Target="../tags/tag72.xml"/><Relationship Id="rId56" Type="http://schemas.openxmlformats.org/officeDocument/2006/relationships/tags" Target="../tags/tag80.xml"/><Relationship Id="rId64" Type="http://schemas.openxmlformats.org/officeDocument/2006/relationships/tags" Target="../tags/tag88.xml"/><Relationship Id="rId69" Type="http://schemas.openxmlformats.org/officeDocument/2006/relationships/tags" Target="../tags/tag93.xml"/><Relationship Id="rId77" Type="http://schemas.openxmlformats.org/officeDocument/2006/relationships/tags" Target="../tags/tag101.xml"/><Relationship Id="rId8" Type="http://schemas.openxmlformats.org/officeDocument/2006/relationships/tags" Target="../tags/tag32.xml"/><Relationship Id="rId51" Type="http://schemas.openxmlformats.org/officeDocument/2006/relationships/tags" Target="../tags/tag75.xml"/><Relationship Id="rId72" Type="http://schemas.openxmlformats.org/officeDocument/2006/relationships/tags" Target="../tags/tag96.xml"/><Relationship Id="rId80" Type="http://schemas.openxmlformats.org/officeDocument/2006/relationships/tags" Target="../tags/tag104.xml"/><Relationship Id="rId85" Type="http://schemas.openxmlformats.org/officeDocument/2006/relationships/tags" Target="../tags/tag109.xml"/><Relationship Id="rId93" Type="http://schemas.openxmlformats.org/officeDocument/2006/relationships/oleObject" Target="../embeddings/oleObject14.bin"/><Relationship Id="rId3" Type="http://schemas.openxmlformats.org/officeDocument/2006/relationships/tags" Target="../tags/tag27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tags" Target="../tags/tag49.xml"/><Relationship Id="rId33" Type="http://schemas.openxmlformats.org/officeDocument/2006/relationships/tags" Target="../tags/tag57.xml"/><Relationship Id="rId38" Type="http://schemas.openxmlformats.org/officeDocument/2006/relationships/tags" Target="../tags/tag62.xml"/><Relationship Id="rId46" Type="http://schemas.openxmlformats.org/officeDocument/2006/relationships/tags" Target="../tags/tag70.xml"/><Relationship Id="rId59" Type="http://schemas.openxmlformats.org/officeDocument/2006/relationships/tags" Target="../tags/tag83.xml"/><Relationship Id="rId67" Type="http://schemas.openxmlformats.org/officeDocument/2006/relationships/tags" Target="../tags/tag91.xml"/><Relationship Id="rId20" Type="http://schemas.openxmlformats.org/officeDocument/2006/relationships/tags" Target="../tags/tag44.xml"/><Relationship Id="rId41" Type="http://schemas.openxmlformats.org/officeDocument/2006/relationships/tags" Target="../tags/tag65.xml"/><Relationship Id="rId54" Type="http://schemas.openxmlformats.org/officeDocument/2006/relationships/tags" Target="../tags/tag78.xml"/><Relationship Id="rId62" Type="http://schemas.openxmlformats.org/officeDocument/2006/relationships/tags" Target="../tags/tag86.xml"/><Relationship Id="rId70" Type="http://schemas.openxmlformats.org/officeDocument/2006/relationships/tags" Target="../tags/tag94.xml"/><Relationship Id="rId75" Type="http://schemas.openxmlformats.org/officeDocument/2006/relationships/tags" Target="../tags/tag99.xml"/><Relationship Id="rId83" Type="http://schemas.openxmlformats.org/officeDocument/2006/relationships/tags" Target="../tags/tag107.xml"/><Relationship Id="rId88" Type="http://schemas.openxmlformats.org/officeDocument/2006/relationships/tags" Target="../tags/tag112.xml"/><Relationship Id="rId91" Type="http://schemas.openxmlformats.org/officeDocument/2006/relationships/tags" Target="../tags/tag115.xml"/><Relationship Id="rId1" Type="http://schemas.openxmlformats.org/officeDocument/2006/relationships/vmlDrawing" Target="../drawings/vmlDrawing14.vml"/><Relationship Id="rId6" Type="http://schemas.openxmlformats.org/officeDocument/2006/relationships/tags" Target="../tags/tag30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28" Type="http://schemas.openxmlformats.org/officeDocument/2006/relationships/tags" Target="../tags/tag52.xml"/><Relationship Id="rId36" Type="http://schemas.openxmlformats.org/officeDocument/2006/relationships/tags" Target="../tags/tag60.xml"/><Relationship Id="rId49" Type="http://schemas.openxmlformats.org/officeDocument/2006/relationships/tags" Target="../tags/tag73.xml"/><Relationship Id="rId57" Type="http://schemas.openxmlformats.org/officeDocument/2006/relationships/tags" Target="../tags/tag81.xml"/><Relationship Id="rId10" Type="http://schemas.openxmlformats.org/officeDocument/2006/relationships/tags" Target="../tags/tag34.xml"/><Relationship Id="rId31" Type="http://schemas.openxmlformats.org/officeDocument/2006/relationships/tags" Target="../tags/tag55.xml"/><Relationship Id="rId44" Type="http://schemas.openxmlformats.org/officeDocument/2006/relationships/tags" Target="../tags/tag68.xml"/><Relationship Id="rId52" Type="http://schemas.openxmlformats.org/officeDocument/2006/relationships/tags" Target="../tags/tag76.xml"/><Relationship Id="rId60" Type="http://schemas.openxmlformats.org/officeDocument/2006/relationships/tags" Target="../tags/tag84.xml"/><Relationship Id="rId65" Type="http://schemas.openxmlformats.org/officeDocument/2006/relationships/tags" Target="../tags/tag89.xml"/><Relationship Id="rId73" Type="http://schemas.openxmlformats.org/officeDocument/2006/relationships/tags" Target="../tags/tag97.xml"/><Relationship Id="rId78" Type="http://schemas.openxmlformats.org/officeDocument/2006/relationships/tags" Target="../tags/tag102.xml"/><Relationship Id="rId81" Type="http://schemas.openxmlformats.org/officeDocument/2006/relationships/tags" Target="../tags/tag105.xml"/><Relationship Id="rId86" Type="http://schemas.openxmlformats.org/officeDocument/2006/relationships/tags" Target="../tags/tag110.xml"/><Relationship Id="rId94" Type="http://schemas.openxmlformats.org/officeDocument/2006/relationships/image" Target="../media/image1.emf"/><Relationship Id="rId4" Type="http://schemas.openxmlformats.org/officeDocument/2006/relationships/tags" Target="../tags/tag28.xml"/><Relationship Id="rId9" Type="http://schemas.openxmlformats.org/officeDocument/2006/relationships/tags" Target="../tags/tag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1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NULL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NULL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7.vml"/><Relationship Id="rId6" Type="http://schemas.openxmlformats.org/officeDocument/2006/relationships/image" Target="NULL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9.vml"/><Relationship Id="rId6" Type="http://schemas.openxmlformats.org/officeDocument/2006/relationships/image" Target="NULL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345371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ktangel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b-NO" sz="45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72306" y="3441728"/>
            <a:ext cx="11380746" cy="784812"/>
          </a:xfrm>
        </p:spPr>
        <p:txBody>
          <a:bodyPr/>
          <a:lstStyle/>
          <a:p>
            <a:pPr algn="ctr"/>
            <a:r>
              <a:rPr lang="nb-NO" dirty="0" smtClean="0"/>
              <a:t>Prehospital plan fase 3 – orientering.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0884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334502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n-NO" sz="3583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609600" y="1402597"/>
            <a:ext cx="10694858" cy="880223"/>
          </a:xfrm>
        </p:spPr>
        <p:txBody>
          <a:bodyPr/>
          <a:lstStyle/>
          <a:p>
            <a:r>
              <a:rPr lang="nn-NO" sz="1600" dirty="0" smtClean="0">
                <a:solidFill>
                  <a:srgbClr val="000714"/>
                </a:solidFill>
              </a:rPr>
              <a:t>Styret </a:t>
            </a:r>
            <a:r>
              <a:rPr lang="nn-NO" sz="1600" dirty="0">
                <a:solidFill>
                  <a:srgbClr val="000714"/>
                </a:solidFill>
              </a:rPr>
              <a:t>sitt vedtak: </a:t>
            </a:r>
            <a:endParaRPr lang="nn-NO" sz="1600" dirty="0" smtClean="0">
              <a:solidFill>
                <a:srgbClr val="000714"/>
              </a:solidFill>
            </a:endParaRPr>
          </a:p>
          <a:p>
            <a:r>
              <a:rPr lang="nn-NO" sz="1600" i="1" dirty="0" smtClean="0">
                <a:solidFill>
                  <a:srgbClr val="000714"/>
                </a:solidFill>
              </a:rPr>
              <a:t>Styret </a:t>
            </a:r>
            <a:r>
              <a:rPr lang="nn-NO" sz="1600" i="1" dirty="0">
                <a:solidFill>
                  <a:srgbClr val="000714"/>
                </a:solidFill>
              </a:rPr>
              <a:t>ber administrerande direktør vurdere konsekvensar for dei </a:t>
            </a:r>
            <a:r>
              <a:rPr lang="nn-NO" sz="1600" i="1" dirty="0" err="1">
                <a:solidFill>
                  <a:srgbClr val="000714"/>
                </a:solidFill>
              </a:rPr>
              <a:t>prehospitale</a:t>
            </a:r>
            <a:r>
              <a:rPr lang="nn-NO" sz="1600" i="1" dirty="0">
                <a:solidFill>
                  <a:srgbClr val="000714"/>
                </a:solidFill>
              </a:rPr>
              <a:t> tenestene ved at Hornindal kommune er slegen saman med Volda kommune, og ikkje lenger er i Helse Førde sitt ansvarsområde. </a:t>
            </a:r>
          </a:p>
        </p:txBody>
      </p:sp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609600" y="207544"/>
            <a:ext cx="9518542" cy="1195053"/>
          </a:xfrm>
        </p:spPr>
        <p:txBody>
          <a:bodyPr/>
          <a:lstStyle/>
          <a:p>
            <a:r>
              <a:rPr lang="nn-NO" dirty="0" smtClean="0"/>
              <a:t>Forslag: Mandat arbeidsgruppe Hornindal - Volda</a:t>
            </a:r>
            <a:endParaRPr lang="nn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10</a:t>
            </a:fld>
            <a:endParaRPr lang="nb-NO"/>
          </a:p>
        </p:txBody>
      </p:sp>
      <p:sp>
        <p:nvSpPr>
          <p:cNvPr id="9" name="Plassholder for innhold 5"/>
          <p:cNvSpPr txBox="1">
            <a:spLocks/>
          </p:cNvSpPr>
          <p:nvPr/>
        </p:nvSpPr>
        <p:spPr>
          <a:xfrm>
            <a:off x="609600" y="2634292"/>
            <a:ext cx="10694858" cy="3293191"/>
          </a:xfrm>
          <a:prstGeom prst="rect">
            <a:avLst/>
          </a:prstGeom>
        </p:spPr>
        <p:txBody>
          <a:bodyPr lIns="91423" tIns="45711" rIns="91423" bIns="45711">
            <a:spAutoFit/>
          </a:bodyPr>
          <a:lstStyle>
            <a:lvl1pPr marL="0" indent="0" algn="l" defTabSz="457091" rtl="0" eaLnBrk="1" latinLnBrk="0" hangingPunct="1">
              <a:spcBef>
                <a:spcPct val="20000"/>
              </a:spcBef>
              <a:buFontTx/>
              <a:buNone/>
              <a:defRPr sz="2417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773" indent="-285681" algn="l" defTabSz="457091" rtl="0" eaLnBrk="1" latinLnBrk="0" hangingPunct="1">
              <a:spcBef>
                <a:spcPct val="20000"/>
              </a:spcBef>
              <a:buFont typeface="Arial"/>
              <a:buChar char="–"/>
              <a:defRPr sz="1417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2pPr>
            <a:lvl3pPr marL="1142726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1167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3pPr>
            <a:lvl4pPr marL="1599817" indent="-228545" algn="l" defTabSz="457091" rtl="0" eaLnBrk="1" latinLnBrk="0" hangingPunct="1">
              <a:spcBef>
                <a:spcPct val="20000"/>
              </a:spcBef>
              <a:buFont typeface="Arial"/>
              <a:buChar char="–"/>
              <a:defRPr sz="1083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4pPr>
            <a:lvl5pPr marL="2056908" indent="-228545" algn="l" defTabSz="457091" rtl="0" eaLnBrk="1" latinLnBrk="0" hangingPunct="1">
              <a:spcBef>
                <a:spcPct val="20000"/>
              </a:spcBef>
              <a:buFont typeface="Arial"/>
              <a:buChar char="»"/>
              <a:defRPr sz="1083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5pPr>
            <a:lvl6pPr marL="2513998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087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177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268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sz="1600" dirty="0" smtClean="0">
                <a:solidFill>
                  <a:srgbClr val="000714"/>
                </a:solidFill>
              </a:rPr>
              <a:t>Oppdrag: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Gå gjennom prosjektrapport fase 2, styresak 24.01.2020 og mandat for fase 3.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Gjennomføre ein prosess som sikrar involvering i samsvar med styrevedtak.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Vurdere konsekvensane av at Hornindal ikkje lenger er ein del av Helse Førde sitt ansvarsområde knytt til:</a:t>
            </a:r>
          </a:p>
          <a:p>
            <a:pPr marL="1028523" lvl="1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Aktivitet ambulanse</a:t>
            </a:r>
            <a:endParaRPr lang="nn-NO" sz="1600" dirty="0">
              <a:solidFill>
                <a:srgbClr val="000714"/>
              </a:solidFill>
            </a:endParaRPr>
          </a:p>
          <a:p>
            <a:pPr marL="1028523" lvl="1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Behov </a:t>
            </a:r>
            <a:r>
              <a:rPr lang="nn-NO" sz="1600" dirty="0">
                <a:solidFill>
                  <a:srgbClr val="000714"/>
                </a:solidFill>
              </a:rPr>
              <a:t>for bilar/stasjonar</a:t>
            </a:r>
          </a:p>
          <a:p>
            <a:pPr marL="1028523" lvl="1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Økonomi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Utarbeide eit saksunderlag som gir administrerande direktør grunnlag for å vurdere vidare prosess.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n-NO" sz="1600" dirty="0">
              <a:solidFill>
                <a:srgbClr val="000714"/>
              </a:solidFill>
            </a:endParaRPr>
          </a:p>
          <a:p>
            <a:r>
              <a:rPr lang="nn-NO" sz="1600" dirty="0" smtClean="0">
                <a:solidFill>
                  <a:srgbClr val="000714"/>
                </a:solidFill>
              </a:rPr>
              <a:t>Tidsfrist: 30.11.2020</a:t>
            </a:r>
          </a:p>
          <a:p>
            <a:endParaRPr lang="nn-NO" sz="1600" dirty="0" smtClean="0">
              <a:solidFill>
                <a:srgbClr val="0007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9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497811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ktangel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363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nb-NO" sz="3333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calaSans-Bold"/>
              <a:ea typeface="+mj-ea"/>
              <a:cs typeface="Arial" panose="020B0604020202020204" pitchFamily="34" charset="0"/>
              <a:sym typeface="ScalaSans-Bold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6889" y="812526"/>
            <a:ext cx="8701088" cy="720090"/>
          </a:xfrm>
        </p:spPr>
        <p:txBody>
          <a:bodyPr>
            <a:normAutofit/>
          </a:bodyPr>
          <a:lstStyle/>
          <a:p>
            <a:r>
              <a:rPr lang="nb-NO" sz="3333" dirty="0" smtClean="0">
                <a:solidFill>
                  <a:schemeClr val="tx1"/>
                </a:solidFill>
              </a:rPr>
              <a:t>Forslag: Arbeidsgruppe samhandling</a:t>
            </a:r>
            <a:endParaRPr lang="nb-NO" sz="3333" dirty="0">
              <a:solidFill>
                <a:schemeClr val="tx1"/>
              </a:solidFill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56042"/>
              </p:ext>
            </p:extLst>
          </p:nvPr>
        </p:nvGraphicFramePr>
        <p:xfrm>
          <a:off x="726889" y="1748735"/>
          <a:ext cx="10344009" cy="4124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8003">
                  <a:extLst>
                    <a:ext uri="{9D8B030D-6E8A-4147-A177-3AD203B41FA5}">
                      <a16:colId xmlns:a16="http://schemas.microsoft.com/office/drawing/2014/main" val="3126828780"/>
                    </a:ext>
                  </a:extLst>
                </a:gridCol>
                <a:gridCol w="3448003">
                  <a:extLst>
                    <a:ext uri="{9D8B030D-6E8A-4147-A177-3AD203B41FA5}">
                      <a16:colId xmlns:a16="http://schemas.microsoft.com/office/drawing/2014/main" val="3391479876"/>
                    </a:ext>
                  </a:extLst>
                </a:gridCol>
                <a:gridCol w="3448003">
                  <a:extLst>
                    <a:ext uri="{9D8B030D-6E8A-4147-A177-3AD203B41FA5}">
                      <a16:colId xmlns:a16="http://schemas.microsoft.com/office/drawing/2014/main" val="3989983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800" b="0" dirty="0" smtClean="0">
                          <a:solidFill>
                            <a:schemeClr val="bg1"/>
                          </a:solidFill>
                        </a:rPr>
                        <a:t>Stian Sægrov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0" dirty="0" smtClean="0">
                          <a:solidFill>
                            <a:schemeClr val="bg1"/>
                          </a:solidFill>
                        </a:rPr>
                        <a:t>Helse Førde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0" dirty="0" err="1" smtClean="0">
                          <a:solidFill>
                            <a:schemeClr val="bg1"/>
                          </a:solidFill>
                        </a:rPr>
                        <a:t>gruppeleiar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7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Rune Larsen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Trond Aamot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954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Margun Thue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02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(Evy-Helen Helleseth)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961065"/>
                  </a:ext>
                </a:extLst>
              </a:tr>
              <a:tr h="415612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Geir </a:t>
                      </a: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Tennebø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>
                          <a:solidFill>
                            <a:srgbClr val="000714"/>
                          </a:solidFill>
                        </a:rPr>
                        <a:t>Vernetenesta</a:t>
                      </a:r>
                      <a:r>
                        <a:rPr lang="nn-NO" baseline="0" dirty="0" smtClean="0">
                          <a:solidFill>
                            <a:srgbClr val="000714"/>
                          </a:solidFill>
                        </a:rPr>
                        <a:t> </a:t>
                      </a:r>
                      <a:endParaRPr lang="nn-NO" dirty="0">
                        <a:solidFill>
                          <a:srgbClr val="00071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>
                          <a:solidFill>
                            <a:srgbClr val="000714"/>
                          </a:solidFill>
                        </a:rPr>
                        <a:t>deltakar</a:t>
                      </a:r>
                      <a:endParaRPr lang="nn-NO" dirty="0">
                        <a:solidFill>
                          <a:srgbClr val="00071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799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Thomas Vingen </a:t>
                      </a: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Vedeld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Stad k</a:t>
                      </a:r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ommune, </a:t>
                      </a:r>
                      <a:r>
                        <a:rPr lang="nb-NO" sz="180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region Nordfjord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628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Gry</a:t>
                      </a:r>
                      <a:r>
                        <a:rPr lang="nb-NO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Elise Albrektsen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Legevaktspilot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6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Legevakt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20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Jan Tore Odd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Brukarrepresentant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05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663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68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956984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ktangel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n-NO" sz="3583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687093" y="1481165"/>
            <a:ext cx="10694858" cy="4185743"/>
          </a:xfrm>
        </p:spPr>
        <p:txBody>
          <a:bodyPr/>
          <a:lstStyle/>
          <a:p>
            <a:r>
              <a:rPr lang="nn-NO" sz="1400" dirty="0" smtClean="0">
                <a:solidFill>
                  <a:srgbClr val="000714"/>
                </a:solidFill>
              </a:rPr>
              <a:t>Tiltak i </a:t>
            </a:r>
            <a:r>
              <a:rPr lang="nn-NO" sz="1400" dirty="0" err="1" smtClean="0">
                <a:solidFill>
                  <a:srgbClr val="000714"/>
                </a:solidFill>
              </a:rPr>
              <a:t>prehospital</a:t>
            </a:r>
            <a:r>
              <a:rPr lang="nn-NO" sz="1400" dirty="0" smtClean="0">
                <a:solidFill>
                  <a:srgbClr val="000714"/>
                </a:solidFill>
              </a:rPr>
              <a:t> plan:</a:t>
            </a:r>
          </a:p>
          <a:p>
            <a:r>
              <a:rPr lang="nn-NO" sz="1400" dirty="0" smtClean="0">
                <a:solidFill>
                  <a:srgbClr val="000714"/>
                </a:solidFill>
              </a:rPr>
              <a:t>3.6 - Halde fram og utvikle samarbeidet med legevaktspiloten for å dele erfaringar knytt til virtuell kommunikasjon mellom lokalitetane.</a:t>
            </a:r>
          </a:p>
          <a:p>
            <a:r>
              <a:rPr lang="nn-NO" sz="1400" dirty="0" smtClean="0">
                <a:solidFill>
                  <a:srgbClr val="000714"/>
                </a:solidFill>
              </a:rPr>
              <a:t>5.4 - Samarbeide med kommunehelsetenesta og andre naudetatar om kompetansestyrking.</a:t>
            </a:r>
          </a:p>
          <a:p>
            <a:r>
              <a:rPr lang="nn-NO" sz="1400" dirty="0" smtClean="0">
                <a:solidFill>
                  <a:srgbClr val="000714"/>
                </a:solidFill>
              </a:rPr>
              <a:t>7.1 – Vidareføre eit ope og godt samarbeid med kommunane gjennom etablerte samarbeidsforum.</a:t>
            </a:r>
          </a:p>
          <a:p>
            <a:r>
              <a:rPr lang="nn-NO" sz="1400" dirty="0" smtClean="0">
                <a:solidFill>
                  <a:srgbClr val="000714"/>
                </a:solidFill>
              </a:rPr>
              <a:t>7.3 - Delta i system og opplæring for å hjelpe alle kommunar til å jobbe målretta med oppretting av akutthjelparordningar.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n-NO" sz="1400" dirty="0">
              <a:solidFill>
                <a:srgbClr val="000714"/>
              </a:solidFill>
            </a:endParaRPr>
          </a:p>
          <a:p>
            <a:r>
              <a:rPr lang="nn-NO" sz="1400" dirty="0" smtClean="0">
                <a:solidFill>
                  <a:srgbClr val="000714"/>
                </a:solidFill>
              </a:rPr>
              <a:t>Oppdrag: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400" dirty="0">
                <a:solidFill>
                  <a:srgbClr val="000714"/>
                </a:solidFill>
              </a:rPr>
              <a:t>Gå gjennom prosjektrapport fase 2, styresak 24.01.2020 og mandat for fase 3.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400" dirty="0" smtClean="0">
                <a:solidFill>
                  <a:srgbClr val="000714"/>
                </a:solidFill>
              </a:rPr>
              <a:t>Involvere dei rette interessentane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400" dirty="0" smtClean="0">
                <a:solidFill>
                  <a:srgbClr val="000714"/>
                </a:solidFill>
              </a:rPr>
              <a:t>Skissere og føreslå for prosjektgruppa korleis tiltaka i planen kan gjennomførast</a:t>
            </a:r>
          </a:p>
          <a:p>
            <a:endParaRPr lang="nn-NO" sz="1400" dirty="0">
              <a:solidFill>
                <a:srgbClr val="000714"/>
              </a:solidFill>
            </a:endParaRPr>
          </a:p>
          <a:p>
            <a:r>
              <a:rPr lang="nn-NO" sz="1400" dirty="0" smtClean="0">
                <a:solidFill>
                  <a:srgbClr val="000714"/>
                </a:solidFill>
              </a:rPr>
              <a:t>Tidsfrist: 30.02.2021</a:t>
            </a:r>
          </a:p>
          <a:p>
            <a:endParaRPr lang="nn-NO" sz="1400" dirty="0" smtClean="0">
              <a:solidFill>
                <a:srgbClr val="000714"/>
              </a:solidFill>
            </a:endParaRPr>
          </a:p>
          <a:p>
            <a:endParaRPr lang="nn-NO" sz="1400" dirty="0">
              <a:solidFill>
                <a:srgbClr val="000714"/>
              </a:solidFill>
            </a:endParaRPr>
          </a:p>
          <a:p>
            <a:endParaRPr lang="nn-NO" sz="1400" dirty="0" smtClean="0">
              <a:solidFill>
                <a:srgbClr val="000714"/>
              </a:solidFill>
            </a:endParaRPr>
          </a:p>
          <a:p>
            <a:endParaRPr lang="nn-NO" sz="1400" dirty="0">
              <a:solidFill>
                <a:srgbClr val="000714"/>
              </a:solidFill>
            </a:endParaRPr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578603" y="361451"/>
            <a:ext cx="8517467" cy="1195053"/>
          </a:xfrm>
        </p:spPr>
        <p:txBody>
          <a:bodyPr/>
          <a:lstStyle/>
          <a:p>
            <a:r>
              <a:rPr lang="nn-NO" dirty="0" smtClean="0"/>
              <a:t>Forslag: Mandat arbeidsgruppe samhandling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2856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216607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ktangel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nn-NO" sz="45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 smtClean="0"/>
              <a:t>Utkast overordna tidsplan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04841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860808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think-cell Slide" r:id="rId93" imgW="353" imgH="353" progId="TCLayout.ActiveDocument.1">
                  <p:embed/>
                </p:oleObj>
              </mc:Choice>
              <mc:Fallback>
                <p:oleObj name="think-cell Slide" r:id="rId93" imgW="353" imgH="353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ktangel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n-NO" sz="1400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25216" y="228013"/>
            <a:ext cx="10233596" cy="784812"/>
          </a:xfrm>
        </p:spPr>
        <p:txBody>
          <a:bodyPr/>
          <a:lstStyle/>
          <a:p>
            <a:r>
              <a:rPr lang="nn-NO" dirty="0" smtClean="0">
                <a:solidFill>
                  <a:srgbClr val="002060"/>
                </a:solidFill>
              </a:rPr>
              <a:t>Utkast overordna tidsplan</a:t>
            </a:r>
            <a:endParaRPr lang="nn-NO" dirty="0">
              <a:solidFill>
                <a:srgbClr val="002060"/>
              </a:solidFill>
            </a:endParaRPr>
          </a:p>
        </p:txBody>
      </p:sp>
      <p:sp>
        <p:nvSpPr>
          <p:cNvPr id="13" name="Rektangel 12"/>
          <p:cNvSpPr/>
          <p:nvPr>
            <p:custDataLst>
              <p:tags r:id="rId4"/>
            </p:custDataLst>
          </p:nvPr>
        </p:nvSpPr>
        <p:spPr bwMode="auto">
          <a:xfrm>
            <a:off x="287338" y="3479801"/>
            <a:ext cx="11387138" cy="415925"/>
          </a:xfrm>
          <a:prstGeom prst="rect">
            <a:avLst/>
          </a:prstGeom>
          <a:solidFill>
            <a:srgbClr val="DFE5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2" name="Rektangel 11"/>
          <p:cNvSpPr/>
          <p:nvPr>
            <p:custDataLst>
              <p:tags r:id="rId5"/>
            </p:custDataLst>
          </p:nvPr>
        </p:nvSpPr>
        <p:spPr bwMode="auto">
          <a:xfrm>
            <a:off x="287338" y="3013075"/>
            <a:ext cx="11387138" cy="466725"/>
          </a:xfrm>
          <a:prstGeom prst="rect">
            <a:avLst/>
          </a:prstGeom>
          <a:solidFill>
            <a:srgbClr val="DFE5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5" name="Rektangel 14"/>
          <p:cNvSpPr/>
          <p:nvPr>
            <p:custDataLst>
              <p:tags r:id="rId6"/>
            </p:custDataLst>
          </p:nvPr>
        </p:nvSpPr>
        <p:spPr bwMode="auto">
          <a:xfrm>
            <a:off x="287338" y="4311650"/>
            <a:ext cx="11387138" cy="466725"/>
          </a:xfrm>
          <a:prstGeom prst="rect">
            <a:avLst/>
          </a:prstGeom>
          <a:solidFill>
            <a:srgbClr val="DFE5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4" name="Rektangel 13"/>
          <p:cNvSpPr/>
          <p:nvPr>
            <p:custDataLst>
              <p:tags r:id="rId7"/>
            </p:custDataLst>
          </p:nvPr>
        </p:nvSpPr>
        <p:spPr bwMode="auto">
          <a:xfrm>
            <a:off x="287338" y="3895726"/>
            <a:ext cx="11387138" cy="415925"/>
          </a:xfrm>
          <a:prstGeom prst="rect">
            <a:avLst/>
          </a:prstGeom>
          <a:solidFill>
            <a:srgbClr val="DFE5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2" name="Rektangel 21"/>
          <p:cNvSpPr/>
          <p:nvPr>
            <p:custDataLst>
              <p:tags r:id="rId8"/>
            </p:custDataLst>
          </p:nvPr>
        </p:nvSpPr>
        <p:spPr bwMode="auto">
          <a:xfrm>
            <a:off x="1906588" y="1663700"/>
            <a:ext cx="2452688" cy="446405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10" name="Rektangel 109"/>
          <p:cNvSpPr/>
          <p:nvPr>
            <p:custDataLst>
              <p:tags r:id="rId9"/>
            </p:custDataLst>
          </p:nvPr>
        </p:nvSpPr>
        <p:spPr bwMode="auto">
          <a:xfrm>
            <a:off x="1901824" y="1143000"/>
            <a:ext cx="5975350" cy="260350"/>
          </a:xfrm>
          <a:prstGeom prst="rect">
            <a:avLst/>
          </a:prstGeom>
          <a:solidFill>
            <a:srgbClr val="9DB1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BB8715B-0552-4D25-AB21-E51E81763627}" type="datetime'''''''''''2''''''''0''''2''''''''''''''''''''''''''''0'">
              <a:rPr lang="nn-NO" altLang="en-US" sz="1400" b="1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2020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111" name="Rektangel 110"/>
          <p:cNvSpPr/>
          <p:nvPr>
            <p:custDataLst>
              <p:tags r:id="rId10"/>
            </p:custDataLst>
          </p:nvPr>
        </p:nvSpPr>
        <p:spPr bwMode="auto">
          <a:xfrm>
            <a:off x="7877175" y="1143000"/>
            <a:ext cx="3797300" cy="260350"/>
          </a:xfrm>
          <a:prstGeom prst="rect">
            <a:avLst/>
          </a:prstGeom>
          <a:solidFill>
            <a:srgbClr val="9DB1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B923DD7C-A765-4E07-A49B-FBD4909E73EA}" type="datetime'''''''''''''''''''''''''''20''''''21'">
              <a:rPr lang="nn-NO" altLang="en-US" sz="1400" b="1" smtClean="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2021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36" name="Rektangel 35"/>
          <p:cNvSpPr/>
          <p:nvPr>
            <p:custDataLst>
              <p:tags r:id="rId11"/>
            </p:custDataLst>
          </p:nvPr>
        </p:nvSpPr>
        <p:spPr bwMode="auto">
          <a:xfrm>
            <a:off x="1901825" y="1403350"/>
            <a:ext cx="838200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82A83A0B-43B7-4ADE-B4B9-A62C3AE05110}" type="datetime'''''''''''j''u''''''''''''n'''''''''''''''''''''''''''''">
              <a:rPr lang="nn-NO" altLang="en-US" sz="1400" b="1" smtClean="0">
                <a:solidFill>
                  <a:schemeClr val="tx1"/>
                </a:solidFill>
                <a:sym typeface="+mn-lt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jun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37" name="Rektangel 36"/>
          <p:cNvSpPr/>
          <p:nvPr>
            <p:custDataLst>
              <p:tags r:id="rId12"/>
            </p:custDataLst>
          </p:nvPr>
        </p:nvSpPr>
        <p:spPr bwMode="auto">
          <a:xfrm>
            <a:off x="2740024" y="1403350"/>
            <a:ext cx="8651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6F405AB7-4727-4C37-B9CE-6F9143EAC779}" type="datetime'''''''''j''''''''''''''''u''''''''''''''''''''''''''''''''''l'">
              <a:rPr lang="nn-NO" altLang="en-US" sz="1400" b="1" smtClean="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jul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38" name="Rektangel 37"/>
          <p:cNvSpPr/>
          <p:nvPr>
            <p:custDataLst>
              <p:tags r:id="rId13"/>
            </p:custDataLst>
          </p:nvPr>
        </p:nvSpPr>
        <p:spPr bwMode="auto">
          <a:xfrm>
            <a:off x="3605212" y="1403350"/>
            <a:ext cx="8651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55F04790-0EAF-452C-93EC-4AA66976003F}" type="datetime'a''''u''''''''''''''''''''''''g'''''''">
              <a:rPr lang="nn-NO" altLang="en-US" sz="1400" b="1" smtClean="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aug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68" name="Rektangel 67"/>
          <p:cNvSpPr/>
          <p:nvPr>
            <p:custDataLst>
              <p:tags r:id="rId14"/>
            </p:custDataLst>
          </p:nvPr>
        </p:nvSpPr>
        <p:spPr bwMode="auto">
          <a:xfrm>
            <a:off x="4470400" y="1403350"/>
            <a:ext cx="838200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C8CF92EE-1299-411D-B451-2AFC92DF0C92}" type="datetime'''''''''se''''p'''''''''''''''''''''''''''">
              <a:rPr lang="nn-NO" altLang="en-US" sz="1400" b="1" smtClean="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sep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79" name="Rektangel 78"/>
          <p:cNvSpPr/>
          <p:nvPr>
            <p:custDataLst>
              <p:tags r:id="rId15"/>
            </p:custDataLst>
          </p:nvPr>
        </p:nvSpPr>
        <p:spPr bwMode="auto">
          <a:xfrm>
            <a:off x="5308599" y="1403350"/>
            <a:ext cx="8651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2BDC1160-BAE2-4DCE-94CD-9D3D7153A249}" type="datetime'''''o''''''''''''''''''''''''''''k''''''t'''''">
              <a:rPr lang="nn-NO" altLang="en-US" sz="1400" b="1" smtClean="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okt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80" name="Rektangel 79"/>
          <p:cNvSpPr/>
          <p:nvPr>
            <p:custDataLst>
              <p:tags r:id="rId16"/>
            </p:custDataLst>
          </p:nvPr>
        </p:nvSpPr>
        <p:spPr bwMode="auto">
          <a:xfrm>
            <a:off x="6173787" y="1403350"/>
            <a:ext cx="838200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C9B614CA-4C2C-4FD0-9CB2-3EAF27AF1C09}" type="datetime'''''''''''''''''''''''''''''n''o''v'''''''''">
              <a:rPr lang="nn-NO" altLang="en-US" sz="1400" b="1" smtClean="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nov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95" name="Rektangel 94"/>
          <p:cNvSpPr/>
          <p:nvPr>
            <p:custDataLst>
              <p:tags r:id="rId17"/>
            </p:custDataLst>
          </p:nvPr>
        </p:nvSpPr>
        <p:spPr bwMode="auto">
          <a:xfrm>
            <a:off x="7011987" y="1403350"/>
            <a:ext cx="8651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24DB721A-2934-4939-85EA-727BD24BCD43}" type="datetime'''''''''''''''d''e''''''''''''''''''s'''''">
              <a:rPr lang="nn-NO" altLang="en-US" sz="1400" b="1" smtClean="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des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109" name="Rektangel 108"/>
          <p:cNvSpPr/>
          <p:nvPr>
            <p:custDataLst>
              <p:tags r:id="rId18"/>
            </p:custDataLst>
          </p:nvPr>
        </p:nvSpPr>
        <p:spPr bwMode="auto">
          <a:xfrm>
            <a:off x="7877174" y="1403350"/>
            <a:ext cx="8651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32FC1B94-1297-41E2-98B2-470DE5561032}" type="datetime'''''''''''''j''''''''''''''''''a''''n'''''''''''''''''''''">
              <a:rPr lang="nn-NO" altLang="en-US" sz="1400" b="1" smtClean="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jan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124" name="Rektangel 123"/>
          <p:cNvSpPr/>
          <p:nvPr>
            <p:custDataLst>
              <p:tags r:id="rId19"/>
            </p:custDataLst>
          </p:nvPr>
        </p:nvSpPr>
        <p:spPr bwMode="auto">
          <a:xfrm>
            <a:off x="8742362" y="1403350"/>
            <a:ext cx="78263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D4A359E0-7ECB-4003-9A21-C7AA1ADA5314}" type="datetime'''''''''''f''''''''''''''''''''''''''e''''''''''''b'''''''''''">
              <a:rPr lang="nn-NO" altLang="en-US" sz="1400" b="1" smtClean="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feb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125" name="Rektangel 124"/>
          <p:cNvSpPr/>
          <p:nvPr>
            <p:custDataLst>
              <p:tags r:id="rId20"/>
            </p:custDataLst>
          </p:nvPr>
        </p:nvSpPr>
        <p:spPr bwMode="auto">
          <a:xfrm>
            <a:off x="9524999" y="1403350"/>
            <a:ext cx="8651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CD282BAA-F7F7-4CC9-98DF-5FEC94D36DF7}" type="datetime'''''''''''m''''''''''''''''''a''''''''''''''''''''''''''''r'''">
              <a:rPr lang="nn-NO" altLang="en-US" sz="1400" b="1" smtClean="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mar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136" name="Rektangel 135"/>
          <p:cNvSpPr/>
          <p:nvPr>
            <p:custDataLst>
              <p:tags r:id="rId21"/>
            </p:custDataLst>
          </p:nvPr>
        </p:nvSpPr>
        <p:spPr bwMode="auto">
          <a:xfrm>
            <a:off x="10390188" y="1403350"/>
            <a:ext cx="838200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4D647FEA-A254-47EE-A10E-592883E99737}" type="datetime'''''''''''''''''''''''''''''''''''''''''ap''''''''''''r'''''">
              <a:rPr lang="nn-NO" altLang="en-US" sz="1400" b="1" smtClean="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apr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sp>
        <p:nvSpPr>
          <p:cNvPr id="147" name="Rektangel 146"/>
          <p:cNvSpPr/>
          <p:nvPr>
            <p:custDataLst>
              <p:tags r:id="rId22"/>
            </p:custDataLst>
          </p:nvPr>
        </p:nvSpPr>
        <p:spPr bwMode="auto">
          <a:xfrm>
            <a:off x="11228387" y="1403350"/>
            <a:ext cx="4460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23813" rIns="0" bIns="23813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29E3F4C2-2395-43D1-9246-9B97A50CE640}" type="datetime'''''''''''''''''''''''m''''a''''''''''''''''''''i'''''''''''''">
              <a:rPr lang="nn-NO" altLang="en-US" sz="1400" b="1" smtClean="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mai</a:t>
            </a:fld>
            <a:endParaRPr lang="nn-NO" sz="1400" b="1">
              <a:solidFill>
                <a:schemeClr val="tx1"/>
              </a:solidFill>
              <a:sym typeface="+mn-lt"/>
            </a:endParaRPr>
          </a:p>
        </p:txBody>
      </p:sp>
      <p:cxnSp>
        <p:nvCxnSpPr>
          <p:cNvPr id="82" name="Rett linje 81"/>
          <p:cNvCxnSpPr/>
          <p:nvPr>
            <p:custDataLst>
              <p:tags r:id="rId23"/>
            </p:custDataLst>
          </p:nvPr>
        </p:nvCxnSpPr>
        <p:spPr bwMode="auto">
          <a:xfrm>
            <a:off x="6173788" y="1663700"/>
            <a:ext cx="0" cy="44640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Rett linje 68"/>
          <p:cNvCxnSpPr/>
          <p:nvPr>
            <p:custDataLst>
              <p:tags r:id="rId24"/>
            </p:custDataLst>
          </p:nvPr>
        </p:nvCxnSpPr>
        <p:spPr bwMode="auto">
          <a:xfrm>
            <a:off x="4470400" y="1663700"/>
            <a:ext cx="0" cy="44640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ett linje 46"/>
          <p:cNvCxnSpPr/>
          <p:nvPr>
            <p:custDataLst>
              <p:tags r:id="rId25"/>
            </p:custDataLst>
          </p:nvPr>
        </p:nvCxnSpPr>
        <p:spPr bwMode="auto">
          <a:xfrm>
            <a:off x="3605213" y="1663700"/>
            <a:ext cx="0" cy="44640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Rett linje 45"/>
          <p:cNvCxnSpPr/>
          <p:nvPr>
            <p:custDataLst>
              <p:tags r:id="rId26"/>
            </p:custDataLst>
          </p:nvPr>
        </p:nvCxnSpPr>
        <p:spPr bwMode="auto">
          <a:xfrm>
            <a:off x="2740025" y="1663700"/>
            <a:ext cx="0" cy="44640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Rett linje 95"/>
          <p:cNvCxnSpPr/>
          <p:nvPr>
            <p:custDataLst>
              <p:tags r:id="rId27"/>
            </p:custDataLst>
          </p:nvPr>
        </p:nvCxnSpPr>
        <p:spPr bwMode="auto">
          <a:xfrm>
            <a:off x="7011988" y="1663700"/>
            <a:ext cx="0" cy="44640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Rett linje 136"/>
          <p:cNvCxnSpPr/>
          <p:nvPr>
            <p:custDataLst>
              <p:tags r:id="rId28"/>
            </p:custDataLst>
          </p:nvPr>
        </p:nvCxnSpPr>
        <p:spPr bwMode="auto">
          <a:xfrm>
            <a:off x="10390188" y="1663700"/>
            <a:ext cx="0" cy="44640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Rett linje 60"/>
          <p:cNvCxnSpPr/>
          <p:nvPr>
            <p:custDataLst>
              <p:tags r:id="rId29"/>
            </p:custDataLst>
          </p:nvPr>
        </p:nvCxnSpPr>
        <p:spPr bwMode="auto">
          <a:xfrm>
            <a:off x="11674475" y="1663700"/>
            <a:ext cx="0" cy="446405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Rett linje 111"/>
          <p:cNvCxnSpPr/>
          <p:nvPr>
            <p:custDataLst>
              <p:tags r:id="rId30"/>
            </p:custDataLst>
          </p:nvPr>
        </p:nvCxnSpPr>
        <p:spPr bwMode="auto">
          <a:xfrm>
            <a:off x="7877175" y="1663700"/>
            <a:ext cx="0" cy="44640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Rett linje 125"/>
          <p:cNvCxnSpPr/>
          <p:nvPr>
            <p:custDataLst>
              <p:tags r:id="rId31"/>
            </p:custDataLst>
          </p:nvPr>
        </p:nvCxnSpPr>
        <p:spPr bwMode="auto">
          <a:xfrm>
            <a:off x="8742363" y="1663700"/>
            <a:ext cx="0" cy="44640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Rett linje 126"/>
          <p:cNvCxnSpPr/>
          <p:nvPr>
            <p:custDataLst>
              <p:tags r:id="rId32"/>
            </p:custDataLst>
          </p:nvPr>
        </p:nvCxnSpPr>
        <p:spPr bwMode="auto">
          <a:xfrm>
            <a:off x="9525000" y="1663700"/>
            <a:ext cx="0" cy="44640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Rett linje 147"/>
          <p:cNvCxnSpPr/>
          <p:nvPr>
            <p:custDataLst>
              <p:tags r:id="rId33"/>
            </p:custDataLst>
          </p:nvPr>
        </p:nvCxnSpPr>
        <p:spPr bwMode="auto">
          <a:xfrm>
            <a:off x="11228388" y="1663700"/>
            <a:ext cx="0" cy="44640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Rett linje 59"/>
          <p:cNvCxnSpPr/>
          <p:nvPr>
            <p:custDataLst>
              <p:tags r:id="rId34"/>
            </p:custDataLst>
          </p:nvPr>
        </p:nvCxnSpPr>
        <p:spPr bwMode="auto">
          <a:xfrm>
            <a:off x="1901825" y="1663700"/>
            <a:ext cx="0" cy="446405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Rett linje 61"/>
          <p:cNvCxnSpPr/>
          <p:nvPr>
            <p:custDataLst>
              <p:tags r:id="rId35"/>
            </p:custDataLst>
          </p:nvPr>
        </p:nvCxnSpPr>
        <p:spPr bwMode="auto">
          <a:xfrm>
            <a:off x="287338" y="1663700"/>
            <a:ext cx="0" cy="446405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ett linje 44"/>
          <p:cNvCxnSpPr/>
          <p:nvPr>
            <p:custDataLst>
              <p:tags r:id="rId36"/>
            </p:custDataLst>
          </p:nvPr>
        </p:nvCxnSpPr>
        <p:spPr bwMode="auto">
          <a:xfrm>
            <a:off x="287338" y="4778375"/>
            <a:ext cx="11387138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Rett linje 43"/>
          <p:cNvCxnSpPr/>
          <p:nvPr>
            <p:custDataLst>
              <p:tags r:id="rId37"/>
            </p:custDataLst>
          </p:nvPr>
        </p:nvCxnSpPr>
        <p:spPr bwMode="auto">
          <a:xfrm>
            <a:off x="287338" y="3013075"/>
            <a:ext cx="11387138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/>
          <p:cNvCxnSpPr/>
          <p:nvPr>
            <p:custDataLst>
              <p:tags r:id="rId38"/>
            </p:custDataLst>
          </p:nvPr>
        </p:nvCxnSpPr>
        <p:spPr bwMode="gray">
          <a:xfrm>
            <a:off x="5308600" y="1663700"/>
            <a:ext cx="0" cy="4464050"/>
          </a:xfrm>
          <a:prstGeom prst="line">
            <a:avLst/>
          </a:prstGeom>
          <a:ln w="19050" cap="flat" cmpd="sng" algn="ctr">
            <a:solidFill>
              <a:schemeClr val="accent3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Rett linje 63"/>
          <p:cNvCxnSpPr/>
          <p:nvPr>
            <p:custDataLst>
              <p:tags r:id="rId39"/>
            </p:custDataLst>
          </p:nvPr>
        </p:nvCxnSpPr>
        <p:spPr bwMode="auto">
          <a:xfrm>
            <a:off x="287338" y="6127750"/>
            <a:ext cx="113871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Rett linje 62"/>
          <p:cNvCxnSpPr/>
          <p:nvPr>
            <p:custDataLst>
              <p:tags r:id="rId40"/>
            </p:custDataLst>
          </p:nvPr>
        </p:nvCxnSpPr>
        <p:spPr bwMode="auto">
          <a:xfrm>
            <a:off x="287338" y="1663700"/>
            <a:ext cx="113871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Pil høyre 190"/>
          <p:cNvSpPr/>
          <p:nvPr>
            <p:custDataLst>
              <p:tags r:id="rId41"/>
            </p:custDataLst>
          </p:nvPr>
        </p:nvSpPr>
        <p:spPr bwMode="gray">
          <a:xfrm>
            <a:off x="1906588" y="5365750"/>
            <a:ext cx="9869488" cy="158750"/>
          </a:xfrm>
          <a:prstGeom prst="rightArrow">
            <a:avLst>
              <a:gd name="adj1" fmla="val 50000"/>
              <a:gd name="adj2" fmla="val 40657"/>
            </a:avLst>
          </a:prstGeom>
          <a:solidFill>
            <a:schemeClr val="accent3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0" name="Høyre hakeparentes 19"/>
          <p:cNvSpPr/>
          <p:nvPr>
            <p:custDataLst>
              <p:tags r:id="rId42"/>
            </p:custDataLst>
          </p:nvPr>
        </p:nvSpPr>
        <p:spPr bwMode="auto">
          <a:xfrm rot="5400000">
            <a:off x="3024188" y="5049838"/>
            <a:ext cx="107950" cy="2335213"/>
          </a:xfrm>
          <a:prstGeom prst="righ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1" name="Likebent trekant 20"/>
          <p:cNvSpPr/>
          <p:nvPr>
            <p:custDataLst>
              <p:tags r:id="rId43"/>
            </p:custDataLst>
          </p:nvPr>
        </p:nvSpPr>
        <p:spPr bwMode="auto">
          <a:xfrm rot="10800000">
            <a:off x="2971800" y="6272213"/>
            <a:ext cx="212725" cy="107950"/>
          </a:xfrm>
          <a:prstGeom prst="triangl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90" name="Likebent trekant 189"/>
          <p:cNvSpPr/>
          <p:nvPr>
            <p:custDataLst>
              <p:tags r:id="rId44"/>
            </p:custDataLst>
          </p:nvPr>
        </p:nvSpPr>
        <p:spPr bwMode="gray">
          <a:xfrm>
            <a:off x="9272588" y="497205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89" name="Likebent trekant 188"/>
          <p:cNvSpPr/>
          <p:nvPr>
            <p:custDataLst>
              <p:tags r:id="rId45"/>
            </p:custDataLst>
          </p:nvPr>
        </p:nvSpPr>
        <p:spPr bwMode="gray">
          <a:xfrm>
            <a:off x="8489950" y="497205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88" name="Likebent trekant 187"/>
          <p:cNvSpPr/>
          <p:nvPr>
            <p:custDataLst>
              <p:tags r:id="rId46"/>
            </p:custDataLst>
          </p:nvPr>
        </p:nvSpPr>
        <p:spPr bwMode="gray">
          <a:xfrm>
            <a:off x="7708900" y="497205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68" name="Likebent trekant 167"/>
          <p:cNvSpPr/>
          <p:nvPr>
            <p:custDataLst>
              <p:tags r:id="rId47"/>
            </p:custDataLst>
          </p:nvPr>
        </p:nvSpPr>
        <p:spPr bwMode="gray">
          <a:xfrm>
            <a:off x="10248900" y="268922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60" name="Likebent trekant 159"/>
          <p:cNvSpPr/>
          <p:nvPr>
            <p:custDataLst>
              <p:tags r:id="rId48"/>
            </p:custDataLst>
          </p:nvPr>
        </p:nvSpPr>
        <p:spPr bwMode="gray">
          <a:xfrm>
            <a:off x="7429500" y="1857375"/>
            <a:ext cx="114300" cy="114300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87" name="Likebent trekant 186"/>
          <p:cNvSpPr/>
          <p:nvPr>
            <p:custDataLst>
              <p:tags r:id="rId49"/>
            </p:custDataLst>
          </p:nvPr>
        </p:nvSpPr>
        <p:spPr bwMode="gray">
          <a:xfrm>
            <a:off x="6340475" y="497205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67" name="Likebent trekant 166"/>
          <p:cNvSpPr/>
          <p:nvPr>
            <p:custDataLst>
              <p:tags r:id="rId50"/>
            </p:custDataLst>
          </p:nvPr>
        </p:nvSpPr>
        <p:spPr bwMode="gray">
          <a:xfrm>
            <a:off x="8880475" y="268922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83" name="Likebent trekant 182"/>
          <p:cNvSpPr/>
          <p:nvPr>
            <p:custDataLst>
              <p:tags r:id="rId51"/>
            </p:custDataLst>
          </p:nvPr>
        </p:nvSpPr>
        <p:spPr bwMode="gray">
          <a:xfrm>
            <a:off x="8294688" y="445452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77" name="Likebent trekant 176"/>
          <p:cNvSpPr/>
          <p:nvPr>
            <p:custDataLst>
              <p:tags r:id="rId52"/>
            </p:custDataLst>
          </p:nvPr>
        </p:nvSpPr>
        <p:spPr bwMode="gray">
          <a:xfrm>
            <a:off x="9272588" y="362267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73" name="Likebent trekant 172"/>
          <p:cNvSpPr/>
          <p:nvPr>
            <p:custDataLst>
              <p:tags r:id="rId53"/>
            </p:custDataLst>
          </p:nvPr>
        </p:nvSpPr>
        <p:spPr bwMode="gray">
          <a:xfrm>
            <a:off x="8489950" y="320675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69" name="Likebent trekant 168"/>
          <p:cNvSpPr/>
          <p:nvPr>
            <p:custDataLst>
              <p:tags r:id="rId54"/>
            </p:custDataLst>
          </p:nvPr>
        </p:nvSpPr>
        <p:spPr bwMode="gray">
          <a:xfrm>
            <a:off x="8489950" y="227330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66" name="Likebent trekant 165"/>
          <p:cNvSpPr/>
          <p:nvPr>
            <p:custDataLst>
              <p:tags r:id="rId55"/>
            </p:custDataLst>
          </p:nvPr>
        </p:nvSpPr>
        <p:spPr bwMode="gray">
          <a:xfrm>
            <a:off x="7400925" y="2689225"/>
            <a:ext cx="114300" cy="114300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4" name="Likebent trekant 23"/>
          <p:cNvSpPr/>
          <p:nvPr>
            <p:custDataLst>
              <p:tags r:id="rId56"/>
            </p:custDataLst>
          </p:nvPr>
        </p:nvSpPr>
        <p:spPr bwMode="gray">
          <a:xfrm>
            <a:off x="6926263" y="403860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72" name="Likebent trekant 171"/>
          <p:cNvSpPr/>
          <p:nvPr>
            <p:custDataLst>
              <p:tags r:id="rId57"/>
            </p:custDataLst>
          </p:nvPr>
        </p:nvSpPr>
        <p:spPr bwMode="gray">
          <a:xfrm>
            <a:off x="7512050" y="320675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76" name="Likebent trekant 175"/>
          <p:cNvSpPr/>
          <p:nvPr>
            <p:custDataLst>
              <p:tags r:id="rId58"/>
            </p:custDataLst>
          </p:nvPr>
        </p:nvSpPr>
        <p:spPr bwMode="gray">
          <a:xfrm>
            <a:off x="8099425" y="362267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86" name="Likebent trekant 185"/>
          <p:cNvSpPr/>
          <p:nvPr>
            <p:custDataLst>
              <p:tags r:id="rId59"/>
            </p:custDataLst>
          </p:nvPr>
        </p:nvSpPr>
        <p:spPr bwMode="gray">
          <a:xfrm>
            <a:off x="5362575" y="497205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61" name="Likebent trekant 160"/>
          <p:cNvSpPr/>
          <p:nvPr>
            <p:custDataLst>
              <p:tags r:id="rId60"/>
            </p:custDataLst>
          </p:nvPr>
        </p:nvSpPr>
        <p:spPr bwMode="gray">
          <a:xfrm>
            <a:off x="6842125" y="1857375"/>
            <a:ext cx="114300" cy="114300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82" name="Likebent trekant 181"/>
          <p:cNvSpPr/>
          <p:nvPr>
            <p:custDataLst>
              <p:tags r:id="rId61"/>
            </p:custDataLst>
          </p:nvPr>
        </p:nvSpPr>
        <p:spPr bwMode="gray">
          <a:xfrm>
            <a:off x="7512050" y="445452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59" name="Likebent trekant 158"/>
          <p:cNvSpPr/>
          <p:nvPr>
            <p:custDataLst>
              <p:tags r:id="rId62"/>
            </p:custDataLst>
          </p:nvPr>
        </p:nvSpPr>
        <p:spPr bwMode="gray">
          <a:xfrm>
            <a:off x="5949950" y="1857375"/>
            <a:ext cx="114300" cy="114300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65" name="Likebent trekant 164"/>
          <p:cNvSpPr/>
          <p:nvPr>
            <p:custDataLst>
              <p:tags r:id="rId63"/>
            </p:custDataLst>
          </p:nvPr>
        </p:nvSpPr>
        <p:spPr bwMode="gray">
          <a:xfrm>
            <a:off x="6032500" y="2689225"/>
            <a:ext cx="114300" cy="114300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81" name="Likebent trekant 180"/>
          <p:cNvSpPr/>
          <p:nvPr>
            <p:custDataLst>
              <p:tags r:id="rId64"/>
            </p:custDataLst>
          </p:nvPr>
        </p:nvSpPr>
        <p:spPr bwMode="gray">
          <a:xfrm>
            <a:off x="6731000" y="445452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8" name="Likebent trekant 17"/>
          <p:cNvSpPr/>
          <p:nvPr>
            <p:custDataLst>
              <p:tags r:id="rId65"/>
            </p:custDataLst>
          </p:nvPr>
        </p:nvSpPr>
        <p:spPr bwMode="gray">
          <a:xfrm>
            <a:off x="4776788" y="580390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79" name="Likebent trekant 178"/>
          <p:cNvSpPr/>
          <p:nvPr>
            <p:custDataLst>
              <p:tags r:id="rId66"/>
            </p:custDataLst>
          </p:nvPr>
        </p:nvSpPr>
        <p:spPr bwMode="gray">
          <a:xfrm>
            <a:off x="6032500" y="403860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85" name="Likebent trekant 184"/>
          <p:cNvSpPr/>
          <p:nvPr>
            <p:custDataLst>
              <p:tags r:id="rId67"/>
            </p:custDataLst>
          </p:nvPr>
        </p:nvSpPr>
        <p:spPr bwMode="gray">
          <a:xfrm>
            <a:off x="4581525" y="497205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63" name="Likebent trekant 162"/>
          <p:cNvSpPr/>
          <p:nvPr>
            <p:custDataLst>
              <p:tags r:id="rId68"/>
            </p:custDataLst>
          </p:nvPr>
        </p:nvSpPr>
        <p:spPr bwMode="gray">
          <a:xfrm>
            <a:off x="6731000" y="227330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75" name="Likebent trekant 174"/>
          <p:cNvSpPr/>
          <p:nvPr>
            <p:custDataLst>
              <p:tags r:id="rId69"/>
            </p:custDataLst>
          </p:nvPr>
        </p:nvSpPr>
        <p:spPr bwMode="gray">
          <a:xfrm>
            <a:off x="6954838" y="3622675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71" name="Likebent trekant 170"/>
          <p:cNvSpPr/>
          <p:nvPr>
            <p:custDataLst>
              <p:tags r:id="rId70"/>
            </p:custDataLst>
          </p:nvPr>
        </p:nvSpPr>
        <p:spPr bwMode="gray">
          <a:xfrm>
            <a:off x="6731000" y="320675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58" name="Likebent trekant 157"/>
          <p:cNvSpPr/>
          <p:nvPr>
            <p:custDataLst>
              <p:tags r:id="rId71"/>
            </p:custDataLst>
          </p:nvPr>
        </p:nvSpPr>
        <p:spPr bwMode="gray">
          <a:xfrm>
            <a:off x="4468813" y="1857375"/>
            <a:ext cx="114300" cy="114300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80" name="Likebent trekant 179"/>
          <p:cNvSpPr/>
          <p:nvPr>
            <p:custDataLst>
              <p:tags r:id="rId72"/>
            </p:custDataLst>
          </p:nvPr>
        </p:nvSpPr>
        <p:spPr bwMode="gray">
          <a:xfrm>
            <a:off x="5810250" y="4454525"/>
            <a:ext cx="114300" cy="114300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7" name="Likebent trekant 16"/>
          <p:cNvSpPr/>
          <p:nvPr>
            <p:custDataLst>
              <p:tags r:id="rId73"/>
            </p:custDataLst>
          </p:nvPr>
        </p:nvSpPr>
        <p:spPr bwMode="gray">
          <a:xfrm>
            <a:off x="2822575" y="580390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78" name="Likebent trekant 177"/>
          <p:cNvSpPr/>
          <p:nvPr>
            <p:custDataLst>
              <p:tags r:id="rId74"/>
            </p:custDataLst>
          </p:nvPr>
        </p:nvSpPr>
        <p:spPr bwMode="gray">
          <a:xfrm>
            <a:off x="5251450" y="4038600"/>
            <a:ext cx="114300" cy="114300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64" name="Likebent trekant 163"/>
          <p:cNvSpPr/>
          <p:nvPr>
            <p:custDataLst>
              <p:tags r:id="rId75"/>
            </p:custDataLst>
          </p:nvPr>
        </p:nvSpPr>
        <p:spPr bwMode="gray">
          <a:xfrm>
            <a:off x="4106863" y="2689225"/>
            <a:ext cx="114300" cy="114300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70" name="Likebent trekant 169"/>
          <p:cNvSpPr/>
          <p:nvPr>
            <p:custDataLst>
              <p:tags r:id="rId76"/>
            </p:custDataLst>
          </p:nvPr>
        </p:nvSpPr>
        <p:spPr bwMode="gray">
          <a:xfrm>
            <a:off x="5670550" y="3206750"/>
            <a:ext cx="114300" cy="114300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74" name="Likebent trekant 173"/>
          <p:cNvSpPr/>
          <p:nvPr>
            <p:custDataLst>
              <p:tags r:id="rId77"/>
            </p:custDataLst>
          </p:nvPr>
        </p:nvSpPr>
        <p:spPr bwMode="gray">
          <a:xfrm>
            <a:off x="5586413" y="3622675"/>
            <a:ext cx="114300" cy="114300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62" name="Likebent trekant 161"/>
          <p:cNvSpPr/>
          <p:nvPr>
            <p:custDataLst>
              <p:tags r:id="rId78"/>
            </p:custDataLst>
          </p:nvPr>
        </p:nvSpPr>
        <p:spPr bwMode="gray">
          <a:xfrm>
            <a:off x="4776788" y="2273300"/>
            <a:ext cx="114300" cy="1143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184" name="Likebent trekant 183"/>
          <p:cNvSpPr/>
          <p:nvPr>
            <p:custDataLst>
              <p:tags r:id="rId79"/>
            </p:custDataLst>
          </p:nvPr>
        </p:nvSpPr>
        <p:spPr bwMode="gray">
          <a:xfrm>
            <a:off x="3798888" y="4972050"/>
            <a:ext cx="114300" cy="114300"/>
          </a:xfrm>
          <a:prstGeom prst="triangle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 useBgFill="1">
        <p:nvSpPr>
          <p:cNvPr id="19" name="Rektangel 18"/>
          <p:cNvSpPr/>
          <p:nvPr>
            <p:custDataLst>
              <p:tags r:id="rId80"/>
            </p:custDataLst>
          </p:nvPr>
        </p:nvSpPr>
        <p:spPr bwMode="auto">
          <a:xfrm>
            <a:off x="2198688" y="6397625"/>
            <a:ext cx="1758950" cy="212725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CB7C64F4-DF5B-4B0E-B1F8-C09EB1BA1450}" type="datetime'''''28''''''.''''''''''''''''0''''''''''''''5.20''20'">
              <a:rPr lang="nn-NO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28.05.2020</a:t>
            </a:fld>
            <a:r>
              <a:rPr lang="nn-NO" altLang="en-US" sz="1400" smtClean="0">
                <a:solidFill>
                  <a:schemeClr val="tx1"/>
                </a:solidFill>
                <a:sym typeface="+mn-lt"/>
              </a:rPr>
              <a:t> - </a:t>
            </a:r>
            <a:fld id="{CA8D64A2-9D9B-462E-96F5-F88126E05BC2}" type="datetime'''''''2''''''''3''''''''.0''''8''.202''''''''''''0'''">
              <a:rPr lang="nn-NO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23.08.2020</a:t>
            </a:fld>
            <a:endParaRPr lang="nn-NO" sz="1400">
              <a:solidFill>
                <a:schemeClr val="tx1"/>
              </a:solidFill>
              <a:sym typeface="+mn-lt"/>
            </a:endParaRPr>
          </a:p>
        </p:txBody>
      </p:sp>
      <p:sp>
        <p:nvSpPr>
          <p:cNvPr id="4" name="Rektangel 3"/>
          <p:cNvSpPr/>
          <p:nvPr>
            <p:custDataLst>
              <p:tags r:id="rId81"/>
            </p:custDataLst>
          </p:nvPr>
        </p:nvSpPr>
        <p:spPr bwMode="auto">
          <a:xfrm>
            <a:off x="358775" y="2232025"/>
            <a:ext cx="1471613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nn-NO" altLang="en-US" sz="1400" dirty="0" smtClean="0">
                <a:solidFill>
                  <a:srgbClr val="000000"/>
                </a:solidFill>
                <a:sym typeface="+mn-lt"/>
              </a:rPr>
              <a:t>Styringsgruppemøte</a:t>
            </a:r>
            <a:endParaRPr lang="nn-NO" sz="1400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156" name="Rektangel 155"/>
          <p:cNvSpPr/>
          <p:nvPr>
            <p:custDataLst>
              <p:tags r:id="rId82"/>
            </p:custDataLst>
          </p:nvPr>
        </p:nvSpPr>
        <p:spPr bwMode="auto">
          <a:xfrm>
            <a:off x="358775" y="3997325"/>
            <a:ext cx="125730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nn-NO" altLang="en-US" sz="1400" dirty="0" smtClean="0">
                <a:solidFill>
                  <a:srgbClr val="000000"/>
                </a:solidFill>
              </a:rPr>
              <a:t>Hornindal - Volda</a:t>
            </a:r>
            <a:endParaRPr lang="nn-NO" sz="1400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10" name="Rektangel 9"/>
          <p:cNvSpPr/>
          <p:nvPr>
            <p:custDataLst>
              <p:tags r:id="rId83"/>
            </p:custDataLst>
          </p:nvPr>
        </p:nvSpPr>
        <p:spPr bwMode="auto">
          <a:xfrm>
            <a:off x="358775" y="5346700"/>
            <a:ext cx="1082675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nn-NO" altLang="en-US" sz="1400" dirty="0" smtClean="0">
                <a:solidFill>
                  <a:srgbClr val="000000"/>
                </a:solidFill>
                <a:sym typeface="+mn-lt"/>
              </a:rPr>
              <a:t>Linjeaktivitetar</a:t>
            </a:r>
            <a:endParaRPr lang="nn-NO" sz="1400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11" name="Rektangel 10"/>
          <p:cNvSpPr/>
          <p:nvPr>
            <p:custDataLst>
              <p:tags r:id="rId84"/>
            </p:custDataLst>
          </p:nvPr>
        </p:nvSpPr>
        <p:spPr bwMode="auto">
          <a:xfrm>
            <a:off x="358775" y="1427163"/>
            <a:ext cx="636588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b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nn-NO" altLang="en-US" sz="1400" b="1" dirty="0" smtClean="0">
                <a:solidFill>
                  <a:srgbClr val="000000"/>
                </a:solidFill>
                <a:sym typeface="+mn-lt"/>
              </a:rPr>
              <a:t>Aktivitet</a:t>
            </a:r>
            <a:endParaRPr lang="nn-NO" sz="1400" b="1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6" name="Rektangel 5"/>
          <p:cNvSpPr/>
          <p:nvPr>
            <p:custDataLst>
              <p:tags r:id="rId85"/>
            </p:custDataLst>
          </p:nvPr>
        </p:nvSpPr>
        <p:spPr bwMode="auto">
          <a:xfrm>
            <a:off x="358775" y="2647950"/>
            <a:ext cx="968375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nn-NO" altLang="en-US" sz="1400" dirty="0" smtClean="0">
                <a:solidFill>
                  <a:srgbClr val="000000"/>
                </a:solidFill>
                <a:sym typeface="+mn-lt"/>
              </a:rPr>
              <a:t>Prosjektmøte</a:t>
            </a:r>
            <a:endParaRPr lang="nn-NO" sz="1400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86" name="Rektangel 85"/>
          <p:cNvSpPr/>
          <p:nvPr>
            <p:custDataLst>
              <p:tags r:id="rId86"/>
            </p:custDataLst>
          </p:nvPr>
        </p:nvSpPr>
        <p:spPr bwMode="auto">
          <a:xfrm>
            <a:off x="358775" y="5762625"/>
            <a:ext cx="1033463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nn-NO" altLang="en-US" sz="1400" dirty="0" err="1" smtClean="0">
                <a:solidFill>
                  <a:srgbClr val="000000"/>
                </a:solidFill>
              </a:rPr>
              <a:t>Båtambulanse</a:t>
            </a:r>
            <a:endParaRPr lang="nn-NO" sz="1400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155" name="Rektangel 154"/>
          <p:cNvSpPr/>
          <p:nvPr>
            <p:custDataLst>
              <p:tags r:id="rId87"/>
            </p:custDataLst>
          </p:nvPr>
        </p:nvSpPr>
        <p:spPr bwMode="auto">
          <a:xfrm>
            <a:off x="358775" y="3581400"/>
            <a:ext cx="1131888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nn-NO" altLang="en-US" sz="1400" dirty="0" smtClean="0">
                <a:solidFill>
                  <a:srgbClr val="000000"/>
                </a:solidFill>
              </a:rPr>
              <a:t>Ytre Bremanger</a:t>
            </a:r>
            <a:endParaRPr lang="nn-NO" sz="1400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8" name="Rektangel 7"/>
          <p:cNvSpPr/>
          <p:nvPr>
            <p:custDataLst>
              <p:tags r:id="rId88"/>
            </p:custDataLst>
          </p:nvPr>
        </p:nvSpPr>
        <p:spPr bwMode="auto">
          <a:xfrm>
            <a:off x="358775" y="4413250"/>
            <a:ext cx="935038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nn-NO" altLang="en-US" sz="1400" dirty="0" smtClean="0">
                <a:solidFill>
                  <a:srgbClr val="000000"/>
                </a:solidFill>
                <a:sym typeface="+mn-lt"/>
              </a:rPr>
              <a:t>Samhandling</a:t>
            </a:r>
            <a:endParaRPr lang="nn-NO" sz="1400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157" name="Rektangel 156"/>
          <p:cNvSpPr/>
          <p:nvPr>
            <p:custDataLst>
              <p:tags r:id="rId89"/>
            </p:custDataLst>
          </p:nvPr>
        </p:nvSpPr>
        <p:spPr bwMode="auto">
          <a:xfrm>
            <a:off x="358775" y="1816100"/>
            <a:ext cx="752475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nn-NO" altLang="en-US" sz="1400" dirty="0" smtClean="0">
                <a:solidFill>
                  <a:srgbClr val="000000"/>
                </a:solidFill>
              </a:rPr>
              <a:t>Styremøte</a:t>
            </a:r>
            <a:endParaRPr lang="nn-NO" sz="1400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7" name="Rektangel 6"/>
          <p:cNvSpPr/>
          <p:nvPr>
            <p:custDataLst>
              <p:tags r:id="rId90"/>
            </p:custDataLst>
          </p:nvPr>
        </p:nvSpPr>
        <p:spPr bwMode="auto">
          <a:xfrm>
            <a:off x="358775" y="3165475"/>
            <a:ext cx="360363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nn-NO" altLang="en-US" sz="1400" dirty="0" smtClean="0">
                <a:solidFill>
                  <a:srgbClr val="000000"/>
                </a:solidFill>
                <a:sym typeface="+mn-lt"/>
              </a:rPr>
              <a:t>Lavik</a:t>
            </a:r>
            <a:endParaRPr lang="nn-NO" sz="1400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9" name="Rektangel 8"/>
          <p:cNvSpPr/>
          <p:nvPr>
            <p:custDataLst>
              <p:tags r:id="rId91"/>
            </p:custDataLst>
          </p:nvPr>
        </p:nvSpPr>
        <p:spPr bwMode="auto">
          <a:xfrm>
            <a:off x="358775" y="4930775"/>
            <a:ext cx="911225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tint val="100000"/>
                    <a:shade val="100000"/>
                    <a:satMod val="1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nn-NO" altLang="en-US" sz="1400" dirty="0" smtClean="0">
                <a:solidFill>
                  <a:srgbClr val="000000"/>
                </a:solidFill>
                <a:sym typeface="+mn-lt"/>
              </a:rPr>
              <a:t>Arbeidsutval</a:t>
            </a:r>
            <a:endParaRPr lang="nn-NO" sz="1400" dirty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9882188" y="2090520"/>
            <a:ext cx="18936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100" dirty="0" smtClean="0"/>
              <a:t>Grøn trekant = tidfesta</a:t>
            </a:r>
          </a:p>
          <a:p>
            <a:r>
              <a:rPr lang="nn-NO" sz="1100" dirty="0" smtClean="0"/>
              <a:t>Blå trekant = illustrasjon</a:t>
            </a:r>
            <a:endParaRPr lang="nn-NO" sz="1100" dirty="0"/>
          </a:p>
        </p:txBody>
      </p:sp>
    </p:spTree>
    <p:extLst>
      <p:ext uri="{BB962C8B-B14F-4D97-AF65-F5344CB8AC3E}">
        <p14:creationId xmlns:p14="http://schemas.microsoft.com/office/powerpoint/2010/main" val="12528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316908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609601" y="2066905"/>
            <a:ext cx="11249023" cy="1803296"/>
          </a:xfrm>
        </p:spPr>
        <p:txBody>
          <a:bodyPr/>
          <a:lstStyle/>
          <a:p>
            <a:r>
              <a:rPr lang="nn-NO" dirty="0" smtClean="0"/>
              <a:t>1. oktober – Hornindal/Volda – </a:t>
            </a:r>
            <a:r>
              <a:rPr lang="nn-NO" dirty="0"/>
              <a:t>Nordfjord </a:t>
            </a:r>
            <a:r>
              <a:rPr lang="nn-NO" dirty="0" smtClean="0"/>
              <a:t>sjukehus </a:t>
            </a:r>
            <a:endParaRPr lang="nn-NO" sz="1000" dirty="0"/>
          </a:p>
          <a:p>
            <a:r>
              <a:rPr lang="nn-NO" dirty="0" smtClean="0"/>
              <a:t>13. oktober – Ytre Bremanger – Knutholmen </a:t>
            </a:r>
            <a:endParaRPr lang="nn-NO" sz="1000" dirty="0" smtClean="0"/>
          </a:p>
          <a:p>
            <a:r>
              <a:rPr lang="nn-NO" dirty="0" smtClean="0"/>
              <a:t>16. oktober – Lavik – Lavik Fjordhotell </a:t>
            </a:r>
            <a:endParaRPr lang="nn-NO" sz="1000" dirty="0" smtClean="0"/>
          </a:p>
          <a:p>
            <a:r>
              <a:rPr lang="nn-NO" dirty="0" smtClean="0"/>
              <a:t>21. oktober – Samhandling -  Førde </a:t>
            </a:r>
            <a:r>
              <a:rPr lang="nn-NO" dirty="0" smtClean="0"/>
              <a:t>sentralsjukehus</a:t>
            </a:r>
            <a:endParaRPr lang="nn-NO" sz="1000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0997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Bild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5708" y="24412"/>
            <a:ext cx="6610028" cy="6826333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20597" y="136716"/>
            <a:ext cx="1873250" cy="39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4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535578" y="1881051"/>
            <a:ext cx="3396342" cy="3043646"/>
            <a:chOff x="4274912" y="5043525"/>
            <a:chExt cx="862324" cy="678679"/>
          </a:xfrm>
          <a:solidFill>
            <a:schemeClr val="bg1">
              <a:lumMod val="75000"/>
            </a:schemeClr>
          </a:solidFill>
        </p:grpSpPr>
        <p:sp>
          <p:nvSpPr>
            <p:cNvPr id="5" name="Rektangel 4"/>
            <p:cNvSpPr/>
            <p:nvPr/>
          </p:nvSpPr>
          <p:spPr>
            <a:xfrm>
              <a:off x="4274913" y="5043525"/>
              <a:ext cx="862323" cy="67867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ekstSylinder 5"/>
            <p:cNvSpPr txBox="1"/>
            <p:nvPr/>
          </p:nvSpPr>
          <p:spPr>
            <a:xfrm>
              <a:off x="4274912" y="5043525"/>
              <a:ext cx="862323" cy="6786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6670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2800" dirty="0"/>
                <a:t>Arbeidsgrupper</a:t>
              </a:r>
            </a:p>
          </p:txBody>
        </p:sp>
      </p:grpSp>
      <p:grpSp>
        <p:nvGrpSpPr>
          <p:cNvPr id="7" name="Gruppe 6"/>
          <p:cNvGrpSpPr/>
          <p:nvPr/>
        </p:nvGrpSpPr>
        <p:grpSpPr>
          <a:xfrm>
            <a:off x="5193259" y="359832"/>
            <a:ext cx="4372772" cy="1399039"/>
            <a:chOff x="5268837" y="4016358"/>
            <a:chExt cx="1758159" cy="645638"/>
          </a:xfrm>
          <a:solidFill>
            <a:schemeClr val="bg1">
              <a:lumMod val="75000"/>
            </a:schemeClr>
          </a:solidFill>
        </p:grpSpPr>
        <p:sp>
          <p:nvSpPr>
            <p:cNvPr id="8" name="Rektangel 7"/>
            <p:cNvSpPr/>
            <p:nvPr/>
          </p:nvSpPr>
          <p:spPr>
            <a:xfrm>
              <a:off x="5268837" y="4016358"/>
              <a:ext cx="1758159" cy="64563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kstSylinder 8"/>
            <p:cNvSpPr txBox="1"/>
            <p:nvPr/>
          </p:nvSpPr>
          <p:spPr>
            <a:xfrm>
              <a:off x="5268837" y="4016358"/>
              <a:ext cx="1758159" cy="6456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6670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600" dirty="0" smtClean="0"/>
                <a:t>Arbeidsgruppe </a:t>
              </a:r>
              <a:r>
                <a:rPr lang="nb-NO" sz="1600" dirty="0"/>
                <a:t>1 Hornindal/Volda</a:t>
              </a:r>
            </a:p>
          </p:txBody>
        </p:sp>
      </p:grpSp>
      <p:grpSp>
        <p:nvGrpSpPr>
          <p:cNvPr id="10" name="Gruppe 9"/>
          <p:cNvGrpSpPr/>
          <p:nvPr/>
        </p:nvGrpSpPr>
        <p:grpSpPr>
          <a:xfrm>
            <a:off x="5216921" y="1948670"/>
            <a:ext cx="4349110" cy="1319349"/>
            <a:chOff x="5268837" y="4712149"/>
            <a:chExt cx="1781821" cy="645638"/>
          </a:xfrm>
          <a:solidFill>
            <a:schemeClr val="bg1">
              <a:lumMod val="75000"/>
            </a:schemeClr>
          </a:solidFill>
        </p:grpSpPr>
        <p:sp>
          <p:nvSpPr>
            <p:cNvPr id="11" name="Rektangel 10"/>
            <p:cNvSpPr/>
            <p:nvPr/>
          </p:nvSpPr>
          <p:spPr>
            <a:xfrm>
              <a:off x="5268837" y="4712149"/>
              <a:ext cx="1781821" cy="64563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TekstSylinder 11"/>
            <p:cNvSpPr txBox="1"/>
            <p:nvPr/>
          </p:nvSpPr>
          <p:spPr>
            <a:xfrm>
              <a:off x="5268837" y="4712149"/>
              <a:ext cx="1781821" cy="6456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6670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600" dirty="0" smtClean="0"/>
                <a:t>Arbeidsgruppe </a:t>
              </a:r>
              <a:r>
                <a:rPr lang="nb-NO" sz="1600" dirty="0"/>
                <a:t>2 Lavik</a:t>
              </a:r>
            </a:p>
          </p:txBody>
        </p:sp>
      </p:grpSp>
      <p:grpSp>
        <p:nvGrpSpPr>
          <p:cNvPr id="13" name="Gruppe 12"/>
          <p:cNvGrpSpPr/>
          <p:nvPr/>
        </p:nvGrpSpPr>
        <p:grpSpPr>
          <a:xfrm>
            <a:off x="5188311" y="3559923"/>
            <a:ext cx="4377721" cy="1364775"/>
            <a:chOff x="5245175" y="5404528"/>
            <a:chExt cx="1805483" cy="649051"/>
          </a:xfrm>
          <a:solidFill>
            <a:schemeClr val="bg1">
              <a:lumMod val="75000"/>
            </a:schemeClr>
          </a:solidFill>
        </p:grpSpPr>
        <p:sp>
          <p:nvSpPr>
            <p:cNvPr id="14" name="Rektangel 13"/>
            <p:cNvSpPr/>
            <p:nvPr/>
          </p:nvSpPr>
          <p:spPr>
            <a:xfrm>
              <a:off x="5268837" y="5407941"/>
              <a:ext cx="1781821" cy="64563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kstSylinder 14"/>
            <p:cNvSpPr txBox="1"/>
            <p:nvPr/>
          </p:nvSpPr>
          <p:spPr>
            <a:xfrm>
              <a:off x="5245175" y="5404528"/>
              <a:ext cx="1781821" cy="6456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6670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600" dirty="0" smtClean="0"/>
                <a:t>Arbeidsgruppe </a:t>
              </a:r>
              <a:r>
                <a:rPr lang="nb-NO" sz="1600" dirty="0"/>
                <a:t>3 Ytre Bremanger</a:t>
              </a:r>
            </a:p>
          </p:txBody>
        </p:sp>
      </p:grpSp>
      <p:grpSp>
        <p:nvGrpSpPr>
          <p:cNvPr id="29" name="Gruppe 28"/>
          <p:cNvGrpSpPr/>
          <p:nvPr/>
        </p:nvGrpSpPr>
        <p:grpSpPr>
          <a:xfrm>
            <a:off x="5245683" y="5276231"/>
            <a:ext cx="4262975" cy="1319349"/>
            <a:chOff x="5268837" y="4712149"/>
            <a:chExt cx="1781821" cy="645638"/>
          </a:xfrm>
          <a:solidFill>
            <a:schemeClr val="bg1">
              <a:lumMod val="75000"/>
            </a:schemeClr>
          </a:solidFill>
        </p:grpSpPr>
        <p:sp>
          <p:nvSpPr>
            <p:cNvPr id="30" name="Rektangel 29"/>
            <p:cNvSpPr/>
            <p:nvPr/>
          </p:nvSpPr>
          <p:spPr>
            <a:xfrm>
              <a:off x="5268837" y="4712149"/>
              <a:ext cx="1781821" cy="64563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TekstSylinder 30"/>
            <p:cNvSpPr txBox="1"/>
            <p:nvPr/>
          </p:nvSpPr>
          <p:spPr>
            <a:xfrm>
              <a:off x="5268837" y="4712149"/>
              <a:ext cx="1781821" cy="6456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6670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1200" dirty="0"/>
            </a:p>
          </p:txBody>
        </p:sp>
      </p:grpSp>
      <p:sp>
        <p:nvSpPr>
          <p:cNvPr id="32" name="Rektangel 31"/>
          <p:cNvSpPr/>
          <p:nvPr/>
        </p:nvSpPr>
        <p:spPr>
          <a:xfrm>
            <a:off x="5865850" y="5397296"/>
            <a:ext cx="29652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b-NO" sz="1600" dirty="0">
                <a:solidFill>
                  <a:schemeClr val="bg1"/>
                </a:solidFill>
              </a:rPr>
              <a:t>Arbeidsgruppe </a:t>
            </a:r>
            <a:r>
              <a:rPr lang="nb-NO" sz="1600" dirty="0" smtClean="0">
                <a:solidFill>
                  <a:schemeClr val="bg1"/>
                </a:solidFill>
              </a:rPr>
              <a:t> 4 Samhandling   </a:t>
            </a:r>
            <a:endParaRPr lang="nb-NO" sz="1600" dirty="0">
              <a:solidFill>
                <a:schemeClr val="bg1"/>
              </a:solidFill>
            </a:endParaRPr>
          </a:p>
          <a:p>
            <a:pPr lvl="0"/>
            <a:r>
              <a:rPr lang="nb-NO" sz="1600" dirty="0" err="1" smtClean="0">
                <a:solidFill>
                  <a:schemeClr val="bg1"/>
                </a:solidFill>
              </a:rPr>
              <a:t>Legevaktspilot</a:t>
            </a:r>
            <a:r>
              <a:rPr lang="nb-NO" sz="1600" dirty="0" smtClean="0">
                <a:solidFill>
                  <a:schemeClr val="bg1"/>
                </a:solidFill>
              </a:rPr>
              <a:t>       </a:t>
            </a:r>
            <a:endParaRPr lang="nb-NO" sz="1600" dirty="0">
              <a:solidFill>
                <a:schemeClr val="bg1"/>
              </a:solidFill>
            </a:endParaRPr>
          </a:p>
          <a:p>
            <a:pPr lvl="0"/>
            <a:r>
              <a:rPr lang="nb-NO" sz="1600" dirty="0" smtClean="0">
                <a:solidFill>
                  <a:schemeClr val="bg1"/>
                </a:solidFill>
              </a:rPr>
              <a:t>Samarbeid </a:t>
            </a:r>
            <a:r>
              <a:rPr lang="nb-NO" sz="1600" dirty="0">
                <a:solidFill>
                  <a:schemeClr val="bg1"/>
                </a:solidFill>
              </a:rPr>
              <a:t>med </a:t>
            </a:r>
            <a:r>
              <a:rPr lang="nb-NO" sz="1600" dirty="0" err="1">
                <a:solidFill>
                  <a:schemeClr val="bg1"/>
                </a:solidFill>
              </a:rPr>
              <a:t>kommunar</a:t>
            </a:r>
            <a:r>
              <a:rPr lang="nb-NO" sz="1600" dirty="0">
                <a:solidFill>
                  <a:schemeClr val="bg1"/>
                </a:solidFill>
              </a:rPr>
              <a:t>              </a:t>
            </a:r>
            <a:r>
              <a:rPr lang="nb-NO" sz="1600" dirty="0" smtClean="0">
                <a:solidFill>
                  <a:schemeClr val="bg1"/>
                </a:solidFill>
              </a:rPr>
              <a:t>    </a:t>
            </a:r>
            <a:r>
              <a:rPr lang="nb-NO" sz="1600" dirty="0" err="1" smtClean="0">
                <a:solidFill>
                  <a:schemeClr val="bg1"/>
                </a:solidFill>
              </a:rPr>
              <a:t>Akutthjelpar</a:t>
            </a:r>
            <a:endParaRPr lang="nb-NO" sz="1600" dirty="0">
              <a:solidFill>
                <a:schemeClr val="bg1"/>
              </a:solidFill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10202091" y="874685"/>
            <a:ext cx="147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/>
              <a:t>1. oktober</a:t>
            </a:r>
            <a:endParaRPr lang="nb-NO" sz="24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10202091" y="2423678"/>
            <a:ext cx="1867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16.oktober</a:t>
            </a:r>
            <a:endParaRPr lang="nb-NO" sz="2400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10272194" y="4061233"/>
            <a:ext cx="1557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/>
              <a:t>13.oktober</a:t>
            </a:r>
            <a:endParaRPr lang="nb-NO" sz="240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10272194" y="5751239"/>
            <a:ext cx="1557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/>
              <a:t>21.oktober</a:t>
            </a:r>
            <a:endParaRPr lang="nb-NO" sz="2400" dirty="0"/>
          </a:p>
        </p:txBody>
      </p:sp>
      <p:pic>
        <p:nvPicPr>
          <p:cNvPr id="22" name="Bild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2091" y="88967"/>
            <a:ext cx="1873250" cy="39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05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ktangel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363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nb-NO" sz="3333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calaSans-Bold"/>
              <a:ea typeface="+mj-ea"/>
              <a:cs typeface="Arial" panose="020B0604020202020204" pitchFamily="34" charset="0"/>
              <a:sym typeface="ScalaSans-Bold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6889" y="812526"/>
            <a:ext cx="8701088" cy="720090"/>
          </a:xfrm>
        </p:spPr>
        <p:txBody>
          <a:bodyPr>
            <a:normAutofit/>
          </a:bodyPr>
          <a:lstStyle/>
          <a:p>
            <a:r>
              <a:rPr lang="nb-NO" sz="3333" dirty="0" smtClean="0">
                <a:solidFill>
                  <a:schemeClr val="tx1"/>
                </a:solidFill>
              </a:rPr>
              <a:t>Prosjektgruppe </a:t>
            </a:r>
            <a:r>
              <a:rPr lang="nb-NO" sz="3333" dirty="0" err="1" smtClean="0">
                <a:solidFill>
                  <a:schemeClr val="tx1"/>
                </a:solidFill>
              </a:rPr>
              <a:t>prehospitale</a:t>
            </a:r>
            <a:r>
              <a:rPr lang="nb-NO" sz="3333" dirty="0" smtClean="0">
                <a:solidFill>
                  <a:schemeClr val="tx1"/>
                </a:solidFill>
              </a:rPr>
              <a:t> </a:t>
            </a:r>
            <a:r>
              <a:rPr lang="nb-NO" sz="3333" dirty="0" err="1" smtClean="0">
                <a:solidFill>
                  <a:schemeClr val="tx1"/>
                </a:solidFill>
              </a:rPr>
              <a:t>tenester</a:t>
            </a:r>
            <a:r>
              <a:rPr lang="nb-NO" sz="3333" dirty="0" smtClean="0">
                <a:solidFill>
                  <a:schemeClr val="tx1"/>
                </a:solidFill>
              </a:rPr>
              <a:t> fase 3</a:t>
            </a:r>
            <a:endParaRPr lang="nb-NO" sz="3333" dirty="0">
              <a:solidFill>
                <a:schemeClr val="tx1"/>
              </a:solidFill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862586"/>
              </p:ext>
            </p:extLst>
          </p:nvPr>
        </p:nvGraphicFramePr>
        <p:xfrm>
          <a:off x="726889" y="1748735"/>
          <a:ext cx="10344009" cy="4494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8003">
                  <a:extLst>
                    <a:ext uri="{9D8B030D-6E8A-4147-A177-3AD203B41FA5}">
                      <a16:colId xmlns:a16="http://schemas.microsoft.com/office/drawing/2014/main" val="3126828780"/>
                    </a:ext>
                  </a:extLst>
                </a:gridCol>
                <a:gridCol w="3448003">
                  <a:extLst>
                    <a:ext uri="{9D8B030D-6E8A-4147-A177-3AD203B41FA5}">
                      <a16:colId xmlns:a16="http://schemas.microsoft.com/office/drawing/2014/main" val="3391479876"/>
                    </a:ext>
                  </a:extLst>
                </a:gridCol>
                <a:gridCol w="3448003">
                  <a:extLst>
                    <a:ext uri="{9D8B030D-6E8A-4147-A177-3AD203B41FA5}">
                      <a16:colId xmlns:a16="http://schemas.microsoft.com/office/drawing/2014/main" val="3989983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800" b="0" dirty="0" smtClean="0">
                          <a:solidFill>
                            <a:schemeClr val="bg1"/>
                          </a:solidFill>
                        </a:rPr>
                        <a:t>Tom</a:t>
                      </a:r>
                      <a:r>
                        <a:rPr lang="nb-NO" sz="1800" b="0" baseline="0" dirty="0" smtClean="0">
                          <a:solidFill>
                            <a:schemeClr val="bg1"/>
                          </a:solidFill>
                        </a:rPr>
                        <a:t> Guldhav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0" dirty="0" smtClean="0">
                          <a:solidFill>
                            <a:schemeClr val="bg1"/>
                          </a:solidFill>
                        </a:rPr>
                        <a:t>Direktør Kirurgisk</a:t>
                      </a:r>
                      <a:r>
                        <a:rPr lang="nb-NO" sz="1800" b="0" baseline="0" dirty="0" smtClean="0">
                          <a:solidFill>
                            <a:schemeClr val="bg1"/>
                          </a:solidFill>
                        </a:rPr>
                        <a:t> klinikk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0" dirty="0" err="1" smtClean="0">
                          <a:solidFill>
                            <a:schemeClr val="bg1"/>
                          </a:solidFill>
                        </a:rPr>
                        <a:t>prosjektleiar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7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Robert Brennersted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Avdelingssjef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Stian Sægrov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Ambulansesjef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954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Vidar Vie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Spesialrådgjevar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02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Audun Nedrebø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Brukarrepresentant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961065"/>
                  </a:ext>
                </a:extLst>
              </a:tr>
              <a:tr h="415612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Elin Sørbotten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KS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799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Heidi </a:t>
                      </a: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Vederhus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KS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628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Daniel </a:t>
                      </a: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Søvde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Tillitsvalt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6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Leif Johnny Fjellro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Tillitsvalt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20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Geir </a:t>
                      </a: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Tennebø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Vernetenesta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05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927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5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663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23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336098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ktangel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363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nb-NO" sz="3333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calaSans-Bold"/>
              <a:ea typeface="+mj-ea"/>
              <a:cs typeface="Arial" panose="020B0604020202020204" pitchFamily="34" charset="0"/>
              <a:sym typeface="ScalaSans-Bold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8352" y="0"/>
            <a:ext cx="8701088" cy="720090"/>
          </a:xfrm>
        </p:spPr>
        <p:txBody>
          <a:bodyPr>
            <a:normAutofit/>
          </a:bodyPr>
          <a:lstStyle/>
          <a:p>
            <a:r>
              <a:rPr lang="nb-NO" sz="3333" dirty="0" smtClean="0">
                <a:solidFill>
                  <a:schemeClr val="tx1"/>
                </a:solidFill>
              </a:rPr>
              <a:t>Forslag: Arbeidsgruppe Lavik</a:t>
            </a:r>
            <a:endParaRPr lang="nb-NO" sz="3333" dirty="0">
              <a:solidFill>
                <a:schemeClr val="tx1"/>
              </a:solidFill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869703"/>
              </p:ext>
            </p:extLst>
          </p:nvPr>
        </p:nvGraphicFramePr>
        <p:xfrm>
          <a:off x="698314" y="848623"/>
          <a:ext cx="10344010" cy="497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5124">
                  <a:extLst>
                    <a:ext uri="{9D8B030D-6E8A-4147-A177-3AD203B41FA5}">
                      <a16:colId xmlns:a16="http://schemas.microsoft.com/office/drawing/2014/main" val="3126828780"/>
                    </a:ext>
                  </a:extLst>
                </a:gridCol>
                <a:gridCol w="2950883">
                  <a:extLst>
                    <a:ext uri="{9D8B030D-6E8A-4147-A177-3AD203B41FA5}">
                      <a16:colId xmlns:a16="http://schemas.microsoft.com/office/drawing/2014/main" val="3391479876"/>
                    </a:ext>
                  </a:extLst>
                </a:gridCol>
                <a:gridCol w="3448003">
                  <a:extLst>
                    <a:ext uri="{9D8B030D-6E8A-4147-A177-3AD203B41FA5}">
                      <a16:colId xmlns:a16="http://schemas.microsoft.com/office/drawing/2014/main" val="3989983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800" b="0" dirty="0" smtClean="0">
                          <a:solidFill>
                            <a:schemeClr val="bg1"/>
                          </a:solidFill>
                        </a:rPr>
                        <a:t>Robert Brennersted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0" dirty="0" smtClean="0">
                          <a:solidFill>
                            <a:schemeClr val="bg1"/>
                          </a:solidFill>
                        </a:rPr>
                        <a:t>Helse Førde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0" dirty="0" err="1" smtClean="0">
                          <a:solidFill>
                            <a:schemeClr val="bg1"/>
                          </a:solidFill>
                        </a:rPr>
                        <a:t>gruppeleiar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73603"/>
                  </a:ext>
                </a:extLst>
              </a:tr>
              <a:tr h="48075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Stian Sægrov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Vidar Vie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954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Leif Otto Halland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02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Øystein Helleseth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961065"/>
                  </a:ext>
                </a:extLst>
              </a:tr>
              <a:tr h="415612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Kjartan </a:t>
                      </a: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Heggø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799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Helene Høiset Sæterdal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78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750" kern="1200" dirty="0" smtClean="0">
                          <a:solidFill>
                            <a:srgbClr val="00071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Dag Are </a:t>
                      </a:r>
                      <a:r>
                        <a:rPr lang="nb-NO" sz="1750" kern="1200" dirty="0" err="1" smtClean="0">
                          <a:solidFill>
                            <a:srgbClr val="00071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Fludal</a:t>
                      </a:r>
                      <a:r>
                        <a:rPr lang="nb-NO" sz="1750" kern="1200" dirty="0" smtClean="0">
                          <a:solidFill>
                            <a:srgbClr val="00071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n-NO" sz="1750" kern="1200" dirty="0" smtClean="0">
                        <a:solidFill>
                          <a:srgbClr val="00071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Vernetenesta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628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Gunnbjørg Friis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Tillitsvalt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6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Kristine Longfellow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Høyanger kommune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20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Martin </a:t>
                      </a: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Lundegård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Hyllestad kommune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05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Fjaler kommune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927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Geir </a:t>
                      </a: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Ytredal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Brukar</a:t>
                      </a:r>
                      <a:r>
                        <a:rPr lang="nb-NO" sz="1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representant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663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331012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n-NO" sz="3583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1183038" y="462189"/>
            <a:ext cx="8517467" cy="643684"/>
          </a:xfrm>
        </p:spPr>
        <p:txBody>
          <a:bodyPr/>
          <a:lstStyle/>
          <a:p>
            <a:r>
              <a:rPr lang="nn-NO" dirty="0" smtClean="0"/>
              <a:t>Forslag: Mandat arbeidsgruppe Lavik</a:t>
            </a:r>
            <a:endParaRPr lang="nn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6</a:t>
            </a:fld>
            <a:endParaRPr lang="nb-NO"/>
          </a:p>
        </p:txBody>
      </p:sp>
      <p:sp>
        <p:nvSpPr>
          <p:cNvPr id="9" name="Plassholder for innhold 5"/>
          <p:cNvSpPr txBox="1">
            <a:spLocks/>
          </p:cNvSpPr>
          <p:nvPr/>
        </p:nvSpPr>
        <p:spPr>
          <a:xfrm>
            <a:off x="609600" y="1402597"/>
            <a:ext cx="10694858" cy="880223"/>
          </a:xfrm>
          <a:prstGeom prst="rect">
            <a:avLst/>
          </a:prstGeom>
        </p:spPr>
        <p:txBody>
          <a:bodyPr lIns="91423" tIns="45711" rIns="91423" bIns="45711">
            <a:spAutoFit/>
          </a:bodyPr>
          <a:lstStyle>
            <a:lvl1pPr marL="0" indent="0" algn="l" defTabSz="457091" rtl="0" eaLnBrk="1" latinLnBrk="0" hangingPunct="1">
              <a:spcBef>
                <a:spcPct val="20000"/>
              </a:spcBef>
              <a:buFontTx/>
              <a:buNone/>
              <a:defRPr sz="2417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773" indent="-285681" algn="l" defTabSz="457091" rtl="0" eaLnBrk="1" latinLnBrk="0" hangingPunct="1">
              <a:spcBef>
                <a:spcPct val="20000"/>
              </a:spcBef>
              <a:buFont typeface="Arial"/>
              <a:buChar char="–"/>
              <a:defRPr sz="1417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2pPr>
            <a:lvl3pPr marL="1142726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1167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3pPr>
            <a:lvl4pPr marL="1599817" indent="-228545" algn="l" defTabSz="457091" rtl="0" eaLnBrk="1" latinLnBrk="0" hangingPunct="1">
              <a:spcBef>
                <a:spcPct val="20000"/>
              </a:spcBef>
              <a:buFont typeface="Arial"/>
              <a:buChar char="–"/>
              <a:defRPr sz="1083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4pPr>
            <a:lvl5pPr marL="2056908" indent="-228545" algn="l" defTabSz="457091" rtl="0" eaLnBrk="1" latinLnBrk="0" hangingPunct="1">
              <a:spcBef>
                <a:spcPct val="20000"/>
              </a:spcBef>
              <a:buFont typeface="Arial"/>
              <a:buChar char="»"/>
              <a:defRPr sz="1083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5pPr>
            <a:lvl6pPr marL="2513998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087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177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268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sz="1600" dirty="0">
                <a:solidFill>
                  <a:srgbClr val="000714"/>
                </a:solidFill>
              </a:rPr>
              <a:t>S</a:t>
            </a:r>
            <a:r>
              <a:rPr lang="nn-NO" sz="1600" dirty="0" smtClean="0">
                <a:solidFill>
                  <a:srgbClr val="000714"/>
                </a:solidFill>
              </a:rPr>
              <a:t>tyret sitt vedtak: </a:t>
            </a:r>
          </a:p>
          <a:p>
            <a:r>
              <a:rPr lang="nn-NO" sz="1600" i="1" dirty="0">
                <a:solidFill>
                  <a:srgbClr val="000714"/>
                </a:solidFill>
              </a:rPr>
              <a:t>Endringane som gjeld døgnbilen i Lavik skal utgreiast vidare, og det skal vurderast alternative modellar. Kommunar, tilsetteorganisasjonar og verneteneste skal takast med i prosessen. Saka vert lagt fram for styret til endeleg avgjerd. </a:t>
            </a:r>
          </a:p>
        </p:txBody>
      </p:sp>
      <p:sp>
        <p:nvSpPr>
          <p:cNvPr id="10" name="Plassholder for innhold 5"/>
          <p:cNvSpPr txBox="1">
            <a:spLocks/>
          </p:cNvSpPr>
          <p:nvPr/>
        </p:nvSpPr>
        <p:spPr>
          <a:xfrm>
            <a:off x="609600" y="2957593"/>
            <a:ext cx="10694858" cy="2997726"/>
          </a:xfrm>
          <a:prstGeom prst="rect">
            <a:avLst/>
          </a:prstGeom>
        </p:spPr>
        <p:txBody>
          <a:bodyPr lIns="91423" tIns="45711" rIns="91423" bIns="45711">
            <a:spAutoFit/>
          </a:bodyPr>
          <a:lstStyle>
            <a:lvl1pPr marL="0" indent="0" algn="l" defTabSz="457091" rtl="0" eaLnBrk="1" latinLnBrk="0" hangingPunct="1">
              <a:spcBef>
                <a:spcPct val="20000"/>
              </a:spcBef>
              <a:buFontTx/>
              <a:buNone/>
              <a:defRPr sz="2417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773" indent="-285681" algn="l" defTabSz="457091" rtl="0" eaLnBrk="1" latinLnBrk="0" hangingPunct="1">
              <a:spcBef>
                <a:spcPct val="20000"/>
              </a:spcBef>
              <a:buFont typeface="Arial"/>
              <a:buChar char="–"/>
              <a:defRPr sz="1417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2pPr>
            <a:lvl3pPr marL="1142726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1167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3pPr>
            <a:lvl4pPr marL="1599817" indent="-228545" algn="l" defTabSz="457091" rtl="0" eaLnBrk="1" latinLnBrk="0" hangingPunct="1">
              <a:spcBef>
                <a:spcPct val="20000"/>
              </a:spcBef>
              <a:buFont typeface="Arial"/>
              <a:buChar char="–"/>
              <a:defRPr sz="1083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4pPr>
            <a:lvl5pPr marL="2056908" indent="-228545" algn="l" defTabSz="457091" rtl="0" eaLnBrk="1" latinLnBrk="0" hangingPunct="1">
              <a:spcBef>
                <a:spcPct val="20000"/>
              </a:spcBef>
              <a:buFont typeface="Arial"/>
              <a:buChar char="»"/>
              <a:defRPr sz="1083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5pPr>
            <a:lvl6pPr marL="2513998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087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177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268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sz="1600" dirty="0" smtClean="0">
                <a:solidFill>
                  <a:srgbClr val="000714"/>
                </a:solidFill>
              </a:rPr>
              <a:t>Oppdrag: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Gå gjennom prosjektrapport fase 2, styresak 24.01.2020 og mandat for fase 3.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Gjennomføre ein prosess som sikrar involvering i samsvar med styrevedtak.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Utgreie og vurdere alternative modellar for endringane i Lavik.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Føreslå modell som inngår i, og byggjer på same prinsippa, som det totale ambulansetilbodet til Helse Førde.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Levere eit saksunderlag som gir grunnlag for å utarbeide styresak med framlegg til vedtak.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n-NO" sz="1600" dirty="0" smtClean="0">
              <a:solidFill>
                <a:srgbClr val="00071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n-NO" sz="1600" dirty="0">
              <a:solidFill>
                <a:srgbClr val="000714"/>
              </a:solidFill>
            </a:endParaRPr>
          </a:p>
          <a:p>
            <a:r>
              <a:rPr lang="nn-NO" sz="1600" dirty="0" smtClean="0">
                <a:solidFill>
                  <a:srgbClr val="000714"/>
                </a:solidFill>
              </a:rPr>
              <a:t>Tidsfrist: 30. januar 2021</a:t>
            </a:r>
          </a:p>
          <a:p>
            <a:endParaRPr lang="nn-NO" sz="1600" dirty="0" smtClean="0">
              <a:solidFill>
                <a:srgbClr val="0007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ktangel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363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nb-NO" sz="300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calaSans-Bold"/>
              <a:ea typeface="+mj-ea"/>
              <a:cs typeface="Arial" panose="020B0604020202020204" pitchFamily="34" charset="0"/>
              <a:sym typeface="ScalaSans-Bold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82265" y="126726"/>
            <a:ext cx="8701088" cy="544787"/>
          </a:xfrm>
        </p:spPr>
        <p:txBody>
          <a:bodyPr>
            <a:normAutofit fontScale="90000"/>
          </a:bodyPr>
          <a:lstStyle/>
          <a:p>
            <a:r>
              <a:rPr lang="nb-NO" sz="3333" dirty="0" smtClean="0">
                <a:solidFill>
                  <a:schemeClr val="tx1"/>
                </a:solidFill>
              </a:rPr>
              <a:t>Forslag: Arbeidsgruppe Ytre Bremanger</a:t>
            </a:r>
            <a:endParaRPr lang="nb-NO" sz="3333" dirty="0">
              <a:solidFill>
                <a:schemeClr val="tx1"/>
              </a:solidFill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/>
          </p:nvPr>
        </p:nvGraphicFramePr>
        <p:xfrm>
          <a:off x="884051" y="671513"/>
          <a:ext cx="10344009" cy="660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8003">
                  <a:extLst>
                    <a:ext uri="{9D8B030D-6E8A-4147-A177-3AD203B41FA5}">
                      <a16:colId xmlns:a16="http://schemas.microsoft.com/office/drawing/2014/main" val="3126828780"/>
                    </a:ext>
                  </a:extLst>
                </a:gridCol>
                <a:gridCol w="3448003">
                  <a:extLst>
                    <a:ext uri="{9D8B030D-6E8A-4147-A177-3AD203B41FA5}">
                      <a16:colId xmlns:a16="http://schemas.microsoft.com/office/drawing/2014/main" val="3391479876"/>
                    </a:ext>
                  </a:extLst>
                </a:gridCol>
                <a:gridCol w="3448003">
                  <a:extLst>
                    <a:ext uri="{9D8B030D-6E8A-4147-A177-3AD203B41FA5}">
                      <a16:colId xmlns:a16="http://schemas.microsoft.com/office/drawing/2014/main" val="3989983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800" b="0" dirty="0" smtClean="0">
                          <a:solidFill>
                            <a:schemeClr val="bg1"/>
                          </a:solidFill>
                        </a:rPr>
                        <a:t>Stian Sægrov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0" dirty="0" smtClean="0">
                          <a:solidFill>
                            <a:schemeClr val="bg1"/>
                          </a:solidFill>
                        </a:rPr>
                        <a:t>Helse Førde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0" dirty="0" err="1" smtClean="0">
                          <a:solidFill>
                            <a:schemeClr val="bg1"/>
                          </a:solidFill>
                        </a:rPr>
                        <a:t>gruppeleiar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7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091" rtl="0" eaLnBrk="1" latinLnBrk="0" hangingPunct="1"/>
                      <a:r>
                        <a:rPr lang="nb-NO" sz="180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Robert Brennersted</a:t>
                      </a:r>
                      <a:endParaRPr lang="nb-NO" sz="18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Helse Førde</a:t>
                      </a:r>
                      <a:endParaRPr lang="nb-NO" sz="18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3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091" rtl="0" eaLnBrk="1" latinLnBrk="0" hangingPunct="1"/>
                      <a:r>
                        <a:rPr lang="nb-NO" sz="180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Vidar Vie</a:t>
                      </a:r>
                      <a:endParaRPr lang="nb-NO" sz="18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Helse Førde</a:t>
                      </a:r>
                      <a:endParaRPr lang="nb-NO" sz="18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091" rtl="0" eaLnBrk="1" latinLnBrk="0" hangingPunct="1"/>
                      <a:r>
                        <a:rPr lang="nb-NO" sz="1800" kern="12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deltakar</a:t>
                      </a:r>
                      <a:endParaRPr lang="nb-NO" sz="180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John</a:t>
                      </a:r>
                      <a:r>
                        <a:rPr lang="nb-NO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nb-NO" sz="1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Ellingsund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954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Trond Aamot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02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Norleiv</a:t>
                      </a:r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Helgheim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961065"/>
                  </a:ext>
                </a:extLst>
              </a:tr>
              <a:tr h="415612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(Robert høyrer med AMK)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799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750" kern="1200" dirty="0" smtClean="0">
                          <a:solidFill>
                            <a:srgbClr val="00071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Eivind Petersen</a:t>
                      </a:r>
                      <a:endParaRPr lang="nb-NO" sz="1800" dirty="0">
                        <a:solidFill>
                          <a:srgbClr val="00071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Vernetenesta</a:t>
                      </a:r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628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Leif Johnny Fjellro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Tillitsvalt</a:t>
                      </a:r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6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Evy</a:t>
                      </a:r>
                      <a:r>
                        <a:rPr lang="nb-NO" sz="1800" baseline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Fjellestad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Bremanger kommune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20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Anita</a:t>
                      </a:r>
                      <a:r>
                        <a:rPr lang="nb-NO" sz="1800" baseline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Brevik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Bremanger kommune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05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Randi</a:t>
                      </a:r>
                      <a:r>
                        <a:rPr lang="nb-NO" sz="1800" baseline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Ytrehus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Bremanger kommune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838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Kinn kommune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306092"/>
                  </a:ext>
                </a:extLst>
              </a:tr>
              <a:tr h="449258"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Irene Storøy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Leiar i rådet for mennesker med nedsette funksjonsevner/ brukarrepresentant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540093"/>
                  </a:ext>
                </a:extLst>
              </a:tr>
              <a:tr h="449258"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Hilde</a:t>
                      </a:r>
                      <a:r>
                        <a:rPr lang="nb-NO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Larsen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Tillitsvalt</a:t>
                      </a:r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Bremanger</a:t>
                      </a:r>
                      <a:r>
                        <a:rPr lang="nb-NO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kommune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154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Frida </a:t>
                      </a: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Galaasen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Brukar</a:t>
                      </a:r>
                      <a:r>
                        <a:rPr lang="nb-NO" sz="1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representant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663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2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887928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nn-NO" sz="3583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609600" y="1415839"/>
            <a:ext cx="10694858" cy="1126444"/>
          </a:xfrm>
        </p:spPr>
        <p:txBody>
          <a:bodyPr/>
          <a:lstStyle/>
          <a:p>
            <a:r>
              <a:rPr lang="nn-NO" sz="1600" dirty="0">
                <a:solidFill>
                  <a:srgbClr val="000714"/>
                </a:solidFill>
              </a:rPr>
              <a:t>S</a:t>
            </a:r>
            <a:r>
              <a:rPr lang="nn-NO" sz="1600" dirty="0" smtClean="0">
                <a:solidFill>
                  <a:srgbClr val="000714"/>
                </a:solidFill>
              </a:rPr>
              <a:t>tyret sitt vedtak: </a:t>
            </a:r>
          </a:p>
          <a:p>
            <a:r>
              <a:rPr lang="nn-NO" sz="1600" i="1" dirty="0" smtClean="0">
                <a:solidFill>
                  <a:srgbClr val="000714"/>
                </a:solidFill>
              </a:rPr>
              <a:t>Administrerande </a:t>
            </a:r>
            <a:r>
              <a:rPr lang="nn-NO" sz="1600" i="1" dirty="0">
                <a:solidFill>
                  <a:srgbClr val="000714"/>
                </a:solidFill>
              </a:rPr>
              <a:t>direktør får i oppdrag å arbeide vidare med omgjering av døgnbil i Ytre Bremanger til einmannsbetent ambulanseressurs, alternativt redusere til ein ambulanse i Bremanger kommune. Kommunar, tilsetteorganisasjonar og verneteneste skal takast med i prosessen. Saka vert lagt fram for styret til endeleg avgjerd.</a:t>
            </a:r>
          </a:p>
        </p:txBody>
      </p:sp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614766" y="220786"/>
            <a:ext cx="8517467" cy="1195053"/>
          </a:xfrm>
        </p:spPr>
        <p:txBody>
          <a:bodyPr/>
          <a:lstStyle/>
          <a:p>
            <a:r>
              <a:rPr lang="nn-NO" dirty="0" smtClean="0"/>
              <a:t>Forslag: Mandat arbeidsgruppe Ytre Bremanger</a:t>
            </a:r>
            <a:endParaRPr lang="nn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8</a:t>
            </a:fld>
            <a:endParaRPr lang="nb-NO"/>
          </a:p>
        </p:txBody>
      </p:sp>
      <p:sp>
        <p:nvSpPr>
          <p:cNvPr id="9" name="Plassholder for innhold 5"/>
          <p:cNvSpPr txBox="1">
            <a:spLocks/>
          </p:cNvSpPr>
          <p:nvPr/>
        </p:nvSpPr>
        <p:spPr>
          <a:xfrm>
            <a:off x="630264" y="2825858"/>
            <a:ext cx="10694858" cy="2702260"/>
          </a:xfrm>
          <a:prstGeom prst="rect">
            <a:avLst/>
          </a:prstGeom>
        </p:spPr>
        <p:txBody>
          <a:bodyPr lIns="91423" tIns="45711" rIns="91423" bIns="45711">
            <a:spAutoFit/>
          </a:bodyPr>
          <a:lstStyle>
            <a:lvl1pPr marL="0" indent="0" algn="l" defTabSz="457091" rtl="0" eaLnBrk="1" latinLnBrk="0" hangingPunct="1">
              <a:spcBef>
                <a:spcPct val="20000"/>
              </a:spcBef>
              <a:buFontTx/>
              <a:buNone/>
              <a:defRPr sz="2417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773" indent="-285681" algn="l" defTabSz="457091" rtl="0" eaLnBrk="1" latinLnBrk="0" hangingPunct="1">
              <a:spcBef>
                <a:spcPct val="20000"/>
              </a:spcBef>
              <a:buFont typeface="Arial"/>
              <a:buChar char="–"/>
              <a:defRPr sz="1417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2pPr>
            <a:lvl3pPr marL="1142726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1167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3pPr>
            <a:lvl4pPr marL="1599817" indent="-228545" algn="l" defTabSz="457091" rtl="0" eaLnBrk="1" latinLnBrk="0" hangingPunct="1">
              <a:spcBef>
                <a:spcPct val="20000"/>
              </a:spcBef>
              <a:buFont typeface="Arial"/>
              <a:buChar char="–"/>
              <a:defRPr sz="1083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4pPr>
            <a:lvl5pPr marL="2056908" indent="-228545" algn="l" defTabSz="457091" rtl="0" eaLnBrk="1" latinLnBrk="0" hangingPunct="1">
              <a:spcBef>
                <a:spcPct val="20000"/>
              </a:spcBef>
              <a:buFont typeface="Arial"/>
              <a:buChar char="»"/>
              <a:defRPr sz="1083" kern="1200">
                <a:solidFill>
                  <a:schemeClr val="tx1"/>
                </a:solidFill>
                <a:latin typeface="ScalaSans"/>
                <a:ea typeface="+mn-ea"/>
                <a:cs typeface="ScalaSans"/>
              </a:defRPr>
            </a:lvl5pPr>
            <a:lvl6pPr marL="2513998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087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177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268" indent="-228545" algn="l" defTabSz="457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sz="1600" dirty="0" smtClean="0">
                <a:solidFill>
                  <a:srgbClr val="000714"/>
                </a:solidFill>
              </a:rPr>
              <a:t>Oppdrag: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Gå gjennom prosjektrapport fase 2, styresak 24.01.2020 og mandat for fase 3.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Gjennomføre ein prosess som sikrar involvering i samsvar med styrevedtak.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Detaljere driftsmodell for einmannsbetent ambulanseressurs i Ytre Bremanger.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 smtClean="0">
                <a:solidFill>
                  <a:srgbClr val="000714"/>
                </a:solidFill>
              </a:rPr>
              <a:t>Tilrå valt driftsmodell – alternativt tilrå reduksjon til ein ambulanse i Bremanger kommune.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n-NO" sz="1600" dirty="0">
                <a:solidFill>
                  <a:srgbClr val="000714"/>
                </a:solidFill>
              </a:rPr>
              <a:t>Levere eit saksunderlag som gir grunnlag for å utarbeide styresak med framlegg til vedtak.</a:t>
            </a:r>
          </a:p>
          <a:p>
            <a:endParaRPr lang="nn-NO" sz="1600" dirty="0" smtClean="0">
              <a:solidFill>
                <a:srgbClr val="00071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n-NO" sz="1600" dirty="0">
              <a:solidFill>
                <a:srgbClr val="000714"/>
              </a:solidFill>
            </a:endParaRPr>
          </a:p>
          <a:p>
            <a:r>
              <a:rPr lang="nn-NO" sz="1600" dirty="0" smtClean="0">
                <a:solidFill>
                  <a:srgbClr val="000714"/>
                </a:solidFill>
              </a:rPr>
              <a:t>Tidsfrist: 30.01.2021</a:t>
            </a:r>
          </a:p>
        </p:txBody>
      </p:sp>
    </p:spTree>
    <p:extLst>
      <p:ext uri="{BB962C8B-B14F-4D97-AF65-F5344CB8AC3E}">
        <p14:creationId xmlns:p14="http://schemas.microsoft.com/office/powerpoint/2010/main" val="164705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342754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ktangel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363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0" lang="nb-NO" sz="3333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calaSans-Bold"/>
              <a:ea typeface="+mj-ea"/>
              <a:cs typeface="Arial" panose="020B0604020202020204" pitchFamily="34" charset="0"/>
              <a:sym typeface="ScalaSans-Bold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26914" y="0"/>
            <a:ext cx="8701088" cy="720090"/>
          </a:xfrm>
        </p:spPr>
        <p:txBody>
          <a:bodyPr>
            <a:normAutofit/>
          </a:bodyPr>
          <a:lstStyle/>
          <a:p>
            <a:r>
              <a:rPr lang="nb-NO" sz="3333" dirty="0" smtClean="0">
                <a:solidFill>
                  <a:schemeClr val="tx1"/>
                </a:solidFill>
              </a:rPr>
              <a:t>Forslag: Arbeidsgruppe Hornindal - Volda</a:t>
            </a:r>
            <a:endParaRPr lang="nb-NO" sz="3333" dirty="0">
              <a:solidFill>
                <a:schemeClr val="tx1"/>
              </a:solidFill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548960"/>
              </p:ext>
            </p:extLst>
          </p:nvPr>
        </p:nvGraphicFramePr>
        <p:xfrm>
          <a:off x="712602" y="720090"/>
          <a:ext cx="10344009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8003">
                  <a:extLst>
                    <a:ext uri="{9D8B030D-6E8A-4147-A177-3AD203B41FA5}">
                      <a16:colId xmlns:a16="http://schemas.microsoft.com/office/drawing/2014/main" val="3126828780"/>
                    </a:ext>
                  </a:extLst>
                </a:gridCol>
                <a:gridCol w="3448003">
                  <a:extLst>
                    <a:ext uri="{9D8B030D-6E8A-4147-A177-3AD203B41FA5}">
                      <a16:colId xmlns:a16="http://schemas.microsoft.com/office/drawing/2014/main" val="3391479876"/>
                    </a:ext>
                  </a:extLst>
                </a:gridCol>
                <a:gridCol w="3448003">
                  <a:extLst>
                    <a:ext uri="{9D8B030D-6E8A-4147-A177-3AD203B41FA5}">
                      <a16:colId xmlns:a16="http://schemas.microsoft.com/office/drawing/2014/main" val="3989983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chemeClr val="bg1"/>
                          </a:solidFill>
                        </a:rPr>
                        <a:t>Stian</a:t>
                      </a:r>
                      <a:r>
                        <a:rPr lang="nb-NO" sz="1800" b="0" baseline="0" dirty="0" smtClean="0">
                          <a:solidFill>
                            <a:schemeClr val="bg1"/>
                          </a:solidFill>
                        </a:rPr>
                        <a:t> Sægrov</a:t>
                      </a:r>
                      <a:endParaRPr lang="nb-NO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0" dirty="0" smtClean="0">
                          <a:solidFill>
                            <a:schemeClr val="bg1"/>
                          </a:solidFill>
                        </a:rPr>
                        <a:t>Helse Førde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b="0" dirty="0" err="1" smtClean="0">
                          <a:solidFill>
                            <a:schemeClr val="bg1"/>
                          </a:solidFill>
                        </a:rPr>
                        <a:t>gruppeleiar</a:t>
                      </a:r>
                      <a:endParaRPr lang="nb-NO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7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Leif Magne </a:t>
                      </a: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Giil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657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Tone Holvik (Laila Haugland?)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954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Leif Otto Halland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02970"/>
                  </a:ext>
                </a:extLst>
              </a:tr>
              <a:tr h="330518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Vidar Vie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0" dirty="0" smtClean="0">
                          <a:solidFill>
                            <a:srgbClr val="000714"/>
                          </a:solidFill>
                        </a:rPr>
                        <a:t>Helse Førde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961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Daniel </a:t>
                      </a: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Søvde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Tillitsvalt</a:t>
                      </a:r>
                      <a:r>
                        <a:rPr lang="nb-NO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380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750" kern="1200" dirty="0" smtClean="0">
                          <a:solidFill>
                            <a:srgbClr val="00071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Geir </a:t>
                      </a:r>
                      <a:r>
                        <a:rPr lang="nb-NO" sz="1750" kern="1200" dirty="0" err="1" smtClean="0">
                          <a:solidFill>
                            <a:srgbClr val="00071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Tennebø</a:t>
                      </a:r>
                      <a:r>
                        <a:rPr lang="nb-NO" sz="1750" kern="1200" dirty="0" smtClean="0">
                          <a:solidFill>
                            <a:srgbClr val="00071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nb-NO" sz="1800" dirty="0">
                        <a:solidFill>
                          <a:srgbClr val="00071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Vernetenesta</a:t>
                      </a:r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Helse Førde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6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Kristianne Nore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Nordfjord legevakt og Stad kommune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539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Marius</a:t>
                      </a:r>
                      <a:r>
                        <a:rPr lang="nb-NO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Solbakken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Stryn kommune</a:t>
                      </a:r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deltakar</a:t>
                      </a:r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20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053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927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663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7898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WBEsq83S_EqUs3h7NcHe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IIEpKGEOVTwqw4kcW5T6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rVEcgMtPicy4M2HqBAl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IQKHUFGvlOwkt16_u4IP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ZgoSkwmptY.s6ftHlhw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PEsQpYqLw6bXVPNHV52A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q2U58sb7Pbg0tWnLZGRO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cixFK1qdckSxrHi9nre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IrsdQpusTDqV7XkJr0G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LDwY7rc1UlqIEV5l1fc1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4s4EyLePB8W7GJEIPJTJ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WTPOOkB7xJozwJMmI2j_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KBiFWwCotQVGS9t.d58y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yO1qonIhXBNOJ.yjGOf4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dCg.4L545C65XvyPNXO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erRRtKtP0feqQf1_z3p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73_xk4oYaIdqLL5onNJA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joYtcIXQFOR8VWHgXci1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5kq.IThX8p1NQ_tmMJ5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joYtcIXQFOR8VWHgXci1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LlW9hczaJGBooA3wUJs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joYtcIXQFOR8VWHgXci1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5ou50PVcSHb7QC9OVF_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ZcgUfIW.BszmGPH6GG6j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1aX4wsiYzi4_slBhOdlm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PmS7xtUCNha2V7lVrpkI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F70d1lF2O7GdyCinJ0AX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FHYwJU.O4rPUc5by6vc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aliaPiW9gLzYyumP8WBn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SK1V.8LROBRPA8ykbNjY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N9FBLzANDSiOND1BtOfA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GHSgEDNtLDWcDhey6.B3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9uP8cSB_PWCNTjMmGjLj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ZFZuw4E6E2BkDpr1Swig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lewEoRzKzFiG22yVf86h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ok.JF3pDSwWn6l5xJFSM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gFhfA5AcVUi4Zsos23B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b040tOl4kpc1xVU2.aEi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oJviaMhJ1pC6FzXtiWjO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VgTQO9TyE4eUjK.R7ttm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aHGzTcOaAhuODpq6MRo_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fbqUsVMWpWRqT1WjnE6Y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.24mbvYnOp4YHgP3121R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VOd8i82WWg2u1poHjgM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aDPfeT4Yg8oGpgwFNcxM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XjcYZ89icdgaWOITudFy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Lgl3FSJp0SJAMZlg73pA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UwEXeVXEPAJjeQHvdeJx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RmLcljl1Bo8fWztD0bE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8u30wt5k2fO705q7ByL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9Z1wCcsvTc9AR0Zzhcn6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OZZCnOF07NpAJVqKeUl.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T2sNb1xrKGCkmAgz541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MmzQpp5gjpNeFwfXIxVT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obypy_NN0.avoAaHx0T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6qiVcAZSQkjq9oso5obS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_DruhEKhQ2sb1g.cgrzo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XWp8O51np2_60B9RCTy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SO9Hz5jwucYrUHhPa8f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cFNIY6csYMf8E8YTWLd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5WrjOpi06TGo9iGJr7Y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65PJkHkZBFl_wUVYmJeG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3RY7_Rck9wzRTnvhKQ5U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EXMwA1TEWaKhFs1FF0l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RKvukI48KQelDxkxkbhS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d66XfuTmkIX3OqXnBeRL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YXH2xuo5UvtjDMlguWUr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LOV9kWUV7rlOGlKCFnbs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joYtcIXQFOR8VWHgXci1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vRtFjntMIrxSdY_vcH47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Nv.kLolzwwvKZBYv0W3Q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mX7wuTUE8iSCCGe0gKcp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v8DvcyZ5DL9dCsyQWNA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pDuvfBNnmzC8vjT73Xt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pbGT.5l6AAQqTJg_eGgl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Gi6cCNouPHleeN9C.l3Q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oNrE_OAN0l1HS69tzcMD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p.PBcUfvLECDN7NmmBTB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K6OfaxoZtUq0apJug6yV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M8QB.RyhRLnAub_QmscU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78K5.F13EnvceW.dNJh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RgNX7JniYJtWH192GQG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292qwH2mGFXIjxweVFX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kXh1UR6nDK_Aek_9JG9A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HHMWQn1O6uP6IQzQb8.1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NO8mlWhi2bH3gYtMe3X1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6mmGz9qbwItaG0JGC7TM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QbVxKwB55_fI8GNFiT9H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_dW23HQnyC.V9KtrzA6s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joYtcIXQFOR8VWHgXci1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_UUxKe3qIzqPSrHXoGLF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hG1PmghWTDOsAvbBwZvz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zsDBNFcc.SdlEDGIdNCZ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1oFBF8nMxM4oUIphwA7g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5nTifUL.bBEeYFaxCQCC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b.yCD8HobwgxwrkG4Gy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87bmvulF0VdHgh.rMqSf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kBNe5YtlZVWQ.uXDmCLG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w4SutpDb8zsr1rtSXj3P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e01RtKE6yUxy5z3LSrVhg"/>
</p:tagLst>
</file>

<file path=ppt/theme/theme1.xml><?xml version="1.0" encoding="utf-8"?>
<a:theme xmlns:a="http://schemas.openxmlformats.org/drawingml/2006/main" name="2018-03-20 Møtepresentasjon programleiing og styringsgruppe">
  <a:themeElements>
    <a:clrScheme name="Helse Vest">
      <a:dk1>
        <a:srgbClr val="00338D"/>
      </a:dk1>
      <a:lt1>
        <a:sysClr val="window" lastClr="FFFFFF"/>
      </a:lt1>
      <a:dk2>
        <a:srgbClr val="00338D"/>
      </a:dk2>
      <a:lt2>
        <a:srgbClr val="EEECE1"/>
      </a:lt2>
      <a:accent1>
        <a:srgbClr val="7AB2D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8D"/>
      </a:hlink>
      <a:folHlink>
        <a:srgbClr val="0033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-03-20 Møtepresentasjon programleiing og styringsgruppe" id="{F27EFBCE-EE9A-4F9A-A034-87F72539CB7D}" vid="{9D02DD5E-910D-4D67-84D2-875DEEF3F0F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A7A599B1562CD408A764557326C88C3" ma:contentTypeVersion="0" ma:contentTypeDescription="Opprett et nytt dokument." ma:contentTypeScope="" ma:versionID="9db0fe33a644f9cc303ea1f07a148b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e2500873ed525c1cf306a41cba81ed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25B251-28E3-4725-A1BB-3409062DD5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F08C5E-2177-4623-AA56-8C4A99EED28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49C9905-3AB5-43C3-AA17-EE8A3C2E6A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25297</TotalTime>
  <Words>915</Words>
  <Application>Microsoft Office PowerPoint</Application>
  <PresentationFormat>Widescreen</PresentationFormat>
  <Paragraphs>277</Paragraphs>
  <Slides>15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2" baseType="lpstr">
      <vt:lpstr>Arial</vt:lpstr>
      <vt:lpstr>Calibri</vt:lpstr>
      <vt:lpstr>ScalaSans</vt:lpstr>
      <vt:lpstr>ScalaSans-Bold</vt:lpstr>
      <vt:lpstr>Wingdings</vt:lpstr>
      <vt:lpstr>2018-03-20 Møtepresentasjon programleiing og styringsgruppe</vt:lpstr>
      <vt:lpstr>think-cell Slide</vt:lpstr>
      <vt:lpstr>Prehospital plan fase 3 – orientering.</vt:lpstr>
      <vt:lpstr>PowerPoint-presentasjon</vt:lpstr>
      <vt:lpstr>PowerPoint-presentasjon</vt:lpstr>
      <vt:lpstr>Prosjektgruppe prehospitale tenester fase 3</vt:lpstr>
      <vt:lpstr>Forslag: Arbeidsgruppe Lavik</vt:lpstr>
      <vt:lpstr>Forslag: Mandat arbeidsgruppe Lavik</vt:lpstr>
      <vt:lpstr>Forslag: Arbeidsgruppe Ytre Bremanger</vt:lpstr>
      <vt:lpstr>Forslag: Mandat arbeidsgruppe Ytre Bremanger</vt:lpstr>
      <vt:lpstr>Forslag: Arbeidsgruppe Hornindal - Volda</vt:lpstr>
      <vt:lpstr>Forslag: Mandat arbeidsgruppe Hornindal - Volda</vt:lpstr>
      <vt:lpstr>Forslag: Arbeidsgruppe samhandling</vt:lpstr>
      <vt:lpstr>Forslag: Mandat arbeidsgruppe samhandling</vt:lpstr>
      <vt:lpstr>Utkast overordna tidsplan</vt:lpstr>
      <vt:lpstr>Utkast overordna tidsplan</vt:lpstr>
      <vt:lpstr>PowerPoint-presentasjon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Vegkart og  organisering</dc:title>
  <dc:creator>Undertun, Tone</dc:creator>
  <cp:lastModifiedBy>Guldhav, Tom</cp:lastModifiedBy>
  <cp:revision>169</cp:revision>
  <cp:lastPrinted>2019-11-26T10:49:06Z</cp:lastPrinted>
  <dcterms:created xsi:type="dcterms:W3CDTF">2019-11-18T12:03:14Z</dcterms:created>
  <dcterms:modified xsi:type="dcterms:W3CDTF">2020-09-30T07:59:06Z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0x010100DA7A599B1562CD408A764557326C88C3</vt:lpwstr>
  </property>
</Properties>
</file>