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77" r:id="rId11"/>
    <p:sldId id="272" r:id="rId12"/>
    <p:sldId id="274" r:id="rId13"/>
    <p:sldId id="275" r:id="rId14"/>
    <p:sldId id="276" r:id="rId15"/>
    <p:sldId id="278" r:id="rId16"/>
    <p:sldId id="280" r:id="rId17"/>
    <p:sldId id="279" r:id="rId18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CCDED-168C-40A5-8D6F-F52BD37968F7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106B7-685B-456F-A3B5-6C72357DBBC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52971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491E-3E19-40EF-81EC-177E24821811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14D69-1CC6-4443-B58D-6818AD25954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186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622300" y="877888"/>
            <a:ext cx="7797800" cy="43878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  <a:p>
            <a:endParaRPr lang="nb-NO" b="1" dirty="0"/>
          </a:p>
          <a:p>
            <a:r>
              <a:rPr lang="nb-NO" b="1" baseline="0" dirty="0"/>
              <a:t>De nasjonale føringene for primærhelsetjenesten generelt  ligger også som føringer for primærhelseprogrammet.</a:t>
            </a:r>
            <a:r>
              <a:rPr lang="nb-NO" b="1" dirty="0"/>
              <a:t> </a:t>
            </a:r>
          </a:p>
          <a:p>
            <a:endParaRPr lang="nb-NO" b="1" dirty="0"/>
          </a:p>
          <a:p>
            <a:r>
              <a:rPr lang="nb-NO" baseline="0" dirty="0"/>
              <a:t>Det handler om å oppfylle målet om </a:t>
            </a:r>
            <a:r>
              <a:rPr lang="nb-NO" b="1" dirty="0"/>
              <a:t>Pasientens</a:t>
            </a:r>
            <a:r>
              <a:rPr lang="nb-NO" b="1" baseline="0" dirty="0"/>
              <a:t> helsetjeneste</a:t>
            </a:r>
            <a:endParaRPr lang="nb-NO" b="1" dirty="0"/>
          </a:p>
          <a:p>
            <a:r>
              <a:rPr lang="nb-NO" dirty="0"/>
              <a:t>Det betyr at</a:t>
            </a:r>
            <a:r>
              <a:rPr lang="nb-NO" baseline="0" dirty="0"/>
              <a:t> </a:t>
            </a:r>
            <a:r>
              <a:rPr lang="nb-NO" dirty="0"/>
              <a:t>brukernes mål, behov og ønsker for eget liv ligger som en overordnet føring for alt</a:t>
            </a:r>
            <a:r>
              <a:rPr lang="nb-NO" baseline="0" dirty="0"/>
              <a:t> vi gjør.</a:t>
            </a:r>
            <a:endParaRPr lang="nb-NO" dirty="0"/>
          </a:p>
          <a:p>
            <a:r>
              <a:rPr lang="nb-NO" dirty="0"/>
              <a:t> </a:t>
            </a:r>
          </a:p>
          <a:p>
            <a:r>
              <a:rPr lang="nb-NO" b="1" dirty="0"/>
              <a:t>Sammenhengende tjenester</a:t>
            </a:r>
            <a:r>
              <a:rPr lang="nb-NO" dirty="0"/>
              <a:t>:  Vi</a:t>
            </a:r>
            <a:r>
              <a:rPr lang="nb-NO" baseline="0" dirty="0"/>
              <a:t> skal ha gode overganger og god flyt mellom tjenestene både innad i kommunen og mellom kommune og spesialist.  </a:t>
            </a:r>
          </a:p>
          <a:p>
            <a:r>
              <a:rPr lang="nb-NO" baseline="0" dirty="0"/>
              <a:t>Brukeren forflytter seg mellom tjenestene og derfor bør alle planer og tiltak for helse- og omsorgstjenesten være helhetlige og med utgangspunkt i brukeren/pasient og ikke i den enkelte tjeneste.</a:t>
            </a:r>
          </a:p>
          <a:p>
            <a:r>
              <a:rPr lang="nb-NO" baseline="0" dirty="0"/>
              <a:t>Dette må til får at t</a:t>
            </a:r>
            <a:r>
              <a:rPr lang="nb-NO" dirty="0"/>
              <a:t>jenestene</a:t>
            </a:r>
            <a:r>
              <a:rPr lang="nb-NO" baseline="0" dirty="0"/>
              <a:t> skal fremstå som</a:t>
            </a:r>
            <a:r>
              <a:rPr lang="nb-NO" dirty="0"/>
              <a:t> koordinerte og samordnet for pasientene.</a:t>
            </a:r>
          </a:p>
          <a:p>
            <a:pPr marL="459075" lvl="1"/>
            <a:endParaRPr lang="nb-NO" dirty="0"/>
          </a:p>
          <a:p>
            <a:r>
              <a:rPr lang="nb-NO" b="1" dirty="0"/>
              <a:t>Innovasjon og tjenesteutvikling </a:t>
            </a:r>
          </a:p>
          <a:p>
            <a:r>
              <a:rPr lang="nb-NO" b="0" dirty="0"/>
              <a:t>Skal</a:t>
            </a:r>
            <a:r>
              <a:rPr lang="nb-NO" b="0" baseline="0" dirty="0"/>
              <a:t> tjenesten kunne møte fremtidens behov, så må vi drive tjenesteutvikling og tjenesteinnovasjon. Vi må digitalisere, ta i bruk ny teknologi og tenke nye måter å gi tjenester på.</a:t>
            </a:r>
            <a:endParaRPr lang="nb-NO" b="0" dirty="0"/>
          </a:p>
          <a:p>
            <a:pPr marL="459075" lvl="1"/>
            <a:endParaRPr lang="nb-NO" dirty="0"/>
          </a:p>
          <a:p>
            <a:pPr marL="459075" lvl="1"/>
            <a:endParaRPr lang="nb-NO" dirty="0"/>
          </a:p>
          <a:p>
            <a:pPr marL="459075" lvl="1"/>
            <a:endParaRPr lang="nb-NO" dirty="0"/>
          </a:p>
          <a:p>
            <a:pPr marL="459075" lvl="1"/>
            <a:endParaRPr lang="nb-NO" dirty="0"/>
          </a:p>
          <a:p>
            <a:pPr marL="459075" lvl="1"/>
            <a:endParaRPr lang="nb-NO" dirty="0"/>
          </a:p>
          <a:p>
            <a:pPr marL="459075" lvl="1"/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598488" y="877888"/>
            <a:ext cx="7808913" cy="43926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Frem til nå har Primærhelseprogrammet</a:t>
            </a:r>
            <a:r>
              <a:rPr lang="nb-NO" baseline="0" dirty="0"/>
              <a:t> vært organisert slik;…</a:t>
            </a:r>
            <a:endParaRPr lang="nb-NO" dirty="0"/>
          </a:p>
          <a:p>
            <a:r>
              <a:rPr lang="nb-NO" dirty="0"/>
              <a:t>Velferdsteknologiprogrammet.</a:t>
            </a:r>
          </a:p>
          <a:p>
            <a:endParaRPr lang="nb-NO" dirty="0"/>
          </a:p>
          <a:p>
            <a:r>
              <a:rPr lang="nb-NO" dirty="0"/>
              <a:t>Får nye oppgaver; Videokonferanse i fastlegepraksis, legevakt, + generell utvikling,</a:t>
            </a:r>
            <a:r>
              <a:rPr lang="nb-NO" baseline="0" dirty="0"/>
              <a:t> kompetanseløft med </a:t>
            </a:r>
            <a:r>
              <a:rPr lang="nb-NO" baseline="0" dirty="0" err="1"/>
              <a:t>lederutd</a:t>
            </a:r>
            <a:r>
              <a:rPr lang="nb-NO" baseline="0" dirty="0"/>
              <a:t>, </a:t>
            </a:r>
            <a:r>
              <a:rPr lang="nb-NO" baseline="0" dirty="0" err="1"/>
              <a:t>masterutd</a:t>
            </a:r>
            <a:r>
              <a:rPr lang="nb-NO" baseline="0" dirty="0"/>
              <a:t> i avansert klinisk sykepleier </a:t>
            </a:r>
            <a:endParaRPr lang="nb-NO" dirty="0"/>
          </a:p>
          <a:p>
            <a:pPr defTabSz="918149">
              <a:defRPr/>
            </a:pPr>
            <a:endParaRPr lang="nb-NO" dirty="0"/>
          </a:p>
          <a:p>
            <a:pPr defTabSz="918149">
              <a:defRPr/>
            </a:pPr>
            <a:endParaRPr lang="nb-NO" dirty="0"/>
          </a:p>
          <a:p>
            <a:pPr defTabSz="918149">
              <a:defRPr/>
            </a:pPr>
            <a:r>
              <a:rPr lang="nb-NO" dirty="0"/>
              <a:t>Veldig god samarbeid på tvers</a:t>
            </a:r>
            <a:r>
              <a:rPr lang="nb-NO" baseline="0" dirty="0"/>
              <a:t> - </a:t>
            </a:r>
            <a:r>
              <a:rPr lang="nb-NO" dirty="0"/>
              <a:t>deltakere fra hele</a:t>
            </a:r>
            <a:r>
              <a:rPr lang="nb-NO" baseline="0" dirty="0"/>
              <a:t> huset! Takk for jobben som er gjort.</a:t>
            </a:r>
            <a:endParaRPr lang="nb-NO" dirty="0"/>
          </a:p>
          <a:p>
            <a:endParaRPr lang="nb-NO" dirty="0"/>
          </a:p>
          <a:p>
            <a:r>
              <a:rPr lang="nb-NO" dirty="0"/>
              <a:t>Referansegruppe</a:t>
            </a:r>
            <a:r>
              <a:rPr lang="nb-NO" baseline="0" dirty="0"/>
              <a:t> – </a:t>
            </a:r>
            <a:r>
              <a:rPr lang="nb-NO" baseline="0" dirty="0" err="1"/>
              <a:t>fagorg</a:t>
            </a:r>
            <a:r>
              <a:rPr lang="nb-NO" baseline="0" dirty="0"/>
              <a:t>, </a:t>
            </a:r>
            <a:r>
              <a:rPr lang="nb-NO" baseline="0" dirty="0" err="1"/>
              <a:t>brukerorg</a:t>
            </a:r>
            <a:r>
              <a:rPr lang="nb-NO" baseline="0" dirty="0"/>
              <a:t>, </a:t>
            </a:r>
            <a:r>
              <a:rPr lang="nb-NO" baseline="0" dirty="0" err="1"/>
              <a:t>interesseorg</a:t>
            </a:r>
            <a:r>
              <a:rPr lang="nb-NO" baseline="0" dirty="0"/>
              <a:t>.</a:t>
            </a:r>
            <a:endParaRPr lang="nb-NO" dirty="0"/>
          </a:p>
          <a:p>
            <a:endParaRPr lang="nb-NO" dirty="0"/>
          </a:p>
          <a:p>
            <a:r>
              <a:rPr lang="nb-NO" dirty="0"/>
              <a:t>Alt går parallelt </a:t>
            </a:r>
          </a:p>
          <a:p>
            <a:r>
              <a:rPr lang="nb-NO" baseline="0" dirty="0"/>
              <a:t>Oppfølgingsteam har utlysning førstkommende mandag, det skal være med 5-7 kommuner. </a:t>
            </a:r>
          </a:p>
          <a:p>
            <a:endParaRPr lang="nb-NO" baseline="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4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622300" y="877888"/>
            <a:ext cx="7797800" cy="43878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49">
              <a:defRPr/>
            </a:pPr>
            <a:r>
              <a:rPr lang="nb-NO" dirty="0"/>
              <a:t>Illustrasjon på sammenhengen</a:t>
            </a:r>
            <a:r>
              <a:rPr lang="nb-NO" baseline="0" dirty="0"/>
              <a:t> mellom Primærhelseteam, Oppfølgingsteam og avstandsoppfølging</a:t>
            </a:r>
          </a:p>
          <a:p>
            <a:pPr defTabSz="918149">
              <a:defRPr/>
            </a:pPr>
            <a:endParaRPr lang="nb-NO" dirty="0"/>
          </a:p>
          <a:p>
            <a:pPr defTabSz="918149">
              <a:defRPr/>
            </a:pPr>
            <a:r>
              <a:rPr lang="nb-NO" dirty="0"/>
              <a:t>Gode forløp </a:t>
            </a:r>
          </a:p>
          <a:p>
            <a:pPr defTabSz="918149">
              <a:defRPr/>
            </a:pPr>
            <a:r>
              <a:rPr lang="nb-NO" dirty="0"/>
              <a:t>Bruker</a:t>
            </a:r>
          </a:p>
          <a:p>
            <a:pPr defTabSz="918149">
              <a:defRPr/>
            </a:pPr>
            <a:r>
              <a:rPr lang="nb-NO" dirty="0"/>
              <a:t>Fastlege</a:t>
            </a:r>
          </a:p>
          <a:p>
            <a:pPr defTabSz="918149">
              <a:defRPr/>
            </a:pPr>
            <a:endParaRPr lang="nb-NO" dirty="0"/>
          </a:p>
          <a:p>
            <a:pPr defTabSz="918149">
              <a:defRPr/>
            </a:pPr>
            <a:r>
              <a:rPr lang="nb-NO" dirty="0"/>
              <a:t>Alt involverer de kommunale helse og omsorgstjenester,</a:t>
            </a:r>
            <a:r>
              <a:rPr lang="nb-NO" baseline="0" dirty="0"/>
              <a:t> spesialist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Oppfølgingsteam</a:t>
            </a:r>
          </a:p>
          <a:p>
            <a:pPr marL="172153" indent="-172153">
              <a:buFontTx/>
              <a:buChar char="-"/>
            </a:pPr>
            <a:r>
              <a:rPr lang="nb-NO" dirty="0"/>
              <a:t>Alle pasienter som følges opp av oppfølgingsteam skal sikre</a:t>
            </a:r>
            <a:r>
              <a:rPr lang="nb-NO" baseline="0" dirty="0"/>
              <a:t> at</a:t>
            </a:r>
            <a:r>
              <a:rPr lang="nb-NO" dirty="0"/>
              <a:t> fastlegen/primærhelseteamet er involvert</a:t>
            </a:r>
          </a:p>
          <a:p>
            <a:pPr marL="172153" indent="-172153">
              <a:buFontTx/>
              <a:buChar char="-"/>
            </a:pPr>
            <a:r>
              <a:rPr lang="nb-NO" dirty="0"/>
              <a:t>Noen av pasientene som følges opp av oppfølgingsteam har også tilbud om medisinsk avstandsoppfølging</a:t>
            </a:r>
          </a:p>
          <a:p>
            <a:pPr marL="172153" indent="-172153">
              <a:buFontTx/>
              <a:buChar char="-"/>
            </a:pPr>
            <a:endParaRPr lang="nb-NO" dirty="0"/>
          </a:p>
          <a:p>
            <a:r>
              <a:rPr lang="nb-NO" dirty="0"/>
              <a:t>Primærhelseteam</a:t>
            </a:r>
          </a:p>
          <a:p>
            <a:pPr marL="172153" indent="-172153">
              <a:buFontTx/>
              <a:buChar char="-"/>
            </a:pPr>
            <a:r>
              <a:rPr lang="nb-NO" dirty="0"/>
              <a:t>Enkelte av primærhelseteamets pasienter skal også tilbys avstandsoppfølging og oppfølgingsteam</a:t>
            </a:r>
          </a:p>
          <a:p>
            <a:pPr marL="172153" indent="-172153">
              <a:buFontTx/>
              <a:buChar char="-"/>
            </a:pPr>
            <a:endParaRPr lang="nb-NO" dirty="0"/>
          </a:p>
          <a:p>
            <a:r>
              <a:rPr lang="nb-NO" dirty="0"/>
              <a:t>Medisinsk avstandsoppfølging</a:t>
            </a:r>
          </a:p>
          <a:p>
            <a:pPr marL="172153" indent="-172153">
              <a:buFont typeface="Arial" panose="020B0604020202020204" pitchFamily="34" charset="0"/>
              <a:buChar char="•"/>
            </a:pPr>
            <a:r>
              <a:rPr lang="nb-NO" dirty="0"/>
              <a:t>Alle pasienter som følges opp med medisinsk avstandsoppfølging skal ha fastlegen involvert</a:t>
            </a:r>
          </a:p>
          <a:p>
            <a:pPr marL="172153" indent="-172153">
              <a:buFont typeface="Arial" panose="020B0604020202020204" pitchFamily="34" charset="0"/>
              <a:buChar char="•"/>
            </a:pPr>
            <a:r>
              <a:rPr lang="nb-NO" dirty="0"/>
              <a:t>Noen av pasientene som følges opp med medisinsk avstandsoppfølging skal også</a:t>
            </a:r>
            <a:r>
              <a:rPr lang="nb-NO" baseline="0" dirty="0"/>
              <a:t> få tilbud om oppfølgingsteam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6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622300" y="877888"/>
            <a:ext cx="7797800" cy="43878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Målgruppen for primærhelseteam er i utgangspunktet for </a:t>
            </a:r>
            <a:r>
              <a:rPr lang="nb-NO" b="1" dirty="0"/>
              <a:t>alle</a:t>
            </a:r>
            <a:r>
              <a:rPr lang="nb-NO" b="1" baseline="0" dirty="0"/>
              <a:t> på fastlegens liste</a:t>
            </a:r>
            <a:r>
              <a:rPr lang="nb-NO" baseline="0" dirty="0"/>
              <a:t>, </a:t>
            </a:r>
          </a:p>
          <a:p>
            <a:endParaRPr lang="nb-NO" baseline="0" dirty="0"/>
          </a:p>
          <a:p>
            <a:r>
              <a:rPr lang="nb-NO" baseline="0" dirty="0"/>
              <a:t>Men teamet skal prioritere de med </a:t>
            </a:r>
            <a:r>
              <a:rPr lang="nb-NO" b="1" baseline="0" dirty="0"/>
              <a:t>kroniske sykdommer, psykiske helseproblem og rusavhengighet, de som i medisinen beskrives som «de skrøpelige eldre», personer med utviklingshemming og funksjonsnedsettelser.  </a:t>
            </a:r>
            <a:r>
              <a:rPr lang="nb-NO" baseline="0" dirty="0"/>
              <a:t>Blant disse gruppene er det også flere som i </a:t>
            </a:r>
            <a:r>
              <a:rPr lang="nb-NO" b="1" baseline="0" dirty="0"/>
              <a:t>liten grad etterspør tjenester selv om de har behov</a:t>
            </a:r>
            <a:r>
              <a:rPr lang="nb-NO" baseline="0" dirty="0"/>
              <a:t>. Vi ønsker i piloten at det jobbes proaktivt med å fange opp disse og gi disse et tilbud.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9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Sei litt her om korleis vi</a:t>
            </a:r>
            <a:r>
              <a:rPr lang="nn-NO" baseline="0" dirty="0" smtClean="0"/>
              <a:t> </a:t>
            </a:r>
            <a:r>
              <a:rPr lang="nn-NO" baseline="0" dirty="0" err="1" smtClean="0"/>
              <a:t>jobber</a:t>
            </a:r>
            <a:r>
              <a:rPr lang="nn-NO" baseline="0" dirty="0" smtClean="0"/>
              <a:t>. </a:t>
            </a:r>
          </a:p>
          <a:p>
            <a:r>
              <a:rPr lang="nn-NO" baseline="0" dirty="0" smtClean="0"/>
              <a:t>Endring av begrep. Oppfølgingsteam </a:t>
            </a:r>
            <a:r>
              <a:rPr lang="nn-NO" baseline="0" dirty="0" err="1" smtClean="0"/>
              <a:t>isteden</a:t>
            </a:r>
            <a:r>
              <a:rPr lang="nn-NO" baseline="0" dirty="0" smtClean="0"/>
              <a:t> for ansvarsgruppe. Koordinator </a:t>
            </a:r>
            <a:r>
              <a:rPr lang="nn-NO" baseline="0" dirty="0" err="1" smtClean="0"/>
              <a:t>isteden</a:t>
            </a:r>
            <a:r>
              <a:rPr lang="nn-NO" baseline="0" dirty="0" smtClean="0"/>
              <a:t> for primærkontakt,  KE gi vedtak om oppfølgingsteam basert på tverrfagleg kartlegging. </a:t>
            </a:r>
            <a:endParaRPr lang="nn-NO" dirty="0" smtClean="0"/>
          </a:p>
          <a:p>
            <a:endParaRPr lang="nn-NO" dirty="0" smtClean="0"/>
          </a:p>
          <a:p>
            <a:r>
              <a:rPr lang="nn-NO" dirty="0" smtClean="0"/>
              <a:t>2. </a:t>
            </a:r>
            <a:r>
              <a:rPr lang="nn-NO" dirty="0" err="1" smtClean="0"/>
              <a:t>Kriteriane</a:t>
            </a:r>
            <a:r>
              <a:rPr lang="nn-NO" dirty="0" smtClean="0"/>
              <a:t> som er satt opp i </a:t>
            </a:r>
            <a:r>
              <a:rPr lang="nn-NO" dirty="0" err="1" smtClean="0"/>
              <a:t>veilederen</a:t>
            </a:r>
            <a:r>
              <a:rPr lang="nn-NO" dirty="0" smtClean="0"/>
              <a:t> for Oppfølgingsteam, samsvarar</a:t>
            </a:r>
            <a:r>
              <a:rPr lang="nn-NO" baseline="0" dirty="0" smtClean="0"/>
              <a:t> med struktur og systematikk som ligg i </a:t>
            </a:r>
            <a:r>
              <a:rPr lang="nn-NO" baseline="0" dirty="0" err="1" smtClean="0"/>
              <a:t>bestemmelsene</a:t>
            </a:r>
            <a:r>
              <a:rPr lang="nn-NO" baseline="0" dirty="0" smtClean="0"/>
              <a:t> om Iplan og koordinator. Desse er altså samanfallande. </a:t>
            </a:r>
            <a:r>
              <a:rPr lang="nn-NO" baseline="0" dirty="0" err="1" smtClean="0"/>
              <a:t>Oppgølgingsteam</a:t>
            </a:r>
            <a:r>
              <a:rPr lang="nn-NO" baseline="0" dirty="0" smtClean="0"/>
              <a:t> må oppfylle lovkrava til prosess og innhald i Iplan- arbeidet. KE har overordna ansvar for Iplan, koordinator, </a:t>
            </a:r>
            <a:r>
              <a:rPr lang="nn-NO" baseline="0" dirty="0" err="1" smtClean="0"/>
              <a:t>oppl’æring</a:t>
            </a:r>
            <a:r>
              <a:rPr lang="nn-NO" baseline="0" dirty="0" smtClean="0"/>
              <a:t>, </a:t>
            </a:r>
            <a:r>
              <a:rPr lang="nn-NO" baseline="0" dirty="0" err="1" smtClean="0"/>
              <a:t>oppnevning</a:t>
            </a:r>
            <a:r>
              <a:rPr lang="nn-NO" baseline="0" dirty="0" smtClean="0"/>
              <a:t> og rettleiing. </a:t>
            </a:r>
          </a:p>
          <a:p>
            <a:r>
              <a:rPr lang="nn-NO" baseline="0" dirty="0" smtClean="0"/>
              <a:t>3. Brukaren sitt ønske om koordinator veg mykje, i kombinasjon med fagleg vurdering. Koordinator blir teamleiar.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498CA-E9E7-4925-AB41-9E10B9225991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0633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Utviklingsoppgåve – organisasjonsendring. Ikkje der enda, men har starta eit arbeid med å kople tildelingskontoret samorganisert med KE i </a:t>
            </a:r>
            <a:r>
              <a:rPr lang="nn-NO" dirty="0" err="1" smtClean="0"/>
              <a:t>light</a:t>
            </a:r>
            <a:r>
              <a:rPr lang="nn-NO" dirty="0" smtClean="0"/>
              <a:t> versjon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498CA-E9E7-4925-AB41-9E10B9225991}" type="slidenum">
              <a:rPr lang="nn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646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AE97-B959-4FED-ACC6-EF4A83AC2EB4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F01A-4F20-4D34-BE7C-4189DED308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7209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AE97-B959-4FED-ACC6-EF4A83AC2EB4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F01A-4F20-4D34-BE7C-4189DED308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591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AE97-B959-4FED-ACC6-EF4A83AC2EB4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F01A-4F20-4D34-BE7C-4189DED308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4958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re innholdsd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624000" y="1699200"/>
            <a:ext cx="5280000" cy="21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6299200" y="1699200"/>
            <a:ext cx="5280000" cy="21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624000" y="4062975"/>
            <a:ext cx="5280000" cy="21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6299200" y="4062975"/>
            <a:ext cx="5280000" cy="21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976320" y="6657347"/>
            <a:ext cx="1440160" cy="144015"/>
          </a:xfrm>
          <a:prstGeom prst="rect">
            <a:avLst/>
          </a:prstGeom>
        </p:spPr>
        <p:txBody>
          <a:bodyPr anchor="ctr" anchorCtr="0"/>
          <a:lstStyle>
            <a:lvl1pPr>
              <a:defRPr sz="1067">
                <a:solidFill>
                  <a:srgbClr val="003244"/>
                </a:solidFill>
              </a:defRPr>
            </a:lvl1pPr>
          </a:lstStyle>
          <a:p>
            <a:fld id="{5B1BC7FC-8B3B-4064-9546-F1F63CFFC789}" type="datetime1">
              <a:rPr lang="nb-NO" smtClean="0"/>
              <a:pPr/>
              <a:t>27.11.2019</a:t>
            </a:fld>
            <a:endParaRPr lang="nb-NO" dirty="0"/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76320" y="6369315"/>
            <a:ext cx="2880320" cy="216023"/>
          </a:xfrm>
          <a:prstGeom prst="rect">
            <a:avLst/>
          </a:prstGeom>
        </p:spPr>
        <p:txBody>
          <a:bodyPr anchor="ctr" anchorCtr="0"/>
          <a:lstStyle>
            <a:lvl1pPr algn="l">
              <a:defRPr sz="1333" b="1">
                <a:solidFill>
                  <a:srgbClr val="039BAF"/>
                </a:solidFill>
              </a:defRPr>
            </a:lvl1pPr>
          </a:lstStyle>
          <a:p>
            <a:r>
              <a:rPr lang="nb-NO"/>
              <a:t>Tema for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512491" y="6657347"/>
            <a:ext cx="864096" cy="144015"/>
          </a:xfrm>
          <a:prstGeom prst="rect">
            <a:avLst/>
          </a:prstGeom>
        </p:spPr>
        <p:txBody>
          <a:bodyPr anchor="ctr" anchorCtr="0"/>
          <a:lstStyle>
            <a:lvl1pPr>
              <a:defRPr sz="1067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66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976320" y="6657381"/>
            <a:ext cx="1440160" cy="144015"/>
          </a:xfrm>
          <a:prstGeom prst="rect">
            <a:avLst/>
          </a:prstGeom>
        </p:spPr>
        <p:txBody>
          <a:bodyPr anchor="ctr" anchorCtr="0"/>
          <a:lstStyle>
            <a:lvl1pPr>
              <a:defRPr sz="1067">
                <a:solidFill>
                  <a:srgbClr val="003244"/>
                </a:solidFill>
              </a:defRPr>
            </a:lvl1pPr>
          </a:lstStyle>
          <a:p>
            <a:fld id="{BA123F09-3DCA-464A-B89F-E39AFF0E0A2B}" type="datetime1">
              <a:rPr lang="nb-NO" smtClean="0"/>
              <a:t>27.11.2019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76320" y="6369357"/>
            <a:ext cx="2880320" cy="216023"/>
          </a:xfrm>
          <a:prstGeom prst="rect">
            <a:avLst/>
          </a:prstGeom>
        </p:spPr>
        <p:txBody>
          <a:bodyPr anchor="ctr" anchorCtr="0"/>
          <a:lstStyle>
            <a:lvl1pPr algn="l">
              <a:defRPr sz="1333" b="1">
                <a:solidFill>
                  <a:srgbClr val="039BAF"/>
                </a:solidFill>
              </a:defRPr>
            </a:lvl1pPr>
          </a:lstStyle>
          <a:p>
            <a:r>
              <a:rPr lang="nb-NO"/>
              <a:t>Helsekonferansen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512491" y="6657381"/>
            <a:ext cx="864096" cy="144015"/>
          </a:xfrm>
          <a:prstGeom prst="rect">
            <a:avLst/>
          </a:prstGeom>
        </p:spPr>
        <p:txBody>
          <a:bodyPr anchor="ctr" anchorCtr="0"/>
          <a:lstStyle>
            <a:lvl1pPr>
              <a:defRPr sz="1067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624000" y="1699205"/>
            <a:ext cx="5280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6299200" y="1699205"/>
            <a:ext cx="5280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125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AE97-B959-4FED-ACC6-EF4A83AC2EB4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F01A-4F20-4D34-BE7C-4189DED308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4922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AE97-B959-4FED-ACC6-EF4A83AC2EB4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F01A-4F20-4D34-BE7C-4189DED308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4874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AE97-B959-4FED-ACC6-EF4A83AC2EB4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F01A-4F20-4D34-BE7C-4189DED308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2034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AE97-B959-4FED-ACC6-EF4A83AC2EB4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F01A-4F20-4D34-BE7C-4189DED308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4522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AE97-B959-4FED-ACC6-EF4A83AC2EB4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F01A-4F20-4D34-BE7C-4189DED308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1363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AE97-B959-4FED-ACC6-EF4A83AC2EB4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F01A-4F20-4D34-BE7C-4189DED308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280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AE97-B959-4FED-ACC6-EF4A83AC2EB4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F01A-4F20-4D34-BE7C-4189DED308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0718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AE97-B959-4FED-ACC6-EF4A83AC2EB4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F01A-4F20-4D34-BE7C-4189DED308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835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AE97-B959-4FED-ACC6-EF4A83AC2EB4}" type="datetimeFigureOut">
              <a:rPr lang="nn-NO" smtClean="0"/>
              <a:t>27.11.2019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F01A-4F20-4D34-BE7C-4189DED308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837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google.no/url?sa=i&amp;rct=j&amp;q=&amp;esrc=s&amp;source=images&amp;cd=&amp;ved=0ahUKEwjwvquWqffSAhXLkywKHfLRBGcQjRwIBw&amp;url=http://moodle.sell.no/course/view.php?id%3D27&amp;bvm=bv.150729734,d.bGg&amp;psig=AFQjCNFKGjHVfc-mL4h9sKN7Fhh7y63rkw&amp;ust=1490725951944776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jpe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/>
              <a:t/>
            </a:r>
            <a:br>
              <a:rPr lang="nb-NO" sz="3200" dirty="0"/>
            </a:b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600" b="1" dirty="0" smtClean="0"/>
              <a:t>Oppfølgingsteam og primærhelseteam.</a:t>
            </a:r>
            <a:br>
              <a:rPr lang="nb-NO" sz="3600" b="1" dirty="0" smtClean="0"/>
            </a:br>
            <a:r>
              <a:rPr lang="nb-NO" sz="3600" b="1" dirty="0"/>
              <a:t/>
            </a:r>
            <a:br>
              <a:rPr lang="nb-NO" sz="3600" b="1" dirty="0"/>
            </a:br>
            <a:r>
              <a:rPr lang="nb-NO" sz="3600" b="1" dirty="0" smtClean="0"/>
              <a:t>Koordineringsrådet 27.11.19</a:t>
            </a:r>
            <a:r>
              <a:rPr lang="nb-NO" sz="3600" b="1" dirty="0"/>
              <a:t/>
            </a:r>
            <a:br>
              <a:rPr lang="nb-NO" sz="3600" b="1" dirty="0"/>
            </a:br>
            <a:endParaRPr lang="nn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Jan Helge Dale</a:t>
            </a:r>
          </a:p>
          <a:p>
            <a:r>
              <a:rPr lang="nb-NO" dirty="0" smtClean="0"/>
              <a:t>Kommuneoverlege, Flora kommune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8646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 smtClean="0"/>
              <a:t>Sentrale områder å arbeide med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Ledelse- ledelse- ledelse.</a:t>
            </a:r>
          </a:p>
          <a:p>
            <a:r>
              <a:rPr lang="nb-NO" dirty="0" err="1" smtClean="0"/>
              <a:t>Myndiggjorte</a:t>
            </a:r>
            <a:r>
              <a:rPr lang="nb-NO" dirty="0" smtClean="0"/>
              <a:t> </a:t>
            </a:r>
            <a:r>
              <a:rPr lang="nb-NO" dirty="0" err="1" smtClean="0"/>
              <a:t>medarbeidarar</a:t>
            </a:r>
            <a:r>
              <a:rPr lang="nb-NO" dirty="0" smtClean="0"/>
              <a:t>.</a:t>
            </a:r>
          </a:p>
          <a:p>
            <a:r>
              <a:rPr lang="nb-NO" dirty="0" smtClean="0"/>
              <a:t>Kompetanseoppbygging (læring og avlæring)</a:t>
            </a:r>
          </a:p>
          <a:p>
            <a:r>
              <a:rPr lang="nb-NO" dirty="0" err="1" smtClean="0"/>
              <a:t>Brukarinvolvering</a:t>
            </a:r>
            <a:r>
              <a:rPr lang="nb-NO" dirty="0" smtClean="0"/>
              <a:t> og medvirkning.</a:t>
            </a:r>
          </a:p>
          <a:p>
            <a:r>
              <a:rPr lang="nb-NO" dirty="0" smtClean="0"/>
              <a:t>Bruk av </a:t>
            </a:r>
            <a:r>
              <a:rPr lang="nb-NO" dirty="0" err="1" smtClean="0"/>
              <a:t>kvalitetsforbetringsmetodikk</a:t>
            </a:r>
            <a:r>
              <a:rPr lang="nb-NO" dirty="0" smtClean="0"/>
              <a:t> – læringsnettverk</a:t>
            </a:r>
          </a:p>
          <a:p>
            <a:r>
              <a:rPr lang="nb-NO" dirty="0" smtClean="0"/>
              <a:t>Teamarbeid innad på legekontoret og i høve andre kommunale og HF </a:t>
            </a:r>
            <a:r>
              <a:rPr lang="nb-NO" dirty="0" err="1" smtClean="0"/>
              <a:t>avdelingar</a:t>
            </a:r>
            <a:r>
              <a:rPr lang="nb-NO" dirty="0" smtClean="0"/>
              <a:t>.</a:t>
            </a:r>
          </a:p>
          <a:p>
            <a:r>
              <a:rPr lang="nb-NO" dirty="0" smtClean="0"/>
              <a:t>Heilskapelege forløp er </a:t>
            </a:r>
            <a:r>
              <a:rPr lang="nb-NO" dirty="0" err="1" smtClean="0"/>
              <a:t>meir</a:t>
            </a:r>
            <a:r>
              <a:rPr lang="nb-NO" dirty="0" smtClean="0"/>
              <a:t> enn </a:t>
            </a:r>
            <a:r>
              <a:rPr lang="nb-NO" dirty="0" err="1" smtClean="0"/>
              <a:t>berre</a:t>
            </a:r>
            <a:r>
              <a:rPr lang="nb-NO" dirty="0" smtClean="0"/>
              <a:t> vekslingsfelta.</a:t>
            </a:r>
          </a:p>
          <a:p>
            <a:r>
              <a:rPr lang="nb-NO" dirty="0" smtClean="0"/>
              <a:t>Ny </a:t>
            </a:r>
            <a:r>
              <a:rPr lang="nb-NO" dirty="0" err="1" smtClean="0"/>
              <a:t>faglegheit</a:t>
            </a:r>
            <a:r>
              <a:rPr lang="nb-NO" dirty="0" smtClean="0"/>
              <a:t> – diagnosespesifikke nasjonale </a:t>
            </a:r>
            <a:r>
              <a:rPr lang="nb-NO" dirty="0" err="1" smtClean="0"/>
              <a:t>rettleiarar</a:t>
            </a:r>
            <a:r>
              <a:rPr lang="nb-NO" dirty="0" smtClean="0"/>
              <a:t> høver </a:t>
            </a:r>
            <a:r>
              <a:rPr lang="nb-NO" dirty="0" err="1" smtClean="0"/>
              <a:t>ikkje</a:t>
            </a:r>
            <a:r>
              <a:rPr lang="nb-NO" dirty="0" smtClean="0"/>
              <a:t> alltid for </a:t>
            </a:r>
            <a:r>
              <a:rPr lang="nb-NO" dirty="0" err="1" smtClean="0"/>
              <a:t>dei</a:t>
            </a:r>
            <a:r>
              <a:rPr lang="nb-NO" dirty="0" smtClean="0"/>
              <a:t> med mange </a:t>
            </a:r>
            <a:r>
              <a:rPr lang="nb-NO" dirty="0" err="1" smtClean="0"/>
              <a:t>diagnosar</a:t>
            </a:r>
            <a:r>
              <a:rPr lang="nb-NO" dirty="0" smtClean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5888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/>
              <a:t>Oppfølgingsteam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«Kva er viktig for deg !!!!» Rehabilitere – «gjeninnsette i </a:t>
            </a:r>
            <a:r>
              <a:rPr lang="nb-NO" dirty="0" err="1" smtClean="0"/>
              <a:t>verdigheit</a:t>
            </a:r>
            <a:r>
              <a:rPr lang="nb-NO" dirty="0" smtClean="0"/>
              <a:t>»</a:t>
            </a:r>
            <a:endParaRPr lang="nn-NO" dirty="0" smtClean="0"/>
          </a:p>
          <a:p>
            <a:r>
              <a:rPr lang="nn-NO" dirty="0" smtClean="0"/>
              <a:t>Etablering av strukturer og system for brukarar med behov for oppfølging – sikre systematikk og kompetanse</a:t>
            </a:r>
          </a:p>
          <a:p>
            <a:r>
              <a:rPr lang="nn-NO" dirty="0" smtClean="0"/>
              <a:t>Etablering av oppfølgingsteam som ei arbeidsform i </a:t>
            </a:r>
            <a:r>
              <a:rPr lang="nn-NO" b="1" dirty="0" smtClean="0"/>
              <a:t>alle</a:t>
            </a:r>
            <a:r>
              <a:rPr lang="nn-NO" dirty="0" smtClean="0"/>
              <a:t> tenester.</a:t>
            </a:r>
          </a:p>
          <a:p>
            <a:r>
              <a:rPr lang="nn-NO" dirty="0" smtClean="0"/>
              <a:t>Tydeleggjering av koordinatorrolla</a:t>
            </a:r>
          </a:p>
          <a:p>
            <a:r>
              <a:rPr lang="nn-NO" dirty="0" smtClean="0"/>
              <a:t>Meir bevisst brukarmedverknad</a:t>
            </a:r>
          </a:p>
          <a:p>
            <a:r>
              <a:rPr lang="nn-NO" dirty="0" smtClean="0"/>
              <a:t>Tidlegare identifisering av personar med risiko for helse,- og funksjonsfall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7770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/>
              <a:t>Samarbeid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n-NO" sz="3400" dirty="0"/>
              <a:t>Strukturert tverrfagleg oppfølgingsteam som arbeidsform på tvers av einingar, sektorar og nivå:</a:t>
            </a:r>
          </a:p>
          <a:p>
            <a:r>
              <a:rPr lang="nn-NO" sz="3400" dirty="0"/>
              <a:t>KE – sentral rolle i arbeidet</a:t>
            </a:r>
            <a:r>
              <a:rPr lang="nn-NO" sz="3400" dirty="0" smtClean="0"/>
              <a:t>. (5 personar med ulik kompetanse er KE) </a:t>
            </a:r>
            <a:endParaRPr lang="nn-NO" sz="3400" dirty="0"/>
          </a:p>
          <a:p>
            <a:r>
              <a:rPr lang="nn-NO" sz="3400" dirty="0"/>
              <a:t>Koordinator – teamleiar for oppfølgingsteamet.</a:t>
            </a:r>
          </a:p>
          <a:p>
            <a:r>
              <a:rPr lang="nn-NO" sz="3400" dirty="0"/>
              <a:t>Oppfølgingsteamet – består av personell som yter tenester til pasient </a:t>
            </a:r>
            <a:r>
              <a:rPr lang="nn-NO" sz="3400" dirty="0" smtClean="0"/>
              <a:t>eller </a:t>
            </a:r>
            <a:r>
              <a:rPr lang="nn-NO" sz="3400" dirty="0"/>
              <a:t>bruker, dynamisk </a:t>
            </a:r>
            <a:r>
              <a:rPr lang="nn-NO" sz="3400" dirty="0" smtClean="0"/>
              <a:t>samansett.</a:t>
            </a:r>
            <a:endParaRPr lang="nn-NO" sz="3400" dirty="0"/>
          </a:p>
          <a:p>
            <a:r>
              <a:rPr lang="nn-NO" sz="3400" dirty="0"/>
              <a:t>Fastlegane- medisinsk fagleg koordineringsansvar. Sentral rolle i verktøyet for risikokartlegging.</a:t>
            </a:r>
          </a:p>
          <a:p>
            <a:r>
              <a:rPr lang="nn-NO" sz="3400" dirty="0"/>
              <a:t>Spesialisthelsetenesta </a:t>
            </a:r>
            <a:r>
              <a:rPr lang="nn-NO" sz="3400" dirty="0" smtClean="0"/>
              <a:t>skal </a:t>
            </a:r>
            <a:r>
              <a:rPr lang="nn-NO" sz="3400" dirty="0"/>
              <a:t>inngå i oppfølgingsteamet når det er behov for tenester over tid.</a:t>
            </a:r>
          </a:p>
          <a:p>
            <a:r>
              <a:rPr lang="nn-NO" sz="3400" dirty="0"/>
              <a:t>Nav, oppvekst, utdanning, barnevern, sosial- rus tenester, omsorgstenester, habilitering-, rehabilitering etc.</a:t>
            </a:r>
          </a:p>
          <a:p>
            <a:r>
              <a:rPr lang="nn-NO" sz="3400" dirty="0"/>
              <a:t>Nytte Sampro som samarbeidsplattform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1993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Organisatoriske endringar i Flora kommune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Koordinerande eining samorganisert med tildelingskontoret for omsorgstenester </a:t>
            </a:r>
            <a:endParaRPr lang="nn-NO" dirty="0"/>
          </a:p>
          <a:p>
            <a:r>
              <a:rPr lang="nn-NO" dirty="0" smtClean="0"/>
              <a:t>Tildeling av tenester for rus/psykiatri og rehabilitering samordna med tildelingskontoret</a:t>
            </a:r>
          </a:p>
          <a:p>
            <a:r>
              <a:rPr lang="nn-NO" dirty="0" smtClean="0"/>
              <a:t>Tildelingskontoret har ansvar for støttetenester til barn/unge etter lov om kommunale helse,- og omsorgstenester ( i tillegg til tradisjonell tildeling av omsorgstenester til eldre)</a:t>
            </a:r>
          </a:p>
          <a:p>
            <a:r>
              <a:rPr lang="nn-NO" dirty="0" smtClean="0"/>
              <a:t>Organisasjonsmodellen gir gode moglegheiter for å fange opp pasientar og brukarar med behov for langvarige og koordinerte tenester – breddekompetanse.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5942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Oppfølgingsteam og «andre team»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Demensteam, rehabiliteringsteam, palliativt team mmm</a:t>
            </a:r>
          </a:p>
          <a:p>
            <a:r>
              <a:rPr lang="nb-NO" dirty="0" smtClean="0"/>
              <a:t>Kreftkoordinator, forløps koordinator rus og psykiatri , primærkontakt mmm.</a:t>
            </a:r>
          </a:p>
          <a:p>
            <a:r>
              <a:rPr lang="nb-NO" dirty="0" smtClean="0"/>
              <a:t>Kven skal koordinere alle </a:t>
            </a:r>
            <a:r>
              <a:rPr lang="nb-NO" dirty="0" err="1" smtClean="0"/>
              <a:t>koordinatorane</a:t>
            </a:r>
            <a:r>
              <a:rPr lang="nb-NO" dirty="0" smtClean="0"/>
              <a:t> ??????</a:t>
            </a:r>
          </a:p>
          <a:p>
            <a:endParaRPr lang="nb-NO" dirty="0" smtClean="0"/>
          </a:p>
          <a:p>
            <a:r>
              <a:rPr lang="nb-NO" dirty="0" smtClean="0"/>
              <a:t>Team og </a:t>
            </a:r>
            <a:r>
              <a:rPr lang="nb-NO" dirty="0" err="1" smtClean="0"/>
              <a:t>koordinatorar</a:t>
            </a:r>
            <a:r>
              <a:rPr lang="nb-NO" dirty="0" smtClean="0"/>
              <a:t> for spesiell kompetanse/kompetanseoppbygging.</a:t>
            </a:r>
          </a:p>
          <a:p>
            <a:r>
              <a:rPr lang="nb-NO" dirty="0" smtClean="0"/>
              <a:t>Team og koordinator for den enkelte pas ut </a:t>
            </a:r>
            <a:r>
              <a:rPr lang="nb-NO" dirty="0" err="1" smtClean="0"/>
              <a:t>frå</a:t>
            </a:r>
            <a:r>
              <a:rPr lang="nb-NO" dirty="0" smtClean="0"/>
              <a:t> aktuelt behov (dynamisk!!!)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9417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«</a:t>
            </a:r>
            <a:r>
              <a:rPr lang="nb-NO" dirty="0" err="1" smtClean="0"/>
              <a:t>Synergiar</a:t>
            </a:r>
            <a:r>
              <a:rPr lang="nb-NO" dirty="0" smtClean="0"/>
              <a:t>» primærhelseteam og oppfølgingsteam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Involvering av </a:t>
            </a:r>
            <a:r>
              <a:rPr lang="nb-NO" dirty="0" err="1" smtClean="0"/>
              <a:t>fastlegane</a:t>
            </a:r>
            <a:r>
              <a:rPr lang="nb-NO" dirty="0" smtClean="0"/>
              <a:t> i team </a:t>
            </a:r>
            <a:r>
              <a:rPr lang="nb-NO" dirty="0" err="1" smtClean="0"/>
              <a:t>endå</a:t>
            </a:r>
            <a:r>
              <a:rPr lang="nb-NO" dirty="0" smtClean="0"/>
              <a:t> </a:t>
            </a:r>
            <a:r>
              <a:rPr lang="nb-NO" dirty="0" err="1" smtClean="0"/>
              <a:t>viktigare</a:t>
            </a:r>
            <a:r>
              <a:rPr lang="nb-NO" dirty="0" smtClean="0"/>
              <a:t> når </a:t>
            </a:r>
            <a:r>
              <a:rPr lang="nb-NO" dirty="0" err="1" smtClean="0"/>
              <a:t>kommunane</a:t>
            </a:r>
            <a:r>
              <a:rPr lang="nb-NO" dirty="0" smtClean="0"/>
              <a:t> skal ta hand om </a:t>
            </a:r>
            <a:r>
              <a:rPr lang="nb-NO" dirty="0" err="1" smtClean="0"/>
              <a:t>sjukare</a:t>
            </a:r>
            <a:r>
              <a:rPr lang="nb-NO" dirty="0" smtClean="0"/>
              <a:t> </a:t>
            </a:r>
            <a:r>
              <a:rPr lang="nb-NO" dirty="0" err="1" smtClean="0"/>
              <a:t>pasientar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Førebyggande</a:t>
            </a:r>
            <a:r>
              <a:rPr lang="nb-NO" dirty="0" smtClean="0"/>
              <a:t> risikokartlegging – elektronisk </a:t>
            </a:r>
            <a:r>
              <a:rPr lang="nb-NO" dirty="0" err="1" smtClean="0"/>
              <a:t>verkty</a:t>
            </a:r>
            <a:r>
              <a:rPr lang="nb-NO" dirty="0" smtClean="0"/>
              <a:t> med uttrekk </a:t>
            </a:r>
            <a:r>
              <a:rPr lang="nb-NO" dirty="0" err="1" smtClean="0"/>
              <a:t>frå</a:t>
            </a:r>
            <a:r>
              <a:rPr lang="nb-NO" dirty="0" smtClean="0"/>
              <a:t> fastlegen sin journal (</a:t>
            </a:r>
            <a:r>
              <a:rPr lang="nb-NO" dirty="0" err="1" smtClean="0"/>
              <a:t>Medrave</a:t>
            </a:r>
            <a:r>
              <a:rPr lang="nb-NO" dirty="0" smtClean="0"/>
              <a:t>)- skal i slutte av prosjektperioden også </a:t>
            </a:r>
            <a:r>
              <a:rPr lang="nb-NO" dirty="0" err="1" smtClean="0"/>
              <a:t>nyttast</a:t>
            </a:r>
            <a:r>
              <a:rPr lang="nb-NO" dirty="0" smtClean="0"/>
              <a:t> i sjukehusjournal.  «</a:t>
            </a:r>
            <a:r>
              <a:rPr lang="nb-NO" dirty="0" err="1" smtClean="0"/>
              <a:t>Tidleg</a:t>
            </a:r>
            <a:r>
              <a:rPr lang="nb-NO" dirty="0" smtClean="0"/>
              <a:t> effektfull innsats»</a:t>
            </a:r>
          </a:p>
          <a:p>
            <a:r>
              <a:rPr lang="nb-NO" dirty="0" smtClean="0"/>
              <a:t>Vurdering av rehabiliteringspotensiale før tildeling av «passive </a:t>
            </a:r>
            <a:r>
              <a:rPr lang="nb-NO" dirty="0" err="1" smtClean="0"/>
              <a:t>tenester</a:t>
            </a:r>
            <a:r>
              <a:rPr lang="nb-NO" dirty="0" smtClean="0"/>
              <a:t>»</a:t>
            </a:r>
          </a:p>
          <a:p>
            <a:r>
              <a:rPr lang="nb-NO" dirty="0" err="1" smtClean="0"/>
              <a:t>Auka</a:t>
            </a:r>
            <a:r>
              <a:rPr lang="nb-NO" dirty="0" smtClean="0"/>
              <a:t> bruk av </a:t>
            </a:r>
            <a:r>
              <a:rPr lang="nb-NO" dirty="0" err="1" smtClean="0"/>
              <a:t>kvalitetsforbetringsmetodikk</a:t>
            </a:r>
            <a:r>
              <a:rPr lang="nb-NO" dirty="0" smtClean="0"/>
              <a:t> og </a:t>
            </a:r>
            <a:r>
              <a:rPr lang="nb-NO" dirty="0" err="1" smtClean="0"/>
              <a:t>kontinuerleg</a:t>
            </a:r>
            <a:r>
              <a:rPr lang="nb-NO" dirty="0" smtClean="0"/>
              <a:t> </a:t>
            </a:r>
            <a:r>
              <a:rPr lang="nb-NO" dirty="0" err="1" smtClean="0"/>
              <a:t>forbetringsarbeid</a:t>
            </a:r>
            <a:r>
              <a:rPr lang="nb-NO" dirty="0" smtClean="0"/>
              <a:t> (Virksomme, trygge, samordna, kostnadseffektive og rettferdig fordelte </a:t>
            </a:r>
            <a:r>
              <a:rPr lang="nb-NO" dirty="0" err="1" smtClean="0"/>
              <a:t>tenester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Leiarroller</a:t>
            </a:r>
            <a:r>
              <a:rPr lang="nb-NO" dirty="0" smtClean="0"/>
              <a:t> og koordinatorroller må </a:t>
            </a:r>
            <a:r>
              <a:rPr lang="nb-NO" dirty="0" err="1" smtClean="0"/>
              <a:t>utviklast</a:t>
            </a:r>
            <a:r>
              <a:rPr lang="nb-NO" dirty="0" smtClean="0"/>
              <a:t> og </a:t>
            </a:r>
            <a:r>
              <a:rPr lang="nb-NO" dirty="0" err="1" smtClean="0"/>
              <a:t>styrkast</a:t>
            </a:r>
            <a:r>
              <a:rPr lang="nb-NO" dirty="0" smtClean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7574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Teamarbeid som forbetring og innovasjon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dirty="0" smtClean="0"/>
              <a:t>Fastlegen si lovpålagde medisinske koordinatorrolle.</a:t>
            </a:r>
          </a:p>
          <a:p>
            <a:r>
              <a:rPr lang="nn-NO" dirty="0" smtClean="0"/>
              <a:t>Team på fastlegekontoret</a:t>
            </a:r>
          </a:p>
          <a:p>
            <a:r>
              <a:rPr lang="nn-NO" dirty="0" smtClean="0"/>
              <a:t>Team fastlege-kommunale tenester-sjukehustenester.</a:t>
            </a:r>
          </a:p>
          <a:p>
            <a:r>
              <a:rPr lang="nn-NO" dirty="0" smtClean="0"/>
              <a:t>«Pakkeforløp»</a:t>
            </a:r>
          </a:p>
          <a:p>
            <a:r>
              <a:rPr lang="nn-NO" dirty="0" err="1" smtClean="0"/>
              <a:t>Relasjonell</a:t>
            </a:r>
            <a:r>
              <a:rPr lang="nn-NO" dirty="0" smtClean="0"/>
              <a:t> koordinering</a:t>
            </a:r>
          </a:p>
          <a:p>
            <a:pPr lvl="1"/>
            <a:r>
              <a:rPr lang="nn-NO" dirty="0" smtClean="0"/>
              <a:t>Kjennskap til andre  sine oppgåver</a:t>
            </a:r>
          </a:p>
          <a:p>
            <a:pPr lvl="1"/>
            <a:r>
              <a:rPr lang="nn-NO" dirty="0" smtClean="0"/>
              <a:t>Gjensidig respekt</a:t>
            </a:r>
          </a:p>
          <a:p>
            <a:pPr lvl="1"/>
            <a:r>
              <a:rPr lang="nn-NO" dirty="0" smtClean="0"/>
              <a:t>Deling av kunnskap til riktig tid</a:t>
            </a:r>
          </a:p>
          <a:p>
            <a:pPr lvl="1"/>
            <a:endParaRPr lang="nn-NO" dirty="0" smtClean="0"/>
          </a:p>
          <a:p>
            <a:r>
              <a:rPr lang="nn-NO" dirty="0" smtClean="0"/>
              <a:t>Teamverktøy- «</a:t>
            </a:r>
            <a:r>
              <a:rPr lang="nn-NO" dirty="0" err="1" smtClean="0"/>
              <a:t>teaming</a:t>
            </a:r>
            <a:r>
              <a:rPr lang="nn-NO" dirty="0" smtClean="0"/>
              <a:t>»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9344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 smtClean="0"/>
              <a:t>Rehabilitering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«Gjeninnsette i </a:t>
            </a:r>
            <a:r>
              <a:rPr lang="nb-NO" dirty="0" err="1" smtClean="0"/>
              <a:t>tidlegare</a:t>
            </a:r>
            <a:r>
              <a:rPr lang="nb-NO" dirty="0" smtClean="0"/>
              <a:t> </a:t>
            </a:r>
            <a:r>
              <a:rPr lang="nb-NO" dirty="0" err="1" smtClean="0"/>
              <a:t>verdigheit</a:t>
            </a:r>
            <a:r>
              <a:rPr lang="nb-NO" dirty="0" smtClean="0"/>
              <a:t>/sette i funksjonsdyktig stand»</a:t>
            </a:r>
          </a:p>
          <a:p>
            <a:r>
              <a:rPr lang="nb-NO" dirty="0" err="1" smtClean="0"/>
              <a:t>Innhaldet</a:t>
            </a:r>
            <a:r>
              <a:rPr lang="nb-NO" dirty="0" smtClean="0"/>
              <a:t> er for viktig til å «</a:t>
            </a:r>
            <a:r>
              <a:rPr lang="nb-NO" dirty="0" err="1" smtClean="0"/>
              <a:t>eigast</a:t>
            </a:r>
            <a:r>
              <a:rPr lang="nb-NO" dirty="0" smtClean="0"/>
              <a:t>» av </a:t>
            </a:r>
            <a:r>
              <a:rPr lang="nb-NO" dirty="0" err="1" smtClean="0"/>
              <a:t>avdelingar</a:t>
            </a:r>
            <a:r>
              <a:rPr lang="nb-NO" dirty="0" smtClean="0"/>
              <a:t> eller </a:t>
            </a:r>
            <a:r>
              <a:rPr lang="nb-NO" dirty="0" err="1" smtClean="0"/>
              <a:t>profesjonar</a:t>
            </a:r>
            <a:r>
              <a:rPr lang="nb-NO" dirty="0" smtClean="0"/>
              <a:t>.</a:t>
            </a:r>
          </a:p>
          <a:p>
            <a:r>
              <a:rPr lang="nb-NO" dirty="0" smtClean="0"/>
              <a:t>Må gjennomsyre alt vi </a:t>
            </a:r>
            <a:r>
              <a:rPr lang="nb-NO" dirty="0" err="1" smtClean="0"/>
              <a:t>tenkjer</a:t>
            </a:r>
            <a:r>
              <a:rPr lang="nb-NO" dirty="0" smtClean="0"/>
              <a:t> og </a:t>
            </a:r>
            <a:r>
              <a:rPr lang="nb-NO" dirty="0" err="1" smtClean="0"/>
              <a:t>gjer</a:t>
            </a:r>
            <a:r>
              <a:rPr lang="nb-NO" dirty="0" smtClean="0"/>
              <a:t>.</a:t>
            </a:r>
          </a:p>
          <a:p>
            <a:r>
              <a:rPr lang="nb-NO" dirty="0" smtClean="0"/>
              <a:t>Team med </a:t>
            </a:r>
            <a:r>
              <a:rPr lang="nb-NO" dirty="0" err="1" smtClean="0"/>
              <a:t>naudsynt</a:t>
            </a:r>
            <a:r>
              <a:rPr lang="nb-NO" dirty="0" smtClean="0"/>
              <a:t> kompetanse til å hjelpe pasienten med det som er viktig for han/henne.</a:t>
            </a:r>
          </a:p>
          <a:p>
            <a:r>
              <a:rPr lang="nb-NO" dirty="0" smtClean="0"/>
              <a:t>Kunnskap om kva som </a:t>
            </a:r>
            <a:r>
              <a:rPr lang="nb-NO" dirty="0" err="1" smtClean="0"/>
              <a:t>virkar</a:t>
            </a:r>
            <a:r>
              <a:rPr lang="nb-NO" dirty="0" smtClean="0"/>
              <a:t> under ulike tilhøve – det som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err="1" smtClean="0"/>
              <a:t>virkar</a:t>
            </a:r>
            <a:r>
              <a:rPr lang="nb-NO" dirty="0" smtClean="0"/>
              <a:t> </a:t>
            </a:r>
            <a:r>
              <a:rPr lang="nb-NO" dirty="0" err="1" smtClean="0"/>
              <a:t>sluttar</a:t>
            </a:r>
            <a:r>
              <a:rPr lang="nb-NO" dirty="0" smtClean="0"/>
              <a:t> vi med! (</a:t>
            </a:r>
            <a:r>
              <a:rPr lang="nb-NO" dirty="0" err="1" smtClean="0"/>
              <a:t>Forbetringssirkelen</a:t>
            </a:r>
            <a:r>
              <a:rPr lang="nb-NO" dirty="0" smtClean="0"/>
              <a:t>)</a:t>
            </a:r>
          </a:p>
          <a:p>
            <a:r>
              <a:rPr lang="nb-NO" dirty="0" smtClean="0"/>
              <a:t>Teamarbeid med pasienten i sentrum, </a:t>
            </a:r>
            <a:r>
              <a:rPr lang="nb-NO" dirty="0" err="1" smtClean="0"/>
              <a:t>oftast</a:t>
            </a:r>
            <a:r>
              <a:rPr lang="nb-NO" dirty="0" smtClean="0"/>
              <a:t> på tvers av </a:t>
            </a:r>
            <a:r>
              <a:rPr lang="nb-NO" dirty="0" err="1" smtClean="0"/>
              <a:t>avdelingar</a:t>
            </a:r>
            <a:r>
              <a:rPr lang="nb-NO" dirty="0" smtClean="0"/>
              <a:t>!</a:t>
            </a:r>
          </a:p>
          <a:p>
            <a:pPr lvl="2"/>
            <a:endParaRPr lang="nb-NO" sz="3600" dirty="0" smtClean="0"/>
          </a:p>
          <a:p>
            <a:pPr marL="914400" lvl="2" indent="0">
              <a:buNone/>
            </a:pPr>
            <a:r>
              <a:rPr lang="nb-NO" sz="3600" dirty="0" smtClean="0"/>
              <a:t>Bra for pasienten- kjekt for </a:t>
            </a:r>
            <a:r>
              <a:rPr lang="nb-NO" sz="3600" dirty="0" err="1" smtClean="0"/>
              <a:t>helsearbeidaren</a:t>
            </a:r>
            <a:r>
              <a:rPr lang="nb-NO" sz="3600" dirty="0" smtClean="0"/>
              <a:t> !</a:t>
            </a:r>
            <a:endParaRPr lang="nn-NO" sz="3600" dirty="0"/>
          </a:p>
        </p:txBody>
      </p:sp>
    </p:spTree>
    <p:extLst>
      <p:ext uri="{BB962C8B-B14F-4D97-AF65-F5344CB8AC3E}">
        <p14:creationId xmlns:p14="http://schemas.microsoft.com/office/powerpoint/2010/main" val="264632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738" y="-938213"/>
            <a:ext cx="12563475" cy="87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3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 smtClean="0"/>
              <a:t>Samhandling under same tak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Mange faggrupper og </a:t>
            </a:r>
            <a:r>
              <a:rPr lang="nb-NO" dirty="0" err="1" smtClean="0"/>
              <a:t>organisasjonar</a:t>
            </a:r>
            <a:r>
              <a:rPr lang="nb-NO" dirty="0" smtClean="0"/>
              <a:t> flytta inn under same tak – samhandling og samarbeid kjem likevel </a:t>
            </a:r>
            <a:r>
              <a:rPr lang="nb-NO" dirty="0" err="1" smtClean="0"/>
              <a:t>ikkje</a:t>
            </a:r>
            <a:r>
              <a:rPr lang="nb-NO" dirty="0" smtClean="0"/>
              <a:t> av seg </a:t>
            </a:r>
            <a:r>
              <a:rPr lang="nb-NO" dirty="0" err="1" smtClean="0"/>
              <a:t>sjølv</a:t>
            </a:r>
            <a:r>
              <a:rPr lang="nb-NO" dirty="0" smtClean="0"/>
              <a:t>.</a:t>
            </a:r>
          </a:p>
          <a:p>
            <a:r>
              <a:rPr lang="nb-NO" dirty="0" smtClean="0"/>
              <a:t>Vilje til samarbeid</a:t>
            </a:r>
          </a:p>
          <a:p>
            <a:r>
              <a:rPr lang="nb-NO" dirty="0" smtClean="0"/>
              <a:t>Forankring i ledelse i </a:t>
            </a:r>
            <a:r>
              <a:rPr lang="nb-NO" dirty="0" err="1" smtClean="0"/>
              <a:t>dei</a:t>
            </a:r>
            <a:r>
              <a:rPr lang="nb-NO" dirty="0" smtClean="0"/>
              <a:t> ulike </a:t>
            </a:r>
            <a:r>
              <a:rPr lang="nb-NO" dirty="0" err="1" smtClean="0"/>
              <a:t>avdelingar</a:t>
            </a:r>
            <a:r>
              <a:rPr lang="nb-NO" dirty="0" smtClean="0"/>
              <a:t> og </a:t>
            </a:r>
            <a:r>
              <a:rPr lang="nb-NO" dirty="0" err="1" smtClean="0"/>
              <a:t>organisasjonar</a:t>
            </a:r>
            <a:r>
              <a:rPr lang="nb-NO" dirty="0" smtClean="0"/>
              <a:t>.</a:t>
            </a:r>
          </a:p>
          <a:p>
            <a:r>
              <a:rPr lang="nb-NO" dirty="0" smtClean="0"/>
              <a:t>Bruk av </a:t>
            </a:r>
            <a:r>
              <a:rPr lang="nb-NO" dirty="0" err="1" smtClean="0"/>
              <a:t>forbetringsmetodikk</a:t>
            </a:r>
            <a:r>
              <a:rPr lang="nb-NO" dirty="0" smtClean="0"/>
              <a:t> og lære </a:t>
            </a:r>
            <a:r>
              <a:rPr lang="nb-NO" dirty="0" err="1" smtClean="0"/>
              <a:t>forbetringskompetanse</a:t>
            </a:r>
            <a:r>
              <a:rPr lang="nb-NO" dirty="0" smtClean="0"/>
              <a:t>.</a:t>
            </a:r>
          </a:p>
          <a:p>
            <a:r>
              <a:rPr lang="nb-NO" dirty="0" smtClean="0"/>
              <a:t>Organisering på tvers og teamarbeid- </a:t>
            </a:r>
            <a:r>
              <a:rPr lang="nb-NO" dirty="0" err="1" smtClean="0"/>
              <a:t>pasientane</a:t>
            </a:r>
            <a:r>
              <a:rPr lang="nb-NO" dirty="0" smtClean="0"/>
              <a:t> våre treng det !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7784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Fremtidens primærhelsetjeneste</a:t>
            </a:r>
            <a:endParaRPr lang="nb-NO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6300" y="2311400"/>
            <a:ext cx="5359400" cy="3302000"/>
          </a:xfrm>
        </p:spPr>
      </p:pic>
      <p:sp>
        <p:nvSpPr>
          <p:cNvPr id="13" name="Plassholder for dato 1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C9714083-D13C-461C-B60C-AEAEB4834A21}" type="datetime1">
              <a:rPr lang="nb-NO" smtClean="0"/>
              <a:pPr/>
              <a:t>27.11.2019</a:t>
            </a:fld>
            <a:endParaRPr lang="nb-NO" dirty="0"/>
          </a:p>
        </p:txBody>
      </p:sp>
      <p:grpSp>
        <p:nvGrpSpPr>
          <p:cNvPr id="2" name="Gruppe 1"/>
          <p:cNvGrpSpPr/>
          <p:nvPr/>
        </p:nvGrpSpPr>
        <p:grpSpPr>
          <a:xfrm>
            <a:off x="3342918" y="2000140"/>
            <a:ext cx="5190521" cy="968973"/>
            <a:chOff x="-260395" y="1420988"/>
            <a:chExt cx="3892891" cy="606049"/>
          </a:xfrm>
        </p:grpSpPr>
        <p:sp>
          <p:nvSpPr>
            <p:cNvPr id="8" name="Rektangel 7"/>
            <p:cNvSpPr/>
            <p:nvPr/>
          </p:nvSpPr>
          <p:spPr>
            <a:xfrm>
              <a:off x="305300" y="1560655"/>
              <a:ext cx="2698480" cy="31445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nb-NO" sz="2667" dirty="0">
                  <a:solidFill>
                    <a:prstClr val="black"/>
                  </a:solidFill>
                </a:rPr>
                <a:t>Pasientens helsetjeneste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-260395" y="1420988"/>
              <a:ext cx="3892891" cy="6060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uppe 2"/>
          <p:cNvGrpSpPr/>
          <p:nvPr/>
        </p:nvGrpSpPr>
        <p:grpSpPr>
          <a:xfrm>
            <a:off x="575861" y="1992859"/>
            <a:ext cx="3027963" cy="1129883"/>
            <a:chOff x="614144" y="2312250"/>
            <a:chExt cx="2270972" cy="847412"/>
          </a:xfrm>
          <a:noFill/>
        </p:grpSpPr>
        <p:sp>
          <p:nvSpPr>
            <p:cNvPr id="9" name="Rektangel 8"/>
            <p:cNvSpPr/>
            <p:nvPr/>
          </p:nvSpPr>
          <p:spPr>
            <a:xfrm>
              <a:off x="688736" y="2443568"/>
              <a:ext cx="2121788" cy="56159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b-NO" sz="2133" dirty="0">
                  <a:solidFill>
                    <a:prstClr val="black"/>
                  </a:solidFill>
                </a:rPr>
                <a:t>Sammenhengende tjenester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614144" y="2312250"/>
              <a:ext cx="2270972" cy="8474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uppe 6"/>
          <p:cNvGrpSpPr/>
          <p:nvPr/>
        </p:nvGrpSpPr>
        <p:grpSpPr>
          <a:xfrm>
            <a:off x="8272500" y="1919689"/>
            <a:ext cx="3027963" cy="1129882"/>
            <a:chOff x="614144" y="3452957"/>
            <a:chExt cx="2270972" cy="847412"/>
          </a:xfrm>
        </p:grpSpPr>
        <p:sp>
          <p:nvSpPr>
            <p:cNvPr id="10" name="Rektangel 9"/>
            <p:cNvSpPr/>
            <p:nvPr/>
          </p:nvSpPr>
          <p:spPr>
            <a:xfrm>
              <a:off x="987739" y="3588443"/>
              <a:ext cx="1523782" cy="56159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b-NO" sz="2133" dirty="0">
                  <a:solidFill>
                    <a:prstClr val="black"/>
                  </a:solidFill>
                </a:rPr>
                <a:t>Innovasjon og </a:t>
              </a:r>
            </a:p>
            <a:p>
              <a:pPr algn="ctr"/>
              <a:r>
                <a:rPr lang="nb-NO" sz="2133" dirty="0">
                  <a:solidFill>
                    <a:prstClr val="black"/>
                  </a:solidFill>
                </a:rPr>
                <a:t>tjenesteutvikling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614144" y="3452957"/>
              <a:ext cx="2270972" cy="8474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http://www.olaviken.no/bilder/image__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41" y="3773012"/>
            <a:ext cx="2431803" cy="16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innovasj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47" y="3616757"/>
            <a:ext cx="3396637" cy="19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5937623" y="3182781"/>
            <a:ext cx="315151" cy="492443"/>
          </a:xfrm>
          <a:prstGeom prst="rect">
            <a:avLst/>
          </a:prstGeom>
        </p:spPr>
        <p:txBody>
          <a:bodyPr wrap="none" lIns="121920" tIns="60960" rIns="121920" bIns="60960">
            <a:spAutoFit/>
          </a:bodyPr>
          <a:lstStyle/>
          <a:p>
            <a:r>
              <a:rPr lang="nb-NO" sz="2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815336" y="5327930"/>
            <a:ext cx="96010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33" dirty="0">
                <a:solidFill>
                  <a:prstClr val="white"/>
                </a:solidFill>
              </a:rPr>
              <a:t>© miabinoc3</a:t>
            </a:r>
          </a:p>
        </p:txBody>
      </p:sp>
    </p:spTree>
    <p:extLst>
      <p:ext uri="{BB962C8B-B14F-4D97-AF65-F5344CB8AC3E}">
        <p14:creationId xmlns:p14="http://schemas.microsoft.com/office/powerpoint/2010/main" val="8692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07" y="2660081"/>
            <a:ext cx="31238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lysbilde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335360" y="548690"/>
            <a:ext cx="5778397" cy="700535"/>
          </a:xfrm>
        </p:spPr>
        <p:txBody>
          <a:bodyPr/>
          <a:lstStyle/>
          <a:p>
            <a:r>
              <a:rPr lang="nb-NO" sz="3733" dirty="0"/>
              <a:t>Primærhelseprogrammet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743811" y="1597306"/>
            <a:ext cx="3552395" cy="960107"/>
            <a:chOff x="5436096" y="483518"/>
            <a:chExt cx="2664296" cy="720080"/>
          </a:xfrm>
        </p:grpSpPr>
        <p:sp>
          <p:nvSpPr>
            <p:cNvPr id="2" name="TekstSylinder 1"/>
            <p:cNvSpPr txBox="1"/>
            <p:nvPr/>
          </p:nvSpPr>
          <p:spPr>
            <a:xfrm>
              <a:off x="5580112" y="627534"/>
              <a:ext cx="2520280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667" dirty="0">
                  <a:solidFill>
                    <a:prstClr val="black"/>
                  </a:solidFill>
                </a:rPr>
                <a:t>PRIMÆRHELSETEAM </a:t>
              </a:r>
            </a:p>
          </p:txBody>
        </p:sp>
        <p:sp>
          <p:nvSpPr>
            <p:cNvPr id="3" name="Rektangel 2"/>
            <p:cNvSpPr/>
            <p:nvPr/>
          </p:nvSpPr>
          <p:spPr>
            <a:xfrm>
              <a:off x="5436096" y="483518"/>
              <a:ext cx="2664296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uppe 4"/>
          <p:cNvGrpSpPr/>
          <p:nvPr/>
        </p:nvGrpSpPr>
        <p:grpSpPr>
          <a:xfrm>
            <a:off x="743811" y="2784521"/>
            <a:ext cx="3552395" cy="960106"/>
            <a:chOff x="5436096" y="1373932"/>
            <a:chExt cx="2664296" cy="720080"/>
          </a:xfrm>
        </p:grpSpPr>
        <p:sp>
          <p:nvSpPr>
            <p:cNvPr id="11" name="TekstSylinder 10"/>
            <p:cNvSpPr txBox="1"/>
            <p:nvPr/>
          </p:nvSpPr>
          <p:spPr>
            <a:xfrm>
              <a:off x="5581972" y="1576458"/>
              <a:ext cx="2304256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667" dirty="0">
                  <a:solidFill>
                    <a:prstClr val="black"/>
                  </a:solidFill>
                </a:rPr>
                <a:t>FAGLIG DIALOG</a:t>
              </a: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5436096" y="1373932"/>
              <a:ext cx="2664296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743811" y="4051770"/>
            <a:ext cx="3552395" cy="966828"/>
            <a:chOff x="5436096" y="2324368"/>
            <a:chExt cx="2664296" cy="725121"/>
          </a:xfrm>
        </p:grpSpPr>
        <p:sp>
          <p:nvSpPr>
            <p:cNvPr id="12" name="TekstSylinder 11"/>
            <p:cNvSpPr txBox="1"/>
            <p:nvPr/>
          </p:nvSpPr>
          <p:spPr>
            <a:xfrm>
              <a:off x="5581972" y="2499742"/>
              <a:ext cx="230425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667" dirty="0">
                  <a:solidFill>
                    <a:prstClr val="black"/>
                  </a:solidFill>
                </a:rPr>
                <a:t>OPPFØLGINGSTEAM</a:t>
              </a:r>
              <a:endParaRPr lang="nb-NO" sz="2400" dirty="0">
                <a:solidFill>
                  <a:prstClr val="black"/>
                </a:solidFill>
              </a:endParaRPr>
            </a:p>
          </p:txBody>
        </p:sp>
        <p:sp>
          <p:nvSpPr>
            <p:cNvPr id="15" name="Rektangel 14"/>
            <p:cNvSpPr/>
            <p:nvPr/>
          </p:nvSpPr>
          <p:spPr>
            <a:xfrm>
              <a:off x="5436096" y="2324368"/>
              <a:ext cx="2664296" cy="7251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774733" y="5341724"/>
            <a:ext cx="3552395" cy="746793"/>
            <a:chOff x="5459288" y="3291830"/>
            <a:chExt cx="2664296" cy="720080"/>
          </a:xfrm>
        </p:grpSpPr>
        <p:sp>
          <p:nvSpPr>
            <p:cNvPr id="13" name="TekstSylinder 12"/>
            <p:cNvSpPr txBox="1"/>
            <p:nvPr/>
          </p:nvSpPr>
          <p:spPr>
            <a:xfrm>
              <a:off x="5580112" y="3451815"/>
              <a:ext cx="2304256" cy="484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667" dirty="0">
                  <a:solidFill>
                    <a:prstClr val="black"/>
                  </a:solidFill>
                </a:rPr>
                <a:t>VEILEDER    </a:t>
              </a:r>
              <a:endParaRPr lang="nb-NO" sz="2400" dirty="0">
                <a:solidFill>
                  <a:prstClr val="black"/>
                </a:solidFill>
              </a:endParaRPr>
            </a:p>
          </p:txBody>
        </p:sp>
        <p:sp>
          <p:nvSpPr>
            <p:cNvPr id="16" name="Rektangel 15"/>
            <p:cNvSpPr/>
            <p:nvPr/>
          </p:nvSpPr>
          <p:spPr>
            <a:xfrm>
              <a:off x="5459288" y="3291830"/>
              <a:ext cx="2664296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uppe 18"/>
          <p:cNvGrpSpPr/>
          <p:nvPr/>
        </p:nvGrpSpPr>
        <p:grpSpPr>
          <a:xfrm>
            <a:off x="7652411" y="1604797"/>
            <a:ext cx="3552395" cy="960107"/>
            <a:chOff x="5436096" y="483518"/>
            <a:chExt cx="2664296" cy="720080"/>
          </a:xfrm>
        </p:grpSpPr>
        <p:sp>
          <p:nvSpPr>
            <p:cNvPr id="20" name="TekstSylinder 19"/>
            <p:cNvSpPr txBox="1"/>
            <p:nvPr/>
          </p:nvSpPr>
          <p:spPr>
            <a:xfrm>
              <a:off x="5508104" y="538325"/>
              <a:ext cx="252028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dirty="0">
                  <a:solidFill>
                    <a:prstClr val="black"/>
                  </a:solidFill>
                </a:rPr>
                <a:t>MEDISINSK AVSTANDSOPPFØLGING </a:t>
              </a:r>
            </a:p>
          </p:txBody>
        </p:sp>
        <p:sp>
          <p:nvSpPr>
            <p:cNvPr id="21" name="Rektangel 20"/>
            <p:cNvSpPr/>
            <p:nvPr/>
          </p:nvSpPr>
          <p:spPr>
            <a:xfrm>
              <a:off x="5436096" y="483518"/>
              <a:ext cx="2664296" cy="720080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>
                <a:solidFill>
                  <a:prstClr val="white"/>
                </a:solidFill>
              </a:endParaRPr>
            </a:p>
          </p:txBody>
        </p:sp>
      </p:grpSp>
      <p:sp>
        <p:nvSpPr>
          <p:cNvPr id="25" name="Tittel 1"/>
          <p:cNvSpPr txBox="1">
            <a:spLocks/>
          </p:cNvSpPr>
          <p:nvPr/>
        </p:nvSpPr>
        <p:spPr>
          <a:xfrm>
            <a:off x="6960096" y="681516"/>
            <a:ext cx="5778397" cy="618461"/>
          </a:xfrm>
          <a:prstGeom prst="rect">
            <a:avLst/>
          </a:prstGeom>
        </p:spPr>
        <p:txBody>
          <a:bodyPr vert="horz" lIns="120000" tIns="62400" rIns="120000" bIns="6240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0032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/>
              <a:t>Velferdsteknologiprogrammet</a:t>
            </a:r>
          </a:p>
        </p:txBody>
      </p:sp>
      <p:sp>
        <p:nvSpPr>
          <p:cNvPr id="26" name="Rektangel 6"/>
          <p:cNvSpPr/>
          <p:nvPr/>
        </p:nvSpPr>
        <p:spPr>
          <a:xfrm>
            <a:off x="2447561" y="4824131"/>
            <a:ext cx="2016224" cy="3438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67" dirty="0">
                <a:solidFill>
                  <a:prstClr val="black"/>
                </a:solidFill>
              </a:rPr>
              <a:t>Risikokartlegging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8084459" y="5296210"/>
            <a:ext cx="26882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prstClr val="black"/>
                </a:solidFill>
              </a:rPr>
              <a:t>ANDRE OPPDRAG</a:t>
            </a:r>
          </a:p>
        </p:txBody>
      </p:sp>
      <p:sp>
        <p:nvSpPr>
          <p:cNvPr id="31" name="Ellipse 30"/>
          <p:cNvSpPr/>
          <p:nvPr/>
        </p:nvSpPr>
        <p:spPr>
          <a:xfrm>
            <a:off x="7914627" y="4977489"/>
            <a:ext cx="3027963" cy="1129883"/>
          </a:xfrm>
          <a:prstGeom prst="ellipse">
            <a:avLst/>
          </a:prstGeom>
          <a:noFill/>
          <a:ln w="25400" cap="flat" cmpd="sng" algn="ctr">
            <a:solidFill>
              <a:srgbClr val="43BCB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b-NO" sz="24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6384032" y="2492906"/>
            <a:ext cx="1358688" cy="905727"/>
            <a:chOff x="965830" y="584011"/>
            <a:chExt cx="4180719" cy="3715931"/>
          </a:xfrm>
        </p:grpSpPr>
        <p:sp>
          <p:nvSpPr>
            <p:cNvPr id="5" name="Ellipse 4"/>
            <p:cNvSpPr/>
            <p:nvPr/>
          </p:nvSpPr>
          <p:spPr>
            <a:xfrm>
              <a:off x="1176084" y="1203598"/>
              <a:ext cx="3755956" cy="309634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564" y="584011"/>
              <a:ext cx="570261" cy="1239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531" y="2345065"/>
              <a:ext cx="429018" cy="124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830" y="2345065"/>
              <a:ext cx="420508" cy="122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Ellipse 10"/>
          <p:cNvSpPr/>
          <p:nvPr/>
        </p:nvSpPr>
        <p:spPr>
          <a:xfrm>
            <a:off x="1074274" y="1408112"/>
            <a:ext cx="3264836" cy="201860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34" y="2072856"/>
            <a:ext cx="460825" cy="87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99" y="1004192"/>
            <a:ext cx="495695" cy="80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62" y="2152269"/>
            <a:ext cx="372921" cy="81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25" y="2152272"/>
            <a:ext cx="365524" cy="79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268" y="2677320"/>
            <a:ext cx="572219" cy="108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lipse 16"/>
          <p:cNvSpPr/>
          <p:nvPr/>
        </p:nvSpPr>
        <p:spPr>
          <a:xfrm>
            <a:off x="7145363" y="1984949"/>
            <a:ext cx="4054029" cy="250655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1"/>
          <a:stretch/>
        </p:blipFill>
        <p:spPr>
          <a:xfrm>
            <a:off x="7521612" y="4067789"/>
            <a:ext cx="816632" cy="484905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8739" y="1536240"/>
            <a:ext cx="347311" cy="612211"/>
          </a:xfrm>
          <a:prstGeom prst="rect">
            <a:avLst/>
          </a:prstGeom>
        </p:spPr>
      </p:pic>
      <p:sp>
        <p:nvSpPr>
          <p:cNvPr id="22" name="AutoShape 2" descr="Bilderesultat for nav"/>
          <p:cNvSpPr>
            <a:spLocks noChangeAspect="1" noChangeArrowheads="1"/>
          </p:cNvSpPr>
          <p:nvPr/>
        </p:nvSpPr>
        <p:spPr bwMode="auto">
          <a:xfrm>
            <a:off x="0" y="-14446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nb-NO" sz="240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470" y="4314001"/>
            <a:ext cx="598663" cy="2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1"/>
          <a:stretch/>
        </p:blipFill>
        <p:spPr>
          <a:xfrm>
            <a:off x="1585300" y="4962112"/>
            <a:ext cx="816632" cy="484905"/>
          </a:xfrm>
          <a:prstGeom prst="rect">
            <a:avLst/>
          </a:prstGeom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6" y="4719651"/>
            <a:ext cx="414153" cy="78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Bilde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6280" y="4654378"/>
            <a:ext cx="1020536" cy="862863"/>
          </a:xfrm>
          <a:prstGeom prst="rect">
            <a:avLst/>
          </a:prstGeom>
        </p:spPr>
      </p:pic>
      <p:pic>
        <p:nvPicPr>
          <p:cNvPr id="1029" name="Picture 5" descr="Hand C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729" y="2116125"/>
            <a:ext cx="746523" cy="4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Sylinder 22"/>
          <p:cNvSpPr txBox="1"/>
          <p:nvPr/>
        </p:nvSpPr>
        <p:spPr>
          <a:xfrm>
            <a:off x="8599310" y="1192975"/>
            <a:ext cx="114616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67" dirty="0">
                <a:solidFill>
                  <a:prstClr val="black"/>
                </a:solidFill>
              </a:rPr>
              <a:t>koordinator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10168209" y="2446123"/>
            <a:ext cx="176425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67" dirty="0">
                <a:solidFill>
                  <a:prstClr val="black"/>
                </a:solidFill>
              </a:rPr>
              <a:t>hjemmesykepleien</a:t>
            </a:r>
          </a:p>
        </p:txBody>
      </p:sp>
      <p:sp>
        <p:nvSpPr>
          <p:cNvPr id="32" name="TekstSylinder 31"/>
          <p:cNvSpPr txBox="1"/>
          <p:nvPr/>
        </p:nvSpPr>
        <p:spPr>
          <a:xfrm>
            <a:off x="7062684" y="4760155"/>
            <a:ext cx="2551120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67" dirty="0">
                <a:solidFill>
                  <a:prstClr val="black"/>
                </a:solidFill>
              </a:rPr>
              <a:t>Medisinsk </a:t>
            </a:r>
          </a:p>
          <a:p>
            <a:pPr algn="ctr"/>
            <a:r>
              <a:rPr lang="nb-NO" sz="1467" dirty="0">
                <a:solidFill>
                  <a:prstClr val="black"/>
                </a:solidFill>
              </a:rPr>
              <a:t>avstandsoppfølging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605125" y="635182"/>
            <a:ext cx="4128459" cy="369332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 algn="ctr"/>
            <a:r>
              <a:rPr lang="nb-NO" sz="1600" dirty="0">
                <a:solidFill>
                  <a:prstClr val="black"/>
                </a:solidFill>
              </a:rPr>
              <a:t>FASTLEGEPRAKSIS</a:t>
            </a:r>
          </a:p>
        </p:txBody>
      </p:sp>
      <p:cxnSp>
        <p:nvCxnSpPr>
          <p:cNvPr id="42" name="Rett linje 41"/>
          <p:cNvCxnSpPr/>
          <p:nvPr/>
        </p:nvCxnSpPr>
        <p:spPr>
          <a:xfrm>
            <a:off x="5807968" y="7945"/>
            <a:ext cx="0" cy="68500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/>
          <p:cNvCxnSpPr/>
          <p:nvPr/>
        </p:nvCxnSpPr>
        <p:spPr>
          <a:xfrm>
            <a:off x="0" y="3720979"/>
            <a:ext cx="580796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Sylinder 53"/>
          <p:cNvSpPr txBox="1"/>
          <p:nvPr/>
        </p:nvSpPr>
        <p:spPr>
          <a:xfrm>
            <a:off x="2575451" y="5737393"/>
            <a:ext cx="3531400" cy="549151"/>
          </a:xfrm>
          <a:prstGeom prst="rect">
            <a:avLst/>
          </a:prstGeom>
          <a:noFill/>
        </p:spPr>
        <p:txBody>
          <a:bodyPr vert="horz" wrap="square" lIns="150000" tIns="150000" rIns="150000" bIns="150000" rtlCol="0">
            <a:spAutoFit/>
          </a:bodyPr>
          <a:lstStyle>
            <a:defPPr>
              <a:defRPr lang="nb-NO"/>
            </a:defPPr>
            <a:lvl1pPr>
              <a:spcAft>
                <a:spcPts val="1000"/>
              </a:spcAft>
              <a:defRPr sz="1800" b="1"/>
            </a:lvl1pPr>
          </a:lstStyle>
          <a:p>
            <a:pPr defTabSz="914285"/>
            <a:r>
              <a:rPr lang="nb-NO" sz="1600" b="0" dirty="0">
                <a:solidFill>
                  <a:srgbClr val="281C2C"/>
                </a:solidFill>
              </a:rPr>
              <a:t>Kommunal helse og omsorgstjeneste</a:t>
            </a:r>
          </a:p>
        </p:txBody>
      </p:sp>
      <p:sp>
        <p:nvSpPr>
          <p:cNvPr id="55" name="TekstSylinder 54"/>
          <p:cNvSpPr txBox="1"/>
          <p:nvPr/>
        </p:nvSpPr>
        <p:spPr>
          <a:xfrm>
            <a:off x="2607781" y="6066724"/>
            <a:ext cx="1540481" cy="549151"/>
          </a:xfrm>
          <a:prstGeom prst="rect">
            <a:avLst/>
          </a:prstGeom>
          <a:noFill/>
        </p:spPr>
        <p:txBody>
          <a:bodyPr vert="horz" wrap="square" lIns="150000" tIns="150000" rIns="150000" bIns="150000" rtlCol="0">
            <a:spAutoFit/>
          </a:bodyPr>
          <a:lstStyle>
            <a:defPPr>
              <a:defRPr lang="nb-NO"/>
            </a:defPPr>
            <a:lvl1pPr>
              <a:spcAft>
                <a:spcPts val="1000"/>
              </a:spcAft>
              <a:defRPr sz="1800" b="1"/>
            </a:lvl1pPr>
          </a:lstStyle>
          <a:p>
            <a:pPr defTabSz="914285"/>
            <a:r>
              <a:rPr lang="nb-NO" sz="1600" b="0" dirty="0">
                <a:solidFill>
                  <a:srgbClr val="281C2C"/>
                </a:solidFill>
              </a:rPr>
              <a:t>Fastlege</a:t>
            </a:r>
            <a:endParaRPr lang="nb-NO" sz="2000" b="0" dirty="0">
              <a:solidFill>
                <a:srgbClr val="281C2C"/>
              </a:solidFill>
            </a:endParaRPr>
          </a:p>
        </p:txBody>
      </p:sp>
      <p:sp>
        <p:nvSpPr>
          <p:cNvPr id="56" name="TekstSylinder 55"/>
          <p:cNvSpPr txBox="1"/>
          <p:nvPr/>
        </p:nvSpPr>
        <p:spPr>
          <a:xfrm>
            <a:off x="2607780" y="6385721"/>
            <a:ext cx="1917793" cy="549151"/>
          </a:xfrm>
          <a:prstGeom prst="rect">
            <a:avLst/>
          </a:prstGeom>
          <a:noFill/>
        </p:spPr>
        <p:txBody>
          <a:bodyPr vert="horz" wrap="square" lIns="150000" tIns="150000" rIns="150000" bIns="150000" rtlCol="0">
            <a:spAutoFit/>
          </a:bodyPr>
          <a:lstStyle>
            <a:defPPr>
              <a:defRPr lang="nb-NO"/>
            </a:defPPr>
            <a:lvl1pPr>
              <a:spcAft>
                <a:spcPts val="1000"/>
              </a:spcAft>
              <a:defRPr sz="1800" b="1"/>
            </a:lvl1pPr>
          </a:lstStyle>
          <a:p>
            <a:pPr defTabSz="914285"/>
            <a:r>
              <a:rPr lang="nb-NO" sz="1600" b="0" dirty="0">
                <a:solidFill>
                  <a:srgbClr val="281C2C"/>
                </a:solidFill>
              </a:rPr>
              <a:t>Sykehuslege</a:t>
            </a:r>
            <a:endParaRPr lang="nb-NO" sz="2000" b="0" dirty="0">
              <a:solidFill>
                <a:srgbClr val="281C2C"/>
              </a:solidFill>
            </a:endParaRPr>
          </a:p>
        </p:txBody>
      </p:sp>
      <p:sp>
        <p:nvSpPr>
          <p:cNvPr id="1030" name="TekstSylinder 1029"/>
          <p:cNvSpPr txBox="1"/>
          <p:nvPr/>
        </p:nvSpPr>
        <p:spPr>
          <a:xfrm>
            <a:off x="647134" y="146260"/>
            <a:ext cx="4158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prstClr val="black"/>
                </a:solidFill>
              </a:rPr>
              <a:t>PRIMÆRHELSETEAM</a:t>
            </a:r>
          </a:p>
        </p:txBody>
      </p:sp>
      <p:sp>
        <p:nvSpPr>
          <p:cNvPr id="71" name="TekstSylinder 70"/>
          <p:cNvSpPr txBox="1"/>
          <p:nvPr/>
        </p:nvSpPr>
        <p:spPr>
          <a:xfrm>
            <a:off x="7163040" y="146260"/>
            <a:ext cx="4158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prstClr val="black"/>
                </a:solidFill>
              </a:rPr>
              <a:t>OPPFØLGINGSTEAM</a:t>
            </a:r>
          </a:p>
        </p:txBody>
      </p:sp>
      <p:sp>
        <p:nvSpPr>
          <p:cNvPr id="72" name="TekstSylinder 71"/>
          <p:cNvSpPr txBox="1"/>
          <p:nvPr/>
        </p:nvSpPr>
        <p:spPr>
          <a:xfrm>
            <a:off x="565676" y="4067781"/>
            <a:ext cx="466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prstClr val="black"/>
                </a:solidFill>
              </a:rPr>
              <a:t>MEDISINSK AVSTANDSOPPFØLGING</a:t>
            </a:r>
          </a:p>
        </p:txBody>
      </p:sp>
      <p:sp>
        <p:nvSpPr>
          <p:cNvPr id="81" name="TekstSylinder 80"/>
          <p:cNvSpPr txBox="1"/>
          <p:nvPr/>
        </p:nvSpPr>
        <p:spPr>
          <a:xfrm>
            <a:off x="4160499" y="4844785"/>
            <a:ext cx="155145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67" dirty="0">
                <a:solidFill>
                  <a:prstClr val="black"/>
                </a:solidFill>
              </a:rPr>
              <a:t>responstjeneste</a:t>
            </a:r>
          </a:p>
        </p:txBody>
      </p:sp>
      <p:cxnSp>
        <p:nvCxnSpPr>
          <p:cNvPr id="82" name="Rett pil 81"/>
          <p:cNvCxnSpPr/>
          <p:nvPr/>
        </p:nvCxnSpPr>
        <p:spPr>
          <a:xfrm flipH="1">
            <a:off x="5808265" y="4938659"/>
            <a:ext cx="59717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tt pil 87"/>
          <p:cNvCxnSpPr/>
          <p:nvPr/>
        </p:nvCxnSpPr>
        <p:spPr>
          <a:xfrm flipH="1" flipV="1">
            <a:off x="5798305" y="3007093"/>
            <a:ext cx="336903" cy="141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Bilde 9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1"/>
          <a:stretch/>
        </p:blipFill>
        <p:spPr>
          <a:xfrm>
            <a:off x="2134243" y="3252043"/>
            <a:ext cx="609400" cy="361853"/>
          </a:xfrm>
          <a:prstGeom prst="rect">
            <a:avLst/>
          </a:prstGeom>
        </p:spPr>
      </p:pic>
      <p:cxnSp>
        <p:nvCxnSpPr>
          <p:cNvPr id="95" name="Rett pil 94"/>
          <p:cNvCxnSpPr/>
          <p:nvPr/>
        </p:nvCxnSpPr>
        <p:spPr>
          <a:xfrm flipH="1" flipV="1">
            <a:off x="2575451" y="3789043"/>
            <a:ext cx="3" cy="2027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9"/>
          <p:cNvSpPr txBox="1"/>
          <p:nvPr/>
        </p:nvSpPr>
        <p:spPr>
          <a:xfrm>
            <a:off x="10817253" y="3586414"/>
            <a:ext cx="176425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67" dirty="0">
                <a:solidFill>
                  <a:prstClr val="black"/>
                </a:solidFill>
              </a:rPr>
              <a:t>Sykehus</a:t>
            </a:r>
          </a:p>
        </p:txBody>
      </p:sp>
      <p:pic>
        <p:nvPicPr>
          <p:cNvPr id="3" name="Bilde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1261" y="3271656"/>
            <a:ext cx="641345" cy="388973"/>
          </a:xfrm>
          <a:prstGeom prst="rect">
            <a:avLst/>
          </a:prstGeom>
        </p:spPr>
      </p:pic>
      <p:pic>
        <p:nvPicPr>
          <p:cNvPr id="41" name="Bilde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6092" y="615212"/>
            <a:ext cx="641345" cy="388973"/>
          </a:xfrm>
          <a:prstGeom prst="rect">
            <a:avLst/>
          </a:prstGeom>
        </p:spPr>
      </p:pic>
      <p:sp>
        <p:nvSpPr>
          <p:cNvPr id="43" name="TekstSylinder 19"/>
          <p:cNvSpPr txBox="1"/>
          <p:nvPr/>
        </p:nvSpPr>
        <p:spPr>
          <a:xfrm>
            <a:off x="4525567" y="1004183"/>
            <a:ext cx="176425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67" dirty="0">
                <a:solidFill>
                  <a:prstClr val="black"/>
                </a:solidFill>
              </a:rPr>
              <a:t>Sykehus</a:t>
            </a:r>
          </a:p>
        </p:txBody>
      </p:sp>
      <p:cxnSp>
        <p:nvCxnSpPr>
          <p:cNvPr id="29" name="Rett pil 28"/>
          <p:cNvCxnSpPr/>
          <p:nvPr/>
        </p:nvCxnSpPr>
        <p:spPr>
          <a:xfrm flipV="1">
            <a:off x="3943944" y="1232792"/>
            <a:ext cx="433109" cy="18879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2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 smtClean="0"/>
              <a:t>Primærhelseteam i Flora kommune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Legegruppa SMS AS – 14 </a:t>
            </a:r>
            <a:r>
              <a:rPr lang="nb-NO" dirty="0" err="1" smtClean="0"/>
              <a:t>fastlegar</a:t>
            </a:r>
            <a:endParaRPr lang="nb-NO" dirty="0" smtClean="0"/>
          </a:p>
          <a:p>
            <a:r>
              <a:rPr lang="nb-NO" dirty="0" smtClean="0"/>
              <a:t>Tilført 3,5 årsverk som </a:t>
            </a:r>
            <a:r>
              <a:rPr lang="nb-NO" dirty="0" err="1" smtClean="0"/>
              <a:t>sjukepleiar</a:t>
            </a:r>
            <a:r>
              <a:rPr lang="nb-NO" dirty="0" smtClean="0"/>
              <a:t> i 5 år </a:t>
            </a:r>
            <a:r>
              <a:rPr lang="nb-NO" dirty="0" err="1" smtClean="0"/>
              <a:t>frå</a:t>
            </a:r>
            <a:r>
              <a:rPr lang="nb-NO" dirty="0" smtClean="0"/>
              <a:t> april/mai 2018</a:t>
            </a:r>
          </a:p>
          <a:p>
            <a:r>
              <a:rPr lang="nb-NO" dirty="0" err="1" smtClean="0"/>
              <a:t>Legane</a:t>
            </a:r>
            <a:r>
              <a:rPr lang="nb-NO" dirty="0" smtClean="0"/>
              <a:t> også tilført </a:t>
            </a:r>
            <a:r>
              <a:rPr lang="nb-NO" dirty="0" err="1" smtClean="0"/>
              <a:t>ressursar</a:t>
            </a:r>
            <a:r>
              <a:rPr lang="nb-NO" dirty="0" smtClean="0"/>
              <a:t> til å arbeide med fagutvikling og </a:t>
            </a:r>
            <a:r>
              <a:rPr lang="nb-NO" dirty="0" err="1" smtClean="0"/>
              <a:t>fagleg</a:t>
            </a:r>
            <a:r>
              <a:rPr lang="nb-NO" dirty="0" smtClean="0"/>
              <a:t> </a:t>
            </a:r>
            <a:r>
              <a:rPr lang="nb-NO" dirty="0" err="1" smtClean="0"/>
              <a:t>forbetring</a:t>
            </a:r>
            <a:r>
              <a:rPr lang="nb-NO" dirty="0" smtClean="0"/>
              <a:t> </a:t>
            </a:r>
            <a:r>
              <a:rPr lang="nb-NO" dirty="0" err="1" smtClean="0"/>
              <a:t>innanfor</a:t>
            </a:r>
            <a:r>
              <a:rPr lang="nb-NO" dirty="0" smtClean="0"/>
              <a:t> prioriterte målgrupper.</a:t>
            </a:r>
          </a:p>
          <a:p>
            <a:r>
              <a:rPr lang="nb-NO" dirty="0" err="1" smtClean="0"/>
              <a:t>Gjere</a:t>
            </a:r>
            <a:r>
              <a:rPr lang="nb-NO" dirty="0" smtClean="0"/>
              <a:t> «fastlegen sin jobb» betre og </a:t>
            </a:r>
            <a:r>
              <a:rPr lang="nb-NO" dirty="0" err="1" smtClean="0"/>
              <a:t>meir</a:t>
            </a:r>
            <a:r>
              <a:rPr lang="nb-NO" dirty="0" smtClean="0"/>
              <a:t> </a:t>
            </a:r>
            <a:r>
              <a:rPr lang="nb-NO" dirty="0" err="1" smtClean="0"/>
              <a:t>tilgjengeleg</a:t>
            </a:r>
            <a:r>
              <a:rPr lang="nb-NO" dirty="0" smtClean="0"/>
              <a:t> både for </a:t>
            </a:r>
            <a:r>
              <a:rPr lang="nb-NO" dirty="0" err="1" smtClean="0"/>
              <a:t>pasientane</a:t>
            </a:r>
            <a:r>
              <a:rPr lang="nb-NO" dirty="0" smtClean="0"/>
              <a:t> og  andre </a:t>
            </a:r>
            <a:r>
              <a:rPr lang="nb-NO" dirty="0" err="1" smtClean="0"/>
              <a:t>samarbeidspartar</a:t>
            </a:r>
            <a:r>
              <a:rPr lang="nb-NO" dirty="0" smtClean="0"/>
              <a:t> i kommune og spes. </a:t>
            </a:r>
            <a:r>
              <a:rPr lang="nb-NO" dirty="0" err="1"/>
              <a:t>h</a:t>
            </a:r>
            <a:r>
              <a:rPr lang="nb-NO" dirty="0" err="1" smtClean="0"/>
              <a:t>elsetenesta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Ikkje</a:t>
            </a:r>
            <a:r>
              <a:rPr lang="nb-NO" dirty="0" smtClean="0"/>
              <a:t> ta over arbeid </a:t>
            </a:r>
            <a:r>
              <a:rPr lang="nb-NO" dirty="0" err="1" smtClean="0"/>
              <a:t>frå</a:t>
            </a:r>
            <a:r>
              <a:rPr lang="nb-NO" dirty="0" smtClean="0"/>
              <a:t> andre </a:t>
            </a:r>
            <a:r>
              <a:rPr lang="nb-NO" dirty="0" err="1" smtClean="0"/>
              <a:t>avdelingar</a:t>
            </a:r>
            <a:r>
              <a:rPr lang="nb-NO" dirty="0" smtClean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972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79EE769E-EC8F-49AE-A384-87611ED3937E}" type="datetime1">
              <a:rPr lang="nb-NO" smtClean="0"/>
              <a:pPr/>
              <a:t>27.11.2019</a:t>
            </a:fld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7632171" y="932723"/>
            <a:ext cx="4032448" cy="501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nb-NO" sz="2667" dirty="0">
                <a:solidFill>
                  <a:srgbClr val="43BCBA">
                    <a:lumMod val="50000"/>
                  </a:srgb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Psykiske helseproblem og rusavhengighet</a:t>
            </a:r>
          </a:p>
          <a:p>
            <a:pPr marL="380990" indent="-380990">
              <a:buFontTx/>
              <a:buChar char="-"/>
            </a:pPr>
            <a:endParaRPr lang="nb-NO" sz="2667" dirty="0">
              <a:solidFill>
                <a:srgbClr val="43BCBA">
                  <a:lumMod val="50000"/>
                </a:srgb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380990" indent="-380990">
              <a:buFontTx/>
              <a:buChar char="-"/>
            </a:pPr>
            <a:r>
              <a:rPr lang="nb-NO" sz="2667" dirty="0">
                <a:solidFill>
                  <a:srgbClr val="43BCBA">
                    <a:lumMod val="50000"/>
                  </a:srgb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Kronisk sykdom</a:t>
            </a:r>
          </a:p>
          <a:p>
            <a:pPr marL="380990" indent="-380990">
              <a:buFontTx/>
              <a:buChar char="-"/>
            </a:pPr>
            <a:endParaRPr lang="nb-NO" sz="2667" dirty="0">
              <a:solidFill>
                <a:srgbClr val="43BCBA">
                  <a:lumMod val="50000"/>
                </a:srgb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380990" indent="-380990">
              <a:buFontTx/>
              <a:buChar char="-"/>
            </a:pPr>
            <a:r>
              <a:rPr lang="nb-NO" sz="2667" dirty="0">
                <a:solidFill>
                  <a:srgbClr val="43BCBA">
                    <a:lumMod val="50000"/>
                  </a:srgb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«Skrøpelige eldre»</a:t>
            </a:r>
          </a:p>
          <a:p>
            <a:pPr marL="380990" indent="-380990">
              <a:buFontTx/>
              <a:buChar char="-"/>
            </a:pPr>
            <a:endParaRPr lang="nb-NO" sz="2667" dirty="0">
              <a:solidFill>
                <a:srgbClr val="43BCBA">
                  <a:lumMod val="50000"/>
                </a:srgb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380990" indent="-380990">
              <a:buFontTx/>
              <a:buChar char="-"/>
            </a:pPr>
            <a:r>
              <a:rPr lang="nb-NO" sz="2667" dirty="0">
                <a:solidFill>
                  <a:srgbClr val="43BCBA">
                    <a:lumMod val="50000"/>
                  </a:srgb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Utviklingshemminger </a:t>
            </a:r>
          </a:p>
          <a:p>
            <a:pPr marL="380990" indent="-380990">
              <a:buFontTx/>
              <a:buChar char="-"/>
            </a:pPr>
            <a:endParaRPr lang="nb-NO" sz="2667" dirty="0">
              <a:solidFill>
                <a:srgbClr val="43BCBA">
                  <a:lumMod val="50000"/>
                </a:srgb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380990" indent="-380990">
              <a:buFontTx/>
              <a:buChar char="-"/>
            </a:pPr>
            <a:r>
              <a:rPr lang="nb-NO" sz="2667" dirty="0">
                <a:solidFill>
                  <a:srgbClr val="43BCBA">
                    <a:lumMod val="50000"/>
                  </a:srgb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Funksjonsnedsettelse</a:t>
            </a:r>
          </a:p>
          <a:p>
            <a:pPr marL="380990" indent="-380990">
              <a:buFontTx/>
              <a:buChar char="-"/>
            </a:pPr>
            <a:endParaRPr lang="nb-NO" sz="2667" dirty="0">
              <a:solidFill>
                <a:srgbClr val="43BCBA">
                  <a:lumMod val="50000"/>
                </a:srgb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380990" indent="-380990">
              <a:buFontTx/>
              <a:buChar char="-"/>
            </a:pPr>
            <a:r>
              <a:rPr lang="nb-NO" sz="2667" dirty="0">
                <a:solidFill>
                  <a:srgbClr val="43BCBA">
                    <a:lumMod val="50000"/>
                  </a:srgb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Svake </a:t>
            </a:r>
            <a:r>
              <a:rPr lang="nb-NO" sz="2667" dirty="0" err="1">
                <a:solidFill>
                  <a:srgbClr val="43BCBA">
                    <a:lumMod val="50000"/>
                  </a:srgb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etterspørrere</a:t>
            </a:r>
            <a:endParaRPr lang="nb-NO" sz="2400" dirty="0">
              <a:solidFill>
                <a:srgbClr val="43BCBA">
                  <a:lumMod val="50000"/>
                </a:srgb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13" name="Picture 2" descr="Clipboard, To-Do List, Dates, Appointment, Object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2564910"/>
            <a:ext cx="1920213" cy="19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tt pil 5"/>
          <p:cNvCxnSpPr/>
          <p:nvPr/>
        </p:nvCxnSpPr>
        <p:spPr>
          <a:xfrm>
            <a:off x="2543605" y="3429000"/>
            <a:ext cx="96010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eforklaring formet som en sky 6"/>
          <p:cNvSpPr/>
          <p:nvPr/>
        </p:nvSpPr>
        <p:spPr>
          <a:xfrm>
            <a:off x="5099286" y="260653"/>
            <a:ext cx="2532887" cy="2095063"/>
          </a:xfrm>
          <a:prstGeom prst="cloudCallout">
            <a:avLst>
              <a:gd name="adj1" fmla="val -35385"/>
              <a:gd name="adj2" fmla="val 591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nb-NO" sz="1867" dirty="0">
                <a:solidFill>
                  <a:prstClr val="black"/>
                </a:solidFill>
              </a:rPr>
              <a:t>Noen trenger mer oppfølging enn andre…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33" y="1639701"/>
            <a:ext cx="1701939" cy="429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44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Faktorer for å lykkes som team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BA123F09-3DCA-464A-B89F-E39AFF0E0A2B}" type="datetime1">
              <a:rPr lang="nb-NO">
                <a:latin typeface="Calibri"/>
              </a:rPr>
              <a:pPr defTabSz="1219170">
                <a:defRPr/>
              </a:pPr>
              <a:t>27.11.2019</a:t>
            </a:fld>
            <a:endParaRPr lang="nb-NO" dirty="0">
              <a:latin typeface="Calibri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Felles forståelse av mål, verdier, roller og normer</a:t>
            </a:r>
          </a:p>
          <a:p>
            <a:r>
              <a:rPr lang="nb-NO" dirty="0"/>
              <a:t>Likeverdighet</a:t>
            </a:r>
          </a:p>
          <a:p>
            <a:r>
              <a:rPr lang="nb-NO" dirty="0"/>
              <a:t>Samarbeid</a:t>
            </a:r>
          </a:p>
          <a:p>
            <a:r>
              <a:rPr lang="nb-NO" dirty="0"/>
              <a:t>Uavhengighet</a:t>
            </a:r>
          </a:p>
          <a:p>
            <a:r>
              <a:rPr lang="nb-NO" dirty="0"/>
              <a:t>Synergier</a:t>
            </a:r>
          </a:p>
          <a:p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92" y="1663906"/>
            <a:ext cx="3796689" cy="4165369"/>
          </a:xfrm>
        </p:spPr>
      </p:pic>
    </p:spTree>
    <p:extLst>
      <p:ext uri="{BB962C8B-B14F-4D97-AF65-F5344CB8AC3E}">
        <p14:creationId xmlns:p14="http://schemas.microsoft.com/office/powerpoint/2010/main" val="2004075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1205</Words>
  <Application>Microsoft Office PowerPoint</Application>
  <PresentationFormat>Widescreen</PresentationFormat>
  <Paragraphs>201</Paragraphs>
  <Slides>17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Segoe UI Symbol</vt:lpstr>
      <vt:lpstr>Office-tema</vt:lpstr>
      <vt:lpstr>   Oppfølgingsteam og primærhelseteam.  Koordineringsrådet 27.11.19 </vt:lpstr>
      <vt:lpstr>PowerPoint-presentasjon</vt:lpstr>
      <vt:lpstr>Samhandling under same tak</vt:lpstr>
      <vt:lpstr>Fremtidens primærhelsetjeneste</vt:lpstr>
      <vt:lpstr>Primærhelseprogrammet</vt:lpstr>
      <vt:lpstr>PowerPoint-presentasjon</vt:lpstr>
      <vt:lpstr>Primærhelseteam i Flora kommune</vt:lpstr>
      <vt:lpstr>PowerPoint-presentasjon</vt:lpstr>
      <vt:lpstr>Faktorer for å lykkes som team </vt:lpstr>
      <vt:lpstr>Sentrale områder å arbeide med</vt:lpstr>
      <vt:lpstr>Oppfølgingsteam</vt:lpstr>
      <vt:lpstr>Samarbeid</vt:lpstr>
      <vt:lpstr>Organisatoriske endringar i Flora kommune</vt:lpstr>
      <vt:lpstr>Oppfølgingsteam og «andre team»</vt:lpstr>
      <vt:lpstr>«Synergiar» primærhelseteam og oppfølgingsteam</vt:lpstr>
      <vt:lpstr>Teamarbeid som forbetring og innovasjon</vt:lpstr>
      <vt:lpstr>Rehabilitering</vt:lpstr>
    </vt:vector>
  </TitlesOfParts>
  <Company>Flora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«Samhandling under same tak» Tverrfagleg rehabilitering – korleis får vi det til? Oppfølgingsteam og primærhelseteam.</dc:title>
  <dc:creator>Dale Jan Helge</dc:creator>
  <cp:lastModifiedBy>Holvik, Tone</cp:lastModifiedBy>
  <cp:revision>22</cp:revision>
  <cp:lastPrinted>2019-05-26T15:57:25Z</cp:lastPrinted>
  <dcterms:created xsi:type="dcterms:W3CDTF">2019-05-26T13:54:28Z</dcterms:created>
  <dcterms:modified xsi:type="dcterms:W3CDTF">2019-11-27T10:53:07Z</dcterms:modified>
</cp:coreProperties>
</file>