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301" r:id="rId6"/>
    <p:sldId id="309" r:id="rId7"/>
    <p:sldId id="302" r:id="rId8"/>
    <p:sldId id="307" r:id="rId9"/>
    <p:sldId id="312" r:id="rId10"/>
    <p:sldId id="308" r:id="rId11"/>
    <p:sldId id="310" r:id="rId12"/>
    <p:sldId id="314" r:id="rId13"/>
    <p:sldId id="311" r:id="rId14"/>
    <p:sldId id="315" r:id="rId15"/>
    <p:sldId id="313" r:id="rId16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441"/>
    <a:srgbClr val="DC002E"/>
    <a:srgbClr val="4D4D4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>
      <p:cViewPr varScale="1">
        <p:scale>
          <a:sx n="65" d="100"/>
          <a:sy n="65" d="100"/>
        </p:scale>
        <p:origin x="12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Klikk for å redigere tekststiler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A6B1B5-802F-49B6-9979-433C4B933D3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02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023DF0-6498-49A3-A707-B12895AC1302}" type="slidenum">
              <a:rPr lang="nn-NO" altLang="nb-NO" smtClean="0"/>
              <a:pPr/>
              <a:t>1</a:t>
            </a:fld>
            <a:endParaRPr lang="nn-NO" altLang="nb-NO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n-NO" altLang="nb-NO" smtClean="0"/>
          </a:p>
        </p:txBody>
      </p:sp>
    </p:spTree>
    <p:extLst>
      <p:ext uri="{BB962C8B-B14F-4D97-AF65-F5344CB8AC3E}">
        <p14:creationId xmlns:p14="http://schemas.microsoft.com/office/powerpoint/2010/main" val="175416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Regjeringa har </a:t>
            </a:r>
            <a:r>
              <a:rPr lang="nn-NO" dirty="0" err="1" smtClean="0"/>
              <a:t>kommet</a:t>
            </a:r>
            <a:r>
              <a:rPr lang="nn-NO" dirty="0" smtClean="0"/>
              <a:t> med ei ny kvalitetsreform for eldre. Den vart lagt fram på helsekonferansen tidleg i Mai av Folkehelse og eldreministeren</a:t>
            </a:r>
            <a:r>
              <a:rPr lang="nn-NO" baseline="0" dirty="0" smtClean="0"/>
              <a:t> Åse Michaelsen. </a:t>
            </a:r>
          </a:p>
          <a:p>
            <a:endParaRPr lang="nn-NO" baseline="0" dirty="0" smtClean="0"/>
          </a:p>
          <a:p>
            <a:r>
              <a:rPr lang="nn-NO" baseline="0" dirty="0" smtClean="0"/>
              <a:t>Eg kjem til å gå raskt gjennom dei fem hovudpunkta som reforma har fokus på, og dei 25 tiltaka som regjeringa har henta frå  ulike kommunar som har funnet nye og betre løysingar i tilbodet til eldre.</a:t>
            </a:r>
          </a:p>
          <a:p>
            <a:r>
              <a:rPr lang="nn-NO" baseline="0" dirty="0" smtClean="0"/>
              <a:t> 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6B1B5-802F-49B6-9979-433C4B933D3B}" type="slidenum">
              <a:rPr lang="nn-NO" smtClean="0"/>
              <a:pPr>
                <a:defRPr/>
              </a:pPr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3907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Målet for å sikre betre samanheng er å gje eldre auka tryggleik</a:t>
            </a:r>
            <a:r>
              <a:rPr lang="nn-NO" baseline="0" dirty="0" smtClean="0"/>
              <a:t> og </a:t>
            </a:r>
            <a:r>
              <a:rPr lang="nn-NO" baseline="0" dirty="0" err="1" smtClean="0"/>
              <a:t>forutsigbarheit</a:t>
            </a:r>
            <a:r>
              <a:rPr lang="nn-NO" baseline="0" dirty="0" smtClean="0"/>
              <a:t> gjennom </a:t>
            </a:r>
            <a:r>
              <a:rPr lang="nn-NO" baseline="0" dirty="0" err="1" smtClean="0"/>
              <a:t>pasientforløp</a:t>
            </a:r>
            <a:r>
              <a:rPr lang="nn-NO" baseline="0" dirty="0" smtClean="0"/>
              <a:t> og </a:t>
            </a:r>
            <a:r>
              <a:rPr lang="nn-NO" baseline="0" dirty="0" err="1" smtClean="0"/>
              <a:t>overgongar</a:t>
            </a:r>
            <a:r>
              <a:rPr lang="nn-NO" baseline="0" dirty="0" smtClean="0"/>
              <a:t> mellom eigen heim, sjukehus og sjukeheim og færre tilsette å </a:t>
            </a:r>
            <a:r>
              <a:rPr lang="nn-NO" baseline="0" dirty="0" err="1" smtClean="0"/>
              <a:t>forhalde</a:t>
            </a:r>
            <a:r>
              <a:rPr lang="nn-NO" baseline="0" dirty="0" smtClean="0"/>
              <a:t> seg til. </a:t>
            </a:r>
          </a:p>
          <a:p>
            <a:endParaRPr lang="nn-NO" baseline="0" dirty="0" smtClean="0"/>
          </a:p>
          <a:p>
            <a:pPr marL="228600" indent="-228600">
              <a:buAutoNum type="arabicPeriod"/>
            </a:pPr>
            <a:r>
              <a:rPr lang="nn-NO" baseline="0" dirty="0" smtClean="0"/>
              <a:t>Målet er at kvar enkelt skal ta i bruk eigen ressursar og oppretthalde sjølvstendigheit så langt som mogleg. </a:t>
            </a:r>
          </a:p>
          <a:p>
            <a:pPr marL="0" indent="0">
              <a:buNone/>
            </a:pPr>
            <a:r>
              <a:rPr lang="nn-NO" baseline="0" dirty="0" smtClean="0"/>
              <a:t>Nødvendig med kartlegging av den enkelte sine behov og utforme individuell plan og sikre dialog med pasient og pårørande. </a:t>
            </a:r>
          </a:p>
          <a:p>
            <a:pPr marL="0" indent="0">
              <a:buNone/>
            </a:pPr>
            <a:endParaRPr lang="nn-NO" baseline="0" dirty="0" smtClean="0"/>
          </a:p>
          <a:p>
            <a:pPr marL="0" indent="0">
              <a:buNone/>
            </a:pPr>
            <a:r>
              <a:rPr lang="nn-NO" baseline="0" dirty="0" smtClean="0"/>
              <a:t>2. God støtte, avlastning og </a:t>
            </a:r>
            <a:r>
              <a:rPr lang="nn-NO" baseline="0" dirty="0" err="1" smtClean="0"/>
              <a:t>anerkjenning</a:t>
            </a:r>
            <a:r>
              <a:rPr lang="nn-NO" baseline="0" dirty="0" smtClean="0"/>
              <a:t> av pårørande sin innsats. </a:t>
            </a:r>
          </a:p>
          <a:p>
            <a:pPr marL="0" indent="0">
              <a:buNone/>
            </a:pPr>
            <a:r>
              <a:rPr lang="nn-NO" baseline="0" dirty="0" smtClean="0"/>
              <a:t>Tre forslag til forbetring.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Meir fleksible kommunale avlastningstilbod.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Informasjon og dialog om bruk av digitale verktøy.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Pårørandeskular og samtale grupper som medverkar til læring og mestring. </a:t>
            </a:r>
          </a:p>
          <a:p>
            <a:pPr marL="171450" indent="-171450">
              <a:buFontTx/>
              <a:buChar char="-"/>
            </a:pPr>
            <a:endParaRPr lang="nn-NO" baseline="0" dirty="0" smtClean="0"/>
          </a:p>
          <a:p>
            <a:pPr marL="0" indent="0">
              <a:buFontTx/>
              <a:buNone/>
            </a:pPr>
            <a:r>
              <a:rPr lang="nn-NO" baseline="0" dirty="0" smtClean="0"/>
              <a:t>3. Færre å </a:t>
            </a:r>
            <a:r>
              <a:rPr lang="nn-NO" baseline="0" dirty="0" err="1" smtClean="0"/>
              <a:t>forhalde</a:t>
            </a:r>
            <a:r>
              <a:rPr lang="nn-NO" baseline="0" dirty="0" smtClean="0"/>
              <a:t> seg til gjev tryggleik og </a:t>
            </a:r>
            <a:r>
              <a:rPr lang="nn-NO" baseline="0" dirty="0" err="1" smtClean="0"/>
              <a:t>forutsigbarheit</a:t>
            </a:r>
            <a:r>
              <a:rPr lang="nn-NO" baseline="0" dirty="0" smtClean="0"/>
              <a:t>. </a:t>
            </a:r>
          </a:p>
          <a:p>
            <a:pPr marL="0" indent="0">
              <a:buFontTx/>
              <a:buNone/>
            </a:pPr>
            <a:r>
              <a:rPr lang="nn-NO" baseline="0" dirty="0" smtClean="0"/>
              <a:t> fire løysingsalternativ frå regjeringa.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Primærkontakt.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Rett hjelp til rett tid.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Ny arbeids og organisasjonsformer.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Alternative turnusordningar. </a:t>
            </a:r>
          </a:p>
          <a:p>
            <a:pPr marL="0" indent="0">
              <a:buFontTx/>
              <a:buNone/>
            </a:pPr>
            <a:endParaRPr lang="nn-NO" baseline="0" dirty="0" smtClean="0"/>
          </a:p>
          <a:p>
            <a:pPr marL="0" indent="0">
              <a:buFontTx/>
              <a:buNone/>
            </a:pPr>
            <a:r>
              <a:rPr lang="nn-NO" baseline="0" dirty="0" smtClean="0"/>
              <a:t>4. Betre </a:t>
            </a:r>
            <a:r>
              <a:rPr lang="nn-NO" baseline="0" dirty="0" err="1" smtClean="0"/>
              <a:t>pasientforløp</a:t>
            </a:r>
            <a:r>
              <a:rPr lang="nn-NO" baseline="0" dirty="0" smtClean="0"/>
              <a:t> og mjukare </a:t>
            </a:r>
            <a:r>
              <a:rPr lang="nn-NO" baseline="0" dirty="0" err="1" smtClean="0"/>
              <a:t>overgong</a:t>
            </a:r>
            <a:r>
              <a:rPr lang="nn-NO" baseline="0" dirty="0" smtClean="0"/>
              <a:t> mellom eigen heim og sjukeheim. Større tryggleik og mindre påkjenning ved flytting. Lengre vekslingsfelt og betre overlapping ved flytting er </a:t>
            </a:r>
            <a:r>
              <a:rPr lang="nn-NO" baseline="0" dirty="0" err="1" smtClean="0"/>
              <a:t>ynskjet</a:t>
            </a:r>
            <a:r>
              <a:rPr lang="nn-NO" baseline="0" dirty="0" smtClean="0"/>
              <a:t>. </a:t>
            </a:r>
          </a:p>
          <a:p>
            <a:pPr marL="0" indent="0">
              <a:buFontTx/>
              <a:buNone/>
            </a:pPr>
            <a:endParaRPr lang="nn-NO" baseline="0" dirty="0" smtClean="0"/>
          </a:p>
          <a:p>
            <a:pPr marL="0" indent="0">
              <a:buFontTx/>
              <a:buNone/>
            </a:pPr>
            <a:r>
              <a:rPr lang="nn-NO" baseline="0" dirty="0" smtClean="0"/>
              <a:t>5. Tidleg planlegging og sakshandsaming ved utskriving frå sjukehus i samråd med pasient og pårørande. Målet er god og samanhengande behandling og oppfølging og hindre </a:t>
            </a:r>
            <a:r>
              <a:rPr lang="nn-NO" baseline="0" dirty="0" err="1" smtClean="0"/>
              <a:t>uønska</a:t>
            </a:r>
            <a:r>
              <a:rPr lang="nn-NO" baseline="0" dirty="0" smtClean="0"/>
              <a:t> </a:t>
            </a:r>
            <a:r>
              <a:rPr lang="nn-NO" baseline="0" dirty="0" err="1" smtClean="0"/>
              <a:t>reinnleggingar</a:t>
            </a:r>
            <a:r>
              <a:rPr lang="nn-NO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Ynskjer å </a:t>
            </a:r>
            <a:r>
              <a:rPr lang="nn-NO" baseline="0" dirty="0" err="1" smtClean="0"/>
              <a:t>videreføre</a:t>
            </a:r>
            <a:r>
              <a:rPr lang="nn-NO" baseline="0" dirty="0" smtClean="0"/>
              <a:t> læringsnettverket  for gode </a:t>
            </a:r>
            <a:r>
              <a:rPr lang="nn-NO" baseline="0" dirty="0" err="1" smtClean="0"/>
              <a:t>pasientforløp</a:t>
            </a:r>
            <a:r>
              <a:rPr lang="nn-NO" baseline="0" dirty="0" smtClean="0"/>
              <a:t> i perioden 2020-2022 slik at alle kommunar og helseføretak får moglegheit til å delta. </a:t>
            </a:r>
          </a:p>
          <a:p>
            <a:pPr marL="171450" indent="-171450">
              <a:buFontTx/>
              <a:buChar char="-"/>
            </a:pPr>
            <a:endParaRPr lang="nn-NO" baseline="0" dirty="0" smtClean="0"/>
          </a:p>
          <a:p>
            <a:pPr marL="171450" indent="-171450">
              <a:buFontTx/>
              <a:buChar char="-"/>
            </a:pPr>
            <a:endParaRPr lang="nn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6B1B5-802F-49B6-9979-433C4B933D3B}" type="slidenum">
              <a:rPr lang="nn-NO" smtClean="0"/>
              <a:pPr>
                <a:defRPr/>
              </a:pPr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122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Felles </a:t>
            </a:r>
            <a:r>
              <a:rPr lang="nn-NO" dirty="0" err="1" smtClean="0"/>
              <a:t>oppstart</a:t>
            </a:r>
            <a:r>
              <a:rPr lang="nn-NO" dirty="0" smtClean="0"/>
              <a:t> 1 Januar 2019. Reforma er inndelt i 4 fasar som vil være til delt overlappande. </a:t>
            </a:r>
          </a:p>
          <a:p>
            <a:endParaRPr lang="nn-NO" dirty="0" smtClean="0"/>
          </a:p>
          <a:p>
            <a:r>
              <a:rPr lang="nn-NO" dirty="0" smtClean="0"/>
              <a:t>Fase 1</a:t>
            </a:r>
            <a:r>
              <a:rPr lang="nn-NO" baseline="0" dirty="0" smtClean="0"/>
              <a:t> – Fyrste året skal leve hele livet </a:t>
            </a:r>
            <a:r>
              <a:rPr lang="nn-NO" baseline="0" dirty="0" err="1" smtClean="0"/>
              <a:t>settes</a:t>
            </a:r>
            <a:r>
              <a:rPr lang="nn-NO" baseline="0" dirty="0" smtClean="0"/>
              <a:t> på dagsorden i kommunar og fylkeskommunar, helseføretak og allmennheten. </a:t>
            </a:r>
            <a:r>
              <a:rPr lang="nn-NO" baseline="0" dirty="0" err="1" smtClean="0"/>
              <a:t>Innebærer</a:t>
            </a:r>
            <a:r>
              <a:rPr lang="nn-NO" baseline="0" dirty="0" smtClean="0"/>
              <a:t> å spreie informasjon og kunnskap om reforma, etablere eit regionalt støtteapparat og utvikle verktøy og materiell for gjennomføring av reforma lokalt. </a:t>
            </a:r>
          </a:p>
          <a:p>
            <a:endParaRPr lang="nn-NO" baseline="0" dirty="0" smtClean="0"/>
          </a:p>
          <a:p>
            <a:r>
              <a:rPr lang="nn-NO" baseline="0" dirty="0" smtClean="0"/>
              <a:t>Fase 2- 2019-2020 skal </a:t>
            </a:r>
            <a:r>
              <a:rPr lang="nn-NO" baseline="0" dirty="0" err="1" smtClean="0"/>
              <a:t>kommuanne</a:t>
            </a:r>
            <a:r>
              <a:rPr lang="nn-NO" baseline="0" dirty="0" smtClean="0"/>
              <a:t> ta stilling til løysingane i reforma og planlegge korleis dei vil utforme og gjennomføre dei lokalt. Det </a:t>
            </a:r>
            <a:r>
              <a:rPr lang="nn-NO" baseline="0" dirty="0" err="1" smtClean="0"/>
              <a:t>legges</a:t>
            </a:r>
            <a:r>
              <a:rPr lang="nn-NO" baseline="0" dirty="0" smtClean="0"/>
              <a:t> opp til lokal forankring og kartlegging av eigne behov fog utfordringar  og gjennom politiske vedtak tek stilling til forslaga i leve hele livet. </a:t>
            </a:r>
          </a:p>
          <a:p>
            <a:endParaRPr lang="nn-NO" baseline="0" dirty="0" smtClean="0"/>
          </a:p>
          <a:p>
            <a:r>
              <a:rPr lang="nn-NO" baseline="0" dirty="0" smtClean="0"/>
              <a:t>Fase 3 – 2021-2023 </a:t>
            </a:r>
            <a:r>
              <a:rPr lang="nn-NO" baseline="0" dirty="0" err="1" smtClean="0"/>
              <a:t>Implementering</a:t>
            </a:r>
            <a:r>
              <a:rPr lang="nn-NO" baseline="0" dirty="0" smtClean="0"/>
              <a:t> og gjennomføring. Kommunane må sjølv ut i frå lokale forhold og behov vurdere kva forslag til løysingar som er mogleg å </a:t>
            </a:r>
            <a:r>
              <a:rPr lang="nn-NO" baseline="0" dirty="0" err="1" smtClean="0"/>
              <a:t>iverksette</a:t>
            </a:r>
            <a:r>
              <a:rPr lang="nn-NO" baseline="0" dirty="0" smtClean="0"/>
              <a:t> tidlegare i reformperioden. </a:t>
            </a:r>
          </a:p>
          <a:p>
            <a:r>
              <a:rPr lang="nn-NO" baseline="0" dirty="0" smtClean="0"/>
              <a:t>Kommunar som omstiller seg i tråd med reforma vil bli </a:t>
            </a:r>
            <a:r>
              <a:rPr lang="nn-NO" baseline="0" dirty="0" err="1" smtClean="0"/>
              <a:t>priporitert</a:t>
            </a:r>
            <a:r>
              <a:rPr lang="nn-NO" baseline="0" dirty="0" smtClean="0"/>
              <a:t> innanfor </a:t>
            </a:r>
            <a:r>
              <a:rPr lang="nn-NO" baseline="0" dirty="0" err="1" smtClean="0"/>
              <a:t>relevandte</a:t>
            </a:r>
            <a:r>
              <a:rPr lang="nn-NO" baseline="0" dirty="0" smtClean="0"/>
              <a:t> eksisterande og eventuelle nye øyremerkte ordningar. </a:t>
            </a:r>
          </a:p>
          <a:p>
            <a:r>
              <a:rPr lang="nn-NO" baseline="0" dirty="0" smtClean="0"/>
              <a:t>Det blir stilt krav til rapportering både for kommunane, fylkeskommunane og staten. </a:t>
            </a:r>
            <a:r>
              <a:rPr lang="nn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6B1B5-802F-49B6-9979-433C4B933D3B}" type="slidenum">
              <a:rPr lang="nn-NO" smtClean="0"/>
              <a:pPr>
                <a:defRPr/>
              </a:pPr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953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39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08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3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4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102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45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1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4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21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710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34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028" name="Picture 10" descr="botn og slagord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C002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D4D4D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sursportal.no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969343"/>
            <a:ext cx="4824536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b-NO" altLang="nb-NO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 heile livet</a:t>
            </a:r>
            <a:endParaRPr lang="nb-NO" altLang="nb-NO" sz="3600" b="1" u="sng" dirty="0" smtClean="0">
              <a:solidFill>
                <a:schemeClr val="tx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48680"/>
            <a:ext cx="5627096" cy="130465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38051" y="1955059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400" b="1" dirty="0" smtClean="0"/>
              <a:t>Kvalitetsreform for eldre </a:t>
            </a:r>
            <a:endParaRPr lang="nn-NO" sz="44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604834"/>
            <a:ext cx="2806568" cy="42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82" y="1628800"/>
            <a:ext cx="4423426" cy="24120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73" y="5198682"/>
            <a:ext cx="4472652" cy="684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28762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Samarbeid med KS er forankra i eigen overordna avtale mellom Regjeringa og KS.</a:t>
            </a:r>
          </a:p>
          <a:p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Partane er einige om å samarbeide om gjennomføring av leve heile livet, i femårsperioden 2019-2023.</a:t>
            </a:r>
          </a:p>
          <a:p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Avtala skal bidra til samarbeid og partnarskap på nasjonalt nivå, og legge grunnlag for samarbeid regionalt og lokalt.  </a:t>
            </a:r>
          </a:p>
        </p:txBody>
      </p:sp>
    </p:spTree>
    <p:extLst>
      <p:ext uri="{BB962C8B-B14F-4D97-AF65-F5344CB8AC3E}">
        <p14:creationId xmlns:p14="http://schemas.microsoft.com/office/powerpoint/2010/main" val="40157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Arbeidet i Vestland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KS har tilsett Leni </a:t>
            </a:r>
            <a:r>
              <a:rPr lang="nn-NO" dirty="0"/>
              <a:t>K</a:t>
            </a:r>
            <a:r>
              <a:rPr lang="nn-NO" dirty="0" smtClean="0"/>
              <a:t>lakegg til å følgje opp </a:t>
            </a:r>
          </a:p>
          <a:p>
            <a:pPr marL="0" indent="0">
              <a:buNone/>
            </a:pPr>
            <a:r>
              <a:rPr lang="nn-NO" dirty="0" smtClean="0"/>
              <a:t>     satsinga med leve heile livet i Vestland. </a:t>
            </a:r>
          </a:p>
          <a:p>
            <a:pPr marL="0" indent="0">
              <a:buNone/>
            </a:pPr>
            <a:r>
              <a:rPr lang="nn-NO" dirty="0" smtClean="0"/>
              <a:t>  </a:t>
            </a:r>
          </a:p>
          <a:p>
            <a:r>
              <a:rPr lang="nn-NO" dirty="0" smtClean="0"/>
              <a:t>Gjennomført dialogmøter med kommunane.  </a:t>
            </a:r>
          </a:p>
          <a:p>
            <a:endParaRPr lang="nn-NO" dirty="0"/>
          </a:p>
          <a:p>
            <a:r>
              <a:rPr lang="nn-NO" dirty="0" smtClean="0"/>
              <a:t>Leve heile livet konferanse Torsdag 28.11. </a:t>
            </a:r>
          </a:p>
          <a:p>
            <a:endParaRPr lang="nn-NO" dirty="0" smtClean="0"/>
          </a:p>
          <a:p>
            <a:r>
              <a:rPr lang="nn-NO" dirty="0" smtClean="0"/>
              <a:t>Fylkesmannen har fått denne reforma som embetsprosjekt.</a:t>
            </a:r>
          </a:p>
          <a:p>
            <a:pPr marL="0" indent="0">
              <a:buNone/>
            </a:pPr>
            <a:r>
              <a:rPr lang="nn-NO" dirty="0" smtClean="0"/>
              <a:t>- Arbeidet vert då løfta, og FM skal jobbe på tvers av avdelingane med dette. </a:t>
            </a:r>
          </a:p>
          <a:p>
            <a:pPr marL="0" indent="0">
              <a:buNone/>
            </a:pPr>
            <a:r>
              <a:rPr lang="nn-NO" dirty="0" smtClean="0"/>
              <a:t>- Samfunnsplanlegging vert då meir viktig, og det handlar meir om tilrettelegging av lokalsamfunn framfor drift av pleie og omsorg i kommunane.     </a:t>
            </a: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692696"/>
            <a:ext cx="3781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0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Evaluering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b-NO" dirty="0"/>
              <a:t>Reformen skal evalueres gjennom følgeevaluering i et utvalg kommuner.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pPr>
              <a:lnSpc>
                <a:spcPct val="120000"/>
              </a:lnSpc>
            </a:pPr>
            <a:r>
              <a:rPr lang="nb-NO" dirty="0"/>
              <a:t>Midtveis i reformperioden skal det utarbeides en rapport for blant annet ev. å kunne justere kurs og virkemiddelbruk.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pPr>
              <a:lnSpc>
                <a:spcPct val="120000"/>
              </a:lnSpc>
            </a:pPr>
            <a:r>
              <a:rPr lang="nb-NO" dirty="0"/>
              <a:t>Følgeevalueringen avsluttes med resultatevaluering av hele reformen etter 2023.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pPr>
              <a:lnSpc>
                <a:spcPct val="120000"/>
              </a:lnSpc>
            </a:pPr>
            <a:r>
              <a:rPr lang="nb-NO" dirty="0"/>
              <a:t>Helsedirektoratet har ansvaret for anskaffelse og oppfølging av evalueringen</a:t>
            </a:r>
          </a:p>
          <a:p>
            <a:endParaRPr lang="nb-NO" sz="1600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86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76485"/>
          </a:xfrm>
        </p:spPr>
        <p:txBody>
          <a:bodyPr/>
          <a:lstStyle/>
          <a:p>
            <a:pPr algn="ctr"/>
            <a:r>
              <a:rPr lang="nn-NO" dirty="0" smtClean="0"/>
              <a:t>Ny kvalitetsreform for eldre </a:t>
            </a:r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0768"/>
            <a:ext cx="6149043" cy="345600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 rot="10800000" flipV="1">
            <a:off x="457200" y="5084801"/>
            <a:ext cx="8003232" cy="720460"/>
          </a:xfrm>
        </p:spPr>
        <p:txBody>
          <a:bodyPr/>
          <a:lstStyle/>
          <a:p>
            <a:pPr marL="0" indent="0">
              <a:buNone/>
            </a:pPr>
            <a:r>
              <a:rPr lang="nn-NO" sz="1400" dirty="0" smtClean="0">
                <a:solidFill>
                  <a:schemeClr val="tx1"/>
                </a:solidFill>
              </a:rPr>
              <a:t>Folkehelse og eldreministeren Åse Michaelsen la fram ny reform under helsekonferansen 2018 </a:t>
            </a:r>
            <a:endParaRPr lang="nn-N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Bakgrunn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r>
              <a:rPr lang="nn-NO" dirty="0"/>
              <a:t>Legge til rette for at gode, lokale løysingar blir spreidd og sett i verk i </a:t>
            </a:r>
            <a:r>
              <a:rPr lang="nn-NO" dirty="0" smtClean="0"/>
              <a:t>kommunane.</a:t>
            </a:r>
            <a:endParaRPr lang="nn-NO" dirty="0"/>
          </a:p>
          <a:p>
            <a:r>
              <a:rPr lang="nn-NO" dirty="0"/>
              <a:t>«Leve </a:t>
            </a:r>
            <a:r>
              <a:rPr lang="nn-NO" dirty="0" smtClean="0"/>
              <a:t>heile </a:t>
            </a:r>
            <a:r>
              <a:rPr lang="nn-NO" dirty="0"/>
              <a:t>livet» består av 25 konkrete og utprøvde løysingar på områder kor det ofte sviktar i tilbodet til eldre i dag. Løysingane bygge på kva som </a:t>
            </a:r>
            <a:r>
              <a:rPr lang="nn-NO" dirty="0" smtClean="0"/>
              <a:t>fungerer </a:t>
            </a:r>
            <a:r>
              <a:rPr lang="nn-NO" dirty="0"/>
              <a:t>i </a:t>
            </a:r>
            <a:r>
              <a:rPr lang="nn-NO" dirty="0" smtClean="0"/>
              <a:t>praksis.</a:t>
            </a:r>
            <a:endParaRPr lang="nn-NO" dirty="0"/>
          </a:p>
          <a:p>
            <a:r>
              <a:rPr lang="nn-NO" dirty="0"/>
              <a:t>Prosess i kommunane: Kartlegge, planlegge </a:t>
            </a:r>
            <a:r>
              <a:rPr lang="nn-NO" dirty="0" smtClean="0"/>
              <a:t>og behandle </a:t>
            </a:r>
            <a:r>
              <a:rPr lang="nn-NO" dirty="0"/>
              <a:t>i </a:t>
            </a:r>
            <a:r>
              <a:rPr lang="nn-NO" dirty="0" smtClean="0"/>
              <a:t>kommunestyret. </a:t>
            </a:r>
            <a:endParaRPr lang="nn-NO" dirty="0"/>
          </a:p>
          <a:p>
            <a:r>
              <a:rPr lang="nn-NO" dirty="0"/>
              <a:t>Løysingane skal tilpassast lokale forhold og innførast i samarbeid med andre tenesteområde, frivillig sektor og andre aktørar i </a:t>
            </a:r>
            <a:r>
              <a:rPr lang="nn-NO" dirty="0" smtClean="0"/>
              <a:t>lokalsamfunnet.</a:t>
            </a:r>
            <a:endParaRPr lang="nn-NO" dirty="0"/>
          </a:p>
          <a:p>
            <a:r>
              <a:rPr lang="nn-NO" dirty="0"/>
              <a:t>Kommunar som omstiller seg i tråd med reforma vil bli prioritert ved tildeling av øyremerka </a:t>
            </a:r>
            <a:r>
              <a:rPr lang="nn-NO" dirty="0" smtClean="0"/>
              <a:t>midlar.</a:t>
            </a:r>
            <a:endParaRPr lang="nn-NO" dirty="0"/>
          </a:p>
          <a:p>
            <a:pPr marL="0" indent="0">
              <a:buNone/>
            </a:pPr>
            <a:endParaRPr lang="nn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2060848"/>
            <a:ext cx="182895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5 hovudområder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55" y="1421325"/>
            <a:ext cx="1980000" cy="362641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99" y="1429771"/>
            <a:ext cx="1944000" cy="360952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85" y="1419799"/>
            <a:ext cx="1944000" cy="361949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347" y="1429771"/>
            <a:ext cx="1944000" cy="361949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439" y="1429771"/>
            <a:ext cx="1944000" cy="3570180"/>
          </a:xfrm>
          <a:prstGeom prst="rect">
            <a:avLst/>
          </a:prstGeom>
        </p:spPr>
      </p:pic>
      <p:sp>
        <p:nvSpPr>
          <p:cNvPr id="9" name="Avrundet rektangel 8"/>
          <p:cNvSpPr/>
          <p:nvPr/>
        </p:nvSpPr>
        <p:spPr>
          <a:xfrm>
            <a:off x="0" y="1772816"/>
            <a:ext cx="1737671" cy="2880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173" y="1787799"/>
            <a:ext cx="1761897" cy="290194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738" y="1751188"/>
            <a:ext cx="1761897" cy="2901948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167" y="1787799"/>
            <a:ext cx="1761897" cy="290194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476" y="1429771"/>
            <a:ext cx="1761897" cy="35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Innsats område 5- samanheng i tenestene.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AutoNum type="arabicPeriod"/>
            </a:pPr>
            <a:r>
              <a:rPr lang="nn-NO" dirty="0" smtClean="0"/>
              <a:t>Den enkelte sine behov. 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nn-NO" dirty="0" smtClean="0"/>
              <a:t>Avlastning og støtte til pårørande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nn-NO" dirty="0" smtClean="0"/>
              <a:t>Færre å </a:t>
            </a:r>
            <a:r>
              <a:rPr lang="nn-NO" dirty="0" err="1" smtClean="0"/>
              <a:t>forholde</a:t>
            </a:r>
            <a:r>
              <a:rPr lang="nn-NO" dirty="0" smtClean="0"/>
              <a:t> seg til og auka kontinuitet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nn-NO" dirty="0" smtClean="0"/>
              <a:t>Mjukare overgang mellom heim og sjukeheim. </a:t>
            </a:r>
          </a:p>
          <a:p>
            <a:pPr>
              <a:lnSpc>
                <a:spcPct val="200000"/>
              </a:lnSpc>
              <a:buAutoNum type="arabicPeriod"/>
            </a:pPr>
            <a:r>
              <a:rPr lang="nn-NO" dirty="0" smtClean="0"/>
              <a:t>Planlagde overgangar mellom kommunar og sjukehus.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83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Samanheng i tenestene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n-NO" b="1" dirty="0"/>
              <a:t>Betre </a:t>
            </a:r>
            <a:r>
              <a:rPr lang="nn-NO" b="1" dirty="0" smtClean="0"/>
              <a:t>planlagde </a:t>
            </a:r>
            <a:r>
              <a:rPr lang="nn-NO" b="1" dirty="0"/>
              <a:t>overgangar mellom kommunar og sjukehus </a:t>
            </a:r>
          </a:p>
          <a:p>
            <a:r>
              <a:rPr lang="nn-NO" dirty="0"/>
              <a:t>For å sikre gode overgangar mellom tenestenivå, bør det leggast til rette for tidleg planlegging og sakshandsaming for utskriving i samråd med pasient og pårørande, og for gjensidig kompetanseoverføring mellom tenestenivåa. Målet er god og samanhengande behandling og oppfølging, og å hindre uønskte re-innleggingar. </a:t>
            </a:r>
          </a:p>
          <a:p>
            <a:r>
              <a:rPr lang="nn-NO" dirty="0"/>
              <a:t>Reforma foreslår å vidareføre læringsnettverk for gode </a:t>
            </a:r>
            <a:r>
              <a:rPr lang="nn-NO" dirty="0" err="1"/>
              <a:t>pasientforløp</a:t>
            </a:r>
            <a:r>
              <a:rPr lang="nn-NO" dirty="0"/>
              <a:t> i perioden 2020–2022, slik at alle kommunar og helseføretak får muligheit til å delta i læringsnettverket. Føremålet er å støtte kommunane og helseføretaka i å betre overgangane i </a:t>
            </a:r>
            <a:r>
              <a:rPr lang="nn-NO" dirty="0" err="1"/>
              <a:t>pasientforløpet</a:t>
            </a:r>
            <a:r>
              <a:rPr lang="nn-NO" dirty="0"/>
              <a:t> og sikre brukarane sine behov for å møte heilskaplege, trygge og koordinerte teneste. </a:t>
            </a:r>
          </a:p>
          <a:p>
            <a:pPr marL="0" indent="0" algn="r">
              <a:buNone/>
            </a:pPr>
            <a:r>
              <a:rPr lang="nn-NO" i="1" dirty="0"/>
              <a:t>(regjeringa.no</a:t>
            </a:r>
            <a:r>
              <a:rPr lang="nn-NO" i="1" dirty="0" smtClean="0"/>
              <a:t>)</a:t>
            </a:r>
            <a:endParaRPr lang="nn-NO" i="1" dirty="0"/>
          </a:p>
        </p:txBody>
      </p:sp>
    </p:spTree>
    <p:extLst>
      <p:ext uri="{BB962C8B-B14F-4D97-AF65-F5344CB8AC3E}">
        <p14:creationId xmlns:p14="http://schemas.microsoft.com/office/powerpoint/2010/main" val="21151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Plan for gjennomføring</a:t>
            </a:r>
            <a:endParaRPr lang="nn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04480"/>
            <a:ext cx="8229600" cy="25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Nasjonalt og regionalt støtteapparat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1" dirty="0"/>
              <a:t>Nasjonalt:  </a:t>
            </a:r>
            <a:r>
              <a:rPr lang="nn-NO" b="1" dirty="0" err="1"/>
              <a:t>hdir</a:t>
            </a:r>
            <a:r>
              <a:rPr lang="nn-NO" b="1" dirty="0"/>
              <a:t> i samarbeid med KS og nasjonalt fagmiljø</a:t>
            </a:r>
            <a:r>
              <a:rPr lang="nn-NO" dirty="0"/>
              <a:t>.</a:t>
            </a:r>
          </a:p>
          <a:p>
            <a:pPr marL="285750" indent="-285750">
              <a:buFontTx/>
              <a:buChar char="-"/>
            </a:pPr>
            <a:r>
              <a:rPr lang="nn-NO" dirty="0"/>
              <a:t>Informasjonsarbeid.</a:t>
            </a:r>
          </a:p>
          <a:p>
            <a:pPr marL="285750" indent="-285750">
              <a:buFontTx/>
              <a:buChar char="-"/>
            </a:pPr>
            <a:r>
              <a:rPr lang="nn-NO" dirty="0"/>
              <a:t>Utvikle og spreie fagleg kunnskap.</a:t>
            </a:r>
          </a:p>
          <a:p>
            <a:pPr marL="285750" indent="-285750">
              <a:buFontTx/>
              <a:buChar char="-"/>
            </a:pPr>
            <a:r>
              <a:rPr lang="nn-NO" dirty="0"/>
              <a:t>Lage rettleiingsmateriell.</a:t>
            </a:r>
          </a:p>
          <a:p>
            <a:pPr marL="285750" indent="-285750">
              <a:buFontTx/>
              <a:buChar char="-"/>
            </a:pPr>
            <a:r>
              <a:rPr lang="nn-NO" dirty="0"/>
              <a:t>Utvikle måleverktøy og ansvar for følgjeforsking av reforma.</a:t>
            </a:r>
          </a:p>
          <a:p>
            <a:pPr marL="285750" indent="-285750">
              <a:buFontTx/>
              <a:buChar char="-"/>
            </a:pPr>
            <a:r>
              <a:rPr lang="nn-NO" dirty="0"/>
              <a:t>Gje fagleg støtte og bistand til det regionale støtteapparatet. </a:t>
            </a:r>
          </a:p>
          <a:p>
            <a:pPr marL="285750" indent="-285750">
              <a:buFontTx/>
              <a:buChar char="-"/>
            </a:pPr>
            <a:endParaRPr lang="nn-NO" dirty="0"/>
          </a:p>
          <a:p>
            <a:r>
              <a:rPr lang="nn-NO" b="1" dirty="0"/>
              <a:t>Regionalt: Fylkesmennene i samarbeid med KS og utviklingssentra for sjukeheim og heimetenester. </a:t>
            </a:r>
          </a:p>
          <a:p>
            <a:pPr marL="285750" indent="-285750">
              <a:buFontTx/>
              <a:buChar char="-"/>
            </a:pPr>
            <a:r>
              <a:rPr lang="nn-NO" dirty="0"/>
              <a:t>Mobilisere og engasjere alle kommunar i eige fylke.</a:t>
            </a:r>
          </a:p>
          <a:p>
            <a:pPr marL="285750" indent="-285750">
              <a:buFontTx/>
              <a:buChar char="-"/>
            </a:pPr>
            <a:r>
              <a:rPr lang="nn-NO" dirty="0"/>
              <a:t>Spreie kunnskap om reforma- innhald og verkemiddel. </a:t>
            </a:r>
          </a:p>
          <a:p>
            <a:pPr marL="285750" indent="-285750">
              <a:buFontTx/>
              <a:buChar char="-"/>
            </a:pPr>
            <a:r>
              <a:rPr lang="nn-NO" dirty="0"/>
              <a:t>Gje tilbod om støtte og </a:t>
            </a:r>
            <a:r>
              <a:rPr lang="nn-NO" dirty="0" err="1"/>
              <a:t>veiledning</a:t>
            </a:r>
            <a:r>
              <a:rPr lang="nn-NO" dirty="0"/>
              <a:t> til utvikling, iverksetting og evaluering av lokalt planarbeid. </a:t>
            </a:r>
          </a:p>
          <a:p>
            <a:pPr marL="285750" indent="-285750">
              <a:buFontTx/>
              <a:buChar char="-"/>
            </a:pPr>
            <a:r>
              <a:rPr lang="nn-NO" dirty="0"/>
              <a:t>Invitere til læringsnettverk og erfaringsdeling mellom kommunane.</a:t>
            </a:r>
          </a:p>
        </p:txBody>
      </p:sp>
    </p:spTree>
    <p:extLst>
      <p:ext uri="{BB962C8B-B14F-4D97-AF65-F5344CB8AC3E}">
        <p14:creationId xmlns:p14="http://schemas.microsoft.com/office/powerpoint/2010/main" val="2099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23528" y="1484784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Fylkesmannen skal i 2019 aktivt gje tilbod om dialogmøte med alle kommunane</a:t>
            </a:r>
            <a:r>
              <a:rPr lang="nn-NO" dirty="0" smtClean="0"/>
              <a:t>.</a:t>
            </a:r>
          </a:p>
          <a:p>
            <a:r>
              <a:rPr lang="nn-NO" dirty="0" smtClean="0"/>
              <a:t> </a:t>
            </a:r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Dialogmøte skal gjennomførast enkeltvis eller gruppevis. Målgruppa for desse møta er leiing og tilsette i kommunane, politisk leiing og representantar som </a:t>
            </a:r>
            <a:r>
              <a:rPr lang="nn-NO" dirty="0" err="1"/>
              <a:t>ivaretek</a:t>
            </a:r>
            <a:r>
              <a:rPr lang="nn-NO" dirty="0"/>
              <a:t> innbyggar- brukar og pårørandeperspektivet. </a:t>
            </a:r>
            <a:endParaRPr lang="nn-NO" dirty="0" smtClean="0"/>
          </a:p>
          <a:p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i="1" dirty="0"/>
              <a:t>«Kommunal planlegging vert eit sentralt verkemiddel i arbeidet, og det skal difor leggast til rette med vegleiarar og verktøy for kommunal samfunnsplanlegging, </a:t>
            </a:r>
            <a:r>
              <a:rPr lang="nn-NO" i="1" dirty="0" err="1"/>
              <a:t>herunder</a:t>
            </a:r>
            <a:r>
              <a:rPr lang="nn-NO" i="1" dirty="0"/>
              <a:t> planlegging av helse- og omsorgstenesta» </a:t>
            </a:r>
            <a:endParaRPr lang="nn-NO" i="1" dirty="0" smtClean="0"/>
          </a:p>
          <a:p>
            <a:endParaRPr lang="nn-NO" i="1" dirty="0"/>
          </a:p>
          <a:p>
            <a:pPr marL="285750" indent="-285750">
              <a:buFontTx/>
              <a:buChar char="-"/>
            </a:pPr>
            <a:r>
              <a:rPr lang="nn-NO" dirty="0"/>
              <a:t>Eit viktig verktøy i denne forbindelse er etablering av ein nasjonal portal, </a:t>
            </a:r>
            <a:r>
              <a:rPr lang="nn-NO" dirty="0">
                <a:hlinkClick r:id="rId2"/>
              </a:rPr>
              <a:t>https://www.ressursportal.no</a:t>
            </a:r>
            <a:r>
              <a:rPr lang="nn-NO" dirty="0" smtClean="0">
                <a:hlinkClick r:id="rId2"/>
              </a:rPr>
              <a:t>/</a:t>
            </a:r>
            <a:r>
              <a:rPr lang="nn-NO" dirty="0" smtClean="0"/>
              <a:t>   </a:t>
            </a:r>
            <a:r>
              <a:rPr lang="nn-NO" dirty="0"/>
              <a:t>Målsettinga med denne portalen er å samle og </a:t>
            </a:r>
            <a:r>
              <a:rPr lang="nn-NO" dirty="0" err="1"/>
              <a:t>tilgjengeleggjere</a:t>
            </a:r>
            <a:r>
              <a:rPr lang="nn-NO" dirty="0"/>
              <a:t> relevandt styringsinformasjon innan sektoren på ein stad. </a:t>
            </a:r>
          </a:p>
          <a:p>
            <a:pPr marL="285750" indent="-285750">
              <a:buFontTx/>
              <a:buChar char="-"/>
            </a:pPr>
            <a:r>
              <a:rPr lang="nn-NO" dirty="0"/>
              <a:t>Utviklast til ei nasjonal løysing- fyrste versjon er klar i Juni 2019. </a:t>
            </a:r>
          </a:p>
          <a:p>
            <a:endParaRPr lang="nn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 smtClean="0">
                <a:solidFill>
                  <a:srgbClr val="DC002E"/>
                </a:solidFill>
              </a:rPr>
              <a:t>Dialogmøte med kommunane </a:t>
            </a:r>
            <a:endParaRPr lang="nn-NO" sz="2800" b="1" dirty="0">
              <a:solidFill>
                <a:srgbClr val="DC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Førde mal">
  <a:themeElements>
    <a:clrScheme name="Nye Førde kommu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e Førde kommu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ye Førde kommu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e Førde kommu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e Førde kommu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e Førde kommu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e Førde kommu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e Førde kommu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e Førde kommu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e Førde kommu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e Førde kommu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e Førde kommu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e Førde kommu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e Førde kommu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3E030769D7284FAEF71613ABA6B7AA" ma:contentTypeVersion="0" ma:contentTypeDescription="Opprett et nytt dokument." ma:contentTypeScope="" ma:versionID="6539cda7bab4125426052b7609daca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783e3860aa29c13efd9220e9c3cd5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92310-048C-4741-99AA-C2CABDB5D07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5CC2F4-9C54-4847-8FFC-1E180D028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5FAB14-C4E1-4276-B83F-7E2D8A8DC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Mal%20PowerPoint</Template>
  <TotalTime>287</TotalTime>
  <Words>1174</Words>
  <Application>Microsoft Office PowerPoint</Application>
  <PresentationFormat>Skjermfremvisning (4:3)</PresentationFormat>
  <Paragraphs>108</Paragraphs>
  <Slides>12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Arial</vt:lpstr>
      <vt:lpstr>PP_Førde mal</vt:lpstr>
      <vt:lpstr>PowerPoint-presentasjon</vt:lpstr>
      <vt:lpstr>Ny kvalitetsreform for eldre </vt:lpstr>
      <vt:lpstr>Bakgrunn</vt:lpstr>
      <vt:lpstr>5 hovudområder</vt:lpstr>
      <vt:lpstr>Innsats område 5- samanheng i tenestene. </vt:lpstr>
      <vt:lpstr>Samanheng i tenestene</vt:lpstr>
      <vt:lpstr>Plan for gjennomføring</vt:lpstr>
      <vt:lpstr>Nasjonalt og regionalt støtteapparat</vt:lpstr>
      <vt:lpstr>PowerPoint-presentasjon</vt:lpstr>
      <vt:lpstr>PowerPoint-presentasjon</vt:lpstr>
      <vt:lpstr>Arbeidet i Vestland</vt:lpstr>
      <vt:lpstr>Evaluering</vt:lpstr>
    </vt:vector>
  </TitlesOfParts>
  <Company>SYSIKT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Elin-Therese Sørbotten</dc:creator>
  <cp:lastModifiedBy>Holvik, Tone</cp:lastModifiedBy>
  <cp:revision>44</cp:revision>
  <dcterms:created xsi:type="dcterms:W3CDTF">2018-05-08T07:43:17Z</dcterms:created>
  <dcterms:modified xsi:type="dcterms:W3CDTF">2019-11-26T11:19:51Z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0x010100CE3E030769D7284FAEF71613ABA6B7AA</vt:lpwstr>
  </property>
  <property fmtid="{D5CDD505-2E9C-101B-9397-08002B2CF9AE}" pid="3" name="_dlc_DocIdItemGuid">
    <vt:lpwstr>6e2317b5-a84d-4a77-ab3d-9dfc92e4cf0a</vt:lpwstr>
  </property>
  <property fmtid="{D5CDD505-2E9C-101B-9397-08002B2CF9AE}" pid="4" name="Tema">
    <vt:lpwstr>Intranett</vt:lpwstr>
  </property>
  <property fmtid="{D5CDD505-2E9C-101B-9397-08002B2CF9AE}" pid="5" name="IsMyDocuments">
    <vt:bool>true</vt:bool>
  </property>
</Properties>
</file>