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handoutMasterIdLst>
    <p:handoutMasterId r:id="rId9"/>
  </p:handoutMasterIdLst>
  <p:sldIdLst>
    <p:sldId id="268" r:id="rId2"/>
    <p:sldId id="270" r:id="rId3"/>
    <p:sldId id="269" r:id="rId4"/>
    <p:sldId id="271" r:id="rId5"/>
    <p:sldId id="262" r:id="rId6"/>
    <p:sldId id="263" r:id="rId7"/>
    <p:sldId id="266" r:id="rId8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46"/>
    <a:srgbClr val="001A58"/>
    <a:srgbClr val="BCCFE8"/>
    <a:srgbClr val="008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ys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89"/>
  </p:normalViewPr>
  <p:slideViewPr>
    <p:cSldViewPr snapToGrid="0" snapToObjects="1">
      <p:cViewPr varScale="1">
        <p:scale>
          <a:sx n="69" d="100"/>
          <a:sy n="69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7103F0-D2AF-47A4-B73C-E52612E6E7F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03580DEB-9AA2-4E7D-8B6B-D6945996EA5A}">
      <dgm:prSet phldrT="[Tekst]"/>
      <dgm:spPr>
        <a:solidFill>
          <a:schemeClr val="accent5"/>
        </a:solidFill>
      </dgm:spPr>
      <dgm:t>
        <a:bodyPr/>
        <a:lstStyle/>
        <a:p>
          <a:r>
            <a:rPr lang="nn-NO" b="1" dirty="0"/>
            <a:t>Haust </a:t>
          </a:r>
          <a:r>
            <a:rPr lang="nn-NO" b="1" dirty="0" smtClean="0"/>
            <a:t>2018</a:t>
          </a:r>
          <a:r>
            <a:rPr lang="nn-NO" dirty="0"/>
            <a:t/>
          </a:r>
          <a:br>
            <a:rPr lang="nn-NO" dirty="0"/>
          </a:br>
          <a:r>
            <a:rPr lang="nn-NO" dirty="0"/>
            <a:t>- Kartlegge arbeidsform, nettverk og stauts hjå KS i fylka</a:t>
          </a:r>
        </a:p>
        <a:p>
          <a:r>
            <a:rPr lang="nn-NO" dirty="0"/>
            <a:t>-  Kartlegge endringar hjå medlemmar og samarbeidspartar</a:t>
          </a:r>
        </a:p>
        <a:p>
          <a:r>
            <a:rPr lang="nn-NO" dirty="0"/>
            <a:t>- Samkøyre arbeidet med "KS om 5 år"</a:t>
          </a:r>
        </a:p>
      </dgm:t>
    </dgm:pt>
    <dgm:pt modelId="{2088CD13-75AF-41C0-9E8A-5B0AD773162A}" type="parTrans" cxnId="{5D99E4CC-CED4-4F01-A96E-7925ED009BF6}">
      <dgm:prSet/>
      <dgm:spPr/>
      <dgm:t>
        <a:bodyPr/>
        <a:lstStyle/>
        <a:p>
          <a:endParaRPr lang="nn-NO"/>
        </a:p>
      </dgm:t>
    </dgm:pt>
    <dgm:pt modelId="{22233450-49B1-4627-A348-16624CA4073F}" type="sibTrans" cxnId="{5D99E4CC-CED4-4F01-A96E-7925ED009BF6}">
      <dgm:prSet/>
      <dgm:spPr/>
      <dgm:t>
        <a:bodyPr/>
        <a:lstStyle/>
        <a:p>
          <a:endParaRPr lang="nn-NO"/>
        </a:p>
      </dgm:t>
    </dgm:pt>
    <dgm:pt modelId="{E04B7B9D-3109-4FF3-902C-14321657C80E}">
      <dgm:prSet phldrT="[Tekst]"/>
      <dgm:spPr>
        <a:solidFill>
          <a:schemeClr val="accent1"/>
        </a:solidFill>
      </dgm:spPr>
      <dgm:t>
        <a:bodyPr/>
        <a:lstStyle/>
        <a:p>
          <a:r>
            <a:rPr lang="nn-NO" b="1" dirty="0"/>
            <a:t>Vår </a:t>
          </a:r>
          <a:r>
            <a:rPr lang="nn-NO" b="1" dirty="0" smtClean="0"/>
            <a:t>2019</a:t>
          </a:r>
          <a:br>
            <a:rPr lang="nn-NO" b="1" dirty="0" smtClean="0"/>
          </a:br>
          <a:r>
            <a:rPr lang="nn-NO" b="1" dirty="0" smtClean="0"/>
            <a:t>- </a:t>
          </a:r>
          <a:r>
            <a:rPr lang="nn-NO" b="0" dirty="0"/>
            <a:t>Korleis påverkar kunnskapen frå fase 1 KS Vestland?</a:t>
          </a:r>
        </a:p>
        <a:p>
          <a:r>
            <a:rPr lang="nn-NO" b="0" dirty="0"/>
            <a:t>- Tiltak og strategiar for funksjonar, struktur, oppgåver mm.</a:t>
          </a:r>
        </a:p>
      </dgm:t>
    </dgm:pt>
    <dgm:pt modelId="{FF5B8123-0A3E-4299-B959-119B7CAF726C}" type="parTrans" cxnId="{B93311E4-2CC9-48A4-8646-5CDD59290D3A}">
      <dgm:prSet/>
      <dgm:spPr/>
      <dgm:t>
        <a:bodyPr/>
        <a:lstStyle/>
        <a:p>
          <a:endParaRPr lang="nn-NO"/>
        </a:p>
      </dgm:t>
    </dgm:pt>
    <dgm:pt modelId="{2951F8C3-8F98-4065-AC5C-05EB3E241DCD}" type="sibTrans" cxnId="{B93311E4-2CC9-48A4-8646-5CDD59290D3A}">
      <dgm:prSet/>
      <dgm:spPr/>
      <dgm:t>
        <a:bodyPr/>
        <a:lstStyle/>
        <a:p>
          <a:endParaRPr lang="nn-NO"/>
        </a:p>
      </dgm:t>
    </dgm:pt>
    <dgm:pt modelId="{AEE8B2E7-D5D4-42B0-AD53-693DAC01CC7A}">
      <dgm:prSet phldrT="[Tekst]"/>
      <dgm:spPr>
        <a:solidFill>
          <a:schemeClr val="tx2"/>
        </a:solidFill>
      </dgm:spPr>
      <dgm:t>
        <a:bodyPr/>
        <a:lstStyle/>
        <a:p>
          <a:r>
            <a:rPr lang="nn-NO" b="1" dirty="0"/>
            <a:t>Haust 2019 </a:t>
          </a:r>
          <a:r>
            <a:rPr lang="nn-NO" b="1" dirty="0" smtClean="0"/>
            <a:t/>
          </a:r>
          <a:br>
            <a:rPr lang="nn-NO" b="1" dirty="0" smtClean="0"/>
          </a:br>
          <a:r>
            <a:rPr lang="nn-NO" b="0" dirty="0" smtClean="0"/>
            <a:t>- </a:t>
          </a:r>
          <a:r>
            <a:rPr lang="nn-NO" b="0" dirty="0"/>
            <a:t>Starte med </a:t>
          </a:r>
          <a:r>
            <a:rPr lang="nn-NO" b="0" dirty="0" err="1"/>
            <a:t>implementering</a:t>
          </a:r>
          <a:r>
            <a:rPr lang="nn-NO" b="0" dirty="0"/>
            <a:t> av tiltak og gjennomføre strategiar. </a:t>
          </a:r>
        </a:p>
        <a:p>
          <a:r>
            <a:rPr lang="nn-NO" b="0" dirty="0"/>
            <a:t>- Konstituerande Fylkesmøte</a:t>
          </a:r>
        </a:p>
        <a:p>
          <a:r>
            <a:rPr lang="nn-NO" b="0" dirty="0"/>
            <a:t>- Nytt Fylkesstyre og ny styreleiar</a:t>
          </a:r>
        </a:p>
      </dgm:t>
    </dgm:pt>
    <dgm:pt modelId="{03BD4BCD-3CAD-4234-A056-C4F3BAE5F3AF}" type="parTrans" cxnId="{68011D61-AEA6-4E7D-9249-D3517DE506EF}">
      <dgm:prSet/>
      <dgm:spPr/>
      <dgm:t>
        <a:bodyPr/>
        <a:lstStyle/>
        <a:p>
          <a:endParaRPr lang="nn-NO"/>
        </a:p>
      </dgm:t>
    </dgm:pt>
    <dgm:pt modelId="{EE49EA25-682E-4B71-BB85-5F357D4A4AC5}" type="sibTrans" cxnId="{68011D61-AEA6-4E7D-9249-D3517DE506EF}">
      <dgm:prSet/>
      <dgm:spPr/>
      <dgm:t>
        <a:bodyPr/>
        <a:lstStyle/>
        <a:p>
          <a:endParaRPr lang="nn-NO"/>
        </a:p>
      </dgm:t>
    </dgm:pt>
    <dgm:pt modelId="{05CD4F4C-5A59-4BD7-B1BE-429AFC86B35C}" type="pres">
      <dgm:prSet presAssocID="{A17103F0-D2AF-47A4-B73C-E52612E6E7F6}" presName="CompostProcess" presStyleCnt="0">
        <dgm:presLayoutVars>
          <dgm:dir/>
          <dgm:resizeHandles val="exact"/>
        </dgm:presLayoutVars>
      </dgm:prSet>
      <dgm:spPr/>
    </dgm:pt>
    <dgm:pt modelId="{CF5D5B42-21D9-4FBB-BFAF-FE2168C063C4}" type="pres">
      <dgm:prSet presAssocID="{A17103F0-D2AF-47A4-B73C-E52612E6E7F6}" presName="arrow" presStyleLbl="bgShp" presStyleIdx="0" presStyleCnt="1"/>
      <dgm:spPr>
        <a:solidFill>
          <a:schemeClr val="accent3"/>
        </a:solidFill>
      </dgm:spPr>
    </dgm:pt>
    <dgm:pt modelId="{DD0DAE51-6B98-4EB0-8C85-1DAE24C9522A}" type="pres">
      <dgm:prSet presAssocID="{A17103F0-D2AF-47A4-B73C-E52612E6E7F6}" presName="linearProcess" presStyleCnt="0"/>
      <dgm:spPr/>
    </dgm:pt>
    <dgm:pt modelId="{C8FD1306-802D-4D03-8705-D10C7EE68174}" type="pres">
      <dgm:prSet presAssocID="{03580DEB-9AA2-4E7D-8B6B-D6945996EA5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969DBA88-7379-4065-8548-D782B535154A}" type="pres">
      <dgm:prSet presAssocID="{22233450-49B1-4627-A348-16624CA4073F}" presName="sibTrans" presStyleCnt="0"/>
      <dgm:spPr/>
    </dgm:pt>
    <dgm:pt modelId="{6C78AF5D-CC0B-4AFC-81F6-FE3DF500E465}" type="pres">
      <dgm:prSet presAssocID="{E04B7B9D-3109-4FF3-902C-14321657C80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09434DBF-878B-47C4-8A97-60E2C8209BB7}" type="pres">
      <dgm:prSet presAssocID="{2951F8C3-8F98-4065-AC5C-05EB3E241DCD}" presName="sibTrans" presStyleCnt="0"/>
      <dgm:spPr/>
    </dgm:pt>
    <dgm:pt modelId="{4848E2E7-1D10-48B5-9139-5282C18A1B5F}" type="pres">
      <dgm:prSet presAssocID="{AEE8B2E7-D5D4-42B0-AD53-693DAC01CC7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</dgm:ptLst>
  <dgm:cxnLst>
    <dgm:cxn modelId="{9B96F0D0-63EB-4150-8946-22CE1A559AA3}" type="presOf" srcId="{AEE8B2E7-D5D4-42B0-AD53-693DAC01CC7A}" destId="{4848E2E7-1D10-48B5-9139-5282C18A1B5F}" srcOrd="0" destOrd="0" presId="urn:microsoft.com/office/officeart/2005/8/layout/hProcess9"/>
    <dgm:cxn modelId="{8732319D-C3E0-4355-8A33-6469CD7A55BD}" type="presOf" srcId="{E04B7B9D-3109-4FF3-902C-14321657C80E}" destId="{6C78AF5D-CC0B-4AFC-81F6-FE3DF500E465}" srcOrd="0" destOrd="0" presId="urn:microsoft.com/office/officeart/2005/8/layout/hProcess9"/>
    <dgm:cxn modelId="{27F68A58-8EBF-4394-9108-E455DD9FB997}" type="presOf" srcId="{A17103F0-D2AF-47A4-B73C-E52612E6E7F6}" destId="{05CD4F4C-5A59-4BD7-B1BE-429AFC86B35C}" srcOrd="0" destOrd="0" presId="urn:microsoft.com/office/officeart/2005/8/layout/hProcess9"/>
    <dgm:cxn modelId="{B93311E4-2CC9-48A4-8646-5CDD59290D3A}" srcId="{A17103F0-D2AF-47A4-B73C-E52612E6E7F6}" destId="{E04B7B9D-3109-4FF3-902C-14321657C80E}" srcOrd="1" destOrd="0" parTransId="{FF5B8123-0A3E-4299-B959-119B7CAF726C}" sibTransId="{2951F8C3-8F98-4065-AC5C-05EB3E241DCD}"/>
    <dgm:cxn modelId="{CC6CFAE5-5C59-4670-9DD3-F7BDAAF5C759}" type="presOf" srcId="{03580DEB-9AA2-4E7D-8B6B-D6945996EA5A}" destId="{C8FD1306-802D-4D03-8705-D10C7EE68174}" srcOrd="0" destOrd="0" presId="urn:microsoft.com/office/officeart/2005/8/layout/hProcess9"/>
    <dgm:cxn modelId="{5D99E4CC-CED4-4F01-A96E-7925ED009BF6}" srcId="{A17103F0-D2AF-47A4-B73C-E52612E6E7F6}" destId="{03580DEB-9AA2-4E7D-8B6B-D6945996EA5A}" srcOrd="0" destOrd="0" parTransId="{2088CD13-75AF-41C0-9E8A-5B0AD773162A}" sibTransId="{22233450-49B1-4627-A348-16624CA4073F}"/>
    <dgm:cxn modelId="{68011D61-AEA6-4E7D-9249-D3517DE506EF}" srcId="{A17103F0-D2AF-47A4-B73C-E52612E6E7F6}" destId="{AEE8B2E7-D5D4-42B0-AD53-693DAC01CC7A}" srcOrd="2" destOrd="0" parTransId="{03BD4BCD-3CAD-4234-A056-C4F3BAE5F3AF}" sibTransId="{EE49EA25-682E-4B71-BB85-5F357D4A4AC5}"/>
    <dgm:cxn modelId="{91BFAAA7-96D0-4E3E-A025-A35E47DB393A}" type="presParOf" srcId="{05CD4F4C-5A59-4BD7-B1BE-429AFC86B35C}" destId="{CF5D5B42-21D9-4FBB-BFAF-FE2168C063C4}" srcOrd="0" destOrd="0" presId="urn:microsoft.com/office/officeart/2005/8/layout/hProcess9"/>
    <dgm:cxn modelId="{BA646EFF-BD4D-4D77-ADF5-7691DA4CBBD0}" type="presParOf" srcId="{05CD4F4C-5A59-4BD7-B1BE-429AFC86B35C}" destId="{DD0DAE51-6B98-4EB0-8C85-1DAE24C9522A}" srcOrd="1" destOrd="0" presId="urn:microsoft.com/office/officeart/2005/8/layout/hProcess9"/>
    <dgm:cxn modelId="{3D3F37DC-A8DC-43C6-A158-25DC8B9788FB}" type="presParOf" srcId="{DD0DAE51-6B98-4EB0-8C85-1DAE24C9522A}" destId="{C8FD1306-802D-4D03-8705-D10C7EE68174}" srcOrd="0" destOrd="0" presId="urn:microsoft.com/office/officeart/2005/8/layout/hProcess9"/>
    <dgm:cxn modelId="{11B3DB88-B65E-49B2-91E3-6AC6086A44B9}" type="presParOf" srcId="{DD0DAE51-6B98-4EB0-8C85-1DAE24C9522A}" destId="{969DBA88-7379-4065-8548-D782B535154A}" srcOrd="1" destOrd="0" presId="urn:microsoft.com/office/officeart/2005/8/layout/hProcess9"/>
    <dgm:cxn modelId="{8A70043D-7365-45EF-BA67-92B61C4BE298}" type="presParOf" srcId="{DD0DAE51-6B98-4EB0-8C85-1DAE24C9522A}" destId="{6C78AF5D-CC0B-4AFC-81F6-FE3DF500E465}" srcOrd="2" destOrd="0" presId="urn:microsoft.com/office/officeart/2005/8/layout/hProcess9"/>
    <dgm:cxn modelId="{5D341F08-C7F6-4C15-8E67-AF0E69C9A196}" type="presParOf" srcId="{DD0DAE51-6B98-4EB0-8C85-1DAE24C9522A}" destId="{09434DBF-878B-47C4-8A97-60E2C8209BB7}" srcOrd="3" destOrd="0" presId="urn:microsoft.com/office/officeart/2005/8/layout/hProcess9"/>
    <dgm:cxn modelId="{94414938-3C85-4D70-AC11-784F405A6A15}" type="presParOf" srcId="{DD0DAE51-6B98-4EB0-8C85-1DAE24C9522A}" destId="{4848E2E7-1D10-48B5-9139-5282C18A1B5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4CFDE6-0596-434A-B836-7A3786DB19B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908BCF1-C50B-4715-9068-6944BC50AE2A}">
      <dgm:prSet phldrT="[Tekst]" custT="1"/>
      <dgm:spPr>
        <a:noFill/>
      </dgm:spPr>
      <dgm:t>
        <a:bodyPr/>
        <a:lstStyle/>
        <a:p>
          <a:r>
            <a:rPr lang="nb-NO" sz="3600" b="1" dirty="0" smtClean="0">
              <a:solidFill>
                <a:srgbClr val="001046"/>
              </a:solidFill>
            </a:rPr>
            <a:t>Samhandlings-koordinator</a:t>
          </a:r>
          <a:endParaRPr lang="nb-NO" sz="3600" b="1" dirty="0">
            <a:solidFill>
              <a:srgbClr val="001046"/>
            </a:solidFill>
          </a:endParaRPr>
        </a:p>
      </dgm:t>
    </dgm:pt>
    <dgm:pt modelId="{457CCFF2-638B-4EC3-98B3-A9CDACBD30BC}" type="parTrans" cxnId="{8427DF69-EAD1-4D3D-8418-BF45026A3F53}">
      <dgm:prSet/>
      <dgm:spPr/>
      <dgm:t>
        <a:bodyPr/>
        <a:lstStyle/>
        <a:p>
          <a:endParaRPr lang="nb-NO"/>
        </a:p>
      </dgm:t>
    </dgm:pt>
    <dgm:pt modelId="{5E887CC4-57FD-41F8-9948-829F93080AD2}" type="sibTrans" cxnId="{8427DF69-EAD1-4D3D-8418-BF45026A3F53}">
      <dgm:prSet/>
      <dgm:spPr/>
      <dgm:t>
        <a:bodyPr/>
        <a:lstStyle/>
        <a:p>
          <a:endParaRPr lang="nb-NO"/>
        </a:p>
      </dgm:t>
    </dgm:pt>
    <dgm:pt modelId="{E5C87F4B-420A-454B-A9FA-4A61149893EA}" type="pres">
      <dgm:prSet presAssocID="{CD4CFDE6-0596-434A-B836-7A3786DB19B3}" presName="compositeShape" presStyleCnt="0">
        <dgm:presLayoutVars>
          <dgm:chMax val="7"/>
          <dgm:dir/>
          <dgm:resizeHandles val="exact"/>
        </dgm:presLayoutVars>
      </dgm:prSet>
      <dgm:spPr/>
    </dgm:pt>
    <dgm:pt modelId="{B46E52D5-B418-4448-AED7-8FA8689ECA3C}" type="pres">
      <dgm:prSet presAssocID="{CD4CFDE6-0596-434A-B836-7A3786DB19B3}" presName="wedge1" presStyleLbl="node1" presStyleIdx="0" presStyleCnt="1" custLinFactNeighborX="-1928" custLinFactNeighborY="14428"/>
      <dgm:spPr/>
      <dgm:t>
        <a:bodyPr/>
        <a:lstStyle/>
        <a:p>
          <a:endParaRPr lang="nb-NO"/>
        </a:p>
      </dgm:t>
    </dgm:pt>
    <dgm:pt modelId="{4F8B324C-E627-4563-A2D4-4A75CA0F49F5}" type="pres">
      <dgm:prSet presAssocID="{CD4CFDE6-0596-434A-B836-7A3786DB19B3}" presName="dummy1a" presStyleCnt="0"/>
      <dgm:spPr/>
    </dgm:pt>
    <dgm:pt modelId="{E080B58C-E887-4E92-82F0-3A2797B8B8D9}" type="pres">
      <dgm:prSet presAssocID="{CD4CFDE6-0596-434A-B836-7A3786DB19B3}" presName="dummy1b" presStyleCnt="0"/>
      <dgm:spPr/>
    </dgm:pt>
    <dgm:pt modelId="{91AC4562-FC0E-4411-882C-CB9D064E1366}" type="pres">
      <dgm:prSet presAssocID="{CD4CFDE6-0596-434A-B836-7A3786DB19B3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93D0562-8A98-4EF5-BD9B-8B528B161A18}" type="pres">
      <dgm:prSet presAssocID="{5E887CC4-57FD-41F8-9948-829F93080AD2}" presName="arrowWedge1single" presStyleLbl="fgSibTrans2D1" presStyleIdx="0" presStyleCnt="1"/>
      <dgm:spPr>
        <a:solidFill>
          <a:srgbClr val="FFC000"/>
        </a:solidFill>
      </dgm:spPr>
    </dgm:pt>
  </dgm:ptLst>
  <dgm:cxnLst>
    <dgm:cxn modelId="{276A2D52-9E53-448C-94D2-945CBB04375C}" type="presOf" srcId="{1908BCF1-C50B-4715-9068-6944BC50AE2A}" destId="{B46E52D5-B418-4448-AED7-8FA8689ECA3C}" srcOrd="0" destOrd="0" presId="urn:microsoft.com/office/officeart/2005/8/layout/cycle8"/>
    <dgm:cxn modelId="{8427DF69-EAD1-4D3D-8418-BF45026A3F53}" srcId="{CD4CFDE6-0596-434A-B836-7A3786DB19B3}" destId="{1908BCF1-C50B-4715-9068-6944BC50AE2A}" srcOrd="0" destOrd="0" parTransId="{457CCFF2-638B-4EC3-98B3-A9CDACBD30BC}" sibTransId="{5E887CC4-57FD-41F8-9948-829F93080AD2}"/>
    <dgm:cxn modelId="{119ABFB0-79EA-482D-9F8C-F42C5B8C4354}" type="presOf" srcId="{1908BCF1-C50B-4715-9068-6944BC50AE2A}" destId="{91AC4562-FC0E-4411-882C-CB9D064E1366}" srcOrd="1" destOrd="0" presId="urn:microsoft.com/office/officeart/2005/8/layout/cycle8"/>
    <dgm:cxn modelId="{9C946BB0-680A-45EC-AB40-A332732E8690}" type="presOf" srcId="{CD4CFDE6-0596-434A-B836-7A3786DB19B3}" destId="{E5C87F4B-420A-454B-A9FA-4A61149893EA}" srcOrd="0" destOrd="0" presId="urn:microsoft.com/office/officeart/2005/8/layout/cycle8"/>
    <dgm:cxn modelId="{FE8BB96F-C8F1-4B3C-8FD4-6105DE91CEED}" type="presParOf" srcId="{E5C87F4B-420A-454B-A9FA-4A61149893EA}" destId="{B46E52D5-B418-4448-AED7-8FA8689ECA3C}" srcOrd="0" destOrd="0" presId="urn:microsoft.com/office/officeart/2005/8/layout/cycle8"/>
    <dgm:cxn modelId="{A0E66219-CA4D-4528-99CA-A9B7E73D928C}" type="presParOf" srcId="{E5C87F4B-420A-454B-A9FA-4A61149893EA}" destId="{4F8B324C-E627-4563-A2D4-4A75CA0F49F5}" srcOrd="1" destOrd="0" presId="urn:microsoft.com/office/officeart/2005/8/layout/cycle8"/>
    <dgm:cxn modelId="{F02D6B04-D7A3-47A8-B2C5-298AEA552034}" type="presParOf" srcId="{E5C87F4B-420A-454B-A9FA-4A61149893EA}" destId="{E080B58C-E887-4E92-82F0-3A2797B8B8D9}" srcOrd="2" destOrd="0" presId="urn:microsoft.com/office/officeart/2005/8/layout/cycle8"/>
    <dgm:cxn modelId="{1A6039CC-3C95-4DE1-B4DE-3E7FF5C33D91}" type="presParOf" srcId="{E5C87F4B-420A-454B-A9FA-4A61149893EA}" destId="{91AC4562-FC0E-4411-882C-CB9D064E1366}" srcOrd="3" destOrd="0" presId="urn:microsoft.com/office/officeart/2005/8/layout/cycle8"/>
    <dgm:cxn modelId="{F436E0AC-6B1E-435D-90D0-601D2D6669E2}" type="presParOf" srcId="{E5C87F4B-420A-454B-A9FA-4A61149893EA}" destId="{993D0562-8A98-4EF5-BD9B-8B528B161A18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D5B42-21D9-4FBB-BFAF-FE2168C063C4}">
      <dsp:nvSpPr>
        <dsp:cNvPr id="0" name=""/>
        <dsp:cNvSpPr/>
      </dsp:nvSpPr>
      <dsp:spPr>
        <a:xfrm>
          <a:off x="822959" y="0"/>
          <a:ext cx="9326880" cy="4168448"/>
        </a:xfrm>
        <a:prstGeom prst="rightArrow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D1306-802D-4D03-8705-D10C7EE68174}">
      <dsp:nvSpPr>
        <dsp:cNvPr id="0" name=""/>
        <dsp:cNvSpPr/>
      </dsp:nvSpPr>
      <dsp:spPr>
        <a:xfrm>
          <a:off x="371832" y="1250534"/>
          <a:ext cx="3291840" cy="166737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400" b="1" kern="1200" dirty="0"/>
            <a:t>Haust </a:t>
          </a:r>
          <a:r>
            <a:rPr lang="nn-NO" sz="1400" b="1" kern="1200" dirty="0" smtClean="0"/>
            <a:t>2018</a:t>
          </a:r>
          <a:r>
            <a:rPr lang="nn-NO" sz="1400" kern="1200" dirty="0"/>
            <a:t/>
          </a:r>
          <a:br>
            <a:rPr lang="nn-NO" sz="1400" kern="1200" dirty="0"/>
          </a:br>
          <a:r>
            <a:rPr lang="nn-NO" sz="1400" kern="1200" dirty="0"/>
            <a:t>- Kartlegge arbeidsform, nettverk og stauts hjå KS i fylka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400" kern="1200" dirty="0"/>
            <a:t>-  Kartlegge endringar hjå medlemmar og samarbeidspartar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400" kern="1200" dirty="0"/>
            <a:t>- Samkøyre arbeidet med "KS om 5 år"</a:t>
          </a:r>
        </a:p>
      </dsp:txBody>
      <dsp:txXfrm>
        <a:off x="453227" y="1331929"/>
        <a:ext cx="3129050" cy="1504589"/>
      </dsp:txXfrm>
    </dsp:sp>
    <dsp:sp modelId="{6C78AF5D-CC0B-4AFC-81F6-FE3DF500E465}">
      <dsp:nvSpPr>
        <dsp:cNvPr id="0" name=""/>
        <dsp:cNvSpPr/>
      </dsp:nvSpPr>
      <dsp:spPr>
        <a:xfrm>
          <a:off x="3840480" y="1250534"/>
          <a:ext cx="3291840" cy="166737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400" b="1" kern="1200" dirty="0"/>
            <a:t>Vår </a:t>
          </a:r>
          <a:r>
            <a:rPr lang="nn-NO" sz="1400" b="1" kern="1200" dirty="0" smtClean="0"/>
            <a:t>2019</a:t>
          </a:r>
          <a:br>
            <a:rPr lang="nn-NO" sz="1400" b="1" kern="1200" dirty="0" smtClean="0"/>
          </a:br>
          <a:r>
            <a:rPr lang="nn-NO" sz="1400" b="1" kern="1200" dirty="0" smtClean="0"/>
            <a:t>- </a:t>
          </a:r>
          <a:r>
            <a:rPr lang="nn-NO" sz="1400" b="0" kern="1200" dirty="0"/>
            <a:t>Korleis påverkar kunnskapen frå fase 1 KS Vestland?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400" b="0" kern="1200" dirty="0"/>
            <a:t>- Tiltak og strategiar for funksjonar, struktur, oppgåver mm.</a:t>
          </a:r>
        </a:p>
      </dsp:txBody>
      <dsp:txXfrm>
        <a:off x="3921875" y="1331929"/>
        <a:ext cx="3129050" cy="1504589"/>
      </dsp:txXfrm>
    </dsp:sp>
    <dsp:sp modelId="{4848E2E7-1D10-48B5-9139-5282C18A1B5F}">
      <dsp:nvSpPr>
        <dsp:cNvPr id="0" name=""/>
        <dsp:cNvSpPr/>
      </dsp:nvSpPr>
      <dsp:spPr>
        <a:xfrm>
          <a:off x="7309127" y="1250534"/>
          <a:ext cx="3291840" cy="1667379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400" b="1" kern="1200" dirty="0"/>
            <a:t>Haust 2019 </a:t>
          </a:r>
          <a:r>
            <a:rPr lang="nn-NO" sz="1400" b="1" kern="1200" dirty="0" smtClean="0"/>
            <a:t/>
          </a:r>
          <a:br>
            <a:rPr lang="nn-NO" sz="1400" b="1" kern="1200" dirty="0" smtClean="0"/>
          </a:br>
          <a:r>
            <a:rPr lang="nn-NO" sz="1400" b="0" kern="1200" dirty="0" smtClean="0"/>
            <a:t>- </a:t>
          </a:r>
          <a:r>
            <a:rPr lang="nn-NO" sz="1400" b="0" kern="1200" dirty="0"/>
            <a:t>Starte med </a:t>
          </a:r>
          <a:r>
            <a:rPr lang="nn-NO" sz="1400" b="0" kern="1200" dirty="0" err="1"/>
            <a:t>implementering</a:t>
          </a:r>
          <a:r>
            <a:rPr lang="nn-NO" sz="1400" b="0" kern="1200" dirty="0"/>
            <a:t> av tiltak og gjennomføre strategiar.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400" b="0" kern="1200" dirty="0"/>
            <a:t>- Konstituerande Fylkesmøte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400" b="0" kern="1200" dirty="0"/>
            <a:t>- Nytt Fylkesstyre og ny styreleiar</a:t>
          </a:r>
        </a:p>
      </dsp:txBody>
      <dsp:txXfrm>
        <a:off x="7390522" y="1331929"/>
        <a:ext cx="3129050" cy="1504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52D5-B418-4448-AED7-8FA8689ECA3C}">
      <dsp:nvSpPr>
        <dsp:cNvPr id="0" name=""/>
        <dsp:cNvSpPr/>
      </dsp:nvSpPr>
      <dsp:spPr>
        <a:xfrm>
          <a:off x="1700403" y="866986"/>
          <a:ext cx="4551680" cy="4551680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600" b="1" kern="1200" dirty="0" smtClean="0">
              <a:solidFill>
                <a:srgbClr val="001046"/>
              </a:solidFill>
            </a:rPr>
            <a:t>Samhandlings-koordinator</a:t>
          </a:r>
          <a:endParaRPr lang="nb-NO" sz="3600" b="1" kern="1200" dirty="0">
            <a:solidFill>
              <a:srgbClr val="001046"/>
            </a:solidFill>
          </a:endParaRPr>
        </a:p>
      </dsp:txBody>
      <dsp:txXfrm>
        <a:off x="2459016" y="1625600"/>
        <a:ext cx="3034453" cy="3034453"/>
      </dsp:txXfrm>
    </dsp:sp>
    <dsp:sp modelId="{993D0562-8A98-4EF5-BD9B-8B528B161A18}">
      <dsp:nvSpPr>
        <dsp:cNvPr id="0" name=""/>
        <dsp:cNvSpPr/>
      </dsp:nvSpPr>
      <dsp:spPr>
        <a:xfrm>
          <a:off x="1436632" y="585144"/>
          <a:ext cx="5115221" cy="5115221"/>
        </a:xfrm>
        <a:prstGeom prst="circularArrow">
          <a:avLst>
            <a:gd name="adj1" fmla="val 5085"/>
            <a:gd name="adj2" fmla="val 327528"/>
            <a:gd name="adj3" fmla="val 15845282"/>
            <a:gd name="adj4" fmla="val 16227190"/>
            <a:gd name="adj5" fmla="val 593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778F-9D10-D546-AD42-60AA27D9D64A}" type="datetimeFigureOut">
              <a:t>26.11.2019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C552-36E2-FE4A-8959-3A7D73BFBA2A}" type="slidenum"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089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7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8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26.11.2019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 dirty="0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02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26.11.2019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243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26.11.2019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22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26.11.2019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5499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26.11.2019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757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26.11.2019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821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26.11.2019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372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26.11.2019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154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26.11.2019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 dirty="0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1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649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9.png"/><Relationship Id="rId7" Type="http://schemas.openxmlformats.org/officeDocument/2006/relationships/diagramData" Target="../diagrams/data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microsoft.com/office/2007/relationships/diagramDrawing" Target="../diagrams/drawing2.xml"/><Relationship Id="rId5" Type="http://schemas.openxmlformats.org/officeDocument/2006/relationships/image" Target="../media/image11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664227" y="2196035"/>
            <a:ext cx="9915291" cy="1494815"/>
          </a:xfrm>
        </p:spPr>
        <p:txBody>
          <a:bodyPr/>
          <a:lstStyle/>
          <a:p>
            <a:r>
              <a:rPr lang="nb-NO" dirty="0" smtClean="0"/>
              <a:t>KS Vestland – status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sz="1400" i="1" dirty="0" smtClean="0"/>
              <a:t>Frode Kyrkjebø</a:t>
            </a:r>
            <a:endParaRPr lang="nb-NO" sz="1400" i="1" dirty="0"/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7081502" y="6165882"/>
            <a:ext cx="4748033" cy="475109"/>
          </a:xfrm>
        </p:spPr>
        <p:txBody>
          <a:bodyPr>
            <a:noAutofit/>
          </a:bodyPr>
          <a:lstStyle/>
          <a:p>
            <a:pPr algn="r"/>
            <a:r>
              <a:rPr lang="nb-NO" sz="1400" i="1" dirty="0">
                <a:solidFill>
                  <a:srgbClr val="001A58"/>
                </a:solidFill>
              </a:rPr>
              <a:t>«Ein sjølvstendig og nyskapande kommunesektor»</a:t>
            </a:r>
          </a:p>
        </p:txBody>
      </p:sp>
    </p:spTree>
    <p:extLst>
      <p:ext uri="{BB962C8B-B14F-4D97-AF65-F5344CB8AC3E}">
        <p14:creationId xmlns:p14="http://schemas.microsoft.com/office/powerpoint/2010/main" val="31940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Bakgrunn for KS Vestland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n-NO" dirty="0"/>
              <a:t>Medlemmar og samarbeidsparter til KS i Hordaland og Sogn og Fjordane er i </a:t>
            </a:r>
            <a:r>
              <a:rPr lang="nn-NO" dirty="0" smtClean="0"/>
              <a:t>endring:</a:t>
            </a:r>
            <a:br>
              <a:rPr lang="nn-NO" dirty="0" smtClean="0"/>
            </a:br>
            <a:endParaRPr lang="nn-NO" dirty="0"/>
          </a:p>
          <a:p>
            <a:pPr lvl="1"/>
            <a:r>
              <a:rPr lang="nn-NO" dirty="0"/>
              <a:t>Høgskulen på Vestlandet</a:t>
            </a:r>
          </a:p>
          <a:p>
            <a:pPr lvl="1"/>
            <a:r>
              <a:rPr lang="nn-NO" dirty="0"/>
              <a:t>Vest </a:t>
            </a:r>
            <a:r>
              <a:rPr lang="nn-NO" dirty="0" smtClean="0"/>
              <a:t>politidistrikt</a:t>
            </a:r>
          </a:p>
          <a:p>
            <a:pPr lvl="1"/>
            <a:r>
              <a:rPr lang="nn-NO" dirty="0" smtClean="0"/>
              <a:t>Fylkesmannen i Vestland frå 01.01.2019</a:t>
            </a:r>
          </a:p>
          <a:p>
            <a:pPr lvl="1"/>
            <a:r>
              <a:rPr lang="nn-NO" dirty="0"/>
              <a:t>NAV region vest frå </a:t>
            </a:r>
            <a:r>
              <a:rPr lang="nn-NO" dirty="0" smtClean="0"/>
              <a:t>01.01.2019</a:t>
            </a:r>
            <a:endParaRPr lang="nn-NO" dirty="0"/>
          </a:p>
          <a:p>
            <a:pPr lvl="1"/>
            <a:r>
              <a:rPr lang="nn-NO" b="1" dirty="0" smtClean="0"/>
              <a:t>Regionreforma frå </a:t>
            </a:r>
            <a:r>
              <a:rPr lang="nn-NO" b="1" dirty="0"/>
              <a:t>01.01.2020</a:t>
            </a:r>
          </a:p>
          <a:p>
            <a:pPr lvl="1"/>
            <a:r>
              <a:rPr lang="nn-NO" dirty="0" smtClean="0"/>
              <a:t>Kommunesamanslåingar </a:t>
            </a:r>
            <a:r>
              <a:rPr lang="nn-NO" dirty="0"/>
              <a:t>frå </a:t>
            </a:r>
            <a:r>
              <a:rPr lang="nn-NO" dirty="0" smtClean="0"/>
              <a:t>01.01.2020</a:t>
            </a:r>
          </a:p>
        </p:txBody>
      </p:sp>
      <p:pic>
        <p:nvPicPr>
          <p:cNvPr id="1026" name="Picture 2" descr="Bilderesultat for vestland fyl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18" y="1008051"/>
            <a:ext cx="4558620" cy="506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09601" y="1959428"/>
            <a:ext cx="3858704" cy="4281115"/>
          </a:xfrm>
        </p:spPr>
        <p:txBody>
          <a:bodyPr>
            <a:normAutofit fontScale="92500" lnSpcReduction="20000"/>
          </a:bodyPr>
          <a:lstStyle/>
          <a:p>
            <a:r>
              <a:rPr lang="nn-NO" dirty="0" smtClean="0"/>
              <a:t>632 769 innbyggarar</a:t>
            </a:r>
          </a:p>
          <a:p>
            <a:pPr lvl="1"/>
            <a:r>
              <a:rPr lang="nn-NO" dirty="0" smtClean="0"/>
              <a:t>522 539 i Hordaland</a:t>
            </a:r>
          </a:p>
          <a:p>
            <a:pPr lvl="1"/>
            <a:r>
              <a:rPr lang="nn-NO" dirty="0" smtClean="0"/>
              <a:t>110 230 i Sogn og Fjordane</a:t>
            </a:r>
          </a:p>
          <a:p>
            <a:endParaRPr lang="nn-NO" dirty="0" smtClean="0"/>
          </a:p>
          <a:p>
            <a:r>
              <a:rPr lang="nn-NO" dirty="0" smtClean="0"/>
              <a:t>Kommunar i dag</a:t>
            </a:r>
          </a:p>
          <a:p>
            <a:pPr lvl="1"/>
            <a:r>
              <a:rPr lang="nn-NO" dirty="0" smtClean="0"/>
              <a:t>33 i Hordaland</a:t>
            </a:r>
          </a:p>
          <a:p>
            <a:pPr lvl="1"/>
            <a:r>
              <a:rPr lang="nn-NO" dirty="0" smtClean="0"/>
              <a:t>26 i Sogn og Fjordane</a:t>
            </a:r>
          </a:p>
          <a:p>
            <a:pPr lvl="1"/>
            <a:endParaRPr lang="nn-NO" dirty="0" smtClean="0"/>
          </a:p>
          <a:p>
            <a:r>
              <a:rPr lang="nn-NO" dirty="0" smtClean="0"/>
              <a:t>Vestland vil ha 43 kommunar</a:t>
            </a:r>
          </a:p>
          <a:p>
            <a:endParaRPr lang="nn-NO" dirty="0" smtClean="0"/>
          </a:p>
          <a:p>
            <a:r>
              <a:rPr lang="nn-NO" dirty="0" smtClean="0"/>
              <a:t>Det nye fylket får eit samla areal på 34 055 km2. </a:t>
            </a:r>
          </a:p>
          <a:p>
            <a:pPr lvl="1"/>
            <a:r>
              <a:rPr lang="nn-NO" dirty="0" smtClean="0"/>
              <a:t>Frå 2020 blir det 5. største fylket i landet.</a:t>
            </a:r>
          </a:p>
          <a:p>
            <a:endParaRPr lang="nn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/>
          </p:nvPr>
        </p:nvGraphicFramePr>
        <p:xfrm>
          <a:off x="4768224" y="2286281"/>
          <a:ext cx="3111328" cy="36326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55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759">
                <a:tc>
                  <a:txBody>
                    <a:bodyPr/>
                    <a:lstStyle/>
                    <a:p>
                      <a:r>
                        <a:rPr lang="nn-NO" sz="1800" dirty="0"/>
                        <a:t>Bergen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279 792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/>
                        <a:t>Askøy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29 071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/>
                        <a:t>Fjell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25 725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 dirty="0"/>
                        <a:t>Os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20 573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/>
                        <a:t>Stord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18 780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 dirty="0"/>
                        <a:t>Lindås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15 789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/>
                        <a:t>Voss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14 577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 dirty="0"/>
                        <a:t>Kvinnherad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13 180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/>
                        <a:t>Førde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 dirty="0"/>
                        <a:t>13 089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 dirty="0"/>
                        <a:t>Flora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 dirty="0"/>
                        <a:t>11 988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4768224" y="1916949"/>
            <a:ext cx="148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 smtClean="0">
                <a:solidFill>
                  <a:srgbClr val="001A58"/>
                </a:solidFill>
              </a:rPr>
              <a:t>I dag</a:t>
            </a:r>
            <a:endParaRPr lang="nn-NO" b="1" dirty="0">
              <a:solidFill>
                <a:srgbClr val="001A58"/>
              </a:solidFill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/>
          </p:nvPr>
        </p:nvGraphicFramePr>
        <p:xfrm>
          <a:off x="8102561" y="1181127"/>
          <a:ext cx="3781984" cy="47298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43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759">
                <a:tc>
                  <a:txBody>
                    <a:bodyPr/>
                    <a:lstStyle/>
                    <a:p>
                      <a:r>
                        <a:rPr lang="nn-NO" sz="1800" dirty="0"/>
                        <a:t>Bergen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279 792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839">
                <a:tc>
                  <a:txBody>
                    <a:bodyPr/>
                    <a:lstStyle/>
                    <a:p>
                      <a:r>
                        <a:rPr lang="nn-NO" sz="1800" dirty="0"/>
                        <a:t>Øygarden (Fjell, Sund, Øygarden)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 dirty="0"/>
                        <a:t>37 687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/>
                        <a:t>Askøy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29 079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/>
                        <a:t>Alver (Radøy, Lindås, Meland)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28 997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/>
                        <a:t>Bjørnafjorden (Fusa, Os)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24 493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/>
                        <a:t>Sunnfjord (Førde, Naustdal, Gaular, Jølster)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21 963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/>
                        <a:t>Kinn (Flora, Vågsøy)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 dirty="0"/>
                        <a:t>17 989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/>
                        <a:t>Kvinnherad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13 180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/>
                        <a:t>Bømlo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/>
                        <a:t>11 902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759">
                <a:tc>
                  <a:txBody>
                    <a:bodyPr/>
                    <a:lstStyle/>
                    <a:p>
                      <a:r>
                        <a:rPr lang="nn-NO" sz="1800" dirty="0"/>
                        <a:t>Sogndal (Sogndal, Leikanger, Balestrand)</a:t>
                      </a:r>
                    </a:p>
                  </a:txBody>
                  <a:tcPr marL="88940" marR="88940" marT="44470" marB="44470" anchor="ctr"/>
                </a:tc>
                <a:tc>
                  <a:txBody>
                    <a:bodyPr/>
                    <a:lstStyle/>
                    <a:p>
                      <a:r>
                        <a:rPr lang="nn-NO" sz="1800" dirty="0"/>
                        <a:t>11 666</a:t>
                      </a:r>
                    </a:p>
                  </a:txBody>
                  <a:tcPr marL="88940" marR="88940" marT="44470" marB="4447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8102561" y="811795"/>
            <a:ext cx="148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 smtClean="0">
                <a:solidFill>
                  <a:srgbClr val="001A58"/>
                </a:solidFill>
              </a:rPr>
              <a:t>Etter 2020</a:t>
            </a:r>
            <a:endParaRPr lang="nn-NO" b="1" dirty="0">
              <a:solidFill>
                <a:srgbClr val="001A58"/>
              </a:solidFill>
            </a:endParaRPr>
          </a:p>
        </p:txBody>
      </p:sp>
      <p:pic>
        <p:nvPicPr>
          <p:cNvPr id="2050" name="Picture 2" descr="https://www.vlfk.no/vlfk/wp-content/uploads/sites/17/2018/03/Logo_HFK_SogFj_Svart_luftop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46" y="363048"/>
            <a:ext cx="571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Prosess for arbeidet</a:t>
            </a:r>
            <a:endParaRPr lang="nn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609600" y="1958975"/>
          <a:ext cx="10972800" cy="416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emkant 4"/>
          <p:cNvSpPr/>
          <p:nvPr/>
        </p:nvSpPr>
        <p:spPr>
          <a:xfrm>
            <a:off x="1259178" y="2441543"/>
            <a:ext cx="9591073" cy="580577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n-NO" sz="2000" b="1" dirty="0">
                <a:effectLst/>
                <a:ea typeface="Times New Roman"/>
                <a:cs typeface="Times New Roman"/>
              </a:rPr>
              <a:t>Samordne aktivitetar</a:t>
            </a:r>
            <a:endParaRPr lang="nn-NO" dirty="0">
              <a:effectLst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19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Fylkesstyre – KS Vestland – 2020-2023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4998776"/>
              </p:ext>
            </p:extLst>
          </p:nvPr>
        </p:nvGraphicFramePr>
        <p:xfrm>
          <a:off x="1122219" y="1874276"/>
          <a:ext cx="4480560" cy="484603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895302">
                  <a:extLst>
                    <a:ext uri="{9D8B030D-6E8A-4147-A177-3AD203B41FA5}">
                      <a16:colId xmlns:a16="http://schemas.microsoft.com/office/drawing/2014/main" val="2550440450"/>
                    </a:ext>
                  </a:extLst>
                </a:gridCol>
                <a:gridCol w="1720734">
                  <a:extLst>
                    <a:ext uri="{9D8B030D-6E8A-4147-A177-3AD203B41FA5}">
                      <a16:colId xmlns:a16="http://schemas.microsoft.com/office/drawing/2014/main" val="4068653212"/>
                    </a:ext>
                  </a:extLst>
                </a:gridCol>
                <a:gridCol w="864524">
                  <a:extLst>
                    <a:ext uri="{9D8B030D-6E8A-4147-A177-3AD203B41FA5}">
                      <a16:colId xmlns:a16="http://schemas.microsoft.com/office/drawing/2014/main" val="3253194131"/>
                    </a:ext>
                  </a:extLst>
                </a:gridCol>
              </a:tblGrid>
              <a:tr h="30287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Namn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Kommune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3500261533"/>
                  </a:ext>
                </a:extLst>
              </a:tr>
              <a:tr h="30287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Jostein </a:t>
                      </a:r>
                      <a:r>
                        <a:rPr lang="nb-NO" sz="1200" u="none" strike="noStrike" dirty="0" smtClean="0">
                          <a:effectLst/>
                        </a:rPr>
                        <a:t>Ljones (</a:t>
                      </a:r>
                      <a:r>
                        <a:rPr lang="nb-NO" sz="1200" u="none" strike="noStrike" dirty="0" err="1" smtClean="0">
                          <a:effectLst/>
                        </a:rPr>
                        <a:t>leiar</a:t>
                      </a:r>
                      <a:r>
                        <a:rPr lang="nb-NO" sz="1200" u="none" strike="noStrike" dirty="0" smtClean="0">
                          <a:effectLst/>
                        </a:rPr>
                        <a:t>)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Kvam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SP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3160095004"/>
                  </a:ext>
                </a:extLst>
              </a:tr>
              <a:tr h="30287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Marit Aakre </a:t>
                      </a:r>
                      <a:r>
                        <a:rPr lang="nb-NO" sz="1200" u="none" strike="noStrike" dirty="0" err="1">
                          <a:effectLst/>
                        </a:rPr>
                        <a:t>Tennø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Luster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SP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3007290393"/>
                  </a:ext>
                </a:extLst>
              </a:tr>
              <a:tr h="30287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Leidulf Gloppestad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Gloppen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SP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4154601156"/>
                  </a:ext>
                </a:extLst>
              </a:tr>
              <a:tr h="30287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Gunn Åmdal Mongstad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Solund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SP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1983242405"/>
                  </a:ext>
                </a:extLst>
              </a:tr>
              <a:tr h="30287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Trine Lindborg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Bjørnafjorden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AP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915547339"/>
                  </a:ext>
                </a:extLst>
              </a:tr>
              <a:tr h="30287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Petter Sortland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Høyanger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AP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2852308661"/>
                  </a:ext>
                </a:extLst>
              </a:tr>
              <a:tr h="30287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Marianne Bjorøy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Øygarden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AP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3600000952"/>
                  </a:ext>
                </a:extLst>
              </a:tr>
              <a:tr h="30287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Ola Teigen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Kinn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AP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398421641"/>
                  </a:ext>
                </a:extLst>
              </a:tr>
              <a:tr h="30287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Olve Grotle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Sunnfjord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H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1871918239"/>
                  </a:ext>
                </a:extLst>
              </a:tr>
              <a:tr h="30287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Hilde </a:t>
                      </a:r>
                      <a:r>
                        <a:rPr lang="nb-NO" sz="1200" u="none" strike="noStrike" dirty="0" smtClean="0">
                          <a:effectLst/>
                        </a:rPr>
                        <a:t>Onarheim (nestleiar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Bergen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H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179422212"/>
                  </a:ext>
                </a:extLst>
              </a:tr>
              <a:tr h="30287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Morten Storebø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Austevoll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H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3976162572"/>
                  </a:ext>
                </a:extLst>
              </a:tr>
              <a:tr h="30287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Ruth Østebøvik Eriksen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Sveio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FRP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757437857"/>
                  </a:ext>
                </a:extLst>
              </a:tr>
              <a:tr h="30287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Gunhild Berge Stang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Vestland fylkeskommune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V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353223326"/>
                  </a:ext>
                </a:extLst>
              </a:tr>
              <a:tr h="30287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Harald Rydland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Fitjar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KRF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1553622217"/>
                  </a:ext>
                </a:extLst>
              </a:tr>
              <a:tr h="30287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Terje Førde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</a:rPr>
                        <a:t>Valt av KS-Bedrift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KS-Bedrift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0" marR="7260" marT="7260" marB="0" anchor="b"/>
                </a:tc>
                <a:extLst>
                  <a:ext uri="{0D108BD9-81ED-4DB2-BD59-A6C34878D82A}">
                    <a16:rowId xmlns:a16="http://schemas.microsoft.com/office/drawing/2014/main" val="2939131189"/>
                  </a:ext>
                </a:extLst>
              </a:tr>
            </a:tbl>
          </a:graphicData>
        </a:graphic>
      </p:graphicFrame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95354"/>
            <a:ext cx="5384800" cy="3230880"/>
          </a:xfrm>
        </p:spPr>
      </p:pic>
    </p:spTree>
    <p:extLst>
      <p:ext uri="{BB962C8B-B14F-4D97-AF65-F5344CB8AC3E}">
        <p14:creationId xmlns:p14="http://schemas.microsoft.com/office/powerpoint/2010/main" val="21532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Kommunedirektørutval</a:t>
            </a:r>
            <a:r>
              <a:rPr lang="nb-NO" dirty="0" smtClean="0"/>
              <a:t> – KS Vestland – 2020 - 2021</a:t>
            </a:r>
            <a:endParaRPr lang="nb-NO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5886700"/>
              </p:ext>
            </p:extLst>
          </p:nvPr>
        </p:nvGraphicFramePr>
        <p:xfrm>
          <a:off x="897306" y="1874276"/>
          <a:ext cx="4431152" cy="4268227"/>
        </p:xfrm>
        <a:graphic>
          <a:graphicData uri="http://schemas.openxmlformats.org/drawingml/2006/table">
            <a:tbl>
              <a:tblPr/>
              <a:tblGrid>
                <a:gridCol w="524647">
                  <a:extLst>
                    <a:ext uri="{9D8B030D-6E8A-4147-A177-3AD203B41FA5}">
                      <a16:colId xmlns:a16="http://schemas.microsoft.com/office/drawing/2014/main" val="2924083399"/>
                    </a:ext>
                  </a:extLst>
                </a:gridCol>
                <a:gridCol w="1057313">
                  <a:extLst>
                    <a:ext uri="{9D8B030D-6E8A-4147-A177-3AD203B41FA5}">
                      <a16:colId xmlns:a16="http://schemas.microsoft.com/office/drawing/2014/main" val="292608274"/>
                    </a:ext>
                  </a:extLst>
                </a:gridCol>
                <a:gridCol w="762698">
                  <a:extLst>
                    <a:ext uri="{9D8B030D-6E8A-4147-A177-3AD203B41FA5}">
                      <a16:colId xmlns:a16="http://schemas.microsoft.com/office/drawing/2014/main" val="3440760091"/>
                    </a:ext>
                  </a:extLst>
                </a:gridCol>
                <a:gridCol w="2086494">
                  <a:extLst>
                    <a:ext uri="{9D8B030D-6E8A-4147-A177-3AD203B41FA5}">
                      <a16:colId xmlns:a16="http://schemas.microsoft.com/office/drawing/2014/main" val="1626401227"/>
                    </a:ext>
                  </a:extLst>
                </a:gridCol>
              </a:tblGrid>
              <a:tr h="27741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  <a:latin typeface="Times New Roman" panose="02020603050405020304" pitchFamily="18" charset="0"/>
                        </a:rPr>
                        <a:t>Kommune</a:t>
                      </a:r>
                      <a:endParaRPr lang="nb-NO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  <a:latin typeface="Times New Roman" panose="02020603050405020304" pitchFamily="18" charset="0"/>
                        </a:rPr>
                        <a:t>Innb</a:t>
                      </a:r>
                      <a:endParaRPr lang="nb-NO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Times New Roman" panose="02020603050405020304" pitchFamily="18" charset="0"/>
                        </a:rPr>
                        <a:t>Rådmann</a:t>
                      </a:r>
                      <a:endParaRPr lang="nb-NO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000549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Times New Roman" panose="02020603050405020304" pitchFamily="18" charset="0"/>
                        </a:rPr>
                        <a:t>Kinn 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17 980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Times New Roman" panose="02020603050405020304" pitchFamily="18" charset="0"/>
                        </a:rPr>
                        <a:t>Terje </a:t>
                      </a:r>
                      <a:r>
                        <a:rPr lang="nn-NO" sz="1200" dirty="0" smtClean="0">
                          <a:effectLst/>
                          <a:latin typeface="Times New Roman" panose="02020603050405020304" pitchFamily="18" charset="0"/>
                        </a:rPr>
                        <a:t>Heggheim </a:t>
                      </a:r>
                      <a:r>
                        <a:rPr lang="nn-NO" sz="1200" b="1" dirty="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nn-NO" sz="1200" b="1" dirty="0">
                          <a:effectLst/>
                          <a:latin typeface="Times New Roman" panose="02020603050405020304" pitchFamily="18" charset="0"/>
                        </a:rPr>
                        <a:t>leiar)   </a:t>
                      </a:r>
                      <a:r>
                        <a:rPr lang="nn-NO" sz="1200" dirty="0">
                          <a:effectLst/>
                          <a:latin typeface="Times New Roman" panose="02020603050405020304" pitchFamily="18" charset="0"/>
                        </a:rPr>
                        <a:t>            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155009"/>
                  </a:ext>
                </a:extLst>
              </a:tr>
              <a:tr h="27741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Times New Roman" panose="02020603050405020304" pitchFamily="18" charset="0"/>
                        </a:rPr>
                        <a:t>Osterøy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Times New Roman" panose="02020603050405020304" pitchFamily="18" charset="0"/>
                        </a:rPr>
                        <a:t>  8 125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Times New Roman" panose="02020603050405020304" pitchFamily="18" charset="0"/>
                        </a:rPr>
                        <a:t>Ingvild </a:t>
                      </a:r>
                      <a:r>
                        <a:rPr lang="nn-NO" sz="1200" dirty="0" err="1" smtClean="0">
                          <a:effectLst/>
                          <a:latin typeface="Times New Roman" panose="02020603050405020304" pitchFamily="18" charset="0"/>
                        </a:rPr>
                        <a:t>Hjelmtvedt</a:t>
                      </a:r>
                      <a:r>
                        <a:rPr lang="nn-NO" sz="120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nn-NO" sz="1200" b="1" dirty="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nn-NO" sz="1200" b="1" dirty="0">
                          <a:effectLst/>
                          <a:latin typeface="Times New Roman" panose="02020603050405020304" pitchFamily="18" charset="0"/>
                        </a:rPr>
                        <a:t>nestleiar)                 </a:t>
                      </a:r>
                      <a:endParaRPr lang="nn-NO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405432"/>
                  </a:ext>
                </a:extLst>
              </a:tr>
              <a:tr h="2824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>
                          <a:effectLst/>
                          <a:latin typeface="Times New Roman" panose="02020603050405020304" pitchFamily="18" charset="0"/>
                        </a:rPr>
                        <a:t>Voss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>
                          <a:effectLst/>
                          <a:latin typeface="Times New Roman" panose="02020603050405020304" pitchFamily="18" charset="0"/>
                        </a:rPr>
                        <a:t>15 508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Times New Roman" panose="02020603050405020304" pitchFamily="18" charset="0"/>
                        </a:rPr>
                        <a:t>Arild Steine                            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187095"/>
                  </a:ext>
                </a:extLst>
              </a:tr>
              <a:tr h="2824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Askøy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29 071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Eystein Venneslan   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106504"/>
                  </a:ext>
                </a:extLst>
              </a:tr>
              <a:tr h="2824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Stord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18 780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Magnus Mjør                          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937375"/>
                  </a:ext>
                </a:extLst>
              </a:tr>
              <a:tr h="2824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Askvoll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Times New Roman" panose="02020603050405020304" pitchFamily="18" charset="0"/>
                        </a:rPr>
                        <a:t>  3 052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Håkon Loftheim    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93892"/>
                  </a:ext>
                </a:extLst>
              </a:tr>
              <a:tr h="2824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Høyanger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  4 154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Kjellaug Brekkhus  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009277"/>
                  </a:ext>
                </a:extLst>
              </a:tr>
              <a:tr h="2824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Hyllestad 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  1 378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Gunn Lærøy     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071513"/>
                  </a:ext>
                </a:extLst>
              </a:tr>
              <a:tr h="2824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Vik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  2 153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Øistein Søvik          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97700"/>
                  </a:ext>
                </a:extLst>
              </a:tr>
              <a:tr h="30173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Times New Roman" panose="02020603050405020304" pitchFamily="18" charset="0"/>
                        </a:rPr>
                        <a:t>Bergen 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Times New Roman" panose="02020603050405020304" pitchFamily="18" charset="0"/>
                        </a:rPr>
                        <a:t>281 190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Times New Roman" panose="02020603050405020304" pitchFamily="18" charset="0"/>
                        </a:rPr>
                        <a:t>Robert Raastad    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535828"/>
                  </a:ext>
                </a:extLst>
              </a:tr>
              <a:tr h="2824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>
                          <a:effectLst/>
                          <a:latin typeface="Times New Roman" panose="02020603050405020304" pitchFamily="18" charset="0"/>
                        </a:rPr>
                        <a:t>Vestland fylke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 dirty="0" smtClean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nn-NO" sz="1200" dirty="0" smtClean="0"/>
                        <a:t>632 769 </a:t>
                      </a:r>
                      <a:endParaRPr lang="nn-NO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>
                          <a:effectLst/>
                          <a:latin typeface="Times New Roman" panose="02020603050405020304" pitchFamily="18" charset="0"/>
                        </a:rPr>
                        <a:t>Rune Haugsdal            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634877"/>
                  </a:ext>
                </a:extLst>
              </a:tr>
              <a:tr h="2824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nn-NO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vara</a:t>
                      </a:r>
                      <a:endParaRPr lang="nn-NO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Stad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8 910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Åslaug Krogsæter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810296"/>
                  </a:ext>
                </a:extLst>
              </a:tr>
              <a:tr h="2824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nn-NO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vara</a:t>
                      </a:r>
                      <a:endParaRPr lang="nn-NO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Samnanger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2 463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Charlotte Hageberg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769418"/>
                  </a:ext>
                </a:extLst>
              </a:tr>
              <a:tr h="2824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nn-NO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vara</a:t>
                      </a:r>
                      <a:endParaRPr lang="nn-NO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Luster 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5 223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Jarle </a:t>
                      </a:r>
                      <a:r>
                        <a:rPr lang="nn-NO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Skartun</a:t>
                      </a:r>
                      <a:r>
                        <a:rPr lang="nn-NO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</a:p>
                  </a:txBody>
                  <a:tcPr marL="41250" marR="41250" marT="41250" marB="4125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994118"/>
                  </a:ext>
                </a:extLst>
              </a:tr>
            </a:tbl>
          </a:graphicData>
        </a:graphic>
      </p:graphicFrame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43081"/>
            <a:ext cx="5384800" cy="3335425"/>
          </a:xfrm>
        </p:spPr>
      </p:pic>
    </p:spTree>
    <p:extLst>
      <p:ext uri="{BB962C8B-B14F-4D97-AF65-F5344CB8AC3E}">
        <p14:creationId xmlns:p14="http://schemas.microsoft.com/office/powerpoint/2010/main" val="13718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Samhandling med helseforetaket</a:t>
            </a:r>
            <a:endParaRPr lang="nb-NO" dirty="0"/>
          </a:p>
        </p:txBody>
      </p:sp>
      <p:pic>
        <p:nvPicPr>
          <p:cNvPr id="18" name="Plassholder for innhold 1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8699" y="390454"/>
            <a:ext cx="4454444" cy="634534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10" y="1685302"/>
            <a:ext cx="4419600" cy="192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Rett pil 8"/>
          <p:cNvCxnSpPr/>
          <p:nvPr/>
        </p:nvCxnSpPr>
        <p:spPr>
          <a:xfrm>
            <a:off x="2946446" y="3699185"/>
            <a:ext cx="0" cy="4738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 flipH="1" flipV="1">
            <a:off x="3187932" y="3699185"/>
            <a:ext cx="1" cy="4552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25" y="4252743"/>
            <a:ext cx="3282696" cy="260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9" y="3936087"/>
            <a:ext cx="4342095" cy="2799709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 rotWithShape="1">
          <a:blip r:embed="rId6"/>
          <a:srcRect l="21667" t="14306" r="38289" b="7185"/>
          <a:stretch/>
        </p:blipFill>
        <p:spPr>
          <a:xfrm>
            <a:off x="6462751" y="117522"/>
            <a:ext cx="5452159" cy="6680886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60200094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555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KS_pptmal widescreen_Nynorsk_forside</Template>
  <TotalTime>35</TotalTime>
  <Words>393</Words>
  <Application>Microsoft Office PowerPoint</Application>
  <PresentationFormat>Widescreen</PresentationFormat>
  <Paragraphs>186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KS-profiltema</vt:lpstr>
      <vt:lpstr>KS Vestland – status  Frode Kyrkjebø</vt:lpstr>
      <vt:lpstr>Bakgrunn for KS Vestland</vt:lpstr>
      <vt:lpstr>PowerPoint-presentasjon</vt:lpstr>
      <vt:lpstr>Prosess for arbeidet</vt:lpstr>
      <vt:lpstr>Fylkesstyre – KS Vestland – 2020-2023</vt:lpstr>
      <vt:lpstr>Kommunedirektørutval – KS Vestland – 2020 - 2021</vt:lpstr>
      <vt:lpstr>Samhandling med helseforetaket</vt:lpstr>
    </vt:vector>
  </TitlesOfParts>
  <Company>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 Vestland – status  Frode Kyrkjebø</dc:title>
  <dc:creator>Frode Kyrkjebø</dc:creator>
  <cp:lastModifiedBy>Holvik, Tone</cp:lastModifiedBy>
  <cp:revision>4</cp:revision>
  <dcterms:created xsi:type="dcterms:W3CDTF">2019-11-26T10:11:39Z</dcterms:created>
  <dcterms:modified xsi:type="dcterms:W3CDTF">2019-11-26T11:19:03Z</dcterms:modified>
</cp:coreProperties>
</file>