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6" r:id="rId3"/>
    <p:sldId id="265" r:id="rId4"/>
    <p:sldId id="293" r:id="rId5"/>
    <p:sldId id="277" r:id="rId6"/>
    <p:sldId id="278" r:id="rId7"/>
    <p:sldId id="289" r:id="rId8"/>
    <p:sldId id="290" r:id="rId9"/>
    <p:sldId id="279" r:id="rId10"/>
    <p:sldId id="295" r:id="rId11"/>
    <p:sldId id="270" r:id="rId12"/>
    <p:sldId id="294" r:id="rId13"/>
    <p:sldId id="296" r:id="rId14"/>
    <p:sldId id="297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31" autoAdjust="0"/>
  </p:normalViewPr>
  <p:slideViewPr>
    <p:cSldViewPr>
      <p:cViewPr varScale="1">
        <p:scale>
          <a:sx n="44" d="100"/>
          <a:sy n="44" d="100"/>
        </p:scale>
        <p:origin x="19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F23F-6DFE-4C76-8749-F2EE8A4F92D2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BB6D-D1EB-404F-993D-058E08774C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26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17"/>
              </a:spcAft>
            </a:pPr>
            <a:r>
              <a:rPr lang="nn-NO" b="1" dirty="0">
                <a:latin typeface="+mn-lt"/>
                <a:ea typeface="Calibri"/>
                <a:cs typeface="Times New Roman"/>
              </a:rPr>
              <a:t>Fagnettverket innan </a:t>
            </a:r>
            <a:r>
              <a:rPr lang="nn-NO" b="1" dirty="0" smtClean="0">
                <a:latin typeface="+mn-lt"/>
                <a:ea typeface="Calibri"/>
                <a:cs typeface="Times New Roman"/>
              </a:rPr>
              <a:t>eldremedisin/eldreomsorg</a:t>
            </a:r>
            <a:r>
              <a:rPr lang="nn-NO" b="0" dirty="0" smtClean="0">
                <a:latin typeface="+mn-lt"/>
                <a:ea typeface="Calibri"/>
                <a:cs typeface="Times New Roman"/>
              </a:rPr>
              <a:t>.</a:t>
            </a:r>
            <a:r>
              <a:rPr lang="nn-NO" b="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nn-NO" dirty="0" smtClean="0">
                <a:latin typeface="+mn-lt"/>
                <a:ea typeface="Calibri"/>
                <a:cs typeface="Times New Roman"/>
              </a:rPr>
              <a:t>Etablert </a:t>
            </a:r>
            <a:r>
              <a:rPr lang="nn-NO" dirty="0">
                <a:latin typeface="+mn-lt"/>
                <a:ea typeface="Calibri"/>
                <a:cs typeface="Times New Roman"/>
              </a:rPr>
              <a:t>som ein </a:t>
            </a:r>
            <a:r>
              <a:rPr lang="nn-NO" dirty="0" smtClean="0">
                <a:latin typeface="+mn-lt"/>
                <a:ea typeface="Calibri"/>
                <a:cs typeface="Times New Roman"/>
              </a:rPr>
              <a:t>delavtale </a:t>
            </a:r>
            <a:r>
              <a:rPr lang="nn-NO" dirty="0">
                <a:latin typeface="+mn-lt"/>
                <a:ea typeface="Calibri"/>
                <a:cs typeface="Times New Roman"/>
              </a:rPr>
              <a:t>mellom kommunane og Helse Førde.</a:t>
            </a:r>
          </a:p>
          <a:p>
            <a:pPr>
              <a:lnSpc>
                <a:spcPct val="115000"/>
              </a:lnSpc>
              <a:spcAft>
                <a:spcPts val="1017"/>
              </a:spcAft>
            </a:pPr>
            <a:r>
              <a:rPr lang="nn-NO" dirty="0">
                <a:latin typeface="+mn-lt"/>
                <a:ea typeface="Calibri"/>
                <a:cs typeface="Times New Roman"/>
              </a:rPr>
              <a:t>*Nettverket ein arena  for samhandling, for kunnskapsdeling/tilførsel, og for systematisk forbetringsarbeid gjennom t.d. pasienttryggleiksprogrammet. Dette er ein møteplass som vil og kan ta inn aktuelle </a:t>
            </a:r>
            <a:r>
              <a:rPr lang="nn-NO" dirty="0" smtClean="0">
                <a:latin typeface="+mn-lt"/>
                <a:ea typeface="Calibri"/>
                <a:cs typeface="Times New Roman"/>
              </a:rPr>
              <a:t>tema/områder.</a:t>
            </a:r>
          </a:p>
          <a:p>
            <a:pPr>
              <a:lnSpc>
                <a:spcPct val="115000"/>
              </a:lnSpc>
              <a:spcAft>
                <a:spcPts val="1017"/>
              </a:spcAft>
            </a:pPr>
            <a:endParaRPr lang="nb-NO" dirty="0" smtClean="0"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smtClean="0">
                <a:latin typeface="+mn-lt"/>
                <a:ea typeface="Calibri"/>
                <a:cs typeface="Times New Roman"/>
              </a:rPr>
              <a:t>Vedtatt i koordineringsrådet </a:t>
            </a:r>
            <a:r>
              <a:rPr lang="nb-NO" dirty="0" err="1" smtClean="0">
                <a:latin typeface="+mn-lt"/>
                <a:ea typeface="Calibri"/>
                <a:cs typeface="Times New Roman"/>
              </a:rPr>
              <a:t>sept</a:t>
            </a:r>
            <a:r>
              <a:rPr lang="nb-NO" baseline="0" dirty="0" smtClean="0">
                <a:latin typeface="+mn-lt"/>
                <a:ea typeface="Calibri"/>
                <a:cs typeface="Times New Roman"/>
              </a:rPr>
              <a:t> 2015. Oppstart </a:t>
            </a:r>
            <a:r>
              <a:rPr lang="nb-NO" baseline="0" dirty="0" err="1" smtClean="0">
                <a:latin typeface="+mn-lt"/>
                <a:ea typeface="Calibri"/>
                <a:cs typeface="Times New Roman"/>
              </a:rPr>
              <a:t>fagdagar</a:t>
            </a:r>
            <a:r>
              <a:rPr lang="nb-NO" baseline="0" dirty="0" smtClean="0">
                <a:latin typeface="+mn-lt"/>
                <a:ea typeface="Calibri"/>
                <a:cs typeface="Times New Roman"/>
              </a:rPr>
              <a:t> i 2015.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aseline="0" dirty="0" smtClean="0"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aseline="0" dirty="0" smtClean="0">
                <a:latin typeface="+mn-lt"/>
                <a:ea typeface="Calibri"/>
                <a:cs typeface="Times New Roman"/>
              </a:rPr>
              <a:t>Statusrapport/evaluering i </a:t>
            </a:r>
            <a:r>
              <a:rPr lang="nb-NO" baseline="0" dirty="0" err="1" smtClean="0">
                <a:latin typeface="+mn-lt"/>
                <a:ea typeface="Calibri"/>
                <a:cs typeface="Times New Roman"/>
              </a:rPr>
              <a:t>koord.rådet</a:t>
            </a:r>
            <a:r>
              <a:rPr lang="nb-NO" baseline="0" dirty="0" smtClean="0">
                <a:latin typeface="+mn-lt"/>
                <a:ea typeface="Calibri"/>
                <a:cs typeface="Times New Roman"/>
              </a:rPr>
              <a:t> haust 2018. </a:t>
            </a:r>
            <a:r>
              <a:rPr lang="nb-NO" baseline="0" dirty="0" err="1" smtClean="0">
                <a:latin typeface="+mn-lt"/>
                <a:ea typeface="Calibri"/>
                <a:cs typeface="Times New Roman"/>
              </a:rPr>
              <a:t>Vurderingar</a:t>
            </a:r>
            <a:r>
              <a:rPr lang="nb-NO" baseline="0" dirty="0" smtClean="0">
                <a:latin typeface="+mn-lt"/>
                <a:ea typeface="Calibri"/>
                <a:cs typeface="Times New Roman"/>
              </a:rPr>
              <a:t>/</a:t>
            </a:r>
            <a:r>
              <a:rPr lang="nb-NO" baseline="0" dirty="0" err="1" smtClean="0">
                <a:latin typeface="+mn-lt"/>
                <a:ea typeface="Calibri"/>
                <a:cs typeface="Times New Roman"/>
              </a:rPr>
              <a:t>konkl</a:t>
            </a:r>
            <a:r>
              <a:rPr lang="nb-NO" baseline="0" dirty="0" smtClean="0">
                <a:latin typeface="+mn-lt"/>
                <a:ea typeface="Calibri"/>
                <a:cs typeface="Times New Roman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 deltaking og evaluering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Ordninga med ressurspersonar er nyttig for dei som er med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Organisering og drift av nettverket har fungert godt og i tråd med avtalen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Grunn til å tru deltaking i nettverket bidreg til å styrke arbeidet med forbetring og kvalitet – komme pasientar og pårørande til gode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Drøfte manglande tverrfagleg deltaking</a:t>
            </a:r>
          </a:p>
          <a:p>
            <a:pPr>
              <a:lnSpc>
                <a:spcPct val="115000"/>
              </a:lnSpc>
              <a:spcAft>
                <a:spcPts val="1017"/>
              </a:spcAft>
            </a:pPr>
            <a:endParaRPr lang="nn-NO" dirty="0">
              <a:latin typeface="+mn-lt"/>
              <a:ea typeface="Calibri"/>
              <a:cs typeface="Times New Roman"/>
            </a:endParaRPr>
          </a:p>
          <a:p>
            <a:pPr defTabSz="945568">
              <a:spcBef>
                <a:spcPct val="20000"/>
              </a:spcBef>
              <a:defRPr/>
            </a:pPr>
            <a:endParaRPr lang="nn-NO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45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>
                <a:solidFill>
                  <a:prstClr val="black"/>
                </a:solidFill>
                <a:latin typeface="+mn-lt"/>
              </a:rPr>
              <a:t>Drive av USHT og SESAM/Helse Førde</a:t>
            </a:r>
          </a:p>
          <a:p>
            <a:pPr defTabSz="945568">
              <a:spcBef>
                <a:spcPct val="20000"/>
              </a:spcBef>
              <a:defRPr/>
            </a:pPr>
            <a:r>
              <a:rPr lang="nn-NO" dirty="0" smtClean="0">
                <a:solidFill>
                  <a:prstClr val="black"/>
                </a:solidFill>
                <a:latin typeface="Calibri"/>
              </a:rPr>
              <a:t>Driftsgruppe og styringsgruppe er etablert</a:t>
            </a:r>
            <a:r>
              <a:rPr lang="nn-NO" baseline="0" dirty="0" smtClean="0">
                <a:solidFill>
                  <a:prstClr val="black"/>
                </a:solidFill>
                <a:latin typeface="Calibri"/>
              </a:rPr>
              <a:t> og har hatt møter.</a:t>
            </a:r>
          </a:p>
          <a:p>
            <a:pPr defTabSz="945568">
              <a:spcBef>
                <a:spcPct val="20000"/>
              </a:spcBef>
              <a:defRPr/>
            </a:pPr>
            <a:endParaRPr lang="nn-NO" baseline="0" dirty="0" smtClean="0">
              <a:solidFill>
                <a:prstClr val="black"/>
              </a:solidFill>
              <a:latin typeface="Calibri"/>
            </a:endParaRPr>
          </a:p>
          <a:p>
            <a:pPr defTabSz="945568">
              <a:spcBef>
                <a:spcPct val="20000"/>
              </a:spcBef>
              <a:defRPr/>
            </a:pPr>
            <a:endParaRPr lang="nn-NO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3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aseline="0" dirty="0" smtClean="0"/>
              <a:t>15 av 30 deltok.</a:t>
            </a:r>
          </a:p>
          <a:p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Korleis sikre best mogeleg oppslutnad og fagnettverksdagane og få framdrift i forbetringsarbeidet?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Ressursar: tek tid, involvere personalgruppa, vere fleire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Organisering: møter/internundervisning, leiarforankring avgjerande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Samhandling: samarbeid i eigen kommune, utfordring med ulike </a:t>
            </a:r>
            <a:r>
              <a:rPr kumimoji="0" lang="nn-NO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epj</a:t>
            </a: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(tenestenivå)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Verktøy: gode skjema, reiskap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Utfordringar: motstand mot endring, manglar leiarstøtte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56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Nyttig.</a:t>
            </a:r>
            <a:r>
              <a:rPr lang="nb-NO" baseline="0" dirty="0" smtClean="0"/>
              <a:t> Gode </a:t>
            </a:r>
            <a:r>
              <a:rPr lang="nb-NO" baseline="0" dirty="0" err="1" smtClean="0"/>
              <a:t>tilbakemeldingar</a:t>
            </a:r>
            <a:r>
              <a:rPr lang="nb-NO" baseline="0" dirty="0" smtClean="0"/>
              <a:t>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921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Drøfte</a:t>
            </a:r>
            <a:r>
              <a:rPr lang="nb-NO" baseline="0" dirty="0" smtClean="0"/>
              <a:t> / legge fram i drifts- og </a:t>
            </a:r>
            <a:r>
              <a:rPr lang="nb-NO" baseline="0" dirty="0" err="1" smtClean="0"/>
              <a:t>stryringsgr</a:t>
            </a:r>
            <a:endParaRPr lang="nb-NO" baseline="0" dirty="0" smtClean="0"/>
          </a:p>
          <a:p>
            <a:endParaRPr lang="nb-NO" baseline="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200" b="0" i="0" u="none" strike="noStrike" kern="1200" baseline="0" dirty="0" smtClean="0">
                <a:solidFill>
                  <a:srgbClr val="000000"/>
                </a:solidFill>
                <a:latin typeface="+mn-lt"/>
              </a:rPr>
              <a:t>Kunnskapsbasert, pasienttryggleik, </a:t>
            </a:r>
            <a:r>
              <a:rPr lang="nb-NO" sz="1200" b="0" i="0" u="none" strike="noStrike" kern="1200" baseline="0" dirty="0" err="1" smtClean="0">
                <a:solidFill>
                  <a:srgbClr val="000000"/>
                </a:solidFill>
                <a:latin typeface="+mn-lt"/>
              </a:rPr>
              <a:t>forbetringsarbeid</a:t>
            </a:r>
            <a:endParaRPr lang="nn-NO" sz="1200" b="0" i="0" u="none" strike="noStrike" kern="1200" baseline="0" dirty="0" smtClean="0">
              <a:solidFill>
                <a:srgbClr val="000000"/>
              </a:solidFill>
              <a:latin typeface="+mn-lt"/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37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nb-NO" sz="1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Oppnemnast</a:t>
            </a:r>
            <a:r>
              <a:rPr lang="nb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for to år. Vurdere nye </a:t>
            </a:r>
            <a:r>
              <a:rPr lang="nb-NO" sz="1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repr</a:t>
            </a:r>
            <a:r>
              <a:rPr lang="nb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 styrings- og driftsgruppa i 2020</a:t>
            </a:r>
          </a:p>
          <a:p>
            <a:endParaRPr lang="nn-NO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Funksjon til ressurspersonar i nettverksgruppa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Utvikle særleg kompetanse innan feltet og vere med i spreiing av denne i nettverksgruppa og på eigen arbeidsplass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Arbeide saman med næraste leiar om utvikling på eigen arbeidsplass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Bidra til konstruktivt tverrfagleg samarbeid og samhandling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Ha fokus på brukarmedverknad og på pårørandearbeid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Delta på samlingar i nettverket </a:t>
            </a:r>
          </a:p>
          <a:p>
            <a:r>
              <a:rPr lang="nn-NO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Gje melding til leiar og styringsgruppa for nettverket i god tid ved permisjon eller avslutning av funksjonen </a:t>
            </a:r>
          </a:p>
          <a:p>
            <a:endParaRPr lang="nb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39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53">
              <a:defRPr/>
            </a:pPr>
            <a:r>
              <a:rPr lang="nb-NO" dirty="0" err="1" smtClean="0">
                <a:solidFill>
                  <a:srgbClr val="000000"/>
                </a:solidFill>
              </a:rPr>
              <a:t>Ressurspersonar</a:t>
            </a:r>
            <a:r>
              <a:rPr lang="nb-NO" dirty="0" smtClean="0">
                <a:solidFill>
                  <a:srgbClr val="000000"/>
                </a:solidFill>
              </a:rPr>
              <a:t> i nettverket: </a:t>
            </a:r>
            <a:endParaRPr lang="nn-NO" dirty="0" smtClean="0">
              <a:solidFill>
                <a:srgbClr val="000000"/>
              </a:solidFill>
            </a:endParaRPr>
          </a:p>
          <a:p>
            <a:pPr defTabSz="929853">
              <a:defRPr/>
            </a:pPr>
            <a:r>
              <a:rPr lang="nn-NO" dirty="0" smtClean="0">
                <a:solidFill>
                  <a:srgbClr val="000000"/>
                </a:solidFill>
              </a:rPr>
              <a:t>Ressurspers</a:t>
            </a:r>
            <a:r>
              <a:rPr lang="nn-NO" dirty="0">
                <a:solidFill>
                  <a:srgbClr val="000000"/>
                </a:solidFill>
              </a:rPr>
              <a:t>: Bremanger, Fjaler, Flora, Førde, Gloppen, </a:t>
            </a:r>
            <a:r>
              <a:rPr lang="nn-NO" dirty="0" smtClean="0">
                <a:solidFill>
                  <a:srgbClr val="000000"/>
                </a:solidFill>
              </a:rPr>
              <a:t>Hyllestad, Høyanger</a:t>
            </a:r>
            <a:r>
              <a:rPr lang="nn-NO" dirty="0">
                <a:solidFill>
                  <a:srgbClr val="000000"/>
                </a:solidFill>
              </a:rPr>
              <a:t>, Luster, Naustdal, Stryn</a:t>
            </a:r>
            <a:r>
              <a:rPr lang="nn-NO" dirty="0" smtClean="0">
                <a:solidFill>
                  <a:srgbClr val="000000"/>
                </a:solidFill>
              </a:rPr>
              <a:t>, Vik, </a:t>
            </a:r>
            <a:r>
              <a:rPr lang="nn-NO" dirty="0">
                <a:solidFill>
                  <a:srgbClr val="000000"/>
                </a:solidFill>
              </a:rPr>
              <a:t>Vågsøy.</a:t>
            </a:r>
          </a:p>
          <a:p>
            <a:pPr defTabSz="929853">
              <a:defRPr/>
            </a:pPr>
            <a:r>
              <a:rPr lang="nb-NO" dirty="0" smtClean="0">
                <a:solidFill>
                  <a:srgbClr val="000000"/>
                </a:solidFill>
              </a:rPr>
              <a:t>(2018: 24)</a:t>
            </a:r>
            <a:endParaRPr lang="nn-NO" dirty="0">
              <a:solidFill>
                <a:srgbClr val="000000"/>
              </a:solidFill>
            </a:endParaRPr>
          </a:p>
          <a:p>
            <a:pPr defTabSz="929853">
              <a:defRPr/>
            </a:pPr>
            <a:r>
              <a:rPr lang="nn-NO" dirty="0">
                <a:solidFill>
                  <a:srgbClr val="000000"/>
                </a:solidFill>
              </a:rPr>
              <a:t>Helse Førde: med, ANNR, ort, </a:t>
            </a:r>
            <a:r>
              <a:rPr lang="nn-NO" dirty="0" smtClean="0">
                <a:solidFill>
                  <a:srgbClr val="000000"/>
                </a:solidFill>
              </a:rPr>
              <a:t>Eid</a:t>
            </a:r>
            <a:endParaRPr lang="nn-NO" dirty="0">
              <a:solidFill>
                <a:srgbClr val="000000"/>
              </a:solidFill>
            </a:endParaRPr>
          </a:p>
          <a:p>
            <a:pPr defTabSz="929853">
              <a:defRPr/>
            </a:pPr>
            <a:endParaRPr lang="nn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9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nb-NO" dirty="0" smtClean="0"/>
              <a:t>Medikamentbruk: </a:t>
            </a:r>
            <a:r>
              <a:rPr lang="nn-NO" dirty="0" err="1" smtClean="0">
                <a:solidFill>
                  <a:schemeClr val="tx1"/>
                </a:solidFill>
              </a:rPr>
              <a:t>polyfarmasi</a:t>
            </a:r>
            <a:r>
              <a:rPr lang="nn-NO" dirty="0" smtClean="0">
                <a:solidFill>
                  <a:schemeClr val="tx1"/>
                </a:solidFill>
              </a:rPr>
              <a:t>, bruk av </a:t>
            </a:r>
            <a:r>
              <a:rPr lang="nn-NO" dirty="0" err="1" smtClean="0">
                <a:solidFill>
                  <a:schemeClr val="tx1"/>
                </a:solidFill>
              </a:rPr>
              <a:t>psykofarmaka</a:t>
            </a:r>
            <a:r>
              <a:rPr lang="nn-NO" dirty="0" smtClean="0">
                <a:solidFill>
                  <a:schemeClr val="tx1"/>
                </a:solidFill>
              </a:rPr>
              <a:t>, demens, </a:t>
            </a:r>
            <a:r>
              <a:rPr lang="nn-NO" dirty="0" err="1" smtClean="0">
                <a:solidFill>
                  <a:schemeClr val="tx1"/>
                </a:solidFill>
              </a:rPr>
              <a:t>delir</a:t>
            </a:r>
            <a:r>
              <a:rPr lang="nn-NO" dirty="0" smtClean="0">
                <a:solidFill>
                  <a:schemeClr val="tx1"/>
                </a:solidFill>
              </a:rPr>
              <a:t>, samtykkekompetanse</a:t>
            </a:r>
          </a:p>
          <a:p>
            <a:pPr marL="0" indent="0" algn="l">
              <a:buFontTx/>
              <a:buNone/>
            </a:pPr>
            <a:r>
              <a:rPr lang="nb-NO" dirty="0" smtClean="0">
                <a:solidFill>
                  <a:schemeClr val="tx1"/>
                </a:solidFill>
              </a:rPr>
              <a:t>Akutt funksjonssvikt: </a:t>
            </a:r>
            <a:r>
              <a:rPr lang="nn-NO" dirty="0" smtClean="0">
                <a:solidFill>
                  <a:schemeClr val="tx1"/>
                </a:solidFill>
              </a:rPr>
              <a:t>arbeidet i geriatrisk sengepost , kva fremjar og hemmar god ernæringspraksis? </a:t>
            </a:r>
          </a:p>
          <a:p>
            <a:pPr marL="0" indent="0" algn="l">
              <a:buFontTx/>
              <a:buNone/>
            </a:pPr>
            <a:r>
              <a:rPr lang="nb-NO" dirty="0" smtClean="0">
                <a:solidFill>
                  <a:schemeClr val="tx1"/>
                </a:solidFill>
              </a:rPr>
              <a:t>Ernæring: </a:t>
            </a:r>
            <a:r>
              <a:rPr lang="nn-NO" dirty="0" smtClean="0">
                <a:solidFill>
                  <a:schemeClr val="tx1"/>
                </a:solidFill>
              </a:rPr>
              <a:t>særlege ernæringsbehov. Identifisering av underernæring, etiske aspekt ved ernæringsbehandling. Svelgvanskar.</a:t>
            </a:r>
          </a:p>
          <a:p>
            <a:pPr marL="0" indent="0" algn="l">
              <a:buFontTx/>
              <a:buNone/>
            </a:pPr>
            <a:endParaRPr lang="nn-NO" dirty="0" smtClean="0">
              <a:solidFill>
                <a:schemeClr val="tx1"/>
              </a:solidFill>
            </a:endParaRPr>
          </a:p>
          <a:p>
            <a:pPr marL="0" indent="0" algn="l">
              <a:buFontTx/>
              <a:buNone/>
            </a:pPr>
            <a:endParaRPr lang="nn-NO" dirty="0" smtClean="0">
              <a:solidFill>
                <a:schemeClr val="tx1"/>
              </a:solidFill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59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Demens- med </a:t>
            </a:r>
            <a:r>
              <a:rPr lang="nb-NO" dirty="0" err="1" smtClean="0"/>
              <a:t>hovudfokus</a:t>
            </a:r>
            <a:r>
              <a:rPr lang="nb-NO" dirty="0" smtClean="0"/>
              <a:t> på </a:t>
            </a:r>
            <a:r>
              <a:rPr lang="nb-NO" dirty="0" err="1" smtClean="0"/>
              <a:t>heimebuande</a:t>
            </a:r>
            <a:r>
              <a:rPr lang="nb-NO" dirty="0" smtClean="0"/>
              <a:t> og </a:t>
            </a:r>
            <a:r>
              <a:rPr lang="nb-NO" dirty="0" err="1" smtClean="0"/>
              <a:t>deira</a:t>
            </a:r>
            <a:r>
              <a:rPr lang="nb-NO" dirty="0" smtClean="0"/>
              <a:t> </a:t>
            </a:r>
            <a:r>
              <a:rPr lang="nb-NO" dirty="0" err="1" smtClean="0"/>
              <a:t>pårørande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10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1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53">
              <a:defRPr/>
            </a:pPr>
            <a:r>
              <a:rPr lang="nb-NO" dirty="0" smtClean="0">
                <a:solidFill>
                  <a:srgbClr val="000000"/>
                </a:solidFill>
              </a:rPr>
              <a:t>Snitt: 65</a:t>
            </a:r>
            <a:endParaRPr lang="nn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BB6D-D1EB-404F-993D-058E08774CB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95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8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3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94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9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2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0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5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59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3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D48-D2F9-43C6-9798-786DF06BBE09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46E6-8C61-4F4F-8E4E-6F20547799B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32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4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76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25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12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12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1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F031-180D-440F-B782-9D66C4DFBFFF}" type="datetimeFigureOut">
              <a:rPr lang="nb-NO" smtClean="0"/>
              <a:t>27.11.2019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33D1-073F-4A27-9B18-3369BDB4F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F031-180D-440F-B782-9D66C4DFBFF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33D1-073F-4A27-9B18-3369BDB4F84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eta.elisabet.gard.endal@helse-forde.n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mast@forde.kommune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877"/>
            <a:ext cx="2844000" cy="28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38" y="908720"/>
            <a:ext cx="2520000" cy="22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2859740" y="385075"/>
            <a:ext cx="3816231" cy="430887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n-NO" sz="2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n-NO" sz="2400" b="1" dirty="0" smtClean="0">
                <a:solidFill>
                  <a:prstClr val="black"/>
                </a:solidFill>
                <a:latin typeface="Calibri"/>
              </a:rPr>
              <a:t>Avtale mellom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n-NO" sz="20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n-NO" sz="2400" b="1" dirty="0" smtClean="0">
                <a:solidFill>
                  <a:prstClr val="black"/>
                </a:solidFill>
                <a:latin typeface="Calibri"/>
              </a:rPr>
              <a:t>XX kommune og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n-NO" sz="2400" b="1" dirty="0" smtClean="0">
                <a:solidFill>
                  <a:prstClr val="black"/>
                </a:solidFill>
                <a:latin typeface="Calibri"/>
              </a:rPr>
              <a:t>Helse Førde HF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n-NO" sz="2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n-NO" sz="20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n-NO" sz="3200" b="1" dirty="0" smtClean="0">
                <a:solidFill>
                  <a:prstClr val="black"/>
                </a:solidFill>
                <a:latin typeface="Calibri"/>
              </a:rPr>
              <a:t>Fagnettverk innan eldremedisin/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n-NO" sz="3200" b="1" dirty="0" smtClean="0">
                <a:solidFill>
                  <a:prstClr val="black"/>
                </a:solidFill>
                <a:latin typeface="Calibri"/>
              </a:rPr>
              <a:t>eldreomsorg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n-NO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807"/>
            <a:ext cx="1548000" cy="5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59" y="5844814"/>
            <a:ext cx="2323104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37" y="6035886"/>
            <a:ext cx="15842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08" y="4845435"/>
            <a:ext cx="2599385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75" y="5986402"/>
            <a:ext cx="2036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Eigne </a:t>
            </a:r>
            <a:r>
              <a:rPr lang="nb-NO" b="1" dirty="0" err="1" smtClean="0"/>
              <a:t>samlingar</a:t>
            </a:r>
            <a:r>
              <a:rPr lang="nb-NO" b="1" dirty="0" smtClean="0"/>
              <a:t> for </a:t>
            </a:r>
            <a:r>
              <a:rPr lang="nb-NO" b="1" dirty="0" err="1" smtClean="0"/>
              <a:t>ressurspersonane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41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Mai 2018:</a:t>
            </a:r>
            <a:endParaRPr lang="nn-NO" b="1" dirty="0" smtClean="0"/>
          </a:p>
          <a:p>
            <a:pPr marL="0" indent="0">
              <a:buNone/>
            </a:pPr>
            <a:r>
              <a:rPr lang="nn-NO" sz="2800" b="1" dirty="0" smtClean="0"/>
              <a:t>Utbyte av å vere ressursperson, og korleis det har påverka forbetringsarbeidet på eigen arbeidsstad?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nn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Større fagleg fokus og i dagleg arbeid.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nn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Meir systematisk arbeid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nn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å dele erfaringar og få ny kunnskap.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nb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Engasjerte </a:t>
            </a:r>
            <a:r>
              <a:rPr lang="nb-NO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ressurspersonar</a:t>
            </a:r>
            <a:r>
              <a:rPr lang="nb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n-NO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nn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Utfordring: Korleis organisere seg slik at ein får tid til </a:t>
            </a:r>
            <a:r>
              <a:rPr lang="nn-NO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forbedringsarbeid</a:t>
            </a:r>
            <a:r>
              <a:rPr lang="nn-NO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nn-NO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n-NO" sz="2800" b="1" dirty="0" smtClean="0">
                <a:solidFill>
                  <a:prstClr val="black"/>
                </a:solidFill>
              </a:rPr>
              <a:t>Korleis </a:t>
            </a:r>
            <a:r>
              <a:rPr lang="nn-NO" sz="2800" b="1" dirty="0">
                <a:solidFill>
                  <a:prstClr val="black"/>
                </a:solidFill>
              </a:rPr>
              <a:t>sikre best mogeleg oppslutnad og fagnettverksdagane og få framdrift i forbetringsarbeidet?</a:t>
            </a:r>
          </a:p>
          <a:p>
            <a:pPr marL="0" indent="0">
              <a:buNone/>
            </a:pPr>
            <a:endParaRPr lang="nn-NO" b="1" dirty="0" smtClean="0"/>
          </a:p>
        </p:txBody>
      </p:sp>
    </p:spTree>
    <p:extLst>
      <p:ext uri="{BB962C8B-B14F-4D97-AF65-F5344CB8AC3E}">
        <p14:creationId xmlns:p14="http://schemas.microsoft.com/office/powerpoint/2010/main" val="26385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476673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sz="3300" b="1" dirty="0" smtClean="0"/>
              <a:t>August 2019:</a:t>
            </a:r>
          </a:p>
          <a:p>
            <a:pPr marL="0" indent="0">
              <a:buNone/>
            </a:pPr>
            <a:endParaRPr lang="nn-NO" dirty="0"/>
          </a:p>
          <a:p>
            <a:r>
              <a:rPr lang="nn-NO" dirty="0" smtClean="0"/>
              <a:t>Systematisk </a:t>
            </a:r>
            <a:r>
              <a:rPr lang="nn-NO" dirty="0"/>
              <a:t>forbetringsarbeid i eigen </a:t>
            </a:r>
            <a:r>
              <a:rPr lang="nn-NO" dirty="0" smtClean="0"/>
              <a:t>praksis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   </a:t>
            </a:r>
            <a:r>
              <a:rPr lang="nn-NO" dirty="0"/>
              <a:t>v/Kari Holvik </a:t>
            </a:r>
            <a:r>
              <a:rPr lang="nn-NO" dirty="0" smtClean="0"/>
              <a:t>Furevik</a:t>
            </a:r>
            <a:r>
              <a:rPr lang="nn-NO" dirty="0"/>
              <a:t>, Helse Førde </a:t>
            </a:r>
            <a:r>
              <a:rPr lang="nn-NO" dirty="0" smtClean="0"/>
              <a:t>og Berit </a:t>
            </a:r>
            <a:r>
              <a:rPr lang="nn-NO" dirty="0"/>
              <a:t>Ullebust, USHT </a:t>
            </a:r>
          </a:p>
          <a:p>
            <a:pPr marL="0" indent="0">
              <a:buNone/>
            </a:pPr>
            <a:r>
              <a:rPr lang="nn-NO" dirty="0" smtClean="0"/>
              <a:t>	Dele </a:t>
            </a:r>
            <a:r>
              <a:rPr lang="nn-NO" dirty="0"/>
              <a:t>erfaringar og idear til vidare arbeid </a:t>
            </a:r>
          </a:p>
          <a:p>
            <a:endParaRPr lang="nn-NO" dirty="0" smtClean="0"/>
          </a:p>
          <a:p>
            <a:r>
              <a:rPr lang="nn-NO" dirty="0" smtClean="0"/>
              <a:t>Samhandling </a:t>
            </a:r>
            <a:r>
              <a:rPr lang="nn-NO" dirty="0"/>
              <a:t>rundt personen med demens og </a:t>
            </a:r>
            <a:r>
              <a:rPr lang="nn-NO" dirty="0" smtClean="0"/>
              <a:t>deira </a:t>
            </a:r>
            <a:r>
              <a:rPr lang="nn-NO" dirty="0" err="1" smtClean="0"/>
              <a:t>pårørende</a:t>
            </a:r>
            <a:r>
              <a:rPr lang="nn-NO" dirty="0" smtClean="0"/>
              <a:t> </a:t>
            </a:r>
            <a:r>
              <a:rPr lang="nn-NO" dirty="0"/>
              <a:t>- internt i eigen organisasjon og mellom </a:t>
            </a:r>
            <a:r>
              <a:rPr lang="nn-NO" dirty="0" smtClean="0"/>
              <a:t>kommune </a:t>
            </a:r>
            <a:r>
              <a:rPr lang="nn-NO" dirty="0"/>
              <a:t>/sjukehus. </a:t>
            </a: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	Behov</a:t>
            </a:r>
            <a:r>
              <a:rPr lang="nn-NO" dirty="0"/>
              <a:t>, utfordringar og  </a:t>
            </a:r>
            <a:r>
              <a:rPr lang="nn-NO" dirty="0" smtClean="0"/>
              <a:t>løysingar</a:t>
            </a:r>
            <a:endParaRPr lang="nn-NO" dirty="0"/>
          </a:p>
          <a:p>
            <a:endParaRPr lang="nn-NO" dirty="0" smtClean="0"/>
          </a:p>
          <a:p>
            <a:r>
              <a:rPr lang="nn-NO" dirty="0" smtClean="0"/>
              <a:t>Innleiingar</a:t>
            </a:r>
            <a:r>
              <a:rPr lang="nn-NO" dirty="0"/>
              <a:t>, dialog i grupper/plenum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87382"/>
            <a:ext cx="2944623" cy="67061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187382"/>
            <a:ext cx="114005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Plan 2020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To </a:t>
            </a:r>
            <a:r>
              <a:rPr lang="nb-NO" dirty="0" err="1" smtClean="0"/>
              <a:t>fagdagar</a:t>
            </a:r>
            <a:endParaRPr lang="nb-NO" dirty="0" smtClean="0"/>
          </a:p>
          <a:p>
            <a:r>
              <a:rPr lang="nb-NO" dirty="0"/>
              <a:t>Overordna tema «Demens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/>
          </a:p>
          <a:p>
            <a:pPr lvl="1"/>
            <a:r>
              <a:rPr lang="nb-NO" dirty="0"/>
              <a:t>Sentrale </a:t>
            </a:r>
            <a:r>
              <a:rPr lang="nb-NO" dirty="0" err="1"/>
              <a:t>føringar</a:t>
            </a:r>
            <a:endParaRPr lang="nb-NO" dirty="0"/>
          </a:p>
          <a:p>
            <a:pPr lvl="1"/>
            <a:r>
              <a:rPr lang="nb-NO" dirty="0"/>
              <a:t>Lokale </a:t>
            </a:r>
            <a:r>
              <a:rPr lang="nb-NO" dirty="0" err="1"/>
              <a:t>prioriteringar</a:t>
            </a:r>
            <a:endParaRPr lang="nb-NO" dirty="0"/>
          </a:p>
          <a:p>
            <a:pPr lvl="1"/>
            <a:r>
              <a:rPr lang="nb-NO" dirty="0"/>
              <a:t>Samhandling</a:t>
            </a:r>
          </a:p>
          <a:p>
            <a:endParaRPr lang="nb-NO" dirty="0" smtClean="0"/>
          </a:p>
          <a:p>
            <a:r>
              <a:rPr lang="nb-NO" dirty="0" smtClean="0"/>
              <a:t>Samling </a:t>
            </a:r>
            <a:r>
              <a:rPr lang="nb-NO" dirty="0" err="1" smtClean="0"/>
              <a:t>ressurspersonar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325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876" y="1196752"/>
            <a:ext cx="3459742" cy="1143000"/>
          </a:xfrm>
        </p:spPr>
        <p:txBody>
          <a:bodyPr/>
          <a:lstStyle/>
          <a:p>
            <a:r>
              <a:rPr lang="nb-NO" dirty="0" smtClean="0"/>
              <a:t>Takk for oss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481236"/>
            <a:ext cx="4172950" cy="312971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85884" y="4221088"/>
            <a:ext cx="40924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Greta Gard Endal</a:t>
            </a:r>
          </a:p>
          <a:p>
            <a:r>
              <a:rPr lang="nb-NO" sz="2400" dirty="0" smtClean="0"/>
              <a:t>SESAM/Helse Førde</a:t>
            </a:r>
          </a:p>
          <a:p>
            <a:r>
              <a:rPr lang="nn-NO" dirty="0" smtClean="0">
                <a:hlinkClick r:id="rId3"/>
              </a:rPr>
              <a:t>greta.elisabet.gard.endal@helse-forde.no</a:t>
            </a:r>
            <a:endParaRPr lang="nn-NO" dirty="0" smtClean="0"/>
          </a:p>
          <a:p>
            <a:r>
              <a:rPr lang="nn-NO" dirty="0"/>
              <a:t>57839322 / +4795128030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484828" y="4221088"/>
            <a:ext cx="30158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Marta Strandos</a:t>
            </a:r>
          </a:p>
          <a:p>
            <a:r>
              <a:rPr lang="nb-NO" sz="2400" dirty="0" smtClean="0"/>
              <a:t>USHT/Førde kommune</a:t>
            </a:r>
          </a:p>
          <a:p>
            <a:r>
              <a:rPr lang="nb-NO" dirty="0" smtClean="0">
                <a:hlinkClick r:id="rId4"/>
              </a:rPr>
              <a:t>mast@forde.kommune.no</a:t>
            </a:r>
            <a:endParaRPr lang="nb-NO" dirty="0" smtClean="0"/>
          </a:p>
          <a:p>
            <a:r>
              <a:rPr lang="nb-NO" dirty="0" smtClean="0"/>
              <a:t>41 52 64 16</a:t>
            </a:r>
            <a:endParaRPr lang="nn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285" y="5827442"/>
            <a:ext cx="2761905" cy="78095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92" y="5827442"/>
            <a:ext cx="1630999" cy="6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>
                <a:solidFill>
                  <a:srgbClr val="000000"/>
                </a:solidFill>
              </a:rPr>
              <a:t>Føremål</a:t>
            </a:r>
            <a:r>
              <a:rPr lang="nb-NO" b="1" dirty="0" smtClean="0">
                <a:solidFill>
                  <a:srgbClr val="000000"/>
                </a:solidFill>
              </a:rPr>
              <a:t> </a:t>
            </a:r>
            <a:r>
              <a:rPr lang="nb-NO" b="1" dirty="0">
                <a:solidFill>
                  <a:srgbClr val="000000"/>
                </a:solidFill>
              </a:rPr>
              <a:t>med nettverket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rgbClr val="000000"/>
                </a:solidFill>
              </a:rPr>
              <a:t>Vidareutvikle</a:t>
            </a:r>
            <a:r>
              <a:rPr lang="nb-NO" dirty="0" smtClean="0">
                <a:solidFill>
                  <a:srgbClr val="000000"/>
                </a:solidFill>
              </a:rPr>
              <a:t> trygge, samordna og </a:t>
            </a:r>
            <a:r>
              <a:rPr lang="nb-NO" dirty="0" err="1" smtClean="0">
                <a:solidFill>
                  <a:srgbClr val="000000"/>
                </a:solidFill>
              </a:rPr>
              <a:t>tverrfaglege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helsestenester</a:t>
            </a:r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 err="1" smtClean="0">
                <a:solidFill>
                  <a:srgbClr val="000000"/>
                </a:solidFill>
              </a:rPr>
              <a:t>Fremje</a:t>
            </a:r>
            <a:r>
              <a:rPr lang="nb-NO" dirty="0" smtClean="0">
                <a:solidFill>
                  <a:srgbClr val="000000"/>
                </a:solidFill>
              </a:rPr>
              <a:t> deling av beste kunnskap mellom kommune- og </a:t>
            </a:r>
            <a:r>
              <a:rPr lang="nb-NO" dirty="0" err="1" smtClean="0">
                <a:solidFill>
                  <a:srgbClr val="000000"/>
                </a:solidFill>
              </a:rPr>
              <a:t>spesialisthelsetenesta</a:t>
            </a:r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 smtClean="0">
                <a:solidFill>
                  <a:srgbClr val="000000"/>
                </a:solidFill>
              </a:rPr>
              <a:t>Styrke engasjementet for arbeid med eldre</a:t>
            </a:r>
          </a:p>
          <a:p>
            <a:r>
              <a:rPr lang="nb-NO" dirty="0" smtClean="0">
                <a:solidFill>
                  <a:srgbClr val="000000"/>
                </a:solidFill>
              </a:rPr>
              <a:t>Sikre samordning av ressursbruk knytt til fagutvikling </a:t>
            </a:r>
          </a:p>
        </p:txBody>
      </p:sp>
    </p:spTree>
    <p:extLst>
      <p:ext uri="{BB962C8B-B14F-4D97-AF65-F5344CB8AC3E}">
        <p14:creationId xmlns:p14="http://schemas.microsoft.com/office/powerpoint/2010/main" val="14697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Organisering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Styringsgruppe </a:t>
            </a:r>
          </a:p>
          <a:p>
            <a:r>
              <a:rPr lang="nb-NO" dirty="0" smtClean="0"/>
              <a:t>Driftsgruppe</a:t>
            </a:r>
          </a:p>
          <a:p>
            <a:endParaRPr lang="nb-NO" dirty="0" smtClean="0"/>
          </a:p>
          <a:p>
            <a:r>
              <a:rPr lang="nb-NO" dirty="0" err="1" smtClean="0"/>
              <a:t>Ressurspersonar</a:t>
            </a:r>
            <a:r>
              <a:rPr lang="nb-NO" dirty="0" smtClean="0"/>
              <a:t> – eigen avtale</a:t>
            </a:r>
          </a:p>
          <a:p>
            <a:pPr lvl="1"/>
            <a:r>
              <a:rPr lang="nb-NO" dirty="0" smtClean="0"/>
              <a:t>Delta på </a:t>
            </a:r>
            <a:r>
              <a:rPr lang="nb-NO" dirty="0" err="1" smtClean="0"/>
              <a:t>samlingar</a:t>
            </a:r>
            <a:r>
              <a:rPr lang="nb-NO" dirty="0" smtClean="0"/>
              <a:t>, sikre kontinuitet</a:t>
            </a:r>
          </a:p>
          <a:p>
            <a:pPr lvl="1"/>
            <a:r>
              <a:rPr lang="nb-NO" dirty="0" smtClean="0"/>
              <a:t>Kompetanse, </a:t>
            </a:r>
            <a:r>
              <a:rPr lang="nb-NO" dirty="0" err="1" smtClean="0"/>
              <a:t>spreie</a:t>
            </a:r>
            <a:r>
              <a:rPr lang="nb-NO" dirty="0" smtClean="0"/>
              <a:t> på eigen arbeidsplass</a:t>
            </a:r>
          </a:p>
          <a:p>
            <a:pPr lvl="1"/>
            <a:r>
              <a:rPr lang="nb-NO" dirty="0" smtClean="0"/>
              <a:t>Bidra til konstruktivt samarbeid og samhandling</a:t>
            </a:r>
            <a:endParaRPr lang="nn-NO" dirty="0" smtClean="0"/>
          </a:p>
          <a:p>
            <a:pPr lvl="1"/>
            <a:r>
              <a:rPr lang="nb-NO" dirty="0" smtClean="0"/>
              <a:t>Fagutvikling/</a:t>
            </a:r>
            <a:r>
              <a:rPr lang="nb-NO" dirty="0" err="1" smtClean="0"/>
              <a:t>forbetringsarbeid</a:t>
            </a:r>
            <a:r>
              <a:rPr lang="nb-NO" dirty="0" smtClean="0"/>
              <a:t> på eigen arbeidsplass, </a:t>
            </a:r>
            <a:r>
              <a:rPr lang="nb-NO" dirty="0" err="1" smtClean="0"/>
              <a:t>saman</a:t>
            </a:r>
            <a:r>
              <a:rPr lang="nb-NO" dirty="0" smtClean="0"/>
              <a:t> med </a:t>
            </a:r>
            <a:r>
              <a:rPr lang="nb-NO" dirty="0" err="1" smtClean="0"/>
              <a:t>næraste</a:t>
            </a:r>
            <a:r>
              <a:rPr lang="nb-NO" dirty="0" smtClean="0"/>
              <a:t> </a:t>
            </a:r>
            <a:r>
              <a:rPr lang="nb-NO" dirty="0" err="1" smtClean="0"/>
              <a:t>leiar</a:t>
            </a: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8774753" y="22048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88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b="1" dirty="0" smtClean="0"/>
              <a:t>Avtalar og ressurspersonar</a:t>
            </a:r>
            <a:endParaRPr lang="nn-NO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72" y="6035886"/>
            <a:ext cx="1440000" cy="50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91886"/>
            <a:ext cx="2323104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37" y="6035886"/>
            <a:ext cx="15842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62680"/>
            <a:ext cx="2036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28114"/>
              </p:ext>
            </p:extLst>
          </p:nvPr>
        </p:nvGraphicFramePr>
        <p:xfrm>
          <a:off x="884127" y="1916832"/>
          <a:ext cx="7560839" cy="2899757"/>
        </p:xfrm>
        <a:graphic>
          <a:graphicData uri="http://schemas.openxmlformats.org/drawingml/2006/table">
            <a:tbl>
              <a:tblPr firstRow="1" bandRow="1"/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nn-NO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n-NO" sz="2400" b="1" dirty="0" smtClean="0">
                          <a:solidFill>
                            <a:schemeClr val="tx1"/>
                          </a:solidFill>
                        </a:rPr>
                        <a:t>Kommunar</a:t>
                      </a:r>
                      <a:endParaRPr lang="nn-N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n-NO" sz="2400" b="1" dirty="0" smtClean="0">
                          <a:solidFill>
                            <a:schemeClr val="tx1"/>
                          </a:solidFill>
                        </a:rPr>
                        <a:t>Helse Førde, </a:t>
                      </a:r>
                      <a:r>
                        <a:rPr lang="nn-NO" sz="2400" b="1" dirty="0" err="1" smtClean="0">
                          <a:solidFill>
                            <a:schemeClr val="tx1"/>
                          </a:solidFill>
                        </a:rPr>
                        <a:t>avd</a:t>
                      </a:r>
                      <a:r>
                        <a:rPr lang="nn-NO" sz="2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n-N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n-NO" sz="2400" b="1" dirty="0" smtClean="0"/>
                        <a:t>Avtale</a:t>
                      </a:r>
                      <a:endParaRPr lang="nn-NO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dirty="0" smtClean="0"/>
                        <a:t>25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baseline="0" dirty="0" smtClean="0"/>
                        <a:t>4 </a:t>
                      </a:r>
                      <a:r>
                        <a:rPr lang="nn-NO" sz="2400" baseline="0" dirty="0" err="1" smtClean="0"/>
                        <a:t>avd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n-NO" sz="2400" b="1" dirty="0" smtClean="0"/>
                        <a:t>Ressurspers.</a:t>
                      </a:r>
                      <a:endParaRPr lang="nn-NO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dirty="0" smtClean="0"/>
                        <a:t>12/25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baseline="0" dirty="0" smtClean="0"/>
                        <a:t>5 </a:t>
                      </a:r>
                      <a:r>
                        <a:rPr lang="nn-NO" sz="2400" baseline="0" dirty="0" err="1" smtClean="0"/>
                        <a:t>avd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n-NO" sz="2400" b="1" dirty="0" smtClean="0"/>
                        <a:t>Ressurspers. totalt</a:t>
                      </a:r>
                      <a:endParaRPr lang="nn-NO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dirty="0" smtClean="0"/>
                        <a:t>29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n-NO" sz="2400" dirty="0" smtClean="0"/>
                        <a:t>9</a:t>
                      </a:r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nn-NO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n-NO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Autofit/>
          </a:bodyPr>
          <a:lstStyle/>
          <a:p>
            <a:r>
              <a:rPr lang="nb-NO" sz="4000" b="1" dirty="0" smtClean="0"/>
              <a:t>Tema for </a:t>
            </a:r>
            <a:r>
              <a:rPr lang="nb-NO" sz="4000" b="1" dirty="0" err="1" smtClean="0"/>
              <a:t>samlingane</a:t>
            </a:r>
            <a:r>
              <a:rPr lang="nb-NO" sz="4000" b="1" dirty="0" smtClean="0"/>
              <a:t/>
            </a:r>
            <a:br>
              <a:rPr lang="nb-NO" sz="4000" b="1" dirty="0" smtClean="0"/>
            </a:br>
            <a:r>
              <a:rPr lang="nb-NO" sz="2800" b="1" dirty="0" smtClean="0"/>
              <a:t> </a:t>
            </a:r>
            <a:endParaRPr lang="nb-NO" sz="28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9685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b-NO" dirty="0" smtClean="0">
                <a:solidFill>
                  <a:schemeClr val="tx1"/>
                </a:solidFill>
              </a:rPr>
              <a:t>2015 / 2016: Medikamentbruk </a:t>
            </a:r>
          </a:p>
          <a:p>
            <a:pPr algn="l"/>
            <a:r>
              <a:rPr lang="nb-NO" dirty="0">
                <a:solidFill>
                  <a:schemeClr val="tx1"/>
                </a:solidFill>
              </a:rPr>
              <a:t>	</a:t>
            </a:r>
            <a:endParaRPr lang="nn-NO" dirty="0" smtClean="0">
              <a:solidFill>
                <a:schemeClr val="tx1"/>
              </a:solidFill>
            </a:endParaRPr>
          </a:p>
          <a:p>
            <a:pPr algn="l"/>
            <a:r>
              <a:rPr lang="nn-NO" dirty="0" smtClean="0">
                <a:solidFill>
                  <a:schemeClr val="tx1"/>
                </a:solidFill>
              </a:rPr>
              <a:t>2017: Akutt funksjonssvikt </a:t>
            </a:r>
          </a:p>
          <a:p>
            <a:pPr marL="457200" indent="-457200" algn="l">
              <a:buFontTx/>
              <a:buChar char="-"/>
            </a:pPr>
            <a:endParaRPr lang="nn-NO" dirty="0" smtClean="0">
              <a:solidFill>
                <a:schemeClr val="tx1"/>
              </a:solidFill>
            </a:endParaRPr>
          </a:p>
          <a:p>
            <a:pPr algn="l"/>
            <a:r>
              <a:rPr lang="nn-NO" dirty="0" smtClean="0">
                <a:solidFill>
                  <a:schemeClr val="tx1"/>
                </a:solidFill>
              </a:rPr>
              <a:t>2018: Ernæring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2019: Demens</a:t>
            </a:r>
            <a:endParaRPr lang="nn-NO" dirty="0" smtClean="0">
              <a:solidFill>
                <a:schemeClr val="tx1"/>
              </a:solidFill>
            </a:endParaRPr>
          </a:p>
          <a:p>
            <a:pPr algn="l"/>
            <a:endParaRPr lang="nn-NO" dirty="0" smtClean="0">
              <a:solidFill>
                <a:schemeClr val="tx1"/>
              </a:solidFill>
            </a:endParaRPr>
          </a:p>
          <a:p>
            <a:pPr algn="l"/>
            <a:r>
              <a:rPr lang="nn-NO" dirty="0" smtClean="0">
                <a:solidFill>
                  <a:schemeClr val="tx1"/>
                </a:solidFill>
              </a:rPr>
              <a:t>Førelesingar. Praksisnære innlegg. </a:t>
            </a:r>
          </a:p>
          <a:p>
            <a:pPr algn="l"/>
            <a:r>
              <a:rPr lang="nn-NO" dirty="0" smtClean="0">
                <a:solidFill>
                  <a:schemeClr val="tx1"/>
                </a:solidFill>
              </a:rPr>
              <a:t>Arbeid med pasienttryggleik og forbetring.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8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1759" y="205349"/>
            <a:ext cx="7886700" cy="1024578"/>
          </a:xfrm>
        </p:spPr>
        <p:txBody>
          <a:bodyPr>
            <a:normAutofit/>
          </a:bodyPr>
          <a:lstStyle/>
          <a:p>
            <a:pPr algn="ctr"/>
            <a:r>
              <a:rPr lang="nb-NO" b="1" dirty="0" err="1" smtClean="0"/>
              <a:t>Fagdagar</a:t>
            </a:r>
            <a:r>
              <a:rPr lang="nb-NO" b="1" dirty="0" smtClean="0"/>
              <a:t> 2019</a:t>
            </a:r>
            <a:br>
              <a:rPr lang="nb-NO" b="1" dirty="0" smtClean="0"/>
            </a:br>
            <a:r>
              <a:rPr lang="nb-NO" b="1" dirty="0" smtClean="0"/>
              <a:t>Overordna tema: Demens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6880" y="1607771"/>
            <a:ext cx="8797119" cy="5196251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dirty="0" smtClean="0"/>
              <a:t>09.30	</a:t>
            </a:r>
            <a:r>
              <a:rPr lang="nn-NO" sz="2400" b="1" dirty="0" smtClean="0"/>
              <a:t>Demens</a:t>
            </a:r>
            <a:r>
              <a:rPr lang="nn-NO" sz="2400" b="1" dirty="0"/>
              <a:t>, meir enn Alzheimer </a:t>
            </a:r>
            <a:r>
              <a:rPr lang="nn-NO" sz="2400" dirty="0" smtClean="0"/>
              <a:t> </a:t>
            </a:r>
            <a:r>
              <a:rPr lang="nb-NO" sz="2400" dirty="0" smtClean="0"/>
              <a:t>v/psykiater </a:t>
            </a:r>
            <a:r>
              <a:rPr lang="nb-NO" sz="2400" dirty="0"/>
              <a:t>Gro Selås </a:t>
            </a:r>
          </a:p>
          <a:p>
            <a:pPr marL="0" indent="0">
              <a:buNone/>
            </a:pPr>
            <a:r>
              <a:rPr lang="nb-NO" sz="2400" dirty="0" smtClean="0"/>
              <a:t>10.15	Pause </a:t>
            </a:r>
            <a:endParaRPr lang="nb-NO" sz="2400" dirty="0"/>
          </a:p>
          <a:p>
            <a:pPr marL="0" indent="0">
              <a:buNone/>
            </a:pPr>
            <a:r>
              <a:rPr lang="nn-NO" sz="2400" dirty="0" smtClean="0"/>
              <a:t>10.30	</a:t>
            </a:r>
            <a:r>
              <a:rPr lang="nn-NO" sz="2400" b="1" dirty="0" smtClean="0"/>
              <a:t>forts</a:t>
            </a:r>
            <a:r>
              <a:rPr lang="nn-NO" sz="2400" b="1" dirty="0"/>
              <a:t>. Demens, meir enn Alzheimer </a:t>
            </a:r>
            <a:endParaRPr lang="nn-NO" sz="2400" dirty="0"/>
          </a:p>
          <a:p>
            <a:pPr marL="0" indent="0">
              <a:buNone/>
            </a:pPr>
            <a:r>
              <a:rPr lang="nn-NO" sz="2400" dirty="0" smtClean="0"/>
              <a:t>11.15	</a:t>
            </a:r>
            <a:r>
              <a:rPr lang="nn-NO" sz="2400" b="1" dirty="0" smtClean="0"/>
              <a:t>Kvifor </a:t>
            </a:r>
            <a:r>
              <a:rPr lang="nn-NO" sz="2400" b="1" dirty="0"/>
              <a:t>får eg det ikkje til? </a:t>
            </a:r>
            <a:r>
              <a:rPr lang="nn-NO" sz="2400" dirty="0" smtClean="0"/>
              <a:t> </a:t>
            </a:r>
            <a:r>
              <a:rPr lang="nb-NO" sz="2400" dirty="0" smtClean="0"/>
              <a:t>v/overlege </a:t>
            </a:r>
            <a:r>
              <a:rPr lang="nb-NO" sz="2400" dirty="0"/>
              <a:t>Eva H. Søgnen </a:t>
            </a:r>
          </a:p>
          <a:p>
            <a:pPr marL="0" indent="0">
              <a:buNone/>
            </a:pPr>
            <a:r>
              <a:rPr lang="nb-NO" sz="2400" dirty="0" smtClean="0"/>
              <a:t>12.00	</a:t>
            </a:r>
            <a:r>
              <a:rPr lang="nb-NO" sz="2400" b="1" dirty="0" smtClean="0"/>
              <a:t>Lunsj </a:t>
            </a: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13.00	</a:t>
            </a:r>
            <a:r>
              <a:rPr lang="nb-NO" sz="2400" b="1" dirty="0" smtClean="0"/>
              <a:t>Fastlegen </a:t>
            </a:r>
            <a:r>
              <a:rPr lang="nb-NO" sz="2400" b="1" dirty="0"/>
              <a:t>og demensteamet – ansvar og samarbeid</a:t>
            </a:r>
            <a:r>
              <a:rPr lang="nb-NO" sz="2400" dirty="0"/>
              <a:t>. </a:t>
            </a:r>
            <a:r>
              <a:rPr lang="nb-NO" sz="2400" dirty="0" smtClean="0"/>
              <a:t>			</a:t>
            </a:r>
            <a:r>
              <a:rPr lang="nn-NO" sz="2400" dirty="0" smtClean="0"/>
              <a:t>Dialog </a:t>
            </a:r>
            <a:r>
              <a:rPr lang="nn-NO" sz="2400" dirty="0"/>
              <a:t>med fastlege/sjukeheimslege Camilla Savland, og </a:t>
            </a:r>
            <a:r>
              <a:rPr lang="nn-NO" sz="2400" dirty="0" smtClean="0"/>
              <a:t>		sjukepleiar/leiar </a:t>
            </a:r>
            <a:r>
              <a:rPr lang="nn-NO" sz="2400" dirty="0" err="1"/>
              <a:t>demensteam</a:t>
            </a:r>
            <a:r>
              <a:rPr lang="nn-NO" sz="2400" dirty="0"/>
              <a:t> </a:t>
            </a:r>
            <a:r>
              <a:rPr lang="nn-NO" sz="2400" dirty="0" smtClean="0"/>
              <a:t> Oddlaug Kvame</a:t>
            </a:r>
            <a:r>
              <a:rPr lang="nn-NO" sz="2400" dirty="0"/>
              <a:t>, begge </a:t>
            </a:r>
            <a:r>
              <a:rPr lang="nn-NO" sz="2400" dirty="0" smtClean="0"/>
              <a:t>			Naustdal </a:t>
            </a:r>
            <a:r>
              <a:rPr lang="nn-NO" sz="2400" dirty="0"/>
              <a:t>kommune. </a:t>
            </a:r>
          </a:p>
          <a:p>
            <a:pPr marL="0" indent="0">
              <a:buNone/>
            </a:pPr>
            <a:r>
              <a:rPr lang="nb-NO" sz="2400" dirty="0" smtClean="0"/>
              <a:t>14.00	Pause </a:t>
            </a: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14:15	</a:t>
            </a:r>
            <a:r>
              <a:rPr lang="nb-NO" sz="2400" b="1" dirty="0" smtClean="0"/>
              <a:t>Leve </a:t>
            </a:r>
            <a:r>
              <a:rPr lang="nb-NO" sz="2400" b="1" dirty="0"/>
              <a:t>hele livet – kvalitetsreform for </a:t>
            </a:r>
            <a:r>
              <a:rPr lang="nb-NO" sz="2400" b="1" dirty="0" smtClean="0"/>
              <a:t>eldre	                       		</a:t>
            </a:r>
            <a:r>
              <a:rPr lang="nn-NO" sz="2400" dirty="0" smtClean="0"/>
              <a:t>Kort </a:t>
            </a:r>
            <a:r>
              <a:rPr lang="nn-NO" sz="2400" dirty="0"/>
              <a:t>om innhald og planar for arbeid i </a:t>
            </a:r>
            <a:r>
              <a:rPr lang="nn-NO" sz="2400" dirty="0" smtClean="0"/>
              <a:t>Vestland				</a:t>
            </a:r>
            <a:r>
              <a:rPr lang="nb-NO" sz="2400" dirty="0" smtClean="0"/>
              <a:t>v/Marta </a:t>
            </a:r>
            <a:r>
              <a:rPr lang="nb-NO" sz="2400" dirty="0"/>
              <a:t>Strandos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7544" y="984173"/>
            <a:ext cx="289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11. april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2392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889371"/>
            <a:ext cx="8784976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09.30	 </a:t>
            </a:r>
            <a:r>
              <a:rPr lang="nb-NO" sz="2400" b="1" dirty="0">
                <a:solidFill>
                  <a:srgbClr val="000000"/>
                </a:solidFill>
              </a:rPr>
              <a:t>Brukar- og pårørandeerfaring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dirty="0">
                <a:solidFill>
                  <a:srgbClr val="000000"/>
                </a:solidFill>
              </a:rPr>
              <a:t>Janniche Granerud (har Alzheimer) og Hildegunn Fredheim (pårørende). Begge er med i erfaringspanelet til Nasjonalforeningen </a:t>
            </a: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10.15	</a:t>
            </a:r>
            <a:r>
              <a:rPr lang="nb-NO" sz="2400" b="1" dirty="0" smtClean="0">
                <a:solidFill>
                  <a:srgbClr val="000000"/>
                </a:solidFill>
              </a:rPr>
              <a:t>Pause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n-NO" sz="2400" dirty="0" smtClean="0">
                <a:solidFill>
                  <a:srgbClr val="000000"/>
                </a:solidFill>
              </a:rPr>
              <a:t>10.30	</a:t>
            </a:r>
            <a:r>
              <a:rPr lang="nn-NO" sz="2400" b="1" dirty="0" smtClean="0">
                <a:solidFill>
                  <a:srgbClr val="000000"/>
                </a:solidFill>
              </a:rPr>
              <a:t>Kva </a:t>
            </a:r>
            <a:r>
              <a:rPr lang="nn-NO" sz="2400" b="1" dirty="0">
                <a:solidFill>
                  <a:srgbClr val="000000"/>
                </a:solidFill>
              </a:rPr>
              <a:t>er viktig for deg i tidleg fase med </a:t>
            </a:r>
            <a:r>
              <a:rPr lang="nb-NO" sz="2400" b="1" dirty="0" smtClean="0">
                <a:solidFill>
                  <a:srgbClr val="000000"/>
                </a:solidFill>
              </a:rPr>
              <a:t>demenssjukdom</a:t>
            </a:r>
            <a:r>
              <a:rPr lang="nb-NO" sz="2400" b="1" dirty="0">
                <a:solidFill>
                  <a:srgbClr val="000000"/>
                </a:solidFill>
              </a:rPr>
              <a:t>?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n-NO" sz="2400" dirty="0" smtClean="0">
                <a:solidFill>
                  <a:srgbClr val="000000"/>
                </a:solidFill>
              </a:rPr>
              <a:t>				- </a:t>
            </a:r>
            <a:r>
              <a:rPr lang="nn-NO" sz="2400" dirty="0">
                <a:solidFill>
                  <a:srgbClr val="000000"/>
                </a:solidFill>
              </a:rPr>
              <a:t>erfaring og kunnskap frå Demensplan 2020-prosjekt </a:t>
            </a: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				- </a:t>
            </a:r>
            <a:r>
              <a:rPr lang="nb-NO" sz="2400" dirty="0">
                <a:solidFill>
                  <a:srgbClr val="000000"/>
                </a:solidFill>
              </a:rPr>
              <a:t>velferdsteknologi </a:t>
            </a:r>
          </a:p>
          <a:p>
            <a:pPr defTabSz="342900"/>
            <a:r>
              <a:rPr lang="nb-NO" sz="2400" dirty="0">
                <a:solidFill>
                  <a:srgbClr val="000000"/>
                </a:solidFill>
              </a:rPr>
              <a:t>v/Mona Michelet, Norsk kompetansetjeneste Aldring og helse </a:t>
            </a: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11.15	</a:t>
            </a:r>
            <a:r>
              <a:rPr lang="nb-NO" sz="2400" b="1" dirty="0" smtClean="0">
                <a:solidFill>
                  <a:srgbClr val="000000"/>
                </a:solidFill>
              </a:rPr>
              <a:t>Presentasjon </a:t>
            </a:r>
            <a:r>
              <a:rPr lang="nb-NO" sz="2400" b="1" dirty="0" err="1">
                <a:solidFill>
                  <a:srgbClr val="000000"/>
                </a:solidFill>
              </a:rPr>
              <a:t>leverandørar</a:t>
            </a:r>
            <a:r>
              <a:rPr lang="nb-NO" sz="2400" b="1" dirty="0">
                <a:solidFill>
                  <a:srgbClr val="000000"/>
                </a:solidFill>
              </a:rPr>
              <a:t>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11.30	</a:t>
            </a:r>
            <a:r>
              <a:rPr lang="nb-NO" sz="2400" b="1" dirty="0" smtClean="0">
                <a:solidFill>
                  <a:srgbClr val="000000"/>
                </a:solidFill>
              </a:rPr>
              <a:t>Lunsj </a:t>
            </a:r>
            <a:r>
              <a:rPr lang="nb-NO" sz="2400" b="1" dirty="0">
                <a:solidFill>
                  <a:srgbClr val="000000"/>
                </a:solidFill>
              </a:rPr>
              <a:t>og stands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b="1" dirty="0" smtClean="0">
                <a:solidFill>
                  <a:srgbClr val="000000"/>
                </a:solidFill>
              </a:rPr>
              <a:t>12.45	forts</a:t>
            </a:r>
            <a:r>
              <a:rPr lang="nb-NO" sz="2400" b="1" dirty="0">
                <a:solidFill>
                  <a:srgbClr val="000000"/>
                </a:solidFill>
              </a:rPr>
              <a:t>. </a:t>
            </a:r>
            <a:r>
              <a:rPr lang="nb-NO" sz="2400" dirty="0">
                <a:solidFill>
                  <a:srgbClr val="000000"/>
                </a:solidFill>
              </a:rPr>
              <a:t>Mona Michelet </a:t>
            </a:r>
          </a:p>
          <a:p>
            <a:pPr defTabSz="342900"/>
            <a:r>
              <a:rPr lang="nn-NO" sz="2400" b="1" dirty="0" smtClean="0">
                <a:solidFill>
                  <a:srgbClr val="000000"/>
                </a:solidFill>
              </a:rPr>
              <a:t>			Erfaringar </a:t>
            </a:r>
            <a:r>
              <a:rPr lang="nn-NO" sz="2400" b="1" dirty="0">
                <a:solidFill>
                  <a:srgbClr val="000000"/>
                </a:solidFill>
              </a:rPr>
              <a:t>frå prosjekt i Luster og Sunnfjord </a:t>
            </a:r>
            <a:endParaRPr lang="nn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13.30	</a:t>
            </a:r>
            <a:r>
              <a:rPr lang="nb-NO" sz="2400" b="1" dirty="0" smtClean="0">
                <a:solidFill>
                  <a:srgbClr val="000000"/>
                </a:solidFill>
              </a:rPr>
              <a:t>Pause </a:t>
            </a:r>
            <a:r>
              <a:rPr lang="nb-NO" sz="2400" b="1" dirty="0">
                <a:solidFill>
                  <a:srgbClr val="000000"/>
                </a:solidFill>
              </a:rPr>
              <a:t>og stands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14.00	</a:t>
            </a:r>
            <a:r>
              <a:rPr lang="nb-NO" sz="2400" b="1" dirty="0" smtClean="0">
                <a:solidFill>
                  <a:srgbClr val="000000"/>
                </a:solidFill>
              </a:rPr>
              <a:t>Informasjon </a:t>
            </a:r>
            <a:r>
              <a:rPr lang="nb-NO" sz="2400" b="1" dirty="0">
                <a:solidFill>
                  <a:srgbClr val="000000"/>
                </a:solidFill>
              </a:rPr>
              <a:t>om prosjekt, aktuelle nettsider mv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b-NO" sz="2400" dirty="0" smtClean="0">
                <a:solidFill>
                  <a:srgbClr val="000000"/>
                </a:solidFill>
              </a:rPr>
              <a:t>14.15	</a:t>
            </a:r>
            <a:r>
              <a:rPr lang="nb-NO" sz="2400" b="1" dirty="0" smtClean="0">
                <a:solidFill>
                  <a:srgbClr val="000000"/>
                </a:solidFill>
              </a:rPr>
              <a:t>«Den </a:t>
            </a:r>
            <a:r>
              <a:rPr lang="nb-NO" sz="2400" b="1" dirty="0">
                <a:solidFill>
                  <a:srgbClr val="000000"/>
                </a:solidFill>
              </a:rPr>
              <a:t>som er sterk, må også </a:t>
            </a:r>
            <a:r>
              <a:rPr lang="nb-NO" sz="2400" b="1" dirty="0" err="1">
                <a:solidFill>
                  <a:srgbClr val="000000"/>
                </a:solidFill>
              </a:rPr>
              <a:t>vere</a:t>
            </a:r>
            <a:r>
              <a:rPr lang="nb-NO" sz="2400" b="1" dirty="0">
                <a:solidFill>
                  <a:srgbClr val="000000"/>
                </a:solidFill>
              </a:rPr>
              <a:t> veldig snill» </a:t>
            </a:r>
            <a:endParaRPr lang="nb-NO" sz="2400" dirty="0">
              <a:solidFill>
                <a:srgbClr val="000000"/>
              </a:solidFill>
            </a:endParaRPr>
          </a:p>
          <a:p>
            <a:pPr defTabSz="342900"/>
            <a:r>
              <a:rPr lang="nn-NO" sz="2400" dirty="0">
                <a:solidFill>
                  <a:srgbClr val="000000"/>
                </a:solidFill>
              </a:rPr>
              <a:t>- om sjølvråderett, makt og omsorg </a:t>
            </a:r>
            <a:r>
              <a:rPr lang="nb-NO" sz="2400" dirty="0" smtClean="0">
                <a:solidFill>
                  <a:srgbClr val="000000"/>
                </a:solidFill>
              </a:rPr>
              <a:t>v/Toril </a:t>
            </a:r>
            <a:r>
              <a:rPr lang="nb-NO" sz="2400" dirty="0">
                <a:solidFill>
                  <a:srgbClr val="000000"/>
                </a:solidFill>
              </a:rPr>
              <a:t>Midtbø, førstelektor HVL </a:t>
            </a:r>
            <a:r>
              <a:rPr lang="nb-NO" sz="2400" b="1" dirty="0">
                <a:solidFill>
                  <a:srgbClr val="000000"/>
                </a:solidFill>
              </a:rPr>
              <a:t> 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536308" y="216894"/>
            <a:ext cx="364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31. oktober</a:t>
            </a:r>
            <a:endParaRPr lang="nn-NO" sz="3200" b="1" dirty="0"/>
          </a:p>
        </p:txBody>
      </p:sp>
    </p:spTree>
    <p:extLst>
      <p:ext uri="{BB962C8B-B14F-4D97-AF65-F5344CB8AC3E}">
        <p14:creationId xmlns:p14="http://schemas.microsoft.com/office/powerpoint/2010/main" val="3716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30438" y="7849"/>
            <a:ext cx="8229600" cy="828863"/>
          </a:xfrm>
        </p:spPr>
        <p:txBody>
          <a:bodyPr>
            <a:normAutofit/>
          </a:bodyPr>
          <a:lstStyle/>
          <a:p>
            <a:r>
              <a:rPr lang="nn-NO" sz="4000" b="1" dirty="0" smtClean="0"/>
              <a:t>Deltaking fagdagar</a:t>
            </a:r>
            <a:endParaRPr lang="nn-NO" sz="4000" b="1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43829"/>
              </p:ext>
            </p:extLst>
          </p:nvPr>
        </p:nvGraphicFramePr>
        <p:xfrm>
          <a:off x="764818" y="1124744"/>
          <a:ext cx="7560839" cy="505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 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 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I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II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III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2015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Medikament-multifarmasi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(20/4)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(20/4)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(16/3)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2016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Medikament-multifarmasi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(17/3)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(15/3)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 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2017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Akutt funksjonssvikt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(15/4)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14/3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 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2018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Ernæring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>
                          <a:effectLst/>
                        </a:rPr>
                        <a:t>(16/4)</a:t>
                      </a:r>
                      <a:endParaRPr lang="n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(17/4)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dirty="0">
                          <a:effectLst/>
                        </a:rPr>
                        <a:t> 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Demens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(15/5)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(13/4 )</a:t>
                      </a: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1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Evaluering av </a:t>
            </a:r>
            <a:r>
              <a:rPr lang="nb-NO" b="1" dirty="0" err="1" smtClean="0"/>
              <a:t>fagdagane</a:t>
            </a:r>
            <a:r>
              <a:rPr lang="nb-NO" b="1" dirty="0" smtClean="0"/>
              <a:t> 2019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Nytteverdi av </a:t>
            </a:r>
            <a:r>
              <a:rPr lang="nb-NO" dirty="0" err="1" smtClean="0"/>
              <a:t>dei</a:t>
            </a:r>
            <a:r>
              <a:rPr lang="nb-NO" dirty="0" smtClean="0"/>
              <a:t> ulike innlegga/</a:t>
            </a:r>
            <a:r>
              <a:rPr lang="nb-NO" dirty="0" err="1" smtClean="0"/>
              <a:t>føredraga</a:t>
            </a:r>
            <a:r>
              <a:rPr lang="nb-NO" dirty="0" smtClean="0"/>
              <a:t> (1-5):</a:t>
            </a:r>
          </a:p>
          <a:p>
            <a:pPr marL="0" indent="0">
              <a:buNone/>
            </a:pPr>
            <a:r>
              <a:rPr lang="nb-NO" dirty="0" smtClean="0"/>
              <a:t>	April – snitt 4,2</a:t>
            </a:r>
          </a:p>
          <a:p>
            <a:pPr marL="0" indent="0">
              <a:buNone/>
            </a:pPr>
            <a:r>
              <a:rPr lang="nb-NO" dirty="0" smtClean="0"/>
              <a:t>	Oktober – snitt 4,3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+ fritekst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26840"/>
            <a:ext cx="2938527" cy="79864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891363"/>
            <a:ext cx="1572621" cy="6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737</Words>
  <Application>Microsoft Office PowerPoint</Application>
  <PresentationFormat>Skjermfremvisning (4:3)</PresentationFormat>
  <Paragraphs>216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Office-tema</vt:lpstr>
      <vt:lpstr>1_Office-tema</vt:lpstr>
      <vt:lpstr>PowerPoint-presentasjon</vt:lpstr>
      <vt:lpstr>Føremål med nettverket</vt:lpstr>
      <vt:lpstr>Organisering</vt:lpstr>
      <vt:lpstr>Avtalar og ressurspersonar</vt:lpstr>
      <vt:lpstr>Tema for samlingane  </vt:lpstr>
      <vt:lpstr>Fagdagar 2019 Overordna tema: Demens</vt:lpstr>
      <vt:lpstr>PowerPoint-presentasjon</vt:lpstr>
      <vt:lpstr>Deltaking fagdagar</vt:lpstr>
      <vt:lpstr>Evaluering av fagdagane 2019</vt:lpstr>
      <vt:lpstr>Eigne samlingar for ressurspersonane</vt:lpstr>
      <vt:lpstr>PowerPoint-presentasjon</vt:lpstr>
      <vt:lpstr>Plan 2020</vt:lpstr>
      <vt:lpstr>Takk for oss</vt:lpstr>
    </vt:vector>
  </TitlesOfParts>
  <Company>SYSIKT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mellom Helse Førde og Utviklingssenter for sjukeheimar og heimetenester om felles fag- og kontaktnettverk.</dc:title>
  <dc:creator>Strandos Marta</dc:creator>
  <cp:lastModifiedBy>Holvik, Tone</cp:lastModifiedBy>
  <cp:revision>80</cp:revision>
  <dcterms:created xsi:type="dcterms:W3CDTF">2014-05-30T07:12:14Z</dcterms:created>
  <dcterms:modified xsi:type="dcterms:W3CDTF">2019-11-27T08:49:29Z</dcterms:modified>
</cp:coreProperties>
</file>