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stikk.samhandlingsbarometeret.no/webvie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Samhandlingsprofilar</a:t>
            </a:r>
            <a:r>
              <a:rPr lang="nb-NO" dirty="0" smtClean="0"/>
              <a:t> for </a:t>
            </a:r>
            <a:r>
              <a:rPr lang="nb-NO" dirty="0" err="1" smtClean="0"/>
              <a:t>kommunar</a:t>
            </a:r>
            <a:r>
              <a:rPr lang="nb-NO" dirty="0" smtClean="0"/>
              <a:t> i Sogn og Fjordane?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Samhandlingsbarometeret</a:t>
            </a:r>
          </a:p>
          <a:p>
            <a:r>
              <a:rPr lang="nb-NO" dirty="0" smtClean="0"/>
              <a:t>v/ Emma Bjørnsen og Hans Johan Breidablik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9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1553"/>
          </a:xfrm>
        </p:spPr>
        <p:txBody>
          <a:bodyPr/>
          <a:lstStyle/>
          <a:p>
            <a:r>
              <a:rPr lang="nb-NO" b="1" i="1" dirty="0" smtClean="0"/>
              <a:t>Samhandlingsbarometeret</a:t>
            </a:r>
            <a:r>
              <a:rPr lang="nb-NO" dirty="0" smtClean="0"/>
              <a:t> - bakgrunn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89212" y="1548063"/>
            <a:ext cx="8915400" cy="4363159"/>
          </a:xfrm>
        </p:spPr>
        <p:txBody>
          <a:bodyPr>
            <a:normAutofit/>
          </a:bodyPr>
          <a:lstStyle/>
          <a:p>
            <a:r>
              <a:rPr lang="en-US" sz="2000" dirty="0" err="1"/>
              <a:t>Samhandlingsbarometeret</a:t>
            </a:r>
            <a:r>
              <a:rPr lang="en-US" sz="2000" dirty="0"/>
              <a:t> </a:t>
            </a:r>
            <a:r>
              <a:rPr lang="en-US" sz="2000" dirty="0" err="1"/>
              <a:t>var</a:t>
            </a:r>
            <a:r>
              <a:rPr lang="en-US" sz="2000" dirty="0"/>
              <a:t> </a:t>
            </a:r>
            <a:r>
              <a:rPr lang="en-US" sz="2000" dirty="0" err="1"/>
              <a:t>oppretta</a:t>
            </a:r>
            <a:r>
              <a:rPr lang="en-US" sz="2000" dirty="0"/>
              <a:t> i 2011 i </a:t>
            </a:r>
            <a:r>
              <a:rPr lang="en-US" sz="2000" dirty="0" err="1"/>
              <a:t>forbindelse</a:t>
            </a:r>
            <a:r>
              <a:rPr lang="en-US" sz="2000" dirty="0"/>
              <a:t> med den </a:t>
            </a:r>
            <a:r>
              <a:rPr lang="en-US" sz="2000" dirty="0" err="1"/>
              <a:t>planlagde</a:t>
            </a:r>
            <a:r>
              <a:rPr lang="en-US" sz="2000" dirty="0"/>
              <a:t> </a:t>
            </a:r>
            <a:r>
              <a:rPr lang="en-US" sz="2000" dirty="0" err="1"/>
              <a:t>innføringa</a:t>
            </a:r>
            <a:r>
              <a:rPr lang="en-US" sz="2000" dirty="0"/>
              <a:t> </a:t>
            </a:r>
            <a:r>
              <a:rPr lang="en-US" sz="2000" dirty="0" err="1"/>
              <a:t>av</a:t>
            </a:r>
            <a:r>
              <a:rPr lang="en-US" sz="2000" dirty="0"/>
              <a:t> </a:t>
            </a:r>
            <a:r>
              <a:rPr lang="en-US" sz="2000" dirty="0" err="1"/>
              <a:t>Samhandlingsreforma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Barometeret</a:t>
            </a:r>
            <a:r>
              <a:rPr lang="en-US" sz="2000" dirty="0" smtClean="0"/>
              <a:t> </a:t>
            </a:r>
            <a:r>
              <a:rPr lang="en-US" sz="2000" dirty="0" err="1" smtClean="0"/>
              <a:t>skulle</a:t>
            </a:r>
            <a:r>
              <a:rPr lang="en-US" sz="2000" dirty="0" smtClean="0"/>
              <a:t> </a:t>
            </a:r>
            <a:r>
              <a:rPr lang="en-US" sz="2000" dirty="0" err="1"/>
              <a:t>hente</a:t>
            </a:r>
            <a:r>
              <a:rPr lang="en-US" sz="2000" dirty="0"/>
              <a:t> </a:t>
            </a:r>
            <a:r>
              <a:rPr lang="en-US" sz="2000" dirty="0" err="1"/>
              <a:t>fram</a:t>
            </a:r>
            <a:r>
              <a:rPr lang="en-US" sz="2000" dirty="0"/>
              <a:t> </a:t>
            </a:r>
            <a:r>
              <a:rPr lang="en-US" sz="2000" dirty="0" err="1"/>
              <a:t>ulik</a:t>
            </a:r>
            <a:r>
              <a:rPr lang="en-US" sz="2000" dirty="0"/>
              <a:t> </a:t>
            </a:r>
            <a:r>
              <a:rPr lang="en-US" sz="2000" dirty="0" err="1" smtClean="0"/>
              <a:t>statistikk</a:t>
            </a:r>
            <a:r>
              <a:rPr lang="en-US" sz="2000" dirty="0" smtClean="0"/>
              <a:t> </a:t>
            </a:r>
            <a:r>
              <a:rPr lang="en-US" sz="2000" dirty="0" err="1" smtClean="0"/>
              <a:t>frå</a:t>
            </a:r>
            <a:r>
              <a:rPr lang="en-US" sz="2000" dirty="0" smtClean="0"/>
              <a:t> mange </a:t>
            </a:r>
            <a:r>
              <a:rPr lang="en-US" sz="2000" dirty="0" err="1" smtClean="0"/>
              <a:t>ulike</a:t>
            </a:r>
            <a:r>
              <a:rPr lang="en-US" sz="2000" dirty="0" smtClean="0"/>
              <a:t> </a:t>
            </a:r>
            <a:r>
              <a:rPr lang="en-US" sz="2000" dirty="0" err="1" smtClean="0"/>
              <a:t>kjelder</a:t>
            </a:r>
            <a:r>
              <a:rPr lang="en-US" sz="2000" dirty="0" smtClean="0"/>
              <a:t>,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presentere</a:t>
            </a:r>
            <a:r>
              <a:rPr lang="en-US" sz="2000" dirty="0"/>
              <a:t> </a:t>
            </a:r>
            <a:r>
              <a:rPr lang="en-US" sz="2000" dirty="0" err="1"/>
              <a:t>denne</a:t>
            </a:r>
            <a:r>
              <a:rPr lang="en-US" sz="2000" dirty="0"/>
              <a:t> </a:t>
            </a:r>
            <a:r>
              <a:rPr lang="en-US" sz="2000" dirty="0" err="1"/>
              <a:t>knytt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</a:t>
            </a:r>
            <a:r>
              <a:rPr lang="en-US" sz="2000" dirty="0" err="1"/>
              <a:t>refleksjon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planlegging</a:t>
            </a:r>
            <a:r>
              <a:rPr lang="en-US" sz="2000" dirty="0"/>
              <a:t> </a:t>
            </a:r>
            <a:r>
              <a:rPr lang="en-US" sz="2000" dirty="0" err="1"/>
              <a:t>av</a:t>
            </a:r>
            <a:r>
              <a:rPr lang="en-US" sz="2000" dirty="0"/>
              <a:t> </a:t>
            </a:r>
            <a:r>
              <a:rPr lang="en-US" sz="2000" dirty="0" err="1"/>
              <a:t>tenestene</a:t>
            </a:r>
            <a:r>
              <a:rPr lang="en-US" sz="2000" dirty="0"/>
              <a:t> </a:t>
            </a:r>
            <a:r>
              <a:rPr lang="en-US" sz="2000" dirty="0" err="1"/>
              <a:t>både</a:t>
            </a:r>
            <a:r>
              <a:rPr lang="en-US" sz="2000" dirty="0"/>
              <a:t> i </a:t>
            </a:r>
            <a:r>
              <a:rPr lang="en-US" sz="2000" dirty="0" err="1"/>
              <a:t>kommunane</a:t>
            </a:r>
            <a:r>
              <a:rPr lang="en-US" sz="2000" dirty="0"/>
              <a:t> </a:t>
            </a:r>
            <a:r>
              <a:rPr lang="en-US" sz="2000" dirty="0" err="1" smtClean="0"/>
              <a:t>og</a:t>
            </a:r>
            <a:r>
              <a:rPr lang="en-US" sz="2000" dirty="0" smtClean="0"/>
              <a:t> i </a:t>
            </a:r>
            <a:r>
              <a:rPr lang="en-US" sz="2000" dirty="0"/>
              <a:t>Helse Førde. </a:t>
            </a:r>
            <a:endParaRPr lang="en-US" sz="2000" dirty="0" smtClean="0"/>
          </a:p>
          <a:p>
            <a:r>
              <a:rPr lang="en-US" sz="2000" dirty="0" err="1" smtClean="0"/>
              <a:t>Høgskulen</a:t>
            </a:r>
            <a:r>
              <a:rPr lang="en-US" sz="2000" dirty="0" smtClean="0"/>
              <a:t> </a:t>
            </a:r>
            <a:r>
              <a:rPr lang="en-US" sz="2000" dirty="0" err="1"/>
              <a:t>vart</a:t>
            </a:r>
            <a:r>
              <a:rPr lang="en-US" sz="2000" dirty="0"/>
              <a:t> </a:t>
            </a:r>
            <a:r>
              <a:rPr lang="en-US" sz="2000" dirty="0" err="1"/>
              <a:t>også</a:t>
            </a:r>
            <a:r>
              <a:rPr lang="en-US" sz="2000" dirty="0"/>
              <a:t> </a:t>
            </a: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smtClean="0"/>
              <a:t>partner,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 smtClean="0"/>
              <a:t>har</a:t>
            </a:r>
            <a:r>
              <a:rPr lang="en-US" sz="2000" dirty="0" smtClean="0"/>
              <a:t> </a:t>
            </a:r>
            <a:r>
              <a:rPr lang="en-US" sz="2000" dirty="0" err="1" smtClean="0"/>
              <a:t>studentar</a:t>
            </a:r>
            <a:r>
              <a:rPr lang="en-US" sz="2000" dirty="0" smtClean="0"/>
              <a:t> i </a:t>
            </a:r>
            <a:r>
              <a:rPr lang="en-US" sz="2000" dirty="0" err="1" smtClean="0"/>
              <a:t>praksis</a:t>
            </a:r>
            <a:r>
              <a:rPr lang="en-US" sz="2000" dirty="0"/>
              <a:t> </a:t>
            </a:r>
            <a:r>
              <a:rPr lang="en-US" sz="2000" dirty="0" err="1" smtClean="0"/>
              <a:t>knytt</a:t>
            </a:r>
            <a:r>
              <a:rPr lang="en-US" sz="2000" dirty="0" smtClean="0"/>
              <a:t> </a:t>
            </a:r>
            <a:r>
              <a:rPr lang="en-US" sz="2000" dirty="0" err="1" smtClean="0"/>
              <a:t>til</a:t>
            </a:r>
            <a:r>
              <a:rPr lang="en-US" sz="2000" dirty="0" smtClean="0"/>
              <a:t> </a:t>
            </a:r>
            <a:r>
              <a:rPr lang="en-US" sz="2000" dirty="0" err="1" smtClean="0"/>
              <a:t>Barometeret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Seinare</a:t>
            </a:r>
            <a:r>
              <a:rPr lang="en-US" sz="2000" dirty="0" smtClean="0"/>
              <a:t>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Barometeret</a:t>
            </a:r>
            <a:r>
              <a:rPr lang="en-US" sz="2000" dirty="0"/>
              <a:t> </a:t>
            </a:r>
            <a:r>
              <a:rPr lang="en-US" sz="2000" dirty="0" err="1"/>
              <a:t>vorte</a:t>
            </a:r>
            <a:r>
              <a:rPr lang="en-US" sz="2000" dirty="0"/>
              <a:t> </a:t>
            </a:r>
            <a:r>
              <a:rPr lang="en-US" sz="2000" dirty="0" err="1"/>
              <a:t>vidareutvikla</a:t>
            </a:r>
            <a:r>
              <a:rPr lang="en-US" sz="2000" dirty="0"/>
              <a:t> med </a:t>
            </a:r>
            <a:r>
              <a:rPr lang="en-US" sz="2000" dirty="0" err="1"/>
              <a:t>stadig</a:t>
            </a:r>
            <a:r>
              <a:rPr lang="en-US" sz="2000" dirty="0"/>
              <a:t> </a:t>
            </a:r>
            <a:r>
              <a:rPr lang="en-US" sz="2000" dirty="0" err="1"/>
              <a:t>fleire</a:t>
            </a:r>
            <a:r>
              <a:rPr lang="en-US" sz="2000" dirty="0"/>
              <a:t> </a:t>
            </a:r>
            <a:r>
              <a:rPr lang="en-US" sz="2000" dirty="0" err="1"/>
              <a:t>variablar</a:t>
            </a:r>
            <a:r>
              <a:rPr lang="en-US" sz="2000" dirty="0"/>
              <a:t> </a:t>
            </a:r>
            <a:r>
              <a:rPr lang="en-US" sz="2000" dirty="0" err="1"/>
              <a:t>inne</a:t>
            </a:r>
            <a:r>
              <a:rPr lang="en-US" sz="2000" dirty="0"/>
              <a:t>, </a:t>
            </a:r>
            <a:r>
              <a:rPr lang="en-US" sz="2000" dirty="0" err="1"/>
              <a:t>også</a:t>
            </a:r>
            <a:r>
              <a:rPr lang="en-US" sz="2000" dirty="0"/>
              <a:t> med </a:t>
            </a: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err="1"/>
              <a:t>stor</a:t>
            </a:r>
            <a:r>
              <a:rPr lang="en-US" sz="2000" dirty="0"/>
              <a:t> del </a:t>
            </a:r>
            <a:r>
              <a:rPr lang="en-US" sz="2000" dirty="0" err="1"/>
              <a:t>av</a:t>
            </a:r>
            <a:r>
              <a:rPr lang="en-US" sz="2000" dirty="0"/>
              <a:t> </a:t>
            </a:r>
            <a:r>
              <a:rPr lang="en-US" sz="2000" dirty="0" err="1"/>
              <a:t>folkehelserelaterte</a:t>
            </a:r>
            <a:r>
              <a:rPr lang="en-US" sz="2000" dirty="0"/>
              <a:t> </a:t>
            </a:r>
            <a:r>
              <a:rPr lang="en-US" sz="2000" dirty="0" err="1"/>
              <a:t>variablar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Helse </a:t>
            </a:r>
            <a:r>
              <a:rPr lang="en-US" sz="2000" dirty="0"/>
              <a:t>Vest </a:t>
            </a:r>
            <a:r>
              <a:rPr lang="en-US" sz="2000" dirty="0" err="1"/>
              <a:t>finansierer</a:t>
            </a:r>
            <a:r>
              <a:rPr lang="en-US" sz="2000" dirty="0"/>
              <a:t> i dag </a:t>
            </a:r>
            <a:r>
              <a:rPr lang="en-US" sz="2000" dirty="0" err="1"/>
              <a:t>Barometeret</a:t>
            </a:r>
            <a:r>
              <a:rPr lang="en-US" sz="2000" dirty="0"/>
              <a:t>,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det</a:t>
            </a:r>
            <a:r>
              <a:rPr lang="en-US" sz="2000" dirty="0"/>
              <a:t> </a:t>
            </a:r>
            <a:r>
              <a:rPr lang="en-US" sz="2000" dirty="0" err="1"/>
              <a:t>er</a:t>
            </a:r>
            <a:r>
              <a:rPr lang="en-US" sz="2000" dirty="0"/>
              <a:t> i </a:t>
            </a:r>
            <a:r>
              <a:rPr lang="en-US" sz="2000" dirty="0" err="1"/>
              <a:t>bruk</a:t>
            </a:r>
            <a:r>
              <a:rPr lang="en-US" sz="2000" dirty="0"/>
              <a:t> </a:t>
            </a:r>
            <a:r>
              <a:rPr lang="en-US" sz="2000" dirty="0" err="1" smtClean="0"/>
              <a:t>innan</a:t>
            </a:r>
            <a:r>
              <a:rPr lang="en-US" sz="2000" dirty="0" smtClean="0"/>
              <a:t> </a:t>
            </a:r>
            <a:r>
              <a:rPr lang="en-US" sz="2000" dirty="0" err="1" smtClean="0"/>
              <a:t>heile</a:t>
            </a:r>
            <a:r>
              <a:rPr lang="en-US" sz="2000" dirty="0" smtClean="0"/>
              <a:t> </a:t>
            </a:r>
            <a:r>
              <a:rPr lang="en-US" sz="2000" dirty="0"/>
              <a:t>Helse Vest </a:t>
            </a:r>
            <a:r>
              <a:rPr lang="en-US" sz="2000" dirty="0" err="1"/>
              <a:t>og</a:t>
            </a:r>
            <a:r>
              <a:rPr lang="en-US" sz="2000" dirty="0"/>
              <a:t> Helse Nord.</a:t>
            </a:r>
          </a:p>
        </p:txBody>
      </p:sp>
    </p:spTree>
    <p:extLst>
      <p:ext uri="{BB962C8B-B14F-4D97-AF65-F5344CB8AC3E}">
        <p14:creationId xmlns:p14="http://schemas.microsoft.com/office/powerpoint/2010/main" val="112471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Presentasjonsformer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Samhandlingsbarometeret er i utgangspunktet bygd opp rundt ulike presentasjonsformer av </a:t>
            </a:r>
            <a:r>
              <a:rPr lang="nn-NO" b="1" i="1" dirty="0" smtClean="0"/>
              <a:t>einskildvariablar</a:t>
            </a:r>
            <a:r>
              <a:rPr lang="nn-NO" dirty="0" smtClean="0"/>
              <a:t>, og der brukaren sjølv kan styre dette (</a:t>
            </a:r>
            <a:r>
              <a:rPr lang="nn-NO" dirty="0" err="1" smtClean="0"/>
              <a:t>interaktivt</a:t>
            </a:r>
            <a:r>
              <a:rPr lang="nn-NO" dirty="0"/>
              <a:t>) </a:t>
            </a:r>
            <a:r>
              <a:rPr lang="nn-NO" dirty="0">
                <a:hlinkClick r:id="rId2"/>
              </a:rPr>
              <a:t>https://statistikk.samhandlingsbarometeret.no/webview</a:t>
            </a:r>
            <a:r>
              <a:rPr lang="nn-NO" dirty="0" smtClean="0">
                <a:hlinkClick r:id="rId2"/>
              </a:rPr>
              <a:t>/</a:t>
            </a:r>
            <a:endParaRPr lang="nn-NO" dirty="0" smtClean="0"/>
          </a:p>
          <a:p>
            <a:r>
              <a:rPr lang="nn-NO" dirty="0" smtClean="0"/>
              <a:t>Sjølv </a:t>
            </a:r>
            <a:r>
              <a:rPr lang="nn-NO" dirty="0"/>
              <a:t>om dette fungerer godt når ein er ute etter </a:t>
            </a:r>
            <a:r>
              <a:rPr lang="nn-NO" dirty="0" err="1"/>
              <a:t>svar</a:t>
            </a:r>
            <a:r>
              <a:rPr lang="nn-NO" dirty="0"/>
              <a:t> på ein særskild faktor så er det også ofte behov for å få ei mest mogeleg pedagogisk framstilling av </a:t>
            </a:r>
            <a:r>
              <a:rPr lang="nn-NO" b="1" i="1" dirty="0"/>
              <a:t>fleire ulike samhandlingsfaktorar </a:t>
            </a:r>
            <a:r>
              <a:rPr lang="nn-NO" dirty="0"/>
              <a:t>i samla og oversiktleg </a:t>
            </a:r>
            <a:r>
              <a:rPr lang="nn-NO" dirty="0" smtClean="0"/>
              <a:t>form.</a:t>
            </a:r>
          </a:p>
          <a:p>
            <a:r>
              <a:rPr lang="nn-NO" dirty="0" smtClean="0"/>
              <a:t>Her er forslaget å lage </a:t>
            </a:r>
            <a:r>
              <a:rPr lang="nn-NO" b="1" i="1" dirty="0" smtClean="0"/>
              <a:t>årlege profilar </a:t>
            </a:r>
            <a:r>
              <a:rPr lang="nn-NO" dirty="0" smtClean="0"/>
              <a:t>for dei </a:t>
            </a:r>
            <a:r>
              <a:rPr lang="nn-NO" dirty="0"/>
              <a:t>einskilde </a:t>
            </a:r>
            <a:r>
              <a:rPr lang="nn-NO" dirty="0" smtClean="0"/>
              <a:t>kommunane, </a:t>
            </a:r>
            <a:r>
              <a:rPr lang="nn-NO" dirty="0"/>
              <a:t>og </a:t>
            </a:r>
            <a:r>
              <a:rPr lang="nn-NO" dirty="0" smtClean="0"/>
              <a:t>der ein då kan sjå seg opp både mot </a:t>
            </a:r>
            <a:r>
              <a:rPr lang="nn-NO" dirty="0"/>
              <a:t>gjennomsnittstal for alle kommunane i Sogn og Fjordane og landet </a:t>
            </a:r>
            <a:r>
              <a:rPr lang="nn-NO" dirty="0" smtClean="0"/>
              <a:t>samla (tilsvarande som «</a:t>
            </a:r>
            <a:r>
              <a:rPr lang="nn-NO" i="1" dirty="0" smtClean="0"/>
              <a:t>Kommunehelseprofilar</a:t>
            </a:r>
            <a:r>
              <a:rPr lang="nn-NO" dirty="0" smtClean="0"/>
              <a:t>» frå FHI).</a:t>
            </a:r>
          </a:p>
          <a:p>
            <a:r>
              <a:rPr lang="nn-NO" dirty="0" smtClean="0"/>
              <a:t>Vi ber her om råd frå Fagrådet </a:t>
            </a:r>
            <a:r>
              <a:rPr lang="nn-NO" dirty="0" err="1" smtClean="0"/>
              <a:t>vedrørande</a:t>
            </a:r>
            <a:r>
              <a:rPr lang="nn-NO" dirty="0" smtClean="0"/>
              <a:t> dette.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5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 til Fagrådet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2800" dirty="0" smtClean="0"/>
              <a:t>1</a:t>
            </a:r>
            <a:r>
              <a:rPr lang="nn-NO" sz="2800" dirty="0"/>
              <a:t>.	Er det ønskjeleg/behov for å utvikle dette nye tilbodet til kommunane? </a:t>
            </a:r>
          </a:p>
          <a:p>
            <a:r>
              <a:rPr lang="nn-NO" sz="2800" dirty="0"/>
              <a:t>2.	Kva utplukk av variablar skal vere med i oversikta?</a:t>
            </a:r>
          </a:p>
          <a:p>
            <a:r>
              <a:rPr lang="nn-NO" sz="2800" dirty="0"/>
              <a:t>3.	</a:t>
            </a:r>
            <a:r>
              <a:rPr lang="nn-NO" sz="2800" dirty="0" smtClean="0"/>
              <a:t>Korleis </a:t>
            </a:r>
            <a:r>
              <a:rPr lang="nn-NO" sz="2800" dirty="0"/>
              <a:t>skal data presenterast på ein oversiktleg og lettfatteleg måte slik at dei kan lesast og tolkast av ulike målgrupper?</a:t>
            </a:r>
          </a:p>
          <a:p>
            <a:endParaRPr lang="nn-NO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1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: </a:t>
            </a:r>
            <a:r>
              <a:rPr lang="en-US" dirty="0" err="1"/>
              <a:t>Utval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 smtClean="0"/>
              <a:t>variablar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1331495" y="1604211"/>
            <a:ext cx="5571581" cy="470033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o	</a:t>
            </a:r>
            <a:r>
              <a:rPr lang="en-US" b="1" i="1" dirty="0" err="1"/>
              <a:t>Samhandlingsdata</a:t>
            </a:r>
            <a:r>
              <a:rPr lang="en-US" b="1" i="1" dirty="0"/>
              <a:t>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Pasientreiser</a:t>
            </a:r>
            <a:r>
              <a:rPr lang="en-US" sz="1900" b="1" dirty="0"/>
              <a:t> </a:t>
            </a:r>
            <a:r>
              <a:rPr lang="en-US" sz="1900" b="1" dirty="0" err="1"/>
              <a:t>kommunalt</a:t>
            </a:r>
            <a:r>
              <a:rPr lang="en-US" sz="1900" b="1" dirty="0"/>
              <a:t>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Innleggelsar</a:t>
            </a:r>
            <a:r>
              <a:rPr lang="en-US" sz="1900" b="1" dirty="0"/>
              <a:t> i </a:t>
            </a:r>
            <a:r>
              <a:rPr lang="en-US" sz="1900" b="1" dirty="0" err="1"/>
              <a:t>sjukehus</a:t>
            </a:r>
            <a:r>
              <a:rPr lang="en-US" sz="1900" b="1" dirty="0"/>
              <a:t>, </a:t>
            </a:r>
            <a:r>
              <a:rPr lang="en-US" sz="1900" b="1" dirty="0" err="1"/>
              <a:t>fordelt</a:t>
            </a:r>
            <a:r>
              <a:rPr lang="en-US" sz="1900" b="1" dirty="0"/>
              <a:t> </a:t>
            </a:r>
            <a:r>
              <a:rPr lang="en-US" sz="1900" b="1" dirty="0" err="1"/>
              <a:t>på</a:t>
            </a:r>
            <a:r>
              <a:rPr lang="en-US" sz="1900" b="1" dirty="0"/>
              <a:t> </a:t>
            </a:r>
            <a:r>
              <a:rPr lang="en-US" sz="1900" b="1" dirty="0" err="1"/>
              <a:t>fagområder</a:t>
            </a:r>
            <a:r>
              <a:rPr lang="en-US" sz="1900" b="1" dirty="0"/>
              <a:t>  (I014-N14)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Liggedøgn</a:t>
            </a:r>
            <a:r>
              <a:rPr lang="en-US" sz="1900" b="1" dirty="0"/>
              <a:t> i </a:t>
            </a:r>
            <a:r>
              <a:rPr lang="en-US" sz="1900" b="1" dirty="0" err="1"/>
              <a:t>sjukehus</a:t>
            </a:r>
            <a:r>
              <a:rPr lang="en-US" sz="1900" b="1" dirty="0"/>
              <a:t>, </a:t>
            </a:r>
            <a:r>
              <a:rPr lang="en-US" sz="1900" b="1" dirty="0" err="1"/>
              <a:t>fordelt</a:t>
            </a:r>
            <a:r>
              <a:rPr lang="en-US" sz="1900" b="1" dirty="0"/>
              <a:t> </a:t>
            </a:r>
            <a:r>
              <a:rPr lang="en-US" sz="1900" b="1" dirty="0" err="1"/>
              <a:t>på</a:t>
            </a:r>
            <a:r>
              <a:rPr lang="en-US" sz="1900" b="1" dirty="0"/>
              <a:t> </a:t>
            </a:r>
            <a:r>
              <a:rPr lang="en-US" sz="1900" b="1" dirty="0" err="1"/>
              <a:t>fagområder</a:t>
            </a:r>
            <a:r>
              <a:rPr lang="en-US" sz="1900" b="1" dirty="0"/>
              <a:t>  (I013-N14)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Medisinske</a:t>
            </a:r>
            <a:r>
              <a:rPr lang="en-US" sz="1900" b="1" dirty="0"/>
              <a:t> </a:t>
            </a:r>
            <a:r>
              <a:rPr lang="en-US" sz="1900" b="1" dirty="0" err="1"/>
              <a:t>Akuttinnleggelsar</a:t>
            </a:r>
            <a:r>
              <a:rPr lang="en-US" sz="1900" b="1" dirty="0"/>
              <a:t>  (</a:t>
            </a:r>
            <a:r>
              <a:rPr lang="en-US" sz="1900" b="1" dirty="0" err="1"/>
              <a:t>Medsinske</a:t>
            </a:r>
            <a:r>
              <a:rPr lang="en-US" sz="1900" b="1" dirty="0"/>
              <a:t> DRG) </a:t>
            </a:r>
          </a:p>
          <a:p>
            <a:r>
              <a:rPr lang="en-US" sz="1900" b="1" dirty="0"/>
              <a:t>	 DRG-</a:t>
            </a:r>
            <a:r>
              <a:rPr lang="en-US" sz="1900" b="1" dirty="0" err="1"/>
              <a:t>forbruk</a:t>
            </a:r>
            <a:r>
              <a:rPr lang="en-US" sz="1900" b="1" dirty="0"/>
              <a:t> pr. </a:t>
            </a:r>
            <a:r>
              <a:rPr lang="en-US" sz="1900" b="1" dirty="0" err="1"/>
              <a:t>kommune</a:t>
            </a:r>
            <a:r>
              <a:rPr lang="en-US" sz="1900" b="1" dirty="0"/>
              <a:t>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Reinnleggelser</a:t>
            </a:r>
            <a:r>
              <a:rPr lang="en-US" sz="1900" b="1" dirty="0"/>
              <a:t> </a:t>
            </a:r>
            <a:r>
              <a:rPr lang="en-US" sz="1900" b="1" dirty="0" err="1"/>
              <a:t>innen</a:t>
            </a:r>
            <a:r>
              <a:rPr lang="en-US" sz="1900" b="1" dirty="0"/>
              <a:t> 30 </a:t>
            </a:r>
            <a:r>
              <a:rPr lang="en-US" sz="1900" b="1" dirty="0" err="1"/>
              <a:t>dager</a:t>
            </a:r>
            <a:r>
              <a:rPr lang="en-US" sz="1900" b="1" dirty="0"/>
              <a:t>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Utskrivingsklare</a:t>
            </a:r>
            <a:r>
              <a:rPr lang="en-US" sz="1900" b="1" dirty="0"/>
              <a:t> </a:t>
            </a:r>
            <a:r>
              <a:rPr lang="en-US" sz="1900" b="1" dirty="0" err="1"/>
              <a:t>pasienter</a:t>
            </a:r>
            <a:r>
              <a:rPr lang="en-US" sz="1900" b="1" dirty="0"/>
              <a:t> </a:t>
            </a:r>
            <a:endParaRPr lang="en-US" sz="1900" b="1" dirty="0" smtClean="0"/>
          </a:p>
          <a:p>
            <a:endParaRPr lang="en-US" sz="1900" b="1" dirty="0"/>
          </a:p>
          <a:p>
            <a:r>
              <a:rPr lang="en-US" sz="1900" b="1" dirty="0"/>
              <a:t></a:t>
            </a:r>
            <a:r>
              <a:rPr lang="en-US" sz="1900" b="1" i="1" dirty="0"/>
              <a:t>	 </a:t>
            </a:r>
            <a:r>
              <a:rPr lang="en-US" sz="1900" b="1" i="1" dirty="0" err="1"/>
              <a:t>Tilvisingar</a:t>
            </a:r>
            <a:r>
              <a:rPr lang="en-US" sz="1900" b="1" i="1" dirty="0"/>
              <a:t>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Primærtilvising</a:t>
            </a:r>
            <a:r>
              <a:rPr lang="en-US" sz="1900" b="1" dirty="0"/>
              <a:t> </a:t>
            </a:r>
            <a:r>
              <a:rPr lang="en-US" sz="1900" b="1" dirty="0" err="1"/>
              <a:t>til</a:t>
            </a:r>
            <a:r>
              <a:rPr lang="en-US" sz="1900" b="1" dirty="0"/>
              <a:t> </a:t>
            </a:r>
            <a:r>
              <a:rPr lang="en-US" sz="1900" b="1" dirty="0" err="1"/>
              <a:t>innlegging</a:t>
            </a:r>
            <a:r>
              <a:rPr lang="en-US" sz="1900" b="1" dirty="0"/>
              <a:t> </a:t>
            </a:r>
            <a:r>
              <a:rPr lang="en-US" sz="1900" b="1" dirty="0" err="1"/>
              <a:t>som</a:t>
            </a:r>
            <a:r>
              <a:rPr lang="en-US" sz="1900" b="1" dirty="0"/>
              <a:t> ø-</a:t>
            </a:r>
            <a:r>
              <a:rPr lang="en-US" sz="1900" b="1" dirty="0" err="1"/>
              <a:t>hjelp</a:t>
            </a:r>
            <a:r>
              <a:rPr lang="en-US" sz="1900" b="1" dirty="0"/>
              <a:t>  (I005)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Primærtilvising</a:t>
            </a:r>
            <a:r>
              <a:rPr lang="en-US" sz="1900" b="1" dirty="0"/>
              <a:t> </a:t>
            </a:r>
            <a:r>
              <a:rPr lang="en-US" sz="1900" b="1" dirty="0" err="1"/>
              <a:t>til</a:t>
            </a:r>
            <a:r>
              <a:rPr lang="en-US" sz="1900" b="1" dirty="0"/>
              <a:t> </a:t>
            </a:r>
            <a:r>
              <a:rPr lang="en-US" sz="1900" b="1" dirty="0" err="1"/>
              <a:t>poliklinikkar</a:t>
            </a:r>
            <a:r>
              <a:rPr lang="en-US" sz="1900" b="1" dirty="0"/>
              <a:t>  (I006)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Primærtilvising</a:t>
            </a:r>
            <a:r>
              <a:rPr lang="en-US" sz="1900" b="1" dirty="0"/>
              <a:t> </a:t>
            </a:r>
            <a:r>
              <a:rPr lang="en-US" sz="1900" b="1" dirty="0" err="1"/>
              <a:t>til</a:t>
            </a:r>
            <a:r>
              <a:rPr lang="en-US" sz="1900" b="1" dirty="0"/>
              <a:t> </a:t>
            </a:r>
            <a:r>
              <a:rPr lang="en-US" sz="1900" b="1" dirty="0" err="1"/>
              <a:t>innlegging</a:t>
            </a:r>
            <a:r>
              <a:rPr lang="en-US" sz="1900" b="1" dirty="0"/>
              <a:t>, ø-</a:t>
            </a:r>
            <a:r>
              <a:rPr lang="en-US" sz="1900" b="1" dirty="0" err="1"/>
              <a:t>hjelp</a:t>
            </a:r>
            <a:r>
              <a:rPr lang="en-US" sz="1900" b="1" dirty="0"/>
              <a:t>, </a:t>
            </a:r>
            <a:r>
              <a:rPr lang="en-US" sz="1900" b="1" dirty="0" err="1"/>
              <a:t>utvalde</a:t>
            </a:r>
            <a:r>
              <a:rPr lang="en-US" sz="1900" b="1" dirty="0"/>
              <a:t> </a:t>
            </a:r>
            <a:r>
              <a:rPr lang="en-US" sz="1900" b="1" dirty="0" err="1"/>
              <a:t>fagområder</a:t>
            </a:r>
            <a:r>
              <a:rPr lang="en-US" sz="1900" b="1" dirty="0"/>
              <a:t> (I007)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Primærtilvising</a:t>
            </a:r>
            <a:r>
              <a:rPr lang="en-US" sz="1900" b="1" dirty="0"/>
              <a:t> </a:t>
            </a:r>
            <a:r>
              <a:rPr lang="en-US" sz="1900" b="1" dirty="0" err="1"/>
              <a:t>til</a:t>
            </a:r>
            <a:r>
              <a:rPr lang="en-US" sz="1900" b="1" dirty="0"/>
              <a:t> </a:t>
            </a:r>
            <a:r>
              <a:rPr lang="en-US" sz="1900" b="1" dirty="0" err="1"/>
              <a:t>poliklinikk</a:t>
            </a:r>
            <a:r>
              <a:rPr lang="en-US" sz="1900" b="1" dirty="0"/>
              <a:t>, </a:t>
            </a:r>
            <a:r>
              <a:rPr lang="en-US" sz="1900" b="1" dirty="0" err="1"/>
              <a:t>ulike</a:t>
            </a:r>
            <a:r>
              <a:rPr lang="en-US" sz="1900" b="1" dirty="0"/>
              <a:t> </a:t>
            </a:r>
            <a:r>
              <a:rPr lang="en-US" sz="1900" b="1" dirty="0" err="1"/>
              <a:t>fagområder</a:t>
            </a:r>
            <a:r>
              <a:rPr lang="en-US" sz="1900" b="1" dirty="0"/>
              <a:t> (I008)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Tilvising</a:t>
            </a:r>
            <a:r>
              <a:rPr lang="en-US" sz="1900" b="1" dirty="0"/>
              <a:t> </a:t>
            </a:r>
            <a:r>
              <a:rPr lang="en-US" sz="1900" b="1" dirty="0" err="1"/>
              <a:t>til</a:t>
            </a:r>
            <a:r>
              <a:rPr lang="en-US" sz="1900" b="1" dirty="0"/>
              <a:t> </a:t>
            </a:r>
            <a:r>
              <a:rPr lang="en-US" sz="1900" b="1" dirty="0" err="1"/>
              <a:t>poliklinikk</a:t>
            </a:r>
            <a:r>
              <a:rPr lang="en-US" sz="1900" b="1" dirty="0"/>
              <a:t> </a:t>
            </a:r>
            <a:r>
              <a:rPr lang="en-US" sz="1900" b="1" dirty="0" err="1"/>
              <a:t>pr</a:t>
            </a:r>
            <a:r>
              <a:rPr lang="en-US" sz="1900" b="1" dirty="0"/>
              <a:t> </a:t>
            </a:r>
            <a:r>
              <a:rPr lang="en-US" sz="1900" b="1" dirty="0" err="1"/>
              <a:t>fastlege</a:t>
            </a:r>
            <a:r>
              <a:rPr lang="en-US" sz="1900" b="1" dirty="0"/>
              <a:t>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Tilvising</a:t>
            </a:r>
            <a:r>
              <a:rPr lang="en-US" sz="1900" b="1" dirty="0"/>
              <a:t> </a:t>
            </a:r>
            <a:r>
              <a:rPr lang="en-US" sz="1900" b="1" dirty="0" err="1"/>
              <a:t>til</a:t>
            </a:r>
            <a:r>
              <a:rPr lang="en-US" sz="1900" b="1" dirty="0"/>
              <a:t> </a:t>
            </a:r>
            <a:r>
              <a:rPr lang="en-US" sz="1900" b="1" dirty="0" err="1"/>
              <a:t>innlegging</a:t>
            </a:r>
            <a:r>
              <a:rPr lang="en-US" sz="1900" b="1" dirty="0"/>
              <a:t> per </a:t>
            </a:r>
            <a:r>
              <a:rPr lang="en-US" sz="1900" b="1" dirty="0" err="1"/>
              <a:t>fastlege</a:t>
            </a:r>
            <a:r>
              <a:rPr lang="en-US" sz="1900" b="1" dirty="0"/>
              <a:t>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Medisinske</a:t>
            </a:r>
            <a:r>
              <a:rPr lang="en-US" sz="1900" b="1" dirty="0"/>
              <a:t> </a:t>
            </a:r>
            <a:r>
              <a:rPr lang="en-US" sz="1900" b="1" dirty="0" err="1"/>
              <a:t>akutte</a:t>
            </a:r>
            <a:r>
              <a:rPr lang="en-US" sz="1900" b="1" dirty="0"/>
              <a:t> </a:t>
            </a:r>
            <a:r>
              <a:rPr lang="en-US" sz="1900" b="1" dirty="0" err="1"/>
              <a:t>korttidsinnleggingar</a:t>
            </a:r>
            <a:r>
              <a:rPr lang="en-US" sz="1900" b="1" dirty="0"/>
              <a:t> (0-2 </a:t>
            </a:r>
            <a:r>
              <a:rPr lang="en-US" sz="1900" b="1" dirty="0" err="1"/>
              <a:t>døgn</a:t>
            </a:r>
            <a:r>
              <a:rPr lang="en-US" sz="1900" b="1" dirty="0"/>
              <a:t>, </a:t>
            </a:r>
            <a:r>
              <a:rPr lang="en-US" sz="1900" b="1" dirty="0" err="1"/>
              <a:t>medisinske</a:t>
            </a:r>
            <a:r>
              <a:rPr lang="en-US" sz="1900" b="1" dirty="0"/>
              <a:t> DRG)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Liggedøgn</a:t>
            </a:r>
            <a:r>
              <a:rPr lang="en-US" sz="1900" b="1" dirty="0"/>
              <a:t> for </a:t>
            </a:r>
            <a:r>
              <a:rPr lang="en-US" sz="1900" b="1" dirty="0" err="1"/>
              <a:t>utskrivingsklare</a:t>
            </a:r>
            <a:r>
              <a:rPr lang="en-US" sz="1900" b="1" dirty="0"/>
              <a:t> </a:t>
            </a:r>
            <a:r>
              <a:rPr lang="en-US" sz="1900" b="1" dirty="0" err="1"/>
              <a:t>pasientar</a:t>
            </a:r>
            <a:r>
              <a:rPr lang="en-US" sz="1900" b="1" dirty="0"/>
              <a:t> (</a:t>
            </a:r>
            <a:r>
              <a:rPr lang="en-US" sz="1900" b="1" dirty="0" err="1"/>
              <a:t>Fakturerbare</a:t>
            </a:r>
            <a:r>
              <a:rPr lang="en-US" sz="1900" b="1" dirty="0"/>
              <a:t>) </a:t>
            </a:r>
          </a:p>
          <a:p>
            <a:r>
              <a:rPr lang="en-US" sz="1900" b="1" dirty="0"/>
              <a:t>	 </a:t>
            </a:r>
            <a:r>
              <a:rPr lang="en-US" sz="1900" b="1" dirty="0" err="1"/>
              <a:t>Pasientreise</a:t>
            </a:r>
            <a:r>
              <a:rPr lang="en-US" sz="1900" b="1" dirty="0"/>
              <a:t> </a:t>
            </a:r>
            <a:r>
              <a:rPr lang="en-US" sz="1900" b="1" dirty="0" err="1"/>
              <a:t>til</a:t>
            </a:r>
            <a:r>
              <a:rPr lang="en-US" sz="1900" b="1" dirty="0"/>
              <a:t> </a:t>
            </a:r>
            <a:r>
              <a:rPr lang="en-US" sz="1900" b="1" dirty="0" err="1"/>
              <a:t>eller</a:t>
            </a:r>
            <a:r>
              <a:rPr lang="en-US" sz="1900" b="1" dirty="0"/>
              <a:t> </a:t>
            </a:r>
            <a:r>
              <a:rPr lang="en-US" sz="1900" b="1" dirty="0" err="1"/>
              <a:t>frå</a:t>
            </a:r>
            <a:r>
              <a:rPr lang="en-US" sz="1900" b="1" dirty="0"/>
              <a:t> </a:t>
            </a:r>
            <a:r>
              <a:rPr lang="en-US" sz="1900" b="1" dirty="0" err="1"/>
              <a:t>sjukehus</a:t>
            </a:r>
            <a:endParaRPr lang="en-US" sz="1900" b="1" dirty="0"/>
          </a:p>
          <a:p>
            <a:endParaRPr lang="en-US" sz="1900" b="1" dirty="0"/>
          </a:p>
          <a:p>
            <a:endParaRPr lang="en-US" sz="1900" b="1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7190747" y="1708484"/>
            <a:ext cx="4313864" cy="4195360"/>
          </a:xfrm>
        </p:spPr>
        <p:txBody>
          <a:bodyPr>
            <a:normAutofit fontScale="55000" lnSpcReduction="20000"/>
          </a:bodyPr>
          <a:lstStyle/>
          <a:p>
            <a:r>
              <a:rPr lang="nb-NO" b="1" i="1" dirty="0" smtClean="0"/>
              <a:t>KOSTRA-statistikk?</a:t>
            </a:r>
          </a:p>
          <a:p>
            <a:r>
              <a:rPr lang="nb-NO" b="1" i="1" dirty="0" smtClean="0"/>
              <a:t>-Driftsutgifter til helse- og omsorg</a:t>
            </a:r>
          </a:p>
          <a:p>
            <a:r>
              <a:rPr lang="nb-NO" b="1" i="1" dirty="0" smtClean="0"/>
              <a:t>-</a:t>
            </a:r>
            <a:r>
              <a:rPr lang="nb-NO" b="1" i="1" dirty="0" err="1" smtClean="0"/>
              <a:t>Heildøgnplassar</a:t>
            </a:r>
            <a:r>
              <a:rPr lang="nb-NO" b="1" i="1" dirty="0" smtClean="0"/>
              <a:t> 80 år+</a:t>
            </a:r>
          </a:p>
          <a:p>
            <a:endParaRPr lang="nb-NO" b="1" i="1" dirty="0"/>
          </a:p>
          <a:p>
            <a:r>
              <a:rPr lang="nb-NO" b="1" i="1" dirty="0" smtClean="0"/>
              <a:t>Folkehelsestatistikk?</a:t>
            </a:r>
          </a:p>
          <a:p>
            <a:r>
              <a:rPr lang="nb-NO" b="1" i="1" dirty="0" err="1" smtClean="0"/>
              <a:t>Antibiotikabruk</a:t>
            </a:r>
            <a:endParaRPr lang="nb-NO" b="1" i="1" dirty="0" smtClean="0"/>
          </a:p>
          <a:p>
            <a:r>
              <a:rPr lang="nb-NO" b="1" i="1" dirty="0" err="1" smtClean="0"/>
              <a:t>Dødelegheit</a:t>
            </a:r>
            <a:r>
              <a:rPr lang="nb-NO" b="1" i="1" dirty="0" smtClean="0"/>
              <a:t> hjerte-/kar og kreft</a:t>
            </a:r>
          </a:p>
          <a:p>
            <a:endParaRPr lang="nb-NO" b="1" i="1" dirty="0" smtClean="0"/>
          </a:p>
          <a:p>
            <a:r>
              <a:rPr lang="nb-NO" b="1" i="1" dirty="0" smtClean="0"/>
              <a:t>Andre?</a:t>
            </a:r>
          </a:p>
          <a:p>
            <a:r>
              <a:rPr lang="nb-NO" b="1" i="1" dirty="0" smtClean="0"/>
              <a:t>ØHD-bruk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1538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Presentasjonsformer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alt. </a:t>
            </a:r>
            <a:r>
              <a:rPr lang="en-US" dirty="0"/>
              <a:t>A</a:t>
            </a: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4975" t="31872" r="24962" b="30055"/>
          <a:stretch/>
        </p:blipFill>
        <p:spPr>
          <a:xfrm>
            <a:off x="729708" y="2013284"/>
            <a:ext cx="6378924" cy="3031958"/>
          </a:xfrm>
          <a:prstGeom prst="rect">
            <a:avLst/>
          </a:prstGeom>
        </p:spPr>
      </p:pic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Tabell og søylediagram</a:t>
            </a:r>
          </a:p>
          <a:p>
            <a:r>
              <a:rPr lang="nb-NO" dirty="0" smtClean="0"/>
              <a:t>Absolutt verdi (t.d. rate pr. 1000 innb.) på  skalaen – får </a:t>
            </a:r>
            <a:r>
              <a:rPr lang="nb-NO" dirty="0" err="1" smtClean="0"/>
              <a:t>betydeleg</a:t>
            </a:r>
            <a:r>
              <a:rPr lang="nb-NO" dirty="0" smtClean="0"/>
              <a:t> ulik høgde på søylene</a:t>
            </a:r>
          </a:p>
          <a:p>
            <a:r>
              <a:rPr lang="nb-NO" dirty="0" smtClean="0"/>
              <a:t>Verdi som prosent av </a:t>
            </a:r>
            <a:r>
              <a:rPr lang="nb-NO" dirty="0" err="1" smtClean="0"/>
              <a:t>eit</a:t>
            </a:r>
            <a:r>
              <a:rPr lang="nb-NO" dirty="0" smtClean="0"/>
              <a:t> gjennomsnitt (=100) – blir mindre skilnad på søylehøgdene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1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Presentasjonsform</a:t>
            </a:r>
            <a:br>
              <a:rPr lang="nb-NO" dirty="0" smtClean="0"/>
            </a:br>
            <a:r>
              <a:rPr lang="nb-NO" dirty="0" smtClean="0"/>
              <a:t>alt. B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54370" y="7170821"/>
            <a:ext cx="4313864" cy="13327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Radardiagram med 10 </a:t>
            </a:r>
            <a:r>
              <a:rPr lang="nb-NO" dirty="0" err="1" smtClean="0"/>
              <a:t>variablar</a:t>
            </a:r>
            <a:r>
              <a:rPr lang="nb-NO" dirty="0" smtClean="0"/>
              <a:t> inne</a:t>
            </a:r>
          </a:p>
          <a:p>
            <a:r>
              <a:rPr lang="nb-NO" dirty="0" smtClean="0"/>
              <a:t>Skala er prosent av </a:t>
            </a:r>
            <a:r>
              <a:rPr lang="nb-NO" dirty="0" err="1" smtClean="0"/>
              <a:t>eit</a:t>
            </a:r>
            <a:r>
              <a:rPr lang="nb-NO" dirty="0" smtClean="0"/>
              <a:t> gjennomsnitt (=100)</a:t>
            </a:r>
          </a:p>
          <a:p>
            <a:r>
              <a:rPr lang="nb-NO" dirty="0" smtClean="0"/>
              <a:t>Gjennomsnitt for </a:t>
            </a:r>
            <a:r>
              <a:rPr lang="nb-NO" dirty="0" err="1" smtClean="0"/>
              <a:t>kommunane</a:t>
            </a:r>
            <a:r>
              <a:rPr lang="nb-NO" dirty="0" smtClean="0"/>
              <a:t> i Sogn og Fjordane eller Norge?</a:t>
            </a:r>
          </a:p>
          <a:p>
            <a:r>
              <a:rPr lang="nb-NO" dirty="0" smtClean="0"/>
              <a:t>Blir fort </a:t>
            </a:r>
            <a:r>
              <a:rPr lang="nb-NO" dirty="0" err="1" smtClean="0"/>
              <a:t>uoversiktleg</a:t>
            </a:r>
            <a:r>
              <a:rPr lang="nb-NO" dirty="0" smtClean="0"/>
              <a:t> om </a:t>
            </a:r>
            <a:r>
              <a:rPr lang="nb-NO" dirty="0" err="1" smtClean="0"/>
              <a:t>ein</a:t>
            </a:r>
            <a:r>
              <a:rPr lang="nb-NO" dirty="0" smtClean="0"/>
              <a:t> har </a:t>
            </a:r>
            <a:r>
              <a:rPr lang="nb-NO" dirty="0" err="1" smtClean="0"/>
              <a:t>fleire</a:t>
            </a:r>
            <a:r>
              <a:rPr lang="nb-NO" dirty="0" smtClean="0"/>
              <a:t> enn 1-2 </a:t>
            </a:r>
            <a:r>
              <a:rPr lang="nb-NO" dirty="0" err="1" smtClean="0"/>
              <a:t>kommunar</a:t>
            </a:r>
            <a:r>
              <a:rPr lang="nb-NO" dirty="0" smtClean="0"/>
              <a:t> inne i diagrammet samstundes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65158" y="25923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72" y="2126222"/>
            <a:ext cx="5253202" cy="386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49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01517" y="624110"/>
            <a:ext cx="9403096" cy="1280890"/>
          </a:xfrm>
        </p:spPr>
        <p:txBody>
          <a:bodyPr>
            <a:normAutofit/>
          </a:bodyPr>
          <a:lstStyle/>
          <a:p>
            <a:r>
              <a:rPr lang="nb-NO" dirty="0" smtClean="0"/>
              <a:t>Forløpsdiagram (sjå på utvikling over </a:t>
            </a:r>
            <a:r>
              <a:rPr lang="nb-NO" dirty="0"/>
              <a:t>tid)-</a:t>
            </a:r>
            <a:br>
              <a:rPr lang="nb-NO" dirty="0"/>
            </a:br>
            <a:r>
              <a:rPr lang="nb-NO" sz="2200" b="1" i="1" dirty="0" smtClean="0"/>
              <a:t>Medisinske </a:t>
            </a:r>
            <a:r>
              <a:rPr lang="nb-NO" sz="2200" b="1" i="1" dirty="0" err="1"/>
              <a:t>korttidsleggingar</a:t>
            </a:r>
            <a:r>
              <a:rPr lang="nb-NO" sz="2200" b="1" i="1" dirty="0"/>
              <a:t> for </a:t>
            </a:r>
            <a:r>
              <a:rPr lang="nb-NO" sz="2200" b="1" i="1" dirty="0" err="1"/>
              <a:t>pasientar</a:t>
            </a:r>
            <a:r>
              <a:rPr lang="nb-NO" sz="2200" b="1" i="1" dirty="0"/>
              <a:t> 80 år og over</a:t>
            </a:r>
            <a:endParaRPr lang="en-US" sz="2200" b="1" i="1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6105" y="2046099"/>
            <a:ext cx="8143232" cy="396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5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Tilråding </a:t>
            </a:r>
            <a:r>
              <a:rPr lang="nb-NO" dirty="0" err="1" smtClean="0"/>
              <a:t>frå</a:t>
            </a:r>
            <a:r>
              <a:rPr lang="nb-NO" smtClean="0"/>
              <a:t> Fagrådet 14.11.2019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093495" y="1716505"/>
            <a:ext cx="9411117" cy="4194717"/>
          </a:xfrm>
        </p:spPr>
        <p:txBody>
          <a:bodyPr>
            <a:normAutofit fontScale="77500" lnSpcReduction="20000"/>
          </a:bodyPr>
          <a:lstStyle/>
          <a:p>
            <a:r>
              <a:rPr lang="nn-NO" sz="2200" i="1" dirty="0"/>
              <a:t>1.	Er det ønskjeleg/behov for å utvikle dette nye tilbodet til kommunane? </a:t>
            </a:r>
          </a:p>
          <a:p>
            <a:r>
              <a:rPr lang="nn-NO" sz="2200" i="1" dirty="0"/>
              <a:t>………………………………………………………………………………………….</a:t>
            </a:r>
          </a:p>
          <a:p>
            <a:r>
              <a:rPr lang="nn-NO" sz="2200" i="1" dirty="0"/>
              <a:t>2.	Kva utplukk av variablar skal vere med i oversikta?</a:t>
            </a:r>
          </a:p>
          <a:p>
            <a:r>
              <a:rPr lang="nn-NO" sz="2200" i="1" dirty="0"/>
              <a:t>…………………………………………………………………………………………...</a:t>
            </a:r>
          </a:p>
          <a:p>
            <a:endParaRPr lang="nn-NO" sz="2200" i="1" dirty="0"/>
          </a:p>
          <a:p>
            <a:r>
              <a:rPr lang="nn-NO" sz="2200" i="1" dirty="0"/>
              <a:t>3.	</a:t>
            </a:r>
            <a:r>
              <a:rPr lang="nn-NO" sz="2200" i="1" dirty="0" err="1"/>
              <a:t>Korles</a:t>
            </a:r>
            <a:r>
              <a:rPr lang="nn-NO" sz="2200" i="1" dirty="0"/>
              <a:t> skal data presenterast på ein oversiktleg og lettfatteleg måte slik at dei </a:t>
            </a:r>
            <a:r>
              <a:rPr lang="nn-NO" sz="2200" i="1" dirty="0" smtClean="0"/>
              <a:t>kan lesast </a:t>
            </a:r>
            <a:r>
              <a:rPr lang="nn-NO" sz="2200" i="1" dirty="0"/>
              <a:t>og tolkast av ulike målgrupper? Diagramtype og skala i prosent av gjennomsnitt eller aktuelle verdiar (</a:t>
            </a:r>
            <a:r>
              <a:rPr lang="nn-NO" sz="2200" i="1" dirty="0" err="1"/>
              <a:t>rater</a:t>
            </a:r>
            <a:r>
              <a:rPr lang="nn-NO" sz="2200" i="1" dirty="0"/>
              <a:t>)?</a:t>
            </a:r>
          </a:p>
          <a:p>
            <a:r>
              <a:rPr lang="nn-NO" sz="2200" i="1" dirty="0"/>
              <a:t>…………………………………………………………………………………………..</a:t>
            </a:r>
          </a:p>
          <a:p>
            <a:endParaRPr lang="nn-NO" sz="2200" i="1" dirty="0"/>
          </a:p>
          <a:p>
            <a:endParaRPr lang="nn-NO" sz="2200" i="1" dirty="0"/>
          </a:p>
          <a:p>
            <a:endParaRPr lang="nn-NO" sz="2200" i="1" dirty="0"/>
          </a:p>
          <a:p>
            <a:r>
              <a:rPr lang="nn-NO" sz="2200" i="1" dirty="0"/>
              <a:t>Saka blir lagd fram for Koordineringsrådet i møte …………..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752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366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Tryllestav</vt:lpstr>
      <vt:lpstr>Samhandlingsprofilar for kommunar i Sogn og Fjordane?</vt:lpstr>
      <vt:lpstr>Samhandlingsbarometeret - bakgrunn</vt:lpstr>
      <vt:lpstr>Presentasjonsformer</vt:lpstr>
      <vt:lpstr>Spørsmål til Fagrådet</vt:lpstr>
      <vt:lpstr>: Utval av variablar?</vt:lpstr>
      <vt:lpstr> Presentasjonsformer  alt. A</vt:lpstr>
      <vt:lpstr>Presentasjonsform alt. B</vt:lpstr>
      <vt:lpstr>Forløpsdiagram (sjå på utvikling over tid)- Medisinske korttidsleggingar for pasientar 80 år og over</vt:lpstr>
      <vt:lpstr>Tilråding frå Fagrådet 14.11.2019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Samhandlingsprofilar for kommunar i Sogn og Fjordane?</dc:title>
  <dc:creator>Breidablik, Hans Johan</dc:creator>
  <cp:lastModifiedBy>Holvik, Tone</cp:lastModifiedBy>
  <cp:revision>20</cp:revision>
  <dcterms:created xsi:type="dcterms:W3CDTF">2019-11-13T12:31:36Z</dcterms:created>
  <dcterms:modified xsi:type="dcterms:W3CDTF">2019-11-13T19:12:27Z</dcterms:modified>
</cp:coreProperties>
</file>