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28"/>
  </p:notesMasterIdLst>
  <p:sldIdLst>
    <p:sldId id="256" r:id="rId3"/>
    <p:sldId id="323" r:id="rId4"/>
    <p:sldId id="324" r:id="rId5"/>
    <p:sldId id="327" r:id="rId6"/>
    <p:sldId id="364" r:id="rId7"/>
    <p:sldId id="354" r:id="rId8"/>
    <p:sldId id="358" r:id="rId9"/>
    <p:sldId id="329" r:id="rId10"/>
    <p:sldId id="330" r:id="rId11"/>
    <p:sldId id="284" r:id="rId12"/>
    <p:sldId id="371" r:id="rId13"/>
    <p:sldId id="302" r:id="rId14"/>
    <p:sldId id="308" r:id="rId15"/>
    <p:sldId id="359" r:id="rId16"/>
    <p:sldId id="334" r:id="rId17"/>
    <p:sldId id="342" r:id="rId18"/>
    <p:sldId id="344" r:id="rId19"/>
    <p:sldId id="366" r:id="rId20"/>
    <p:sldId id="369" r:id="rId21"/>
    <p:sldId id="368" r:id="rId22"/>
    <p:sldId id="370" r:id="rId23"/>
    <p:sldId id="340" r:id="rId24"/>
    <p:sldId id="339" r:id="rId25"/>
    <p:sldId id="363" r:id="rId26"/>
    <p:sldId id="312" r:id="rId27"/>
  </p:sldIdLst>
  <p:sldSz cx="12192000" cy="6858000"/>
  <p:notesSz cx="6797675" cy="9926638"/>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FC0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iddels stil 3 – utheving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309" autoAdjust="0"/>
    <p:restoredTop sz="70306" autoAdjust="0"/>
  </p:normalViewPr>
  <p:slideViewPr>
    <p:cSldViewPr snapToGrid="0">
      <p:cViewPr varScale="1">
        <p:scale>
          <a:sx n="81" d="100"/>
          <a:sy n="81" d="100"/>
        </p:scale>
        <p:origin x="1560"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6080CFF-2044-44B0-9C26-510E3340F663}" type="doc">
      <dgm:prSet loTypeId="urn:microsoft.com/office/officeart/2008/layout/NameandTitleOrganizationalChart" loCatId="hierarchy" qsTypeId="urn:microsoft.com/office/officeart/2005/8/quickstyle/simple3" qsCatId="simple" csTypeId="urn:microsoft.com/office/officeart/2005/8/colors/accent1_2" csCatId="accent1" phldr="1"/>
      <dgm:spPr/>
      <dgm:t>
        <a:bodyPr/>
        <a:lstStyle/>
        <a:p>
          <a:endParaRPr lang="nb-NO"/>
        </a:p>
      </dgm:t>
    </dgm:pt>
    <dgm:pt modelId="{34AD9800-C893-444F-A6CD-EACDC27BC770}">
      <dgm:prSet phldrT="[Tekst]" custT="1"/>
      <dgm:spPr/>
      <dgm:t>
        <a:bodyPr/>
        <a:lstStyle/>
        <a:p>
          <a:r>
            <a:rPr lang="nn-NO" sz="1400" noProof="0" dirty="0" smtClean="0"/>
            <a:t>Føretaksleiinga</a:t>
          </a:r>
          <a:endParaRPr lang="nn-NO" sz="1200" noProof="0" dirty="0"/>
        </a:p>
      </dgm:t>
    </dgm:pt>
    <dgm:pt modelId="{50482A20-9E30-4477-B4B8-C0D22023738D}" type="parTrans" cxnId="{CBC5FFD2-F495-42C7-ACDD-502770A27B24}">
      <dgm:prSet/>
      <dgm:spPr/>
      <dgm:t>
        <a:bodyPr/>
        <a:lstStyle/>
        <a:p>
          <a:endParaRPr lang="nn-NO" noProof="0" dirty="0"/>
        </a:p>
      </dgm:t>
    </dgm:pt>
    <dgm:pt modelId="{633F263A-FCF3-4E69-AD07-2D384BE11837}" type="sibTrans" cxnId="{CBC5FFD2-F495-42C7-ACDD-502770A27B24}">
      <dgm:prSet custT="1"/>
      <dgm:spPr/>
      <dgm:t>
        <a:bodyPr/>
        <a:lstStyle/>
        <a:p>
          <a:r>
            <a:rPr lang="nn-NO" sz="1050" noProof="0" dirty="0" smtClean="0"/>
            <a:t>Administrerande direktør</a:t>
          </a:r>
          <a:endParaRPr lang="nn-NO" sz="1050" noProof="0" dirty="0"/>
        </a:p>
      </dgm:t>
    </dgm:pt>
    <dgm:pt modelId="{86173BF7-A741-428D-B0AD-D03602C20107}" type="asst">
      <dgm:prSet phldrT="[Tekst]" custT="1"/>
      <dgm:spPr/>
      <dgm:t>
        <a:bodyPr/>
        <a:lstStyle/>
        <a:p>
          <a:r>
            <a:rPr lang="nn-NO" sz="1400" noProof="0" dirty="0" smtClean="0"/>
            <a:t>Ernæringsutval</a:t>
          </a:r>
          <a:endParaRPr lang="nn-NO" sz="1200" noProof="0" dirty="0"/>
        </a:p>
      </dgm:t>
    </dgm:pt>
    <dgm:pt modelId="{74C9C3AF-111D-4250-9446-C9C04A82E46E}" type="parTrans" cxnId="{A5CE3BCE-A9C6-4EAA-BDB9-A5019F763D3A}">
      <dgm:prSet/>
      <dgm:spPr/>
      <dgm:t>
        <a:bodyPr/>
        <a:lstStyle/>
        <a:p>
          <a:endParaRPr lang="nn-NO" noProof="0" dirty="0"/>
        </a:p>
      </dgm:t>
    </dgm:pt>
    <dgm:pt modelId="{69B31259-9474-4107-8190-1FE80F335A78}" type="sibTrans" cxnId="{A5CE3BCE-A9C6-4EAA-BDB9-A5019F763D3A}">
      <dgm:prSet/>
      <dgm:spPr/>
      <dgm:t>
        <a:bodyPr/>
        <a:lstStyle/>
        <a:p>
          <a:r>
            <a:rPr lang="nn-NO" noProof="0" dirty="0" smtClean="0"/>
            <a:t>Leiar ernæringsutval</a:t>
          </a:r>
          <a:endParaRPr lang="nn-NO" noProof="0" dirty="0"/>
        </a:p>
      </dgm:t>
    </dgm:pt>
    <dgm:pt modelId="{770F19D3-4A02-4126-B013-9C299E7A44DB}">
      <dgm:prSet phldrT="[Tekst]" custT="1"/>
      <dgm:spPr/>
      <dgm:t>
        <a:bodyPr/>
        <a:lstStyle/>
        <a:p>
          <a:r>
            <a:rPr lang="nn-NO" sz="1400" noProof="0" dirty="0" smtClean="0"/>
            <a:t>Klinikk/</a:t>
          </a:r>
        </a:p>
        <a:p>
          <a:r>
            <a:rPr lang="nn-NO" sz="1400" noProof="0" dirty="0" smtClean="0"/>
            <a:t>Avdelingsnivå</a:t>
          </a:r>
          <a:endParaRPr lang="nn-NO" sz="1400" noProof="0" dirty="0"/>
        </a:p>
      </dgm:t>
    </dgm:pt>
    <dgm:pt modelId="{86E0BDD7-7665-4C70-A6DB-715497AF6D10}" type="parTrans" cxnId="{E32E6B07-AAD7-4739-B5E1-9704174622C5}">
      <dgm:prSet/>
      <dgm:spPr/>
      <dgm:t>
        <a:bodyPr/>
        <a:lstStyle/>
        <a:p>
          <a:endParaRPr lang="nn-NO" noProof="0" dirty="0"/>
        </a:p>
      </dgm:t>
    </dgm:pt>
    <dgm:pt modelId="{894EF58E-DEFF-48F8-A396-9B91A72C42AA}" type="sibTrans" cxnId="{E32E6B07-AAD7-4739-B5E1-9704174622C5}">
      <dgm:prSet custT="1"/>
      <dgm:spPr/>
      <dgm:t>
        <a:bodyPr/>
        <a:lstStyle/>
        <a:p>
          <a:pPr algn="ctr">
            <a:spcAft>
              <a:spcPts val="0"/>
            </a:spcAft>
          </a:pPr>
          <a:r>
            <a:rPr lang="nn-NO" sz="1200" noProof="0" dirty="0" smtClean="0"/>
            <a:t>Ernæringsfagleiar</a:t>
          </a:r>
        </a:p>
        <a:p>
          <a:pPr algn="ctr">
            <a:spcAft>
              <a:spcPts val="0"/>
            </a:spcAft>
          </a:pPr>
          <a:r>
            <a:rPr lang="nn-NO" sz="1100" i="1" noProof="0" dirty="0" smtClean="0"/>
            <a:t>Linjeleiar</a:t>
          </a:r>
          <a:endParaRPr lang="nn-NO" sz="1200" i="1" noProof="0" dirty="0"/>
        </a:p>
      </dgm:t>
    </dgm:pt>
    <dgm:pt modelId="{EF7294FD-01EB-4D27-BF85-7ABC17F91C00}">
      <dgm:prSet phldrT="[Tekst]" custT="1"/>
      <dgm:spPr/>
      <dgm:t>
        <a:bodyPr/>
        <a:lstStyle/>
        <a:p>
          <a:r>
            <a:rPr lang="nn-NO" sz="1400" noProof="0" dirty="0" smtClean="0"/>
            <a:t>Klinikk/</a:t>
          </a:r>
        </a:p>
        <a:p>
          <a:r>
            <a:rPr lang="nn-NO" sz="1400" noProof="0" dirty="0" smtClean="0"/>
            <a:t>Avdelingsnivå</a:t>
          </a:r>
          <a:endParaRPr lang="nn-NO" sz="1400" noProof="0" dirty="0"/>
        </a:p>
      </dgm:t>
    </dgm:pt>
    <dgm:pt modelId="{838A58D6-C43D-4F49-940E-9F03BADC56DD}" type="parTrans" cxnId="{292A0C70-FB22-4508-99C7-2F7701246EA3}">
      <dgm:prSet/>
      <dgm:spPr/>
      <dgm:t>
        <a:bodyPr/>
        <a:lstStyle/>
        <a:p>
          <a:endParaRPr lang="nn-NO" noProof="0" dirty="0"/>
        </a:p>
      </dgm:t>
    </dgm:pt>
    <dgm:pt modelId="{F8431D11-88D4-40E9-A0C5-E6340D28D757}" type="sibTrans" cxnId="{292A0C70-FB22-4508-99C7-2F7701246EA3}">
      <dgm:prSet custT="1"/>
      <dgm:spPr/>
      <dgm:t>
        <a:bodyPr/>
        <a:lstStyle/>
        <a:p>
          <a:pPr algn="ctr">
            <a:spcAft>
              <a:spcPts val="0"/>
            </a:spcAft>
          </a:pPr>
          <a:r>
            <a:rPr lang="nn-NO" sz="1200" noProof="0" dirty="0" smtClean="0"/>
            <a:t>Ernæringsfagleiar</a:t>
          </a:r>
        </a:p>
        <a:p>
          <a:pPr algn="ctr">
            <a:spcAft>
              <a:spcPts val="0"/>
            </a:spcAft>
          </a:pPr>
          <a:r>
            <a:rPr lang="nn-NO" sz="1100" i="1" noProof="0" dirty="0" smtClean="0"/>
            <a:t>Linjeleiar</a:t>
          </a:r>
          <a:endParaRPr lang="nn-NO" sz="1300" noProof="0" dirty="0"/>
        </a:p>
      </dgm:t>
    </dgm:pt>
    <dgm:pt modelId="{96CBC08C-9B05-43D8-B2D6-BB817309E9C5}">
      <dgm:prSet phldrT="[Tekst]" custT="1"/>
      <dgm:spPr/>
      <dgm:t>
        <a:bodyPr/>
        <a:lstStyle/>
        <a:p>
          <a:r>
            <a:rPr lang="nn-NO" sz="1400" noProof="0" dirty="0" smtClean="0"/>
            <a:t>Klinikk/</a:t>
          </a:r>
        </a:p>
        <a:p>
          <a:r>
            <a:rPr lang="nn-NO" sz="1400" noProof="0" dirty="0" smtClean="0"/>
            <a:t>Avdelingsnivå</a:t>
          </a:r>
          <a:endParaRPr lang="nn-NO" sz="1400" noProof="0" dirty="0"/>
        </a:p>
      </dgm:t>
    </dgm:pt>
    <dgm:pt modelId="{42791687-9A56-4D89-B493-584FD1E14E67}" type="parTrans" cxnId="{92CB8224-EE3C-4CF3-93E5-D37B650F84AD}">
      <dgm:prSet/>
      <dgm:spPr/>
      <dgm:t>
        <a:bodyPr/>
        <a:lstStyle/>
        <a:p>
          <a:endParaRPr lang="nn-NO" noProof="0" dirty="0"/>
        </a:p>
      </dgm:t>
    </dgm:pt>
    <dgm:pt modelId="{02A5B4BF-C0A7-48A9-ADC1-A3AD7E25261B}" type="sibTrans" cxnId="{92CB8224-EE3C-4CF3-93E5-D37B650F84AD}">
      <dgm:prSet custT="1"/>
      <dgm:spPr/>
      <dgm:t>
        <a:bodyPr/>
        <a:lstStyle/>
        <a:p>
          <a:pPr algn="ctr">
            <a:spcAft>
              <a:spcPts val="0"/>
            </a:spcAft>
          </a:pPr>
          <a:r>
            <a:rPr lang="nn-NO" sz="1200" noProof="0" dirty="0" smtClean="0"/>
            <a:t>Ernæringsfagleiar </a:t>
          </a:r>
          <a:r>
            <a:rPr lang="nn-NO" sz="1100" i="1" noProof="0" dirty="0" smtClean="0"/>
            <a:t>Linjeleiar</a:t>
          </a:r>
          <a:endParaRPr lang="nn-NO" sz="1300" i="1" noProof="0" dirty="0"/>
        </a:p>
      </dgm:t>
    </dgm:pt>
    <dgm:pt modelId="{A9696983-F849-4384-8ED7-31855458E125}">
      <dgm:prSet phldrT="[Tekst]" custT="1"/>
      <dgm:spPr/>
      <dgm:t>
        <a:bodyPr/>
        <a:lstStyle/>
        <a:p>
          <a:r>
            <a:rPr lang="nn-NO" sz="1400" noProof="0" dirty="0" smtClean="0"/>
            <a:t>Postnivå/</a:t>
          </a:r>
        </a:p>
        <a:p>
          <a:r>
            <a:rPr lang="nn-NO" sz="1400" noProof="0" dirty="0" smtClean="0"/>
            <a:t>poliklinikk</a:t>
          </a:r>
          <a:endParaRPr lang="nn-NO" sz="1400" noProof="0" dirty="0"/>
        </a:p>
      </dgm:t>
    </dgm:pt>
    <dgm:pt modelId="{2CDB42B5-B66E-4202-AE70-A6A52C1E4524}" type="parTrans" cxnId="{9115A6F1-3F8B-4E0C-B264-9AF65414F979}">
      <dgm:prSet/>
      <dgm:spPr/>
      <dgm:t>
        <a:bodyPr/>
        <a:lstStyle/>
        <a:p>
          <a:endParaRPr lang="nb-NO"/>
        </a:p>
      </dgm:t>
    </dgm:pt>
    <dgm:pt modelId="{5A6C274F-AC57-49FD-AE51-172CBBCD8DD5}" type="sibTrans" cxnId="{9115A6F1-3F8B-4E0C-B264-9AF65414F979}">
      <dgm:prSet custT="1"/>
      <dgm:spPr/>
      <dgm:t>
        <a:bodyPr/>
        <a:lstStyle/>
        <a:p>
          <a:r>
            <a:rPr lang="nb-NO" sz="1200" dirty="0" smtClean="0"/>
            <a:t>Ernæringskontakt</a:t>
          </a:r>
          <a:endParaRPr lang="nb-NO" sz="1300" dirty="0"/>
        </a:p>
      </dgm:t>
    </dgm:pt>
    <dgm:pt modelId="{E0ADA0DC-4542-4919-8D91-F535953CAEE6}">
      <dgm:prSet phldrT="[Tekst]" custT="1"/>
      <dgm:spPr/>
      <dgm:t>
        <a:bodyPr/>
        <a:lstStyle/>
        <a:p>
          <a:r>
            <a:rPr lang="nn-NO" sz="1400" noProof="0" dirty="0" smtClean="0"/>
            <a:t>Postnivå/</a:t>
          </a:r>
        </a:p>
        <a:p>
          <a:r>
            <a:rPr lang="nn-NO" sz="1400" noProof="0" dirty="0" smtClean="0"/>
            <a:t>poliklinikk</a:t>
          </a:r>
          <a:endParaRPr lang="nn-NO" sz="1400" noProof="0" dirty="0"/>
        </a:p>
      </dgm:t>
    </dgm:pt>
    <dgm:pt modelId="{8D5E51BE-6D0C-4D39-BB45-D906927BC099}" type="parTrans" cxnId="{F4FD6161-4DA1-402F-9EAD-029D4484622E}">
      <dgm:prSet/>
      <dgm:spPr/>
      <dgm:t>
        <a:bodyPr/>
        <a:lstStyle/>
        <a:p>
          <a:endParaRPr lang="nb-NO"/>
        </a:p>
      </dgm:t>
    </dgm:pt>
    <dgm:pt modelId="{336C79A6-78A7-4661-95C7-29415B998194}" type="sibTrans" cxnId="{F4FD6161-4DA1-402F-9EAD-029D4484622E}">
      <dgm:prSet custT="1"/>
      <dgm:spPr/>
      <dgm:t>
        <a:bodyPr/>
        <a:lstStyle/>
        <a:p>
          <a:r>
            <a:rPr lang="nb-NO" sz="1200" dirty="0" smtClean="0"/>
            <a:t>Ernæringskontakt</a:t>
          </a:r>
          <a:endParaRPr lang="nb-NO" sz="1300" dirty="0"/>
        </a:p>
      </dgm:t>
    </dgm:pt>
    <dgm:pt modelId="{5BCFE284-E7BA-4CDD-BC62-1865C825F783}" type="asst">
      <dgm:prSet custT="1"/>
      <dgm:spPr/>
      <dgm:t>
        <a:bodyPr/>
        <a:lstStyle/>
        <a:p>
          <a:r>
            <a:rPr lang="nb-NO" sz="1400" dirty="0" smtClean="0"/>
            <a:t>Ernæringskoordinator</a:t>
          </a:r>
          <a:endParaRPr lang="nb-NO" sz="1200" dirty="0"/>
        </a:p>
      </dgm:t>
    </dgm:pt>
    <dgm:pt modelId="{6C89E63B-B82D-4A17-AA19-3B6B47CDE489}" type="parTrans" cxnId="{4C250462-2CE9-4572-9C36-A4EA9627F9FD}">
      <dgm:prSet/>
      <dgm:spPr/>
      <dgm:t>
        <a:bodyPr/>
        <a:lstStyle/>
        <a:p>
          <a:endParaRPr lang="nb-NO"/>
        </a:p>
      </dgm:t>
    </dgm:pt>
    <dgm:pt modelId="{DAFA9DA3-6383-4319-8CA5-CD44D0D23468}" type="sibTrans" cxnId="{4C250462-2CE9-4572-9C36-A4EA9627F9FD}">
      <dgm:prSet/>
      <dgm:spPr/>
      <dgm:t>
        <a:bodyPr/>
        <a:lstStyle/>
        <a:p>
          <a:pPr algn="l"/>
          <a:r>
            <a:rPr lang="nb-NO" dirty="0" smtClean="0"/>
            <a:t>Klinisk ernæringsfysiolog</a:t>
          </a:r>
          <a:endParaRPr lang="nb-NO" dirty="0"/>
        </a:p>
      </dgm:t>
    </dgm:pt>
    <dgm:pt modelId="{27B6AF97-AF41-4D20-ADEE-D5B19D390CAC}">
      <dgm:prSet phldrT="[Tekst]" custT="1"/>
      <dgm:spPr/>
      <dgm:t>
        <a:bodyPr/>
        <a:lstStyle/>
        <a:p>
          <a:r>
            <a:rPr lang="nn-NO" sz="1400" noProof="0" dirty="0" smtClean="0"/>
            <a:t>Postnivå/</a:t>
          </a:r>
        </a:p>
        <a:p>
          <a:r>
            <a:rPr lang="nn-NO" sz="1400" noProof="0" dirty="0" smtClean="0"/>
            <a:t>poliklinikk</a:t>
          </a:r>
          <a:endParaRPr lang="nn-NO" sz="1400" noProof="0" dirty="0"/>
        </a:p>
      </dgm:t>
    </dgm:pt>
    <dgm:pt modelId="{9C54F4D0-D78F-4652-98F5-FC28ABFC1EFA}" type="sibTrans" cxnId="{7579C803-F0D7-47B9-A152-8B9AD860BDD0}">
      <dgm:prSet custT="1"/>
      <dgm:spPr/>
      <dgm:t>
        <a:bodyPr/>
        <a:lstStyle/>
        <a:p>
          <a:r>
            <a:rPr lang="nb-NO" sz="1200" dirty="0" smtClean="0"/>
            <a:t>Ernæringskontakt</a:t>
          </a:r>
          <a:endParaRPr lang="nb-NO" sz="1300" dirty="0"/>
        </a:p>
      </dgm:t>
    </dgm:pt>
    <dgm:pt modelId="{CD29715A-9B27-451C-A338-2691DCC53941}" type="parTrans" cxnId="{7579C803-F0D7-47B9-A152-8B9AD860BDD0}">
      <dgm:prSet/>
      <dgm:spPr/>
      <dgm:t>
        <a:bodyPr/>
        <a:lstStyle/>
        <a:p>
          <a:endParaRPr lang="nb-NO"/>
        </a:p>
      </dgm:t>
    </dgm:pt>
    <dgm:pt modelId="{66B28178-A0BF-4B6A-A878-178278B0E1C8}" type="pres">
      <dgm:prSet presAssocID="{C6080CFF-2044-44B0-9C26-510E3340F663}" presName="hierChild1" presStyleCnt="0">
        <dgm:presLayoutVars>
          <dgm:orgChart val="1"/>
          <dgm:chPref val="1"/>
          <dgm:dir/>
          <dgm:animOne val="branch"/>
          <dgm:animLvl val="lvl"/>
          <dgm:resizeHandles/>
        </dgm:presLayoutVars>
      </dgm:prSet>
      <dgm:spPr/>
      <dgm:t>
        <a:bodyPr/>
        <a:lstStyle/>
        <a:p>
          <a:endParaRPr lang="nb-NO"/>
        </a:p>
      </dgm:t>
    </dgm:pt>
    <dgm:pt modelId="{884D5594-15FD-484C-8B8A-38A9D8355330}" type="pres">
      <dgm:prSet presAssocID="{34AD9800-C893-444F-A6CD-EACDC27BC770}" presName="hierRoot1" presStyleCnt="0">
        <dgm:presLayoutVars>
          <dgm:hierBranch val="init"/>
        </dgm:presLayoutVars>
      </dgm:prSet>
      <dgm:spPr/>
    </dgm:pt>
    <dgm:pt modelId="{197EDC66-8ADA-44AF-851B-CFE07B926842}" type="pres">
      <dgm:prSet presAssocID="{34AD9800-C893-444F-A6CD-EACDC27BC770}" presName="rootComposite1" presStyleCnt="0"/>
      <dgm:spPr/>
    </dgm:pt>
    <dgm:pt modelId="{6438665F-D181-485C-9B47-6FF11582041D}" type="pres">
      <dgm:prSet presAssocID="{34AD9800-C893-444F-A6CD-EACDC27BC770}" presName="rootText1" presStyleLbl="node0" presStyleIdx="0" presStyleCnt="1">
        <dgm:presLayoutVars>
          <dgm:chMax/>
          <dgm:chPref val="3"/>
        </dgm:presLayoutVars>
      </dgm:prSet>
      <dgm:spPr/>
      <dgm:t>
        <a:bodyPr/>
        <a:lstStyle/>
        <a:p>
          <a:endParaRPr lang="nb-NO"/>
        </a:p>
      </dgm:t>
    </dgm:pt>
    <dgm:pt modelId="{B58BCF70-F815-45A9-AB96-663DC02C4F40}" type="pres">
      <dgm:prSet presAssocID="{34AD9800-C893-444F-A6CD-EACDC27BC770}" presName="titleText1" presStyleLbl="fgAcc0" presStyleIdx="0" presStyleCnt="1" custScaleX="119247">
        <dgm:presLayoutVars>
          <dgm:chMax val="0"/>
          <dgm:chPref val="0"/>
        </dgm:presLayoutVars>
      </dgm:prSet>
      <dgm:spPr/>
      <dgm:t>
        <a:bodyPr/>
        <a:lstStyle/>
        <a:p>
          <a:endParaRPr lang="nb-NO"/>
        </a:p>
      </dgm:t>
    </dgm:pt>
    <dgm:pt modelId="{305C8849-D4E9-457C-BC57-E9267B4DCE38}" type="pres">
      <dgm:prSet presAssocID="{34AD9800-C893-444F-A6CD-EACDC27BC770}" presName="rootConnector1" presStyleLbl="node1" presStyleIdx="0" presStyleCnt="6"/>
      <dgm:spPr/>
      <dgm:t>
        <a:bodyPr/>
        <a:lstStyle/>
        <a:p>
          <a:endParaRPr lang="nb-NO"/>
        </a:p>
      </dgm:t>
    </dgm:pt>
    <dgm:pt modelId="{15A12393-3FD9-4D67-8393-D7187F831B10}" type="pres">
      <dgm:prSet presAssocID="{34AD9800-C893-444F-A6CD-EACDC27BC770}" presName="hierChild2" presStyleCnt="0"/>
      <dgm:spPr/>
    </dgm:pt>
    <dgm:pt modelId="{7A37BBC4-1EF3-40EE-A9A3-068453CCD35C}" type="pres">
      <dgm:prSet presAssocID="{86E0BDD7-7665-4C70-A6DB-715497AF6D10}" presName="Name37" presStyleLbl="parChTrans1D2" presStyleIdx="0" presStyleCnt="4"/>
      <dgm:spPr/>
      <dgm:t>
        <a:bodyPr/>
        <a:lstStyle/>
        <a:p>
          <a:endParaRPr lang="nb-NO"/>
        </a:p>
      </dgm:t>
    </dgm:pt>
    <dgm:pt modelId="{48DC6832-077B-4FED-9EF3-9A1A28AB9868}" type="pres">
      <dgm:prSet presAssocID="{770F19D3-4A02-4126-B013-9C299E7A44DB}" presName="hierRoot2" presStyleCnt="0">
        <dgm:presLayoutVars>
          <dgm:hierBranch val="init"/>
        </dgm:presLayoutVars>
      </dgm:prSet>
      <dgm:spPr/>
    </dgm:pt>
    <dgm:pt modelId="{2927974F-8B21-4E6B-8765-24E3DD42238E}" type="pres">
      <dgm:prSet presAssocID="{770F19D3-4A02-4126-B013-9C299E7A44DB}" presName="rootComposite" presStyleCnt="0"/>
      <dgm:spPr/>
    </dgm:pt>
    <dgm:pt modelId="{18C2D9F7-9806-472B-8CB2-84D52B079C0F}" type="pres">
      <dgm:prSet presAssocID="{770F19D3-4A02-4126-B013-9C299E7A44DB}" presName="rootText" presStyleLbl="node1" presStyleIdx="0" presStyleCnt="6">
        <dgm:presLayoutVars>
          <dgm:chMax/>
          <dgm:chPref val="3"/>
        </dgm:presLayoutVars>
      </dgm:prSet>
      <dgm:spPr/>
      <dgm:t>
        <a:bodyPr/>
        <a:lstStyle/>
        <a:p>
          <a:endParaRPr lang="nb-NO"/>
        </a:p>
      </dgm:t>
    </dgm:pt>
    <dgm:pt modelId="{5724B66F-9CD0-466F-89BC-88B845F1D095}" type="pres">
      <dgm:prSet presAssocID="{770F19D3-4A02-4126-B013-9C299E7A44DB}" presName="titleText2" presStyleLbl="fgAcc1" presStyleIdx="0" presStyleCnt="6" custScaleX="110233" custScaleY="154250" custLinFactNeighborY="36189">
        <dgm:presLayoutVars>
          <dgm:chMax val="0"/>
          <dgm:chPref val="0"/>
        </dgm:presLayoutVars>
      </dgm:prSet>
      <dgm:spPr/>
      <dgm:t>
        <a:bodyPr/>
        <a:lstStyle/>
        <a:p>
          <a:endParaRPr lang="nb-NO"/>
        </a:p>
      </dgm:t>
    </dgm:pt>
    <dgm:pt modelId="{C38DDD7F-AFCA-4ECF-A2C3-88EB16886CA1}" type="pres">
      <dgm:prSet presAssocID="{770F19D3-4A02-4126-B013-9C299E7A44DB}" presName="rootConnector" presStyleLbl="node2" presStyleIdx="0" presStyleCnt="0"/>
      <dgm:spPr/>
      <dgm:t>
        <a:bodyPr/>
        <a:lstStyle/>
        <a:p>
          <a:endParaRPr lang="nb-NO"/>
        </a:p>
      </dgm:t>
    </dgm:pt>
    <dgm:pt modelId="{EAC0FE9D-419F-4E91-8B7A-31825AE8AAAE}" type="pres">
      <dgm:prSet presAssocID="{770F19D3-4A02-4126-B013-9C299E7A44DB}" presName="hierChild4" presStyleCnt="0"/>
      <dgm:spPr/>
    </dgm:pt>
    <dgm:pt modelId="{37E4ABE4-033F-4953-B447-108916ACCF91}" type="pres">
      <dgm:prSet presAssocID="{2CDB42B5-B66E-4202-AE70-A6A52C1E4524}" presName="Name37" presStyleLbl="parChTrans1D3" presStyleIdx="0" presStyleCnt="4"/>
      <dgm:spPr/>
      <dgm:t>
        <a:bodyPr/>
        <a:lstStyle/>
        <a:p>
          <a:endParaRPr lang="nb-NO"/>
        </a:p>
      </dgm:t>
    </dgm:pt>
    <dgm:pt modelId="{75F49568-8872-4A93-AC90-92FC20332DBA}" type="pres">
      <dgm:prSet presAssocID="{A9696983-F849-4384-8ED7-31855458E125}" presName="hierRoot2" presStyleCnt="0">
        <dgm:presLayoutVars>
          <dgm:hierBranch val="init"/>
        </dgm:presLayoutVars>
      </dgm:prSet>
      <dgm:spPr/>
    </dgm:pt>
    <dgm:pt modelId="{0D9740E9-7192-4767-9347-459ACA2E71AC}" type="pres">
      <dgm:prSet presAssocID="{A9696983-F849-4384-8ED7-31855458E125}" presName="rootComposite" presStyleCnt="0"/>
      <dgm:spPr/>
    </dgm:pt>
    <dgm:pt modelId="{89DD9846-970D-41AC-9415-0C4C0DE9D5FE}" type="pres">
      <dgm:prSet presAssocID="{A9696983-F849-4384-8ED7-31855458E125}" presName="rootText" presStyleLbl="node1" presStyleIdx="1" presStyleCnt="6" custLinFactNeighborX="-2488" custLinFactNeighborY="-3203">
        <dgm:presLayoutVars>
          <dgm:chMax/>
          <dgm:chPref val="3"/>
        </dgm:presLayoutVars>
      </dgm:prSet>
      <dgm:spPr/>
      <dgm:t>
        <a:bodyPr/>
        <a:lstStyle/>
        <a:p>
          <a:endParaRPr lang="nb-NO"/>
        </a:p>
      </dgm:t>
    </dgm:pt>
    <dgm:pt modelId="{B3A2AF36-C202-4643-87DB-1C3EB8FAFA1C}" type="pres">
      <dgm:prSet presAssocID="{A9696983-F849-4384-8ED7-31855458E125}" presName="titleText2" presStyleLbl="fgAcc1" presStyleIdx="1" presStyleCnt="6">
        <dgm:presLayoutVars>
          <dgm:chMax val="0"/>
          <dgm:chPref val="0"/>
        </dgm:presLayoutVars>
      </dgm:prSet>
      <dgm:spPr/>
      <dgm:t>
        <a:bodyPr/>
        <a:lstStyle/>
        <a:p>
          <a:endParaRPr lang="nb-NO"/>
        </a:p>
      </dgm:t>
    </dgm:pt>
    <dgm:pt modelId="{CE2A8EDC-9509-4A7D-9461-3F17A58CB5BF}" type="pres">
      <dgm:prSet presAssocID="{A9696983-F849-4384-8ED7-31855458E125}" presName="rootConnector" presStyleLbl="node3" presStyleIdx="0" presStyleCnt="0"/>
      <dgm:spPr/>
      <dgm:t>
        <a:bodyPr/>
        <a:lstStyle/>
        <a:p>
          <a:endParaRPr lang="nb-NO"/>
        </a:p>
      </dgm:t>
    </dgm:pt>
    <dgm:pt modelId="{B9E889B8-6274-452B-8B3A-BA513DF906C4}" type="pres">
      <dgm:prSet presAssocID="{A9696983-F849-4384-8ED7-31855458E125}" presName="hierChild4" presStyleCnt="0"/>
      <dgm:spPr/>
    </dgm:pt>
    <dgm:pt modelId="{3258DA6B-C8A8-41D1-8F83-CB9EFD9CDFB9}" type="pres">
      <dgm:prSet presAssocID="{A9696983-F849-4384-8ED7-31855458E125}" presName="hierChild5" presStyleCnt="0"/>
      <dgm:spPr/>
    </dgm:pt>
    <dgm:pt modelId="{4636A5CF-CF2D-4F2B-927A-1377DBF9A9F3}" type="pres">
      <dgm:prSet presAssocID="{770F19D3-4A02-4126-B013-9C299E7A44DB}" presName="hierChild5" presStyleCnt="0"/>
      <dgm:spPr/>
    </dgm:pt>
    <dgm:pt modelId="{9D636125-453F-480F-8EAE-14CA32A96BF4}" type="pres">
      <dgm:prSet presAssocID="{42791687-9A56-4D89-B493-584FD1E14E67}" presName="Name37" presStyleLbl="parChTrans1D2" presStyleIdx="1" presStyleCnt="4"/>
      <dgm:spPr/>
      <dgm:t>
        <a:bodyPr/>
        <a:lstStyle/>
        <a:p>
          <a:endParaRPr lang="nb-NO"/>
        </a:p>
      </dgm:t>
    </dgm:pt>
    <dgm:pt modelId="{D6134EA3-C91A-40D7-93DC-B3F3909671DD}" type="pres">
      <dgm:prSet presAssocID="{96CBC08C-9B05-43D8-B2D6-BB817309E9C5}" presName="hierRoot2" presStyleCnt="0">
        <dgm:presLayoutVars>
          <dgm:hierBranch val="init"/>
        </dgm:presLayoutVars>
      </dgm:prSet>
      <dgm:spPr/>
    </dgm:pt>
    <dgm:pt modelId="{2A0ABE1E-85E0-40FA-BCC9-D13E6D61F778}" type="pres">
      <dgm:prSet presAssocID="{96CBC08C-9B05-43D8-B2D6-BB817309E9C5}" presName="rootComposite" presStyleCnt="0"/>
      <dgm:spPr/>
    </dgm:pt>
    <dgm:pt modelId="{40072458-E40C-4628-BE05-021E7FBB8563}" type="pres">
      <dgm:prSet presAssocID="{96CBC08C-9B05-43D8-B2D6-BB817309E9C5}" presName="rootText" presStyleLbl="node1" presStyleIdx="2" presStyleCnt="6">
        <dgm:presLayoutVars>
          <dgm:chMax/>
          <dgm:chPref val="3"/>
        </dgm:presLayoutVars>
      </dgm:prSet>
      <dgm:spPr/>
      <dgm:t>
        <a:bodyPr/>
        <a:lstStyle/>
        <a:p>
          <a:endParaRPr lang="nb-NO"/>
        </a:p>
      </dgm:t>
    </dgm:pt>
    <dgm:pt modelId="{DDAAF239-C872-45AE-AEF7-F83312EB8366}" type="pres">
      <dgm:prSet presAssocID="{96CBC08C-9B05-43D8-B2D6-BB817309E9C5}" presName="titleText2" presStyleLbl="fgAcc1" presStyleIdx="2" presStyleCnt="6" custScaleX="101455" custScaleY="149945" custLinFactNeighborX="7071" custLinFactNeighborY="33898">
        <dgm:presLayoutVars>
          <dgm:chMax val="0"/>
          <dgm:chPref val="0"/>
        </dgm:presLayoutVars>
      </dgm:prSet>
      <dgm:spPr/>
      <dgm:t>
        <a:bodyPr/>
        <a:lstStyle/>
        <a:p>
          <a:endParaRPr lang="nb-NO"/>
        </a:p>
      </dgm:t>
    </dgm:pt>
    <dgm:pt modelId="{45BC8C2F-2D59-4175-97C6-0ED209CD7396}" type="pres">
      <dgm:prSet presAssocID="{96CBC08C-9B05-43D8-B2D6-BB817309E9C5}" presName="rootConnector" presStyleLbl="node2" presStyleIdx="0" presStyleCnt="0"/>
      <dgm:spPr/>
      <dgm:t>
        <a:bodyPr/>
        <a:lstStyle/>
        <a:p>
          <a:endParaRPr lang="nb-NO"/>
        </a:p>
      </dgm:t>
    </dgm:pt>
    <dgm:pt modelId="{C8AAC9C3-CA7D-4A2E-8F31-DDCC72CC3FD5}" type="pres">
      <dgm:prSet presAssocID="{96CBC08C-9B05-43D8-B2D6-BB817309E9C5}" presName="hierChild4" presStyleCnt="0"/>
      <dgm:spPr/>
    </dgm:pt>
    <dgm:pt modelId="{5D4F1A01-B17A-4882-BD08-96DFD096BE4C}" type="pres">
      <dgm:prSet presAssocID="{CD29715A-9B27-451C-A338-2691DCC53941}" presName="Name37" presStyleLbl="parChTrans1D3" presStyleIdx="1" presStyleCnt="4"/>
      <dgm:spPr/>
      <dgm:t>
        <a:bodyPr/>
        <a:lstStyle/>
        <a:p>
          <a:endParaRPr lang="nb-NO"/>
        </a:p>
      </dgm:t>
    </dgm:pt>
    <dgm:pt modelId="{669B2327-BC64-403C-9CCF-52CF0F98898A}" type="pres">
      <dgm:prSet presAssocID="{27B6AF97-AF41-4D20-ADEE-D5B19D390CAC}" presName="hierRoot2" presStyleCnt="0">
        <dgm:presLayoutVars>
          <dgm:hierBranch val="init"/>
        </dgm:presLayoutVars>
      </dgm:prSet>
      <dgm:spPr/>
    </dgm:pt>
    <dgm:pt modelId="{8866A364-F707-47DC-8E80-FC215583BAC1}" type="pres">
      <dgm:prSet presAssocID="{27B6AF97-AF41-4D20-ADEE-D5B19D390CAC}" presName="rootComposite" presStyleCnt="0"/>
      <dgm:spPr/>
    </dgm:pt>
    <dgm:pt modelId="{6AAE0971-A3D2-4868-B634-25EA9F57ACF1}" type="pres">
      <dgm:prSet presAssocID="{27B6AF97-AF41-4D20-ADEE-D5B19D390CAC}" presName="rootText" presStyleLbl="node1" presStyleIdx="3" presStyleCnt="6" custScaleY="110676" custLinFactNeighborX="-1367" custLinFactNeighborY="2613">
        <dgm:presLayoutVars>
          <dgm:chMax/>
          <dgm:chPref val="3"/>
        </dgm:presLayoutVars>
      </dgm:prSet>
      <dgm:spPr/>
      <dgm:t>
        <a:bodyPr/>
        <a:lstStyle/>
        <a:p>
          <a:endParaRPr lang="nb-NO"/>
        </a:p>
      </dgm:t>
    </dgm:pt>
    <dgm:pt modelId="{0B1A0F3C-D257-4321-9E0D-D116ED232BAA}" type="pres">
      <dgm:prSet presAssocID="{27B6AF97-AF41-4D20-ADEE-D5B19D390CAC}" presName="titleText2" presStyleLbl="fgAcc1" presStyleIdx="3" presStyleCnt="6">
        <dgm:presLayoutVars>
          <dgm:chMax val="0"/>
          <dgm:chPref val="0"/>
        </dgm:presLayoutVars>
      </dgm:prSet>
      <dgm:spPr/>
      <dgm:t>
        <a:bodyPr/>
        <a:lstStyle/>
        <a:p>
          <a:endParaRPr lang="nb-NO"/>
        </a:p>
      </dgm:t>
    </dgm:pt>
    <dgm:pt modelId="{F79D3964-04F1-42D2-BE5F-4790757F01BD}" type="pres">
      <dgm:prSet presAssocID="{27B6AF97-AF41-4D20-ADEE-D5B19D390CAC}" presName="rootConnector" presStyleLbl="node3" presStyleIdx="0" presStyleCnt="0"/>
      <dgm:spPr/>
      <dgm:t>
        <a:bodyPr/>
        <a:lstStyle/>
        <a:p>
          <a:endParaRPr lang="nb-NO"/>
        </a:p>
      </dgm:t>
    </dgm:pt>
    <dgm:pt modelId="{EE94DB6E-BA33-4F6D-9C23-0352003F8F90}" type="pres">
      <dgm:prSet presAssocID="{27B6AF97-AF41-4D20-ADEE-D5B19D390CAC}" presName="hierChild4" presStyleCnt="0"/>
      <dgm:spPr/>
    </dgm:pt>
    <dgm:pt modelId="{9C59B0CA-68F3-4B97-8C19-7DA9CF1E0D0D}" type="pres">
      <dgm:prSet presAssocID="{27B6AF97-AF41-4D20-ADEE-D5B19D390CAC}" presName="hierChild5" presStyleCnt="0"/>
      <dgm:spPr/>
    </dgm:pt>
    <dgm:pt modelId="{53FA93EB-2712-4236-95EE-E68D1A4CD8E8}" type="pres">
      <dgm:prSet presAssocID="{96CBC08C-9B05-43D8-B2D6-BB817309E9C5}" presName="hierChild5" presStyleCnt="0"/>
      <dgm:spPr/>
    </dgm:pt>
    <dgm:pt modelId="{AD72C85A-6AC9-4B10-9C34-98B82F6BA1E1}" type="pres">
      <dgm:prSet presAssocID="{838A58D6-C43D-4F49-940E-9F03BADC56DD}" presName="Name37" presStyleLbl="parChTrans1D2" presStyleIdx="2" presStyleCnt="4"/>
      <dgm:spPr/>
      <dgm:t>
        <a:bodyPr/>
        <a:lstStyle/>
        <a:p>
          <a:endParaRPr lang="nb-NO"/>
        </a:p>
      </dgm:t>
    </dgm:pt>
    <dgm:pt modelId="{1DD2FB40-5B9F-4227-A915-2C9DF490FB49}" type="pres">
      <dgm:prSet presAssocID="{EF7294FD-01EB-4D27-BF85-7ABC17F91C00}" presName="hierRoot2" presStyleCnt="0">
        <dgm:presLayoutVars>
          <dgm:hierBranch val="init"/>
        </dgm:presLayoutVars>
      </dgm:prSet>
      <dgm:spPr/>
    </dgm:pt>
    <dgm:pt modelId="{F2B3D154-0291-446D-8B00-C8A4BE2822C7}" type="pres">
      <dgm:prSet presAssocID="{EF7294FD-01EB-4D27-BF85-7ABC17F91C00}" presName="rootComposite" presStyleCnt="0"/>
      <dgm:spPr/>
    </dgm:pt>
    <dgm:pt modelId="{D13888A5-AA8C-4725-818E-C6E51353AFBA}" type="pres">
      <dgm:prSet presAssocID="{EF7294FD-01EB-4D27-BF85-7ABC17F91C00}" presName="rootText" presStyleLbl="node1" presStyleIdx="4" presStyleCnt="6">
        <dgm:presLayoutVars>
          <dgm:chMax/>
          <dgm:chPref val="3"/>
        </dgm:presLayoutVars>
      </dgm:prSet>
      <dgm:spPr/>
      <dgm:t>
        <a:bodyPr/>
        <a:lstStyle/>
        <a:p>
          <a:endParaRPr lang="nb-NO"/>
        </a:p>
      </dgm:t>
    </dgm:pt>
    <dgm:pt modelId="{33B2C8F1-CC30-4C49-9E69-24DA0EBF9A8A}" type="pres">
      <dgm:prSet presAssocID="{EF7294FD-01EB-4D27-BF85-7ABC17F91C00}" presName="titleText2" presStyleLbl="fgAcc1" presStyleIdx="4" presStyleCnt="6" custScaleX="98037" custScaleY="155548" custLinFactNeighborX="13950" custLinFactNeighborY="17865">
        <dgm:presLayoutVars>
          <dgm:chMax val="0"/>
          <dgm:chPref val="0"/>
        </dgm:presLayoutVars>
      </dgm:prSet>
      <dgm:spPr/>
      <dgm:t>
        <a:bodyPr/>
        <a:lstStyle/>
        <a:p>
          <a:endParaRPr lang="nb-NO"/>
        </a:p>
      </dgm:t>
    </dgm:pt>
    <dgm:pt modelId="{FEA66FEE-2EDC-436D-A29C-1ECDD7C99C6A}" type="pres">
      <dgm:prSet presAssocID="{EF7294FD-01EB-4D27-BF85-7ABC17F91C00}" presName="rootConnector" presStyleLbl="node2" presStyleIdx="0" presStyleCnt="0"/>
      <dgm:spPr/>
      <dgm:t>
        <a:bodyPr/>
        <a:lstStyle/>
        <a:p>
          <a:endParaRPr lang="nb-NO"/>
        </a:p>
      </dgm:t>
    </dgm:pt>
    <dgm:pt modelId="{65CA15A6-CDD7-4D86-95C9-FBEB6F4CD95E}" type="pres">
      <dgm:prSet presAssocID="{EF7294FD-01EB-4D27-BF85-7ABC17F91C00}" presName="hierChild4" presStyleCnt="0"/>
      <dgm:spPr/>
    </dgm:pt>
    <dgm:pt modelId="{376BB1AF-E284-4227-8E56-A63F871B51E2}" type="pres">
      <dgm:prSet presAssocID="{8D5E51BE-6D0C-4D39-BB45-D906927BC099}" presName="Name37" presStyleLbl="parChTrans1D3" presStyleIdx="2" presStyleCnt="4"/>
      <dgm:spPr/>
      <dgm:t>
        <a:bodyPr/>
        <a:lstStyle/>
        <a:p>
          <a:endParaRPr lang="nb-NO"/>
        </a:p>
      </dgm:t>
    </dgm:pt>
    <dgm:pt modelId="{8B39B3CE-9332-4509-A92E-C47AA73B7164}" type="pres">
      <dgm:prSet presAssocID="{E0ADA0DC-4542-4919-8D91-F535953CAEE6}" presName="hierRoot2" presStyleCnt="0">
        <dgm:presLayoutVars>
          <dgm:hierBranch val="init"/>
        </dgm:presLayoutVars>
      </dgm:prSet>
      <dgm:spPr/>
    </dgm:pt>
    <dgm:pt modelId="{6F153AA6-AACA-46E8-9311-502B01A7464D}" type="pres">
      <dgm:prSet presAssocID="{E0ADA0DC-4542-4919-8D91-F535953CAEE6}" presName="rootComposite" presStyleCnt="0"/>
      <dgm:spPr/>
    </dgm:pt>
    <dgm:pt modelId="{AF389280-FF98-46BB-9907-95672A9BFED7}" type="pres">
      <dgm:prSet presAssocID="{E0ADA0DC-4542-4919-8D91-F535953CAEE6}" presName="rootText" presStyleLbl="node1" presStyleIdx="5" presStyleCnt="6">
        <dgm:presLayoutVars>
          <dgm:chMax/>
          <dgm:chPref val="3"/>
        </dgm:presLayoutVars>
      </dgm:prSet>
      <dgm:spPr/>
      <dgm:t>
        <a:bodyPr/>
        <a:lstStyle/>
        <a:p>
          <a:endParaRPr lang="nb-NO"/>
        </a:p>
      </dgm:t>
    </dgm:pt>
    <dgm:pt modelId="{3E908EFE-F313-436A-8B55-58DB033D19C0}" type="pres">
      <dgm:prSet presAssocID="{E0ADA0DC-4542-4919-8D91-F535953CAEE6}" presName="titleText2" presStyleLbl="fgAcc1" presStyleIdx="5" presStyleCnt="6">
        <dgm:presLayoutVars>
          <dgm:chMax val="0"/>
          <dgm:chPref val="0"/>
        </dgm:presLayoutVars>
      </dgm:prSet>
      <dgm:spPr/>
      <dgm:t>
        <a:bodyPr/>
        <a:lstStyle/>
        <a:p>
          <a:endParaRPr lang="nb-NO"/>
        </a:p>
      </dgm:t>
    </dgm:pt>
    <dgm:pt modelId="{7C61CA39-EB86-4A6E-B56E-09A996306325}" type="pres">
      <dgm:prSet presAssocID="{E0ADA0DC-4542-4919-8D91-F535953CAEE6}" presName="rootConnector" presStyleLbl="node3" presStyleIdx="0" presStyleCnt="0"/>
      <dgm:spPr/>
      <dgm:t>
        <a:bodyPr/>
        <a:lstStyle/>
        <a:p>
          <a:endParaRPr lang="nb-NO"/>
        </a:p>
      </dgm:t>
    </dgm:pt>
    <dgm:pt modelId="{70833297-A487-43DD-892B-8685D8F81B31}" type="pres">
      <dgm:prSet presAssocID="{E0ADA0DC-4542-4919-8D91-F535953CAEE6}" presName="hierChild4" presStyleCnt="0"/>
      <dgm:spPr/>
    </dgm:pt>
    <dgm:pt modelId="{6194BE6D-6C96-4E2A-B9E8-653A48968D97}" type="pres">
      <dgm:prSet presAssocID="{E0ADA0DC-4542-4919-8D91-F535953CAEE6}" presName="hierChild5" presStyleCnt="0"/>
      <dgm:spPr/>
    </dgm:pt>
    <dgm:pt modelId="{7A2C5FB1-E035-4D33-9AE3-BDB8D0A58569}" type="pres">
      <dgm:prSet presAssocID="{EF7294FD-01EB-4D27-BF85-7ABC17F91C00}" presName="hierChild5" presStyleCnt="0"/>
      <dgm:spPr/>
    </dgm:pt>
    <dgm:pt modelId="{2FAE076A-F70E-423B-8E59-7FCEA66897D6}" type="pres">
      <dgm:prSet presAssocID="{34AD9800-C893-444F-A6CD-EACDC27BC770}" presName="hierChild3" presStyleCnt="0"/>
      <dgm:spPr/>
    </dgm:pt>
    <dgm:pt modelId="{19A776BF-223C-4C64-85CA-928E2C5041C0}" type="pres">
      <dgm:prSet presAssocID="{74C9C3AF-111D-4250-9446-C9C04A82E46E}" presName="Name96" presStyleLbl="parChTrans1D2" presStyleIdx="3" presStyleCnt="4"/>
      <dgm:spPr/>
      <dgm:t>
        <a:bodyPr/>
        <a:lstStyle/>
        <a:p>
          <a:endParaRPr lang="nb-NO"/>
        </a:p>
      </dgm:t>
    </dgm:pt>
    <dgm:pt modelId="{CAAD126E-C865-4072-B59D-1FE5538A1854}" type="pres">
      <dgm:prSet presAssocID="{86173BF7-A741-428D-B0AD-D03602C20107}" presName="hierRoot3" presStyleCnt="0">
        <dgm:presLayoutVars>
          <dgm:hierBranch val="init"/>
        </dgm:presLayoutVars>
      </dgm:prSet>
      <dgm:spPr/>
    </dgm:pt>
    <dgm:pt modelId="{7585ADEA-180C-4802-9192-CD09709E9EB0}" type="pres">
      <dgm:prSet presAssocID="{86173BF7-A741-428D-B0AD-D03602C20107}" presName="rootComposite3" presStyleCnt="0"/>
      <dgm:spPr/>
    </dgm:pt>
    <dgm:pt modelId="{7FD4A997-AD1B-42F5-937C-2553028E8831}" type="pres">
      <dgm:prSet presAssocID="{86173BF7-A741-428D-B0AD-D03602C20107}" presName="rootText3" presStyleLbl="asst1" presStyleIdx="0" presStyleCnt="2" custLinFactX="57485" custLinFactNeighborX="100000" custLinFactNeighborY="-28405">
        <dgm:presLayoutVars>
          <dgm:chPref val="3"/>
        </dgm:presLayoutVars>
      </dgm:prSet>
      <dgm:spPr/>
      <dgm:t>
        <a:bodyPr/>
        <a:lstStyle/>
        <a:p>
          <a:endParaRPr lang="nb-NO"/>
        </a:p>
      </dgm:t>
    </dgm:pt>
    <dgm:pt modelId="{4FD18668-52A6-46E7-AC4C-688B5F96EB8B}" type="pres">
      <dgm:prSet presAssocID="{86173BF7-A741-428D-B0AD-D03602C20107}" presName="titleText3" presStyleLbl="fgAcc2" presStyleIdx="0" presStyleCnt="2" custLinFactX="77027" custLinFactNeighborX="100000" custLinFactNeighborY="-85215">
        <dgm:presLayoutVars>
          <dgm:chMax val="0"/>
          <dgm:chPref val="0"/>
        </dgm:presLayoutVars>
      </dgm:prSet>
      <dgm:spPr/>
      <dgm:t>
        <a:bodyPr/>
        <a:lstStyle/>
        <a:p>
          <a:endParaRPr lang="nb-NO"/>
        </a:p>
      </dgm:t>
    </dgm:pt>
    <dgm:pt modelId="{69E273E7-ACFC-4D4C-A6ED-EE2FC45380DC}" type="pres">
      <dgm:prSet presAssocID="{86173BF7-A741-428D-B0AD-D03602C20107}" presName="rootConnector3" presStyleLbl="asst1" presStyleIdx="0" presStyleCnt="2"/>
      <dgm:spPr/>
      <dgm:t>
        <a:bodyPr/>
        <a:lstStyle/>
        <a:p>
          <a:endParaRPr lang="nb-NO"/>
        </a:p>
      </dgm:t>
    </dgm:pt>
    <dgm:pt modelId="{164ACAB3-75A9-4A2F-BD66-4AC86DE66E2C}" type="pres">
      <dgm:prSet presAssocID="{86173BF7-A741-428D-B0AD-D03602C20107}" presName="hierChild6" presStyleCnt="0"/>
      <dgm:spPr/>
    </dgm:pt>
    <dgm:pt modelId="{F30D2156-C16E-42E7-8F76-3953ED76B828}" type="pres">
      <dgm:prSet presAssocID="{86173BF7-A741-428D-B0AD-D03602C20107}" presName="hierChild7" presStyleCnt="0"/>
      <dgm:spPr/>
    </dgm:pt>
    <dgm:pt modelId="{2B0397C1-59A2-46A1-AB9B-9D52E4955A19}" type="pres">
      <dgm:prSet presAssocID="{6C89E63B-B82D-4A17-AA19-3B6B47CDE489}" presName="Name96" presStyleLbl="parChTrans1D3" presStyleIdx="3" presStyleCnt="4"/>
      <dgm:spPr/>
      <dgm:t>
        <a:bodyPr/>
        <a:lstStyle/>
        <a:p>
          <a:endParaRPr lang="nb-NO"/>
        </a:p>
      </dgm:t>
    </dgm:pt>
    <dgm:pt modelId="{13321823-FE75-4794-A909-74C703FE7C7B}" type="pres">
      <dgm:prSet presAssocID="{5BCFE284-E7BA-4CDD-BC62-1865C825F783}" presName="hierRoot3" presStyleCnt="0">
        <dgm:presLayoutVars>
          <dgm:hierBranch val="init"/>
        </dgm:presLayoutVars>
      </dgm:prSet>
      <dgm:spPr/>
    </dgm:pt>
    <dgm:pt modelId="{A19D3BEB-11B1-4329-A224-F9BE68FDBDC1}" type="pres">
      <dgm:prSet presAssocID="{5BCFE284-E7BA-4CDD-BC62-1865C825F783}" presName="rootComposite3" presStyleCnt="0"/>
      <dgm:spPr/>
    </dgm:pt>
    <dgm:pt modelId="{4A9EF853-A5CA-40AE-A295-6DEE00E9F716}" type="pres">
      <dgm:prSet presAssocID="{5BCFE284-E7BA-4CDD-BC62-1865C825F783}" presName="rootText3" presStyleLbl="asst1" presStyleIdx="1" presStyleCnt="2" custScaleX="116188" custLinFactNeighborX="24055" custLinFactNeighborY="-89960">
        <dgm:presLayoutVars>
          <dgm:chPref val="3"/>
        </dgm:presLayoutVars>
      </dgm:prSet>
      <dgm:spPr/>
      <dgm:t>
        <a:bodyPr/>
        <a:lstStyle/>
        <a:p>
          <a:endParaRPr lang="nb-NO"/>
        </a:p>
      </dgm:t>
    </dgm:pt>
    <dgm:pt modelId="{C3D4449F-2E1E-4C57-A2BA-1BAE7901936E}" type="pres">
      <dgm:prSet presAssocID="{5BCFE284-E7BA-4CDD-BC62-1865C825F783}" presName="titleText3" presStyleLbl="fgAcc2" presStyleIdx="1" presStyleCnt="2" custScaleX="123966" custLinFactY="-100000" custLinFactNeighborX="26531" custLinFactNeighborY="-146005">
        <dgm:presLayoutVars>
          <dgm:chMax val="0"/>
          <dgm:chPref val="0"/>
        </dgm:presLayoutVars>
      </dgm:prSet>
      <dgm:spPr/>
      <dgm:t>
        <a:bodyPr/>
        <a:lstStyle/>
        <a:p>
          <a:endParaRPr lang="nb-NO"/>
        </a:p>
      </dgm:t>
    </dgm:pt>
    <dgm:pt modelId="{1752F7A3-99B5-4B19-98CE-88F86D470CBA}" type="pres">
      <dgm:prSet presAssocID="{5BCFE284-E7BA-4CDD-BC62-1865C825F783}" presName="rootConnector3" presStyleLbl="asst1" presStyleIdx="1" presStyleCnt="2"/>
      <dgm:spPr/>
      <dgm:t>
        <a:bodyPr/>
        <a:lstStyle/>
        <a:p>
          <a:endParaRPr lang="nb-NO"/>
        </a:p>
      </dgm:t>
    </dgm:pt>
    <dgm:pt modelId="{47CD6C52-5905-4D2D-8BEA-4A3873AE9971}" type="pres">
      <dgm:prSet presAssocID="{5BCFE284-E7BA-4CDD-BC62-1865C825F783}" presName="hierChild6" presStyleCnt="0"/>
      <dgm:spPr/>
    </dgm:pt>
    <dgm:pt modelId="{B96A2BD3-660D-49AC-8C97-A1E83EED77E8}" type="pres">
      <dgm:prSet presAssocID="{5BCFE284-E7BA-4CDD-BC62-1865C825F783}" presName="hierChild7" presStyleCnt="0"/>
      <dgm:spPr/>
    </dgm:pt>
  </dgm:ptLst>
  <dgm:cxnLst>
    <dgm:cxn modelId="{530A7284-9B63-4ED3-BA92-4678E9BA0654}" type="presOf" srcId="{5BCFE284-E7BA-4CDD-BC62-1865C825F783}" destId="{1752F7A3-99B5-4B19-98CE-88F86D470CBA}" srcOrd="1" destOrd="0" presId="urn:microsoft.com/office/officeart/2008/layout/NameandTitleOrganizationalChart"/>
    <dgm:cxn modelId="{292A0C70-FB22-4508-99C7-2F7701246EA3}" srcId="{34AD9800-C893-444F-A6CD-EACDC27BC770}" destId="{EF7294FD-01EB-4D27-BF85-7ABC17F91C00}" srcOrd="3" destOrd="0" parTransId="{838A58D6-C43D-4F49-940E-9F03BADC56DD}" sibTransId="{F8431D11-88D4-40E9-A0C5-E6340D28D757}"/>
    <dgm:cxn modelId="{E32E6B07-AAD7-4739-B5E1-9704174622C5}" srcId="{34AD9800-C893-444F-A6CD-EACDC27BC770}" destId="{770F19D3-4A02-4126-B013-9C299E7A44DB}" srcOrd="1" destOrd="0" parTransId="{86E0BDD7-7665-4C70-A6DB-715497AF6D10}" sibTransId="{894EF58E-DEFF-48F8-A396-9B91A72C42AA}"/>
    <dgm:cxn modelId="{14BAEA07-66A1-40F2-994C-E5705C579D29}" type="presOf" srcId="{6C89E63B-B82D-4A17-AA19-3B6B47CDE489}" destId="{2B0397C1-59A2-46A1-AB9B-9D52E4955A19}" srcOrd="0" destOrd="0" presId="urn:microsoft.com/office/officeart/2008/layout/NameandTitleOrganizationalChart"/>
    <dgm:cxn modelId="{CBC5FFD2-F495-42C7-ACDD-502770A27B24}" srcId="{C6080CFF-2044-44B0-9C26-510E3340F663}" destId="{34AD9800-C893-444F-A6CD-EACDC27BC770}" srcOrd="0" destOrd="0" parTransId="{50482A20-9E30-4477-B4B8-C0D22023738D}" sibTransId="{633F263A-FCF3-4E69-AD07-2D384BE11837}"/>
    <dgm:cxn modelId="{7579C803-F0D7-47B9-A152-8B9AD860BDD0}" srcId="{96CBC08C-9B05-43D8-B2D6-BB817309E9C5}" destId="{27B6AF97-AF41-4D20-ADEE-D5B19D390CAC}" srcOrd="0" destOrd="0" parTransId="{CD29715A-9B27-451C-A338-2691DCC53941}" sibTransId="{9C54F4D0-D78F-4652-98F5-FC28ABFC1EFA}"/>
    <dgm:cxn modelId="{534EE327-ACEB-4936-BBAA-3DAACCB2EF27}" type="presOf" srcId="{CD29715A-9B27-451C-A338-2691DCC53941}" destId="{5D4F1A01-B17A-4882-BD08-96DFD096BE4C}" srcOrd="0" destOrd="0" presId="urn:microsoft.com/office/officeart/2008/layout/NameandTitleOrganizationalChart"/>
    <dgm:cxn modelId="{D19FA1AA-D86D-4D61-B766-3BE447A714CB}" type="presOf" srcId="{86E0BDD7-7665-4C70-A6DB-715497AF6D10}" destId="{7A37BBC4-1EF3-40EE-A9A3-068453CCD35C}" srcOrd="0" destOrd="0" presId="urn:microsoft.com/office/officeart/2008/layout/NameandTitleOrganizationalChart"/>
    <dgm:cxn modelId="{976FD29D-7955-48F1-B4A2-B1638856F64D}" type="presOf" srcId="{86173BF7-A741-428D-B0AD-D03602C20107}" destId="{69E273E7-ACFC-4D4C-A6ED-EE2FC45380DC}" srcOrd="1" destOrd="0" presId="urn:microsoft.com/office/officeart/2008/layout/NameandTitleOrganizationalChart"/>
    <dgm:cxn modelId="{7ED413E8-E13D-4B81-A87A-7733D86C4A0D}" type="presOf" srcId="{E0ADA0DC-4542-4919-8D91-F535953CAEE6}" destId="{AF389280-FF98-46BB-9907-95672A9BFED7}" srcOrd="0" destOrd="0" presId="urn:microsoft.com/office/officeart/2008/layout/NameandTitleOrganizationalChart"/>
    <dgm:cxn modelId="{5CCFAC48-9DBA-4B94-AF19-78835702828D}" type="presOf" srcId="{27B6AF97-AF41-4D20-ADEE-D5B19D390CAC}" destId="{6AAE0971-A3D2-4868-B634-25EA9F57ACF1}" srcOrd="0" destOrd="0" presId="urn:microsoft.com/office/officeart/2008/layout/NameandTitleOrganizationalChart"/>
    <dgm:cxn modelId="{B2F4A9D0-6466-494C-8FCB-A5A36CDEDBAE}" type="presOf" srcId="{42791687-9A56-4D89-B493-584FD1E14E67}" destId="{9D636125-453F-480F-8EAE-14CA32A96BF4}" srcOrd="0" destOrd="0" presId="urn:microsoft.com/office/officeart/2008/layout/NameandTitleOrganizationalChart"/>
    <dgm:cxn modelId="{D4A4645F-8E56-4950-A2F0-BDF14B93C456}" type="presOf" srcId="{34AD9800-C893-444F-A6CD-EACDC27BC770}" destId="{6438665F-D181-485C-9B47-6FF11582041D}" srcOrd="0" destOrd="0" presId="urn:microsoft.com/office/officeart/2008/layout/NameandTitleOrganizationalChart"/>
    <dgm:cxn modelId="{143144E3-5480-4B54-BAD0-7DA474969BDA}" type="presOf" srcId="{633F263A-FCF3-4E69-AD07-2D384BE11837}" destId="{B58BCF70-F815-45A9-AB96-663DC02C4F40}" srcOrd="0" destOrd="0" presId="urn:microsoft.com/office/officeart/2008/layout/NameandTitleOrganizationalChart"/>
    <dgm:cxn modelId="{9773B2C0-FD12-483F-9C85-9739549FC6DF}" type="presOf" srcId="{34AD9800-C893-444F-A6CD-EACDC27BC770}" destId="{305C8849-D4E9-457C-BC57-E9267B4DCE38}" srcOrd="1" destOrd="0" presId="urn:microsoft.com/office/officeart/2008/layout/NameandTitleOrganizationalChart"/>
    <dgm:cxn modelId="{AD2FD266-C0E7-4152-9852-7F791F6E8037}" type="presOf" srcId="{74C9C3AF-111D-4250-9446-C9C04A82E46E}" destId="{19A776BF-223C-4C64-85CA-928E2C5041C0}" srcOrd="0" destOrd="0" presId="urn:microsoft.com/office/officeart/2008/layout/NameandTitleOrganizationalChart"/>
    <dgm:cxn modelId="{8C8AC9F2-6FED-4BAF-AB07-11CA939CF400}" type="presOf" srcId="{69B31259-9474-4107-8190-1FE80F335A78}" destId="{4FD18668-52A6-46E7-AC4C-688B5F96EB8B}" srcOrd="0" destOrd="0" presId="urn:microsoft.com/office/officeart/2008/layout/NameandTitleOrganizationalChart"/>
    <dgm:cxn modelId="{91427866-432F-446C-9BC9-BB5A0295569E}" type="presOf" srcId="{2CDB42B5-B66E-4202-AE70-A6A52C1E4524}" destId="{37E4ABE4-033F-4953-B447-108916ACCF91}" srcOrd="0" destOrd="0" presId="urn:microsoft.com/office/officeart/2008/layout/NameandTitleOrganizationalChart"/>
    <dgm:cxn modelId="{F9DD0D83-DB81-4D4A-B9DC-3515FDB7E5DD}" type="presOf" srcId="{27B6AF97-AF41-4D20-ADEE-D5B19D390CAC}" destId="{F79D3964-04F1-42D2-BE5F-4790757F01BD}" srcOrd="1" destOrd="0" presId="urn:microsoft.com/office/officeart/2008/layout/NameandTitleOrganizationalChart"/>
    <dgm:cxn modelId="{3F2C5A9C-811E-4431-9179-3321BDD56C3C}" type="presOf" srcId="{02A5B4BF-C0A7-48A9-ADC1-A3AD7E25261B}" destId="{DDAAF239-C872-45AE-AEF7-F83312EB8366}" srcOrd="0" destOrd="0" presId="urn:microsoft.com/office/officeart/2008/layout/NameandTitleOrganizationalChart"/>
    <dgm:cxn modelId="{B2CA0052-26F7-4F0D-912B-0283FA91C08A}" type="presOf" srcId="{C6080CFF-2044-44B0-9C26-510E3340F663}" destId="{66B28178-A0BF-4B6A-A878-178278B0E1C8}" srcOrd="0" destOrd="0" presId="urn:microsoft.com/office/officeart/2008/layout/NameandTitleOrganizationalChart"/>
    <dgm:cxn modelId="{F7366C34-0D24-48BC-A131-DA9716B880AA}" type="presOf" srcId="{9C54F4D0-D78F-4652-98F5-FC28ABFC1EFA}" destId="{0B1A0F3C-D257-4321-9E0D-D116ED232BAA}" srcOrd="0" destOrd="0" presId="urn:microsoft.com/office/officeart/2008/layout/NameandTitleOrganizationalChart"/>
    <dgm:cxn modelId="{5C85B3DC-CEAF-45CB-836D-1148FB1C85E1}" type="presOf" srcId="{5BCFE284-E7BA-4CDD-BC62-1865C825F783}" destId="{4A9EF853-A5CA-40AE-A295-6DEE00E9F716}" srcOrd="0" destOrd="0" presId="urn:microsoft.com/office/officeart/2008/layout/NameandTitleOrganizationalChart"/>
    <dgm:cxn modelId="{C3157AB0-35C0-41A4-9E4F-EFB1ECA81EF1}" type="presOf" srcId="{DAFA9DA3-6383-4319-8CA5-CD44D0D23468}" destId="{C3D4449F-2E1E-4C57-A2BA-1BAE7901936E}" srcOrd="0" destOrd="0" presId="urn:microsoft.com/office/officeart/2008/layout/NameandTitleOrganizationalChart"/>
    <dgm:cxn modelId="{0B891C46-8977-42C9-A849-9F21652A7B05}" type="presOf" srcId="{8D5E51BE-6D0C-4D39-BB45-D906927BC099}" destId="{376BB1AF-E284-4227-8E56-A63F871B51E2}" srcOrd="0" destOrd="0" presId="urn:microsoft.com/office/officeart/2008/layout/NameandTitleOrganizationalChart"/>
    <dgm:cxn modelId="{90C03459-9977-4DB4-BC3F-09F51C8F9298}" type="presOf" srcId="{EF7294FD-01EB-4D27-BF85-7ABC17F91C00}" destId="{D13888A5-AA8C-4725-818E-C6E51353AFBA}" srcOrd="0" destOrd="0" presId="urn:microsoft.com/office/officeart/2008/layout/NameandTitleOrganizationalChart"/>
    <dgm:cxn modelId="{F4FD6161-4DA1-402F-9EAD-029D4484622E}" srcId="{EF7294FD-01EB-4D27-BF85-7ABC17F91C00}" destId="{E0ADA0DC-4542-4919-8D91-F535953CAEE6}" srcOrd="0" destOrd="0" parTransId="{8D5E51BE-6D0C-4D39-BB45-D906927BC099}" sibTransId="{336C79A6-78A7-4661-95C7-29415B998194}"/>
    <dgm:cxn modelId="{69D03185-3DBA-49BA-B954-E8A228524FBF}" type="presOf" srcId="{336C79A6-78A7-4661-95C7-29415B998194}" destId="{3E908EFE-F313-436A-8B55-58DB033D19C0}" srcOrd="0" destOrd="0" presId="urn:microsoft.com/office/officeart/2008/layout/NameandTitleOrganizationalChart"/>
    <dgm:cxn modelId="{298140CE-B2AD-463D-83EB-F8EC454E186B}" type="presOf" srcId="{F8431D11-88D4-40E9-A0C5-E6340D28D757}" destId="{33B2C8F1-CC30-4C49-9E69-24DA0EBF9A8A}" srcOrd="0" destOrd="0" presId="urn:microsoft.com/office/officeart/2008/layout/NameandTitleOrganizationalChart"/>
    <dgm:cxn modelId="{8E6552EE-3245-419D-A6BA-6BD8CEC65C58}" type="presOf" srcId="{838A58D6-C43D-4F49-940E-9F03BADC56DD}" destId="{AD72C85A-6AC9-4B10-9C34-98B82F6BA1E1}" srcOrd="0" destOrd="0" presId="urn:microsoft.com/office/officeart/2008/layout/NameandTitleOrganizationalChart"/>
    <dgm:cxn modelId="{5E28F145-9DA4-459E-8299-8485C8E03263}" type="presOf" srcId="{5A6C274F-AC57-49FD-AE51-172CBBCD8DD5}" destId="{B3A2AF36-C202-4643-87DB-1C3EB8FAFA1C}" srcOrd="0" destOrd="0" presId="urn:microsoft.com/office/officeart/2008/layout/NameandTitleOrganizationalChart"/>
    <dgm:cxn modelId="{4B2294CF-5474-45C2-B7E0-34BC57FCE4BE}" type="presOf" srcId="{A9696983-F849-4384-8ED7-31855458E125}" destId="{89DD9846-970D-41AC-9415-0C4C0DE9D5FE}" srcOrd="0" destOrd="0" presId="urn:microsoft.com/office/officeart/2008/layout/NameandTitleOrganizationalChart"/>
    <dgm:cxn modelId="{E749C81C-6A97-44B4-8C64-C75173A4F8C9}" type="presOf" srcId="{96CBC08C-9B05-43D8-B2D6-BB817309E9C5}" destId="{45BC8C2F-2D59-4175-97C6-0ED209CD7396}" srcOrd="1" destOrd="0" presId="urn:microsoft.com/office/officeart/2008/layout/NameandTitleOrganizationalChart"/>
    <dgm:cxn modelId="{08226F70-10AA-445B-AF81-4EBD3B63DD9D}" type="presOf" srcId="{86173BF7-A741-428D-B0AD-D03602C20107}" destId="{7FD4A997-AD1B-42F5-937C-2553028E8831}" srcOrd="0" destOrd="0" presId="urn:microsoft.com/office/officeart/2008/layout/NameandTitleOrganizationalChart"/>
    <dgm:cxn modelId="{4C250462-2CE9-4572-9C36-A4EA9627F9FD}" srcId="{86173BF7-A741-428D-B0AD-D03602C20107}" destId="{5BCFE284-E7BA-4CDD-BC62-1865C825F783}" srcOrd="0" destOrd="0" parTransId="{6C89E63B-B82D-4A17-AA19-3B6B47CDE489}" sibTransId="{DAFA9DA3-6383-4319-8CA5-CD44D0D23468}"/>
    <dgm:cxn modelId="{9115A6F1-3F8B-4E0C-B264-9AF65414F979}" srcId="{770F19D3-4A02-4126-B013-9C299E7A44DB}" destId="{A9696983-F849-4384-8ED7-31855458E125}" srcOrd="0" destOrd="0" parTransId="{2CDB42B5-B66E-4202-AE70-A6A52C1E4524}" sibTransId="{5A6C274F-AC57-49FD-AE51-172CBBCD8DD5}"/>
    <dgm:cxn modelId="{34FCCE18-63E3-422B-9A57-B9EE17AF130F}" type="presOf" srcId="{A9696983-F849-4384-8ED7-31855458E125}" destId="{CE2A8EDC-9509-4A7D-9461-3F17A58CB5BF}" srcOrd="1" destOrd="0" presId="urn:microsoft.com/office/officeart/2008/layout/NameandTitleOrganizationalChart"/>
    <dgm:cxn modelId="{780CF93B-80BC-4955-AF95-B38196E71E09}" type="presOf" srcId="{EF7294FD-01EB-4D27-BF85-7ABC17F91C00}" destId="{FEA66FEE-2EDC-436D-A29C-1ECDD7C99C6A}" srcOrd="1" destOrd="0" presId="urn:microsoft.com/office/officeart/2008/layout/NameandTitleOrganizationalChart"/>
    <dgm:cxn modelId="{92CB8224-EE3C-4CF3-93E5-D37B650F84AD}" srcId="{34AD9800-C893-444F-A6CD-EACDC27BC770}" destId="{96CBC08C-9B05-43D8-B2D6-BB817309E9C5}" srcOrd="2" destOrd="0" parTransId="{42791687-9A56-4D89-B493-584FD1E14E67}" sibTransId="{02A5B4BF-C0A7-48A9-ADC1-A3AD7E25261B}"/>
    <dgm:cxn modelId="{C7E3C5BD-0198-4493-A368-815231B65A20}" type="presOf" srcId="{96CBC08C-9B05-43D8-B2D6-BB817309E9C5}" destId="{40072458-E40C-4628-BE05-021E7FBB8563}" srcOrd="0" destOrd="0" presId="urn:microsoft.com/office/officeart/2008/layout/NameandTitleOrganizationalChart"/>
    <dgm:cxn modelId="{62F6BC4E-93C8-475B-BA9E-F31B09DA1508}" type="presOf" srcId="{770F19D3-4A02-4126-B013-9C299E7A44DB}" destId="{18C2D9F7-9806-472B-8CB2-84D52B079C0F}" srcOrd="0" destOrd="0" presId="urn:microsoft.com/office/officeart/2008/layout/NameandTitleOrganizationalChart"/>
    <dgm:cxn modelId="{A5CE3BCE-A9C6-4EAA-BDB9-A5019F763D3A}" srcId="{34AD9800-C893-444F-A6CD-EACDC27BC770}" destId="{86173BF7-A741-428D-B0AD-D03602C20107}" srcOrd="0" destOrd="0" parTransId="{74C9C3AF-111D-4250-9446-C9C04A82E46E}" sibTransId="{69B31259-9474-4107-8190-1FE80F335A78}"/>
    <dgm:cxn modelId="{E2717444-425A-471F-840A-0229CA5D65F6}" type="presOf" srcId="{E0ADA0DC-4542-4919-8D91-F535953CAEE6}" destId="{7C61CA39-EB86-4A6E-B56E-09A996306325}" srcOrd="1" destOrd="0" presId="urn:microsoft.com/office/officeart/2008/layout/NameandTitleOrganizationalChart"/>
    <dgm:cxn modelId="{22477591-17A5-4EB8-97B1-04793C613B17}" type="presOf" srcId="{770F19D3-4A02-4126-B013-9C299E7A44DB}" destId="{C38DDD7F-AFCA-4ECF-A2C3-88EB16886CA1}" srcOrd="1" destOrd="0" presId="urn:microsoft.com/office/officeart/2008/layout/NameandTitleOrganizationalChart"/>
    <dgm:cxn modelId="{01651DFC-ACA7-48B7-99EF-10FA6D498508}" type="presOf" srcId="{894EF58E-DEFF-48F8-A396-9B91A72C42AA}" destId="{5724B66F-9CD0-466F-89BC-88B845F1D095}" srcOrd="0" destOrd="0" presId="urn:microsoft.com/office/officeart/2008/layout/NameandTitleOrganizationalChart"/>
    <dgm:cxn modelId="{B48DA6B1-71FA-4E21-A86B-065875C702A0}" type="presParOf" srcId="{66B28178-A0BF-4B6A-A878-178278B0E1C8}" destId="{884D5594-15FD-484C-8B8A-38A9D8355330}" srcOrd="0" destOrd="0" presId="urn:microsoft.com/office/officeart/2008/layout/NameandTitleOrganizationalChart"/>
    <dgm:cxn modelId="{0EA9C424-1C3A-4BF3-8CF0-C46AABE69A31}" type="presParOf" srcId="{884D5594-15FD-484C-8B8A-38A9D8355330}" destId="{197EDC66-8ADA-44AF-851B-CFE07B926842}" srcOrd="0" destOrd="0" presId="urn:microsoft.com/office/officeart/2008/layout/NameandTitleOrganizationalChart"/>
    <dgm:cxn modelId="{4B5EB35F-C9A9-49A2-A25E-E098C0746D80}" type="presParOf" srcId="{197EDC66-8ADA-44AF-851B-CFE07B926842}" destId="{6438665F-D181-485C-9B47-6FF11582041D}" srcOrd="0" destOrd="0" presId="urn:microsoft.com/office/officeart/2008/layout/NameandTitleOrganizationalChart"/>
    <dgm:cxn modelId="{615AE1F5-A408-4582-8090-C69DF3D6067D}" type="presParOf" srcId="{197EDC66-8ADA-44AF-851B-CFE07B926842}" destId="{B58BCF70-F815-45A9-AB96-663DC02C4F40}" srcOrd="1" destOrd="0" presId="urn:microsoft.com/office/officeart/2008/layout/NameandTitleOrganizationalChart"/>
    <dgm:cxn modelId="{D09B1FD3-CDCE-4514-A46D-B1FD04670776}" type="presParOf" srcId="{197EDC66-8ADA-44AF-851B-CFE07B926842}" destId="{305C8849-D4E9-457C-BC57-E9267B4DCE38}" srcOrd="2" destOrd="0" presId="urn:microsoft.com/office/officeart/2008/layout/NameandTitleOrganizationalChart"/>
    <dgm:cxn modelId="{F73809E3-0566-4B8C-A3F9-55DD8BB05B61}" type="presParOf" srcId="{884D5594-15FD-484C-8B8A-38A9D8355330}" destId="{15A12393-3FD9-4D67-8393-D7187F831B10}" srcOrd="1" destOrd="0" presId="urn:microsoft.com/office/officeart/2008/layout/NameandTitleOrganizationalChart"/>
    <dgm:cxn modelId="{90008114-642A-4503-840E-A77D060823C5}" type="presParOf" srcId="{15A12393-3FD9-4D67-8393-D7187F831B10}" destId="{7A37BBC4-1EF3-40EE-A9A3-068453CCD35C}" srcOrd="0" destOrd="0" presId="urn:microsoft.com/office/officeart/2008/layout/NameandTitleOrganizationalChart"/>
    <dgm:cxn modelId="{D1AA07EE-9636-440D-AD50-0E65AD4E4347}" type="presParOf" srcId="{15A12393-3FD9-4D67-8393-D7187F831B10}" destId="{48DC6832-077B-4FED-9EF3-9A1A28AB9868}" srcOrd="1" destOrd="0" presId="urn:microsoft.com/office/officeart/2008/layout/NameandTitleOrganizationalChart"/>
    <dgm:cxn modelId="{A8827C0B-5B98-4CCC-94CA-320D96820BD8}" type="presParOf" srcId="{48DC6832-077B-4FED-9EF3-9A1A28AB9868}" destId="{2927974F-8B21-4E6B-8765-24E3DD42238E}" srcOrd="0" destOrd="0" presId="urn:microsoft.com/office/officeart/2008/layout/NameandTitleOrganizationalChart"/>
    <dgm:cxn modelId="{CBA538A3-6EF2-4082-AC1C-B96E27666B74}" type="presParOf" srcId="{2927974F-8B21-4E6B-8765-24E3DD42238E}" destId="{18C2D9F7-9806-472B-8CB2-84D52B079C0F}" srcOrd="0" destOrd="0" presId="urn:microsoft.com/office/officeart/2008/layout/NameandTitleOrganizationalChart"/>
    <dgm:cxn modelId="{CE93C2CC-5BC4-48D0-BA03-0E542213441D}" type="presParOf" srcId="{2927974F-8B21-4E6B-8765-24E3DD42238E}" destId="{5724B66F-9CD0-466F-89BC-88B845F1D095}" srcOrd="1" destOrd="0" presId="urn:microsoft.com/office/officeart/2008/layout/NameandTitleOrganizationalChart"/>
    <dgm:cxn modelId="{9E44FC3C-2634-4C5C-A431-D8DEBE240039}" type="presParOf" srcId="{2927974F-8B21-4E6B-8765-24E3DD42238E}" destId="{C38DDD7F-AFCA-4ECF-A2C3-88EB16886CA1}" srcOrd="2" destOrd="0" presId="urn:microsoft.com/office/officeart/2008/layout/NameandTitleOrganizationalChart"/>
    <dgm:cxn modelId="{0E65568E-F3A6-4162-852F-0483DE6AD1CA}" type="presParOf" srcId="{48DC6832-077B-4FED-9EF3-9A1A28AB9868}" destId="{EAC0FE9D-419F-4E91-8B7A-31825AE8AAAE}" srcOrd="1" destOrd="0" presId="urn:microsoft.com/office/officeart/2008/layout/NameandTitleOrganizationalChart"/>
    <dgm:cxn modelId="{90F853F3-7C2C-4147-8527-16BF575C2C2A}" type="presParOf" srcId="{EAC0FE9D-419F-4E91-8B7A-31825AE8AAAE}" destId="{37E4ABE4-033F-4953-B447-108916ACCF91}" srcOrd="0" destOrd="0" presId="urn:microsoft.com/office/officeart/2008/layout/NameandTitleOrganizationalChart"/>
    <dgm:cxn modelId="{FC29F74B-806D-44FB-BF42-3D461770ECD7}" type="presParOf" srcId="{EAC0FE9D-419F-4E91-8B7A-31825AE8AAAE}" destId="{75F49568-8872-4A93-AC90-92FC20332DBA}" srcOrd="1" destOrd="0" presId="urn:microsoft.com/office/officeart/2008/layout/NameandTitleOrganizationalChart"/>
    <dgm:cxn modelId="{8DC33555-5256-4EDA-986D-6780BE6FC849}" type="presParOf" srcId="{75F49568-8872-4A93-AC90-92FC20332DBA}" destId="{0D9740E9-7192-4767-9347-459ACA2E71AC}" srcOrd="0" destOrd="0" presId="urn:microsoft.com/office/officeart/2008/layout/NameandTitleOrganizationalChart"/>
    <dgm:cxn modelId="{C3E76816-BF94-4BB8-B1EF-CF1C3BCABDDE}" type="presParOf" srcId="{0D9740E9-7192-4767-9347-459ACA2E71AC}" destId="{89DD9846-970D-41AC-9415-0C4C0DE9D5FE}" srcOrd="0" destOrd="0" presId="urn:microsoft.com/office/officeart/2008/layout/NameandTitleOrganizationalChart"/>
    <dgm:cxn modelId="{ABBC0318-0D0C-4885-AC0D-EFA7DE3472D8}" type="presParOf" srcId="{0D9740E9-7192-4767-9347-459ACA2E71AC}" destId="{B3A2AF36-C202-4643-87DB-1C3EB8FAFA1C}" srcOrd="1" destOrd="0" presId="urn:microsoft.com/office/officeart/2008/layout/NameandTitleOrganizationalChart"/>
    <dgm:cxn modelId="{4C911DFA-90DD-4FD7-B1C1-46C7DD6E9C28}" type="presParOf" srcId="{0D9740E9-7192-4767-9347-459ACA2E71AC}" destId="{CE2A8EDC-9509-4A7D-9461-3F17A58CB5BF}" srcOrd="2" destOrd="0" presId="urn:microsoft.com/office/officeart/2008/layout/NameandTitleOrganizationalChart"/>
    <dgm:cxn modelId="{1DE9FE41-538F-455A-A38D-C35A258651D8}" type="presParOf" srcId="{75F49568-8872-4A93-AC90-92FC20332DBA}" destId="{B9E889B8-6274-452B-8B3A-BA513DF906C4}" srcOrd="1" destOrd="0" presId="urn:microsoft.com/office/officeart/2008/layout/NameandTitleOrganizationalChart"/>
    <dgm:cxn modelId="{D741A653-8781-4374-A058-4EB4F0D6F038}" type="presParOf" srcId="{75F49568-8872-4A93-AC90-92FC20332DBA}" destId="{3258DA6B-C8A8-41D1-8F83-CB9EFD9CDFB9}" srcOrd="2" destOrd="0" presId="urn:microsoft.com/office/officeart/2008/layout/NameandTitleOrganizationalChart"/>
    <dgm:cxn modelId="{CC644354-DFCF-4F47-92D1-92459D254E1E}" type="presParOf" srcId="{48DC6832-077B-4FED-9EF3-9A1A28AB9868}" destId="{4636A5CF-CF2D-4F2B-927A-1377DBF9A9F3}" srcOrd="2" destOrd="0" presId="urn:microsoft.com/office/officeart/2008/layout/NameandTitleOrganizationalChart"/>
    <dgm:cxn modelId="{AA1939F1-5858-4D5F-A59D-3AC7C1EAB0F3}" type="presParOf" srcId="{15A12393-3FD9-4D67-8393-D7187F831B10}" destId="{9D636125-453F-480F-8EAE-14CA32A96BF4}" srcOrd="2" destOrd="0" presId="urn:microsoft.com/office/officeart/2008/layout/NameandTitleOrganizationalChart"/>
    <dgm:cxn modelId="{5C1C83F7-1200-4999-991B-E73CFFC6339B}" type="presParOf" srcId="{15A12393-3FD9-4D67-8393-D7187F831B10}" destId="{D6134EA3-C91A-40D7-93DC-B3F3909671DD}" srcOrd="3" destOrd="0" presId="urn:microsoft.com/office/officeart/2008/layout/NameandTitleOrganizationalChart"/>
    <dgm:cxn modelId="{44F3A17C-5360-44C9-9E24-4B6C35C543FD}" type="presParOf" srcId="{D6134EA3-C91A-40D7-93DC-B3F3909671DD}" destId="{2A0ABE1E-85E0-40FA-BCC9-D13E6D61F778}" srcOrd="0" destOrd="0" presId="urn:microsoft.com/office/officeart/2008/layout/NameandTitleOrganizationalChart"/>
    <dgm:cxn modelId="{0B6EE739-4038-46EA-AA55-76BC71CE7B3D}" type="presParOf" srcId="{2A0ABE1E-85E0-40FA-BCC9-D13E6D61F778}" destId="{40072458-E40C-4628-BE05-021E7FBB8563}" srcOrd="0" destOrd="0" presId="urn:microsoft.com/office/officeart/2008/layout/NameandTitleOrganizationalChart"/>
    <dgm:cxn modelId="{1E959E07-8578-4E29-AB16-42DB6EB58986}" type="presParOf" srcId="{2A0ABE1E-85E0-40FA-BCC9-D13E6D61F778}" destId="{DDAAF239-C872-45AE-AEF7-F83312EB8366}" srcOrd="1" destOrd="0" presId="urn:microsoft.com/office/officeart/2008/layout/NameandTitleOrganizationalChart"/>
    <dgm:cxn modelId="{AD2E25FB-CB88-420B-B8C6-B4DD72FA503B}" type="presParOf" srcId="{2A0ABE1E-85E0-40FA-BCC9-D13E6D61F778}" destId="{45BC8C2F-2D59-4175-97C6-0ED209CD7396}" srcOrd="2" destOrd="0" presId="urn:microsoft.com/office/officeart/2008/layout/NameandTitleOrganizationalChart"/>
    <dgm:cxn modelId="{F63F98E4-5709-4502-826B-8ADB4AD93A54}" type="presParOf" srcId="{D6134EA3-C91A-40D7-93DC-B3F3909671DD}" destId="{C8AAC9C3-CA7D-4A2E-8F31-DDCC72CC3FD5}" srcOrd="1" destOrd="0" presId="urn:microsoft.com/office/officeart/2008/layout/NameandTitleOrganizationalChart"/>
    <dgm:cxn modelId="{38050E3C-E561-4F33-B72E-E4AB00E09365}" type="presParOf" srcId="{C8AAC9C3-CA7D-4A2E-8F31-DDCC72CC3FD5}" destId="{5D4F1A01-B17A-4882-BD08-96DFD096BE4C}" srcOrd="0" destOrd="0" presId="urn:microsoft.com/office/officeart/2008/layout/NameandTitleOrganizationalChart"/>
    <dgm:cxn modelId="{FD3721C5-7CA2-45CA-B4C0-3DE93A45C030}" type="presParOf" srcId="{C8AAC9C3-CA7D-4A2E-8F31-DDCC72CC3FD5}" destId="{669B2327-BC64-403C-9CCF-52CF0F98898A}" srcOrd="1" destOrd="0" presId="urn:microsoft.com/office/officeart/2008/layout/NameandTitleOrganizationalChart"/>
    <dgm:cxn modelId="{13C08F91-53B7-433E-80B5-C9749907AAC3}" type="presParOf" srcId="{669B2327-BC64-403C-9CCF-52CF0F98898A}" destId="{8866A364-F707-47DC-8E80-FC215583BAC1}" srcOrd="0" destOrd="0" presId="urn:microsoft.com/office/officeart/2008/layout/NameandTitleOrganizationalChart"/>
    <dgm:cxn modelId="{C6291E11-887F-4ACD-A13D-3E9576438EF4}" type="presParOf" srcId="{8866A364-F707-47DC-8E80-FC215583BAC1}" destId="{6AAE0971-A3D2-4868-B634-25EA9F57ACF1}" srcOrd="0" destOrd="0" presId="urn:microsoft.com/office/officeart/2008/layout/NameandTitleOrganizationalChart"/>
    <dgm:cxn modelId="{90F31A95-9644-46AB-95ED-D43B3C244B78}" type="presParOf" srcId="{8866A364-F707-47DC-8E80-FC215583BAC1}" destId="{0B1A0F3C-D257-4321-9E0D-D116ED232BAA}" srcOrd="1" destOrd="0" presId="urn:microsoft.com/office/officeart/2008/layout/NameandTitleOrganizationalChart"/>
    <dgm:cxn modelId="{728AFD3A-666F-48A1-B7E8-C89D7C14BF59}" type="presParOf" srcId="{8866A364-F707-47DC-8E80-FC215583BAC1}" destId="{F79D3964-04F1-42D2-BE5F-4790757F01BD}" srcOrd="2" destOrd="0" presId="urn:microsoft.com/office/officeart/2008/layout/NameandTitleOrganizationalChart"/>
    <dgm:cxn modelId="{FFD57D5E-E89D-4250-8359-72572C8C94FF}" type="presParOf" srcId="{669B2327-BC64-403C-9CCF-52CF0F98898A}" destId="{EE94DB6E-BA33-4F6D-9C23-0352003F8F90}" srcOrd="1" destOrd="0" presId="urn:microsoft.com/office/officeart/2008/layout/NameandTitleOrganizationalChart"/>
    <dgm:cxn modelId="{522D0EBC-26C3-4B76-86A8-2BD7B33B0E3B}" type="presParOf" srcId="{669B2327-BC64-403C-9CCF-52CF0F98898A}" destId="{9C59B0CA-68F3-4B97-8C19-7DA9CF1E0D0D}" srcOrd="2" destOrd="0" presId="urn:microsoft.com/office/officeart/2008/layout/NameandTitleOrganizationalChart"/>
    <dgm:cxn modelId="{90F7FE30-6B34-4A85-83C0-87693DC0051F}" type="presParOf" srcId="{D6134EA3-C91A-40D7-93DC-B3F3909671DD}" destId="{53FA93EB-2712-4236-95EE-E68D1A4CD8E8}" srcOrd="2" destOrd="0" presId="urn:microsoft.com/office/officeart/2008/layout/NameandTitleOrganizationalChart"/>
    <dgm:cxn modelId="{E5FAB8DA-BA6C-45F4-9A90-3902B3AFBCC2}" type="presParOf" srcId="{15A12393-3FD9-4D67-8393-D7187F831B10}" destId="{AD72C85A-6AC9-4B10-9C34-98B82F6BA1E1}" srcOrd="4" destOrd="0" presId="urn:microsoft.com/office/officeart/2008/layout/NameandTitleOrganizationalChart"/>
    <dgm:cxn modelId="{21702A47-4AAC-4484-98D4-03CCA119BB43}" type="presParOf" srcId="{15A12393-3FD9-4D67-8393-D7187F831B10}" destId="{1DD2FB40-5B9F-4227-A915-2C9DF490FB49}" srcOrd="5" destOrd="0" presId="urn:microsoft.com/office/officeart/2008/layout/NameandTitleOrganizationalChart"/>
    <dgm:cxn modelId="{E6D9DFBD-3F6C-47E1-A409-9726F40C5B90}" type="presParOf" srcId="{1DD2FB40-5B9F-4227-A915-2C9DF490FB49}" destId="{F2B3D154-0291-446D-8B00-C8A4BE2822C7}" srcOrd="0" destOrd="0" presId="urn:microsoft.com/office/officeart/2008/layout/NameandTitleOrganizationalChart"/>
    <dgm:cxn modelId="{067084E1-E86A-4352-B63C-130680EA0116}" type="presParOf" srcId="{F2B3D154-0291-446D-8B00-C8A4BE2822C7}" destId="{D13888A5-AA8C-4725-818E-C6E51353AFBA}" srcOrd="0" destOrd="0" presId="urn:microsoft.com/office/officeart/2008/layout/NameandTitleOrganizationalChart"/>
    <dgm:cxn modelId="{5C6A94F5-45FD-4F9E-AD1A-D63D6106F463}" type="presParOf" srcId="{F2B3D154-0291-446D-8B00-C8A4BE2822C7}" destId="{33B2C8F1-CC30-4C49-9E69-24DA0EBF9A8A}" srcOrd="1" destOrd="0" presId="urn:microsoft.com/office/officeart/2008/layout/NameandTitleOrganizationalChart"/>
    <dgm:cxn modelId="{60EA1234-9CDE-48B9-9369-01E02A81DB74}" type="presParOf" srcId="{F2B3D154-0291-446D-8B00-C8A4BE2822C7}" destId="{FEA66FEE-2EDC-436D-A29C-1ECDD7C99C6A}" srcOrd="2" destOrd="0" presId="urn:microsoft.com/office/officeart/2008/layout/NameandTitleOrganizationalChart"/>
    <dgm:cxn modelId="{B25C16F6-5761-4E58-B40A-C836A900AB90}" type="presParOf" srcId="{1DD2FB40-5B9F-4227-A915-2C9DF490FB49}" destId="{65CA15A6-CDD7-4D86-95C9-FBEB6F4CD95E}" srcOrd="1" destOrd="0" presId="urn:microsoft.com/office/officeart/2008/layout/NameandTitleOrganizationalChart"/>
    <dgm:cxn modelId="{966EB362-6487-4571-A2ED-B702E984839A}" type="presParOf" srcId="{65CA15A6-CDD7-4D86-95C9-FBEB6F4CD95E}" destId="{376BB1AF-E284-4227-8E56-A63F871B51E2}" srcOrd="0" destOrd="0" presId="urn:microsoft.com/office/officeart/2008/layout/NameandTitleOrganizationalChart"/>
    <dgm:cxn modelId="{64958A3F-1127-4E45-A1D4-9B6A3FBE1C6E}" type="presParOf" srcId="{65CA15A6-CDD7-4D86-95C9-FBEB6F4CD95E}" destId="{8B39B3CE-9332-4509-A92E-C47AA73B7164}" srcOrd="1" destOrd="0" presId="urn:microsoft.com/office/officeart/2008/layout/NameandTitleOrganizationalChart"/>
    <dgm:cxn modelId="{9A5B3BC9-D650-4734-B8AC-E97E46150A7F}" type="presParOf" srcId="{8B39B3CE-9332-4509-A92E-C47AA73B7164}" destId="{6F153AA6-AACA-46E8-9311-502B01A7464D}" srcOrd="0" destOrd="0" presId="urn:microsoft.com/office/officeart/2008/layout/NameandTitleOrganizationalChart"/>
    <dgm:cxn modelId="{4E36E17A-B941-4764-9458-7E198826296D}" type="presParOf" srcId="{6F153AA6-AACA-46E8-9311-502B01A7464D}" destId="{AF389280-FF98-46BB-9907-95672A9BFED7}" srcOrd="0" destOrd="0" presId="urn:microsoft.com/office/officeart/2008/layout/NameandTitleOrganizationalChart"/>
    <dgm:cxn modelId="{FA94CABD-7959-4427-806B-20E638419270}" type="presParOf" srcId="{6F153AA6-AACA-46E8-9311-502B01A7464D}" destId="{3E908EFE-F313-436A-8B55-58DB033D19C0}" srcOrd="1" destOrd="0" presId="urn:microsoft.com/office/officeart/2008/layout/NameandTitleOrganizationalChart"/>
    <dgm:cxn modelId="{E1487DDA-59BF-4813-BA1D-A61272B8CC17}" type="presParOf" srcId="{6F153AA6-AACA-46E8-9311-502B01A7464D}" destId="{7C61CA39-EB86-4A6E-B56E-09A996306325}" srcOrd="2" destOrd="0" presId="urn:microsoft.com/office/officeart/2008/layout/NameandTitleOrganizationalChart"/>
    <dgm:cxn modelId="{EB3D3375-2D84-442A-8A95-E5AF7E14E6E6}" type="presParOf" srcId="{8B39B3CE-9332-4509-A92E-C47AA73B7164}" destId="{70833297-A487-43DD-892B-8685D8F81B31}" srcOrd="1" destOrd="0" presId="urn:microsoft.com/office/officeart/2008/layout/NameandTitleOrganizationalChart"/>
    <dgm:cxn modelId="{B155E065-B65D-4D06-A32B-BA222847D68B}" type="presParOf" srcId="{8B39B3CE-9332-4509-A92E-C47AA73B7164}" destId="{6194BE6D-6C96-4E2A-B9E8-653A48968D97}" srcOrd="2" destOrd="0" presId="urn:microsoft.com/office/officeart/2008/layout/NameandTitleOrganizationalChart"/>
    <dgm:cxn modelId="{77F417D2-4532-4508-903A-CC72C2507295}" type="presParOf" srcId="{1DD2FB40-5B9F-4227-A915-2C9DF490FB49}" destId="{7A2C5FB1-E035-4D33-9AE3-BDB8D0A58569}" srcOrd="2" destOrd="0" presId="urn:microsoft.com/office/officeart/2008/layout/NameandTitleOrganizationalChart"/>
    <dgm:cxn modelId="{8836F1D2-AC9D-4E3A-8C37-A6C874370259}" type="presParOf" srcId="{884D5594-15FD-484C-8B8A-38A9D8355330}" destId="{2FAE076A-F70E-423B-8E59-7FCEA66897D6}" srcOrd="2" destOrd="0" presId="urn:microsoft.com/office/officeart/2008/layout/NameandTitleOrganizationalChart"/>
    <dgm:cxn modelId="{F9A9D220-0977-4DD9-BFDF-4A5E9AA6E5F6}" type="presParOf" srcId="{2FAE076A-F70E-423B-8E59-7FCEA66897D6}" destId="{19A776BF-223C-4C64-85CA-928E2C5041C0}" srcOrd="0" destOrd="0" presId="urn:microsoft.com/office/officeart/2008/layout/NameandTitleOrganizationalChart"/>
    <dgm:cxn modelId="{6BA4A629-C68D-4FFA-A68B-613F6D4278EC}" type="presParOf" srcId="{2FAE076A-F70E-423B-8E59-7FCEA66897D6}" destId="{CAAD126E-C865-4072-B59D-1FE5538A1854}" srcOrd="1" destOrd="0" presId="urn:microsoft.com/office/officeart/2008/layout/NameandTitleOrganizationalChart"/>
    <dgm:cxn modelId="{F937D854-8D25-4FB2-8116-1F1873A4F54D}" type="presParOf" srcId="{CAAD126E-C865-4072-B59D-1FE5538A1854}" destId="{7585ADEA-180C-4802-9192-CD09709E9EB0}" srcOrd="0" destOrd="0" presId="urn:microsoft.com/office/officeart/2008/layout/NameandTitleOrganizationalChart"/>
    <dgm:cxn modelId="{163FFB5B-1983-46A2-9076-603517C3AA98}" type="presParOf" srcId="{7585ADEA-180C-4802-9192-CD09709E9EB0}" destId="{7FD4A997-AD1B-42F5-937C-2553028E8831}" srcOrd="0" destOrd="0" presId="urn:microsoft.com/office/officeart/2008/layout/NameandTitleOrganizationalChart"/>
    <dgm:cxn modelId="{5C10CC31-0C0E-42E6-83A6-48972AA5199C}" type="presParOf" srcId="{7585ADEA-180C-4802-9192-CD09709E9EB0}" destId="{4FD18668-52A6-46E7-AC4C-688B5F96EB8B}" srcOrd="1" destOrd="0" presId="urn:microsoft.com/office/officeart/2008/layout/NameandTitleOrganizationalChart"/>
    <dgm:cxn modelId="{1CE72F6C-9F41-453D-B110-453BA332389B}" type="presParOf" srcId="{7585ADEA-180C-4802-9192-CD09709E9EB0}" destId="{69E273E7-ACFC-4D4C-A6ED-EE2FC45380DC}" srcOrd="2" destOrd="0" presId="urn:microsoft.com/office/officeart/2008/layout/NameandTitleOrganizationalChart"/>
    <dgm:cxn modelId="{4975BD0C-B281-40F3-8809-5D083BC63E2E}" type="presParOf" srcId="{CAAD126E-C865-4072-B59D-1FE5538A1854}" destId="{164ACAB3-75A9-4A2F-BD66-4AC86DE66E2C}" srcOrd="1" destOrd="0" presId="urn:microsoft.com/office/officeart/2008/layout/NameandTitleOrganizationalChart"/>
    <dgm:cxn modelId="{125666D3-93D0-4736-A664-2432E6D4E1BC}" type="presParOf" srcId="{CAAD126E-C865-4072-B59D-1FE5538A1854}" destId="{F30D2156-C16E-42E7-8F76-3953ED76B828}" srcOrd="2" destOrd="0" presId="urn:microsoft.com/office/officeart/2008/layout/NameandTitleOrganizationalChart"/>
    <dgm:cxn modelId="{6511B6D2-E453-484C-B9E7-7E93C88BD110}" type="presParOf" srcId="{F30D2156-C16E-42E7-8F76-3953ED76B828}" destId="{2B0397C1-59A2-46A1-AB9B-9D52E4955A19}" srcOrd="0" destOrd="0" presId="urn:microsoft.com/office/officeart/2008/layout/NameandTitleOrganizationalChart"/>
    <dgm:cxn modelId="{7A43F0DB-B674-4883-9D42-C9C3A7578249}" type="presParOf" srcId="{F30D2156-C16E-42E7-8F76-3953ED76B828}" destId="{13321823-FE75-4794-A909-74C703FE7C7B}" srcOrd="1" destOrd="0" presId="urn:microsoft.com/office/officeart/2008/layout/NameandTitleOrganizationalChart"/>
    <dgm:cxn modelId="{68719944-A738-4FCE-AA6E-1F60EA590F57}" type="presParOf" srcId="{13321823-FE75-4794-A909-74C703FE7C7B}" destId="{A19D3BEB-11B1-4329-A224-F9BE68FDBDC1}" srcOrd="0" destOrd="0" presId="urn:microsoft.com/office/officeart/2008/layout/NameandTitleOrganizationalChart"/>
    <dgm:cxn modelId="{A1D3FBF0-D642-4B63-9F4E-8E0050A50FC8}" type="presParOf" srcId="{A19D3BEB-11B1-4329-A224-F9BE68FDBDC1}" destId="{4A9EF853-A5CA-40AE-A295-6DEE00E9F716}" srcOrd="0" destOrd="0" presId="urn:microsoft.com/office/officeart/2008/layout/NameandTitleOrganizationalChart"/>
    <dgm:cxn modelId="{0AACC8A5-DB99-4196-8938-13ABBBF82BC6}" type="presParOf" srcId="{A19D3BEB-11B1-4329-A224-F9BE68FDBDC1}" destId="{C3D4449F-2E1E-4C57-A2BA-1BAE7901936E}" srcOrd="1" destOrd="0" presId="urn:microsoft.com/office/officeart/2008/layout/NameandTitleOrganizationalChart"/>
    <dgm:cxn modelId="{EF81913D-759E-4579-85B2-BE750949EF81}" type="presParOf" srcId="{A19D3BEB-11B1-4329-A224-F9BE68FDBDC1}" destId="{1752F7A3-99B5-4B19-98CE-88F86D470CBA}" srcOrd="2" destOrd="0" presId="urn:microsoft.com/office/officeart/2008/layout/NameandTitleOrganizationalChart"/>
    <dgm:cxn modelId="{5A4BD200-D891-4430-B6C2-E7C5DA3C6267}" type="presParOf" srcId="{13321823-FE75-4794-A909-74C703FE7C7B}" destId="{47CD6C52-5905-4D2D-8BEA-4A3873AE9971}" srcOrd="1" destOrd="0" presId="urn:microsoft.com/office/officeart/2008/layout/NameandTitleOrganizationalChart"/>
    <dgm:cxn modelId="{CFD681C7-59B9-4378-9A00-0624D174B3F6}" type="presParOf" srcId="{13321823-FE75-4794-A909-74C703FE7C7B}" destId="{B96A2BD3-660D-49AC-8C97-A1E83EED77E8}" srcOrd="2" destOrd="0" presId="urn:microsoft.com/office/officeart/2008/layout/NameandTitleOrganizational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D58092A-2335-4CBD-AC17-7588ECE3903F}" type="doc">
      <dgm:prSet loTypeId="urn:microsoft.com/office/officeart/2005/8/layout/cycle1" loCatId="cycle" qsTypeId="urn:microsoft.com/office/officeart/2005/8/quickstyle/3d4" qsCatId="3D" csTypeId="urn:microsoft.com/office/officeart/2005/8/colors/accent1_2" csCatId="accent1" phldr="1"/>
      <dgm:spPr/>
      <dgm:t>
        <a:bodyPr/>
        <a:lstStyle/>
        <a:p>
          <a:endParaRPr lang="nb-NO"/>
        </a:p>
      </dgm:t>
    </dgm:pt>
    <dgm:pt modelId="{01A49A70-3E91-4F4F-9747-FE88D8B40752}">
      <dgm:prSet phldrT="[Tekst]" custT="1"/>
      <dgm:spPr/>
      <dgm:t>
        <a:bodyPr/>
        <a:lstStyle/>
        <a:p>
          <a:r>
            <a:rPr lang="nb-NO" sz="2800" b="1" smtClean="0"/>
            <a:t>Sjukehus</a:t>
          </a:r>
          <a:endParaRPr lang="nb-NO" sz="2800" b="1" dirty="0"/>
        </a:p>
      </dgm:t>
    </dgm:pt>
    <dgm:pt modelId="{6DFEB84C-32E0-4625-9CAB-5A5720601309}" type="parTrans" cxnId="{3570B66E-FEDA-4987-B415-34496A2712DC}">
      <dgm:prSet/>
      <dgm:spPr/>
      <dgm:t>
        <a:bodyPr/>
        <a:lstStyle/>
        <a:p>
          <a:endParaRPr lang="nb-NO"/>
        </a:p>
      </dgm:t>
    </dgm:pt>
    <dgm:pt modelId="{F4C8786E-8349-4557-8248-882CEF09D448}" type="sibTrans" cxnId="{3570B66E-FEDA-4987-B415-34496A2712DC}">
      <dgm:prSet/>
      <dgm:spPr/>
      <dgm:t>
        <a:bodyPr/>
        <a:lstStyle/>
        <a:p>
          <a:endParaRPr lang="nb-NO"/>
        </a:p>
      </dgm:t>
    </dgm:pt>
    <dgm:pt modelId="{9B5B0B38-9398-4802-AAEB-575A7B942440}">
      <dgm:prSet phldrT="[Tekst]" custT="1"/>
      <dgm:spPr/>
      <dgm:t>
        <a:bodyPr/>
        <a:lstStyle/>
        <a:p>
          <a:r>
            <a:rPr lang="nb-NO" sz="2400" dirty="0" smtClean="0"/>
            <a:t>Vekttap </a:t>
          </a:r>
        </a:p>
        <a:p>
          <a:r>
            <a:rPr lang="nb-NO" sz="2400" i="1" dirty="0" smtClean="0"/>
            <a:t>under innlegging</a:t>
          </a:r>
          <a:endParaRPr lang="nb-NO" sz="2400" i="1" dirty="0"/>
        </a:p>
      </dgm:t>
    </dgm:pt>
    <dgm:pt modelId="{3EB9E397-5E48-47E5-B93C-552EBF699270}" type="parTrans" cxnId="{6616443C-C1A8-46B8-9897-3A6FA6F988EB}">
      <dgm:prSet/>
      <dgm:spPr/>
      <dgm:t>
        <a:bodyPr/>
        <a:lstStyle/>
        <a:p>
          <a:endParaRPr lang="nb-NO"/>
        </a:p>
      </dgm:t>
    </dgm:pt>
    <dgm:pt modelId="{793748BD-47C0-4364-991F-FEB83B9257ED}" type="sibTrans" cxnId="{6616443C-C1A8-46B8-9897-3A6FA6F988EB}">
      <dgm:prSet/>
      <dgm:spPr/>
      <dgm:t>
        <a:bodyPr/>
        <a:lstStyle/>
        <a:p>
          <a:endParaRPr lang="nb-NO"/>
        </a:p>
      </dgm:t>
    </dgm:pt>
    <dgm:pt modelId="{39B3AC26-1C34-435F-BBBE-3ED67608E1FA}">
      <dgm:prSet phldrT="[Tekst]" custT="1"/>
      <dgm:spPr/>
      <dgm:t>
        <a:bodyPr/>
        <a:lstStyle/>
        <a:p>
          <a:r>
            <a:rPr lang="nb-NO" sz="2800" b="1" dirty="0" smtClean="0"/>
            <a:t>Heime/</a:t>
          </a:r>
        </a:p>
        <a:p>
          <a:r>
            <a:rPr lang="nb-NO" sz="2800" b="1" dirty="0" smtClean="0"/>
            <a:t>sjukeheim</a:t>
          </a:r>
          <a:endParaRPr lang="nb-NO" sz="2800" b="1" dirty="0"/>
        </a:p>
      </dgm:t>
    </dgm:pt>
    <dgm:pt modelId="{C5C1D43E-A2DE-40CD-82A7-1CEF1F094D46}" type="parTrans" cxnId="{0985BB33-8A5E-464C-9E07-9CEC0F9B0583}">
      <dgm:prSet/>
      <dgm:spPr/>
      <dgm:t>
        <a:bodyPr/>
        <a:lstStyle/>
        <a:p>
          <a:endParaRPr lang="nb-NO"/>
        </a:p>
      </dgm:t>
    </dgm:pt>
    <dgm:pt modelId="{562FA14A-F9FC-45FE-8B69-B79531092788}" type="sibTrans" cxnId="{0985BB33-8A5E-464C-9E07-9CEC0F9B0583}">
      <dgm:prSet/>
      <dgm:spPr/>
      <dgm:t>
        <a:bodyPr/>
        <a:lstStyle/>
        <a:p>
          <a:endParaRPr lang="nb-NO"/>
        </a:p>
      </dgm:t>
    </dgm:pt>
    <dgm:pt modelId="{5179860B-CB80-4C44-AB2D-1BE5F840CD75}">
      <dgm:prSet phldrT="[Tekst]" custT="1"/>
      <dgm:spPr/>
      <dgm:t>
        <a:bodyPr/>
        <a:lstStyle/>
        <a:p>
          <a:r>
            <a:rPr lang="nb-NO" sz="2400" i="1" dirty="0" smtClean="0"/>
            <a:t>Ernæringsmessig risiko eller underernæring ved innlegging</a:t>
          </a:r>
          <a:endParaRPr lang="nb-NO" sz="2400" i="1" dirty="0"/>
        </a:p>
      </dgm:t>
    </dgm:pt>
    <dgm:pt modelId="{A1BE4427-CED4-4CCB-AC06-FE4A5FC22D5B}" type="parTrans" cxnId="{6596031A-9EB4-4103-AB1F-2F914EEEC526}">
      <dgm:prSet/>
      <dgm:spPr/>
      <dgm:t>
        <a:bodyPr/>
        <a:lstStyle/>
        <a:p>
          <a:endParaRPr lang="nb-NO"/>
        </a:p>
      </dgm:t>
    </dgm:pt>
    <dgm:pt modelId="{ECE50189-C3DA-47E6-B996-923E4FBF131A}" type="sibTrans" cxnId="{6596031A-9EB4-4103-AB1F-2F914EEEC526}">
      <dgm:prSet/>
      <dgm:spPr/>
      <dgm:t>
        <a:bodyPr/>
        <a:lstStyle/>
        <a:p>
          <a:endParaRPr lang="nb-NO"/>
        </a:p>
      </dgm:t>
    </dgm:pt>
    <dgm:pt modelId="{434BAB56-F876-4782-8D0E-94BA45C21F47}" type="pres">
      <dgm:prSet presAssocID="{BD58092A-2335-4CBD-AC17-7588ECE3903F}" presName="cycle" presStyleCnt="0">
        <dgm:presLayoutVars>
          <dgm:dir/>
          <dgm:resizeHandles val="exact"/>
        </dgm:presLayoutVars>
      </dgm:prSet>
      <dgm:spPr/>
      <dgm:t>
        <a:bodyPr/>
        <a:lstStyle/>
        <a:p>
          <a:endParaRPr lang="nb-NO"/>
        </a:p>
      </dgm:t>
    </dgm:pt>
    <dgm:pt modelId="{C824EE7C-C195-4B29-80AA-A37775D87C32}" type="pres">
      <dgm:prSet presAssocID="{01A49A70-3E91-4F4F-9747-FE88D8B40752}" presName="dummy" presStyleCnt="0"/>
      <dgm:spPr/>
    </dgm:pt>
    <dgm:pt modelId="{760D8069-F597-4E2D-8FCF-2AAA36E6CAFA}" type="pres">
      <dgm:prSet presAssocID="{01A49A70-3E91-4F4F-9747-FE88D8B40752}" presName="node" presStyleLbl="revTx" presStyleIdx="0" presStyleCnt="4">
        <dgm:presLayoutVars>
          <dgm:bulletEnabled val="1"/>
        </dgm:presLayoutVars>
      </dgm:prSet>
      <dgm:spPr/>
      <dgm:t>
        <a:bodyPr/>
        <a:lstStyle/>
        <a:p>
          <a:endParaRPr lang="nb-NO"/>
        </a:p>
      </dgm:t>
    </dgm:pt>
    <dgm:pt modelId="{23D39D35-0F0D-47CB-B7F6-F447EDC35AD1}" type="pres">
      <dgm:prSet presAssocID="{F4C8786E-8349-4557-8248-882CEF09D448}" presName="sibTrans" presStyleLbl="node1" presStyleIdx="0" presStyleCnt="4"/>
      <dgm:spPr/>
      <dgm:t>
        <a:bodyPr/>
        <a:lstStyle/>
        <a:p>
          <a:endParaRPr lang="nb-NO"/>
        </a:p>
      </dgm:t>
    </dgm:pt>
    <dgm:pt modelId="{A497F715-75D1-4452-B928-192299CB4DC7}" type="pres">
      <dgm:prSet presAssocID="{9B5B0B38-9398-4802-AAEB-575A7B942440}" presName="dummy" presStyleCnt="0"/>
      <dgm:spPr/>
    </dgm:pt>
    <dgm:pt modelId="{946B848D-B648-48A2-9E6E-E8C1A54AFD81}" type="pres">
      <dgm:prSet presAssocID="{9B5B0B38-9398-4802-AAEB-575A7B942440}" presName="node" presStyleLbl="revTx" presStyleIdx="1" presStyleCnt="4">
        <dgm:presLayoutVars>
          <dgm:bulletEnabled val="1"/>
        </dgm:presLayoutVars>
      </dgm:prSet>
      <dgm:spPr/>
      <dgm:t>
        <a:bodyPr/>
        <a:lstStyle/>
        <a:p>
          <a:endParaRPr lang="nb-NO"/>
        </a:p>
      </dgm:t>
    </dgm:pt>
    <dgm:pt modelId="{6BEEE996-DEAA-4047-8836-D8922DE60C26}" type="pres">
      <dgm:prSet presAssocID="{793748BD-47C0-4364-991F-FEB83B9257ED}" presName="sibTrans" presStyleLbl="node1" presStyleIdx="1" presStyleCnt="4"/>
      <dgm:spPr/>
      <dgm:t>
        <a:bodyPr/>
        <a:lstStyle/>
        <a:p>
          <a:endParaRPr lang="nb-NO"/>
        </a:p>
      </dgm:t>
    </dgm:pt>
    <dgm:pt modelId="{06990A67-B881-4111-98BF-06D2C66F2934}" type="pres">
      <dgm:prSet presAssocID="{39B3AC26-1C34-435F-BBBE-3ED67608E1FA}" presName="dummy" presStyleCnt="0"/>
      <dgm:spPr/>
    </dgm:pt>
    <dgm:pt modelId="{19DEF196-862A-4A71-955A-749A1E4308F1}" type="pres">
      <dgm:prSet presAssocID="{39B3AC26-1C34-435F-BBBE-3ED67608E1FA}" presName="node" presStyleLbl="revTx" presStyleIdx="2" presStyleCnt="4">
        <dgm:presLayoutVars>
          <dgm:bulletEnabled val="1"/>
        </dgm:presLayoutVars>
      </dgm:prSet>
      <dgm:spPr/>
      <dgm:t>
        <a:bodyPr/>
        <a:lstStyle/>
        <a:p>
          <a:endParaRPr lang="nb-NO"/>
        </a:p>
      </dgm:t>
    </dgm:pt>
    <dgm:pt modelId="{2DE771FD-2149-4335-AB9B-263AA1FF3A32}" type="pres">
      <dgm:prSet presAssocID="{562FA14A-F9FC-45FE-8B69-B79531092788}" presName="sibTrans" presStyleLbl="node1" presStyleIdx="2" presStyleCnt="4"/>
      <dgm:spPr/>
      <dgm:t>
        <a:bodyPr/>
        <a:lstStyle/>
        <a:p>
          <a:endParaRPr lang="nb-NO"/>
        </a:p>
      </dgm:t>
    </dgm:pt>
    <dgm:pt modelId="{8BCA8673-D627-4A9B-804C-30516BF3EFAC}" type="pres">
      <dgm:prSet presAssocID="{5179860B-CB80-4C44-AB2D-1BE5F840CD75}" presName="dummy" presStyleCnt="0"/>
      <dgm:spPr/>
    </dgm:pt>
    <dgm:pt modelId="{BA59ADDA-2E5B-444C-8C86-C24C99C3F81F}" type="pres">
      <dgm:prSet presAssocID="{5179860B-CB80-4C44-AB2D-1BE5F840CD75}" presName="node" presStyleLbl="revTx" presStyleIdx="3" presStyleCnt="4" custScaleX="105773" custRadScaleRad="101504" custRadScaleInc="-5504">
        <dgm:presLayoutVars>
          <dgm:bulletEnabled val="1"/>
        </dgm:presLayoutVars>
      </dgm:prSet>
      <dgm:spPr/>
      <dgm:t>
        <a:bodyPr/>
        <a:lstStyle/>
        <a:p>
          <a:endParaRPr lang="nb-NO"/>
        </a:p>
      </dgm:t>
    </dgm:pt>
    <dgm:pt modelId="{C5C225BE-AFF1-48FD-8EEE-C19A70629DC2}" type="pres">
      <dgm:prSet presAssocID="{ECE50189-C3DA-47E6-B996-923E4FBF131A}" presName="sibTrans" presStyleLbl="node1" presStyleIdx="3" presStyleCnt="4" custLinFactNeighborX="3517" custLinFactNeighborY="-294"/>
      <dgm:spPr/>
      <dgm:t>
        <a:bodyPr/>
        <a:lstStyle/>
        <a:p>
          <a:endParaRPr lang="nb-NO"/>
        </a:p>
      </dgm:t>
    </dgm:pt>
  </dgm:ptLst>
  <dgm:cxnLst>
    <dgm:cxn modelId="{51245A7F-82E5-4AD8-8692-FC2FB357AF92}" type="presOf" srcId="{ECE50189-C3DA-47E6-B996-923E4FBF131A}" destId="{C5C225BE-AFF1-48FD-8EEE-C19A70629DC2}" srcOrd="0" destOrd="0" presId="urn:microsoft.com/office/officeart/2005/8/layout/cycle1"/>
    <dgm:cxn modelId="{1DF02700-6109-4B62-808E-1205BD2AD65F}" type="presOf" srcId="{01A49A70-3E91-4F4F-9747-FE88D8B40752}" destId="{760D8069-F597-4E2D-8FCF-2AAA36E6CAFA}" srcOrd="0" destOrd="0" presId="urn:microsoft.com/office/officeart/2005/8/layout/cycle1"/>
    <dgm:cxn modelId="{D6A6021B-8669-4A5D-9F11-D93D04C7FC43}" type="presOf" srcId="{BD58092A-2335-4CBD-AC17-7588ECE3903F}" destId="{434BAB56-F876-4782-8D0E-94BA45C21F47}" srcOrd="0" destOrd="0" presId="urn:microsoft.com/office/officeart/2005/8/layout/cycle1"/>
    <dgm:cxn modelId="{0985BB33-8A5E-464C-9E07-9CEC0F9B0583}" srcId="{BD58092A-2335-4CBD-AC17-7588ECE3903F}" destId="{39B3AC26-1C34-435F-BBBE-3ED67608E1FA}" srcOrd="2" destOrd="0" parTransId="{C5C1D43E-A2DE-40CD-82A7-1CEF1F094D46}" sibTransId="{562FA14A-F9FC-45FE-8B69-B79531092788}"/>
    <dgm:cxn modelId="{632D74A5-9BD7-48A0-A348-AE2134233AAC}" type="presOf" srcId="{562FA14A-F9FC-45FE-8B69-B79531092788}" destId="{2DE771FD-2149-4335-AB9B-263AA1FF3A32}" srcOrd="0" destOrd="0" presId="urn:microsoft.com/office/officeart/2005/8/layout/cycle1"/>
    <dgm:cxn modelId="{4A46AABE-8A47-4F78-8771-023DEBF2AA88}" type="presOf" srcId="{39B3AC26-1C34-435F-BBBE-3ED67608E1FA}" destId="{19DEF196-862A-4A71-955A-749A1E4308F1}" srcOrd="0" destOrd="0" presId="urn:microsoft.com/office/officeart/2005/8/layout/cycle1"/>
    <dgm:cxn modelId="{6616443C-C1A8-46B8-9897-3A6FA6F988EB}" srcId="{BD58092A-2335-4CBD-AC17-7588ECE3903F}" destId="{9B5B0B38-9398-4802-AAEB-575A7B942440}" srcOrd="1" destOrd="0" parTransId="{3EB9E397-5E48-47E5-B93C-552EBF699270}" sibTransId="{793748BD-47C0-4364-991F-FEB83B9257ED}"/>
    <dgm:cxn modelId="{D09294C2-E684-4A09-834D-B0EC43E76D00}" type="presOf" srcId="{9B5B0B38-9398-4802-AAEB-575A7B942440}" destId="{946B848D-B648-48A2-9E6E-E8C1A54AFD81}" srcOrd="0" destOrd="0" presId="urn:microsoft.com/office/officeart/2005/8/layout/cycle1"/>
    <dgm:cxn modelId="{F8A56DEA-1C68-461C-BA8F-E5525992AEEC}" type="presOf" srcId="{5179860B-CB80-4C44-AB2D-1BE5F840CD75}" destId="{BA59ADDA-2E5B-444C-8C86-C24C99C3F81F}" srcOrd="0" destOrd="0" presId="urn:microsoft.com/office/officeart/2005/8/layout/cycle1"/>
    <dgm:cxn modelId="{6596031A-9EB4-4103-AB1F-2F914EEEC526}" srcId="{BD58092A-2335-4CBD-AC17-7588ECE3903F}" destId="{5179860B-CB80-4C44-AB2D-1BE5F840CD75}" srcOrd="3" destOrd="0" parTransId="{A1BE4427-CED4-4CCB-AC06-FE4A5FC22D5B}" sibTransId="{ECE50189-C3DA-47E6-B996-923E4FBF131A}"/>
    <dgm:cxn modelId="{3570B66E-FEDA-4987-B415-34496A2712DC}" srcId="{BD58092A-2335-4CBD-AC17-7588ECE3903F}" destId="{01A49A70-3E91-4F4F-9747-FE88D8B40752}" srcOrd="0" destOrd="0" parTransId="{6DFEB84C-32E0-4625-9CAB-5A5720601309}" sibTransId="{F4C8786E-8349-4557-8248-882CEF09D448}"/>
    <dgm:cxn modelId="{A57E5F8D-F65C-41A3-9C9E-E26B40B00A83}" type="presOf" srcId="{793748BD-47C0-4364-991F-FEB83B9257ED}" destId="{6BEEE996-DEAA-4047-8836-D8922DE60C26}" srcOrd="0" destOrd="0" presId="urn:microsoft.com/office/officeart/2005/8/layout/cycle1"/>
    <dgm:cxn modelId="{02AD6551-C998-40F3-81D5-06C744DEC593}" type="presOf" srcId="{F4C8786E-8349-4557-8248-882CEF09D448}" destId="{23D39D35-0F0D-47CB-B7F6-F447EDC35AD1}" srcOrd="0" destOrd="0" presId="urn:microsoft.com/office/officeart/2005/8/layout/cycle1"/>
    <dgm:cxn modelId="{491DA000-4535-4942-A900-2A3DE8E03A75}" type="presParOf" srcId="{434BAB56-F876-4782-8D0E-94BA45C21F47}" destId="{C824EE7C-C195-4B29-80AA-A37775D87C32}" srcOrd="0" destOrd="0" presId="urn:microsoft.com/office/officeart/2005/8/layout/cycle1"/>
    <dgm:cxn modelId="{82E6060F-0782-4015-B076-ECC83A9207A2}" type="presParOf" srcId="{434BAB56-F876-4782-8D0E-94BA45C21F47}" destId="{760D8069-F597-4E2D-8FCF-2AAA36E6CAFA}" srcOrd="1" destOrd="0" presId="urn:microsoft.com/office/officeart/2005/8/layout/cycle1"/>
    <dgm:cxn modelId="{7CEAC215-5DB4-4AAB-9FF9-DDF3195DD615}" type="presParOf" srcId="{434BAB56-F876-4782-8D0E-94BA45C21F47}" destId="{23D39D35-0F0D-47CB-B7F6-F447EDC35AD1}" srcOrd="2" destOrd="0" presId="urn:microsoft.com/office/officeart/2005/8/layout/cycle1"/>
    <dgm:cxn modelId="{477360D0-0B12-4A3D-9015-2C0AADDDB18E}" type="presParOf" srcId="{434BAB56-F876-4782-8D0E-94BA45C21F47}" destId="{A497F715-75D1-4452-B928-192299CB4DC7}" srcOrd="3" destOrd="0" presId="urn:microsoft.com/office/officeart/2005/8/layout/cycle1"/>
    <dgm:cxn modelId="{556352D5-5ACE-4429-AFDD-7D361CDA0D07}" type="presParOf" srcId="{434BAB56-F876-4782-8D0E-94BA45C21F47}" destId="{946B848D-B648-48A2-9E6E-E8C1A54AFD81}" srcOrd="4" destOrd="0" presId="urn:microsoft.com/office/officeart/2005/8/layout/cycle1"/>
    <dgm:cxn modelId="{50852064-5962-4867-A7C1-1E1CF861A4EC}" type="presParOf" srcId="{434BAB56-F876-4782-8D0E-94BA45C21F47}" destId="{6BEEE996-DEAA-4047-8836-D8922DE60C26}" srcOrd="5" destOrd="0" presId="urn:microsoft.com/office/officeart/2005/8/layout/cycle1"/>
    <dgm:cxn modelId="{C14FE5DF-260E-43B1-A8EA-6B848C7C2B3F}" type="presParOf" srcId="{434BAB56-F876-4782-8D0E-94BA45C21F47}" destId="{06990A67-B881-4111-98BF-06D2C66F2934}" srcOrd="6" destOrd="0" presId="urn:microsoft.com/office/officeart/2005/8/layout/cycle1"/>
    <dgm:cxn modelId="{866B548B-8B8E-48D8-B335-3D0579E5C2ED}" type="presParOf" srcId="{434BAB56-F876-4782-8D0E-94BA45C21F47}" destId="{19DEF196-862A-4A71-955A-749A1E4308F1}" srcOrd="7" destOrd="0" presId="urn:microsoft.com/office/officeart/2005/8/layout/cycle1"/>
    <dgm:cxn modelId="{C28F0F05-9D42-4F5D-BC6D-8227FE4CB46A}" type="presParOf" srcId="{434BAB56-F876-4782-8D0E-94BA45C21F47}" destId="{2DE771FD-2149-4335-AB9B-263AA1FF3A32}" srcOrd="8" destOrd="0" presId="urn:microsoft.com/office/officeart/2005/8/layout/cycle1"/>
    <dgm:cxn modelId="{247451E3-53D8-445A-8A15-5CBBBAF687B6}" type="presParOf" srcId="{434BAB56-F876-4782-8D0E-94BA45C21F47}" destId="{8BCA8673-D627-4A9B-804C-30516BF3EFAC}" srcOrd="9" destOrd="0" presId="urn:microsoft.com/office/officeart/2005/8/layout/cycle1"/>
    <dgm:cxn modelId="{69A97E05-AF3E-4F11-BB2B-808733B8AEFF}" type="presParOf" srcId="{434BAB56-F876-4782-8D0E-94BA45C21F47}" destId="{BA59ADDA-2E5B-444C-8C86-C24C99C3F81F}" srcOrd="10" destOrd="0" presId="urn:microsoft.com/office/officeart/2005/8/layout/cycle1"/>
    <dgm:cxn modelId="{9FF7A31D-12E7-4CBB-BA8D-7DCC0CE0CE48}" type="presParOf" srcId="{434BAB56-F876-4782-8D0E-94BA45C21F47}" destId="{C5C225BE-AFF1-48FD-8EEE-C19A70629DC2}" srcOrd="11"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0397C1-59A2-46A1-AB9B-9D52E4955A19}">
      <dsp:nvSpPr>
        <dsp:cNvPr id="0" name=""/>
        <dsp:cNvSpPr/>
      </dsp:nvSpPr>
      <dsp:spPr>
        <a:xfrm>
          <a:off x="4303573" y="1994370"/>
          <a:ext cx="2569539" cy="401395"/>
        </a:xfrm>
        <a:custGeom>
          <a:avLst/>
          <a:gdLst/>
          <a:ahLst/>
          <a:cxnLst/>
          <a:rect l="0" t="0" r="0" b="0"/>
          <a:pathLst>
            <a:path>
              <a:moveTo>
                <a:pt x="2569539" y="0"/>
              </a:moveTo>
              <a:lnTo>
                <a:pt x="2569539" y="401395"/>
              </a:lnTo>
              <a:lnTo>
                <a:pt x="0" y="40139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9A776BF-223C-4C64-85CA-928E2C5041C0}">
      <dsp:nvSpPr>
        <dsp:cNvPr id="0" name=""/>
        <dsp:cNvSpPr/>
      </dsp:nvSpPr>
      <dsp:spPr>
        <a:xfrm>
          <a:off x="5284198" y="870905"/>
          <a:ext cx="750300" cy="689268"/>
        </a:xfrm>
        <a:custGeom>
          <a:avLst/>
          <a:gdLst/>
          <a:ahLst/>
          <a:cxnLst/>
          <a:rect l="0" t="0" r="0" b="0"/>
          <a:pathLst>
            <a:path>
              <a:moveTo>
                <a:pt x="0" y="0"/>
              </a:moveTo>
              <a:lnTo>
                <a:pt x="0" y="689268"/>
              </a:lnTo>
              <a:lnTo>
                <a:pt x="750300" y="68926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76BB1AF-E284-4227-8E56-A63F871B51E2}">
      <dsp:nvSpPr>
        <dsp:cNvPr id="0" name=""/>
        <dsp:cNvSpPr/>
      </dsp:nvSpPr>
      <dsp:spPr>
        <a:xfrm>
          <a:off x="7606377" y="4981302"/>
          <a:ext cx="91440" cy="582134"/>
        </a:xfrm>
        <a:custGeom>
          <a:avLst/>
          <a:gdLst/>
          <a:ahLst/>
          <a:cxnLst/>
          <a:rect l="0" t="0" r="0" b="0"/>
          <a:pathLst>
            <a:path>
              <a:moveTo>
                <a:pt x="53127" y="0"/>
              </a:moveTo>
              <a:lnTo>
                <a:pt x="53127" y="379509"/>
              </a:lnTo>
              <a:lnTo>
                <a:pt x="45720" y="379509"/>
              </a:lnTo>
              <a:lnTo>
                <a:pt x="45720" y="58213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D72C85A-6AC9-4B10-9C34-98B82F6BA1E1}">
      <dsp:nvSpPr>
        <dsp:cNvPr id="0" name=""/>
        <dsp:cNvSpPr/>
      </dsp:nvSpPr>
      <dsp:spPr>
        <a:xfrm>
          <a:off x="5284198" y="870905"/>
          <a:ext cx="2375307" cy="3242002"/>
        </a:xfrm>
        <a:custGeom>
          <a:avLst/>
          <a:gdLst/>
          <a:ahLst/>
          <a:cxnLst/>
          <a:rect l="0" t="0" r="0" b="0"/>
          <a:pathLst>
            <a:path>
              <a:moveTo>
                <a:pt x="0" y="0"/>
              </a:moveTo>
              <a:lnTo>
                <a:pt x="0" y="3039377"/>
              </a:lnTo>
              <a:lnTo>
                <a:pt x="2375307" y="3039377"/>
              </a:lnTo>
              <a:lnTo>
                <a:pt x="2375307" y="324200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D4F1A01-B17A-4882-BD08-96DFD096BE4C}">
      <dsp:nvSpPr>
        <dsp:cNvPr id="0" name=""/>
        <dsp:cNvSpPr/>
      </dsp:nvSpPr>
      <dsp:spPr>
        <a:xfrm>
          <a:off x="5333250" y="4981302"/>
          <a:ext cx="91440" cy="596716"/>
        </a:xfrm>
        <a:custGeom>
          <a:avLst/>
          <a:gdLst/>
          <a:ahLst/>
          <a:cxnLst/>
          <a:rect l="0" t="0" r="0" b="0"/>
          <a:pathLst>
            <a:path>
              <a:moveTo>
                <a:pt x="63156" y="0"/>
              </a:moveTo>
              <a:lnTo>
                <a:pt x="63156" y="394091"/>
              </a:lnTo>
              <a:lnTo>
                <a:pt x="45720" y="394091"/>
              </a:lnTo>
              <a:lnTo>
                <a:pt x="45720" y="59671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D636125-453F-480F-8EAE-14CA32A96BF4}">
      <dsp:nvSpPr>
        <dsp:cNvPr id="0" name=""/>
        <dsp:cNvSpPr/>
      </dsp:nvSpPr>
      <dsp:spPr>
        <a:xfrm>
          <a:off x="5284198" y="870905"/>
          <a:ext cx="112208" cy="3242002"/>
        </a:xfrm>
        <a:custGeom>
          <a:avLst/>
          <a:gdLst/>
          <a:ahLst/>
          <a:cxnLst/>
          <a:rect l="0" t="0" r="0" b="0"/>
          <a:pathLst>
            <a:path>
              <a:moveTo>
                <a:pt x="0" y="0"/>
              </a:moveTo>
              <a:lnTo>
                <a:pt x="0" y="3039377"/>
              </a:lnTo>
              <a:lnTo>
                <a:pt x="112208" y="3039377"/>
              </a:lnTo>
              <a:lnTo>
                <a:pt x="112208" y="324200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7E4ABE4-033F-4953-B447-108916ACCF91}">
      <dsp:nvSpPr>
        <dsp:cNvPr id="0" name=""/>
        <dsp:cNvSpPr/>
      </dsp:nvSpPr>
      <dsp:spPr>
        <a:xfrm>
          <a:off x="3020141" y="4981302"/>
          <a:ext cx="91440" cy="552441"/>
        </a:xfrm>
        <a:custGeom>
          <a:avLst/>
          <a:gdLst/>
          <a:ahLst/>
          <a:cxnLst/>
          <a:rect l="0" t="0" r="0" b="0"/>
          <a:pathLst>
            <a:path>
              <a:moveTo>
                <a:pt x="48832" y="0"/>
              </a:moveTo>
              <a:lnTo>
                <a:pt x="48832" y="349815"/>
              </a:lnTo>
              <a:lnTo>
                <a:pt x="45720" y="349815"/>
              </a:lnTo>
              <a:lnTo>
                <a:pt x="45720" y="55244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A37BBC4-1EF3-40EE-A9A3-068453CCD35C}">
      <dsp:nvSpPr>
        <dsp:cNvPr id="0" name=""/>
        <dsp:cNvSpPr/>
      </dsp:nvSpPr>
      <dsp:spPr>
        <a:xfrm>
          <a:off x="3068973" y="870905"/>
          <a:ext cx="2215224" cy="3242002"/>
        </a:xfrm>
        <a:custGeom>
          <a:avLst/>
          <a:gdLst/>
          <a:ahLst/>
          <a:cxnLst/>
          <a:rect l="0" t="0" r="0" b="0"/>
          <a:pathLst>
            <a:path>
              <a:moveTo>
                <a:pt x="2215224" y="0"/>
              </a:moveTo>
              <a:lnTo>
                <a:pt x="2215224" y="3039377"/>
              </a:lnTo>
              <a:lnTo>
                <a:pt x="0" y="3039377"/>
              </a:lnTo>
              <a:lnTo>
                <a:pt x="0" y="324200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438665F-D181-485C-9B47-6FF11582041D}">
      <dsp:nvSpPr>
        <dsp:cNvPr id="0" name=""/>
        <dsp:cNvSpPr/>
      </dsp:nvSpPr>
      <dsp:spPr>
        <a:xfrm>
          <a:off x="4445584" y="2512"/>
          <a:ext cx="1677226" cy="868393"/>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122540" numCol="1" spcCol="1270" anchor="ctr" anchorCtr="0">
          <a:noAutofit/>
        </a:bodyPr>
        <a:lstStyle/>
        <a:p>
          <a:pPr lvl="0" algn="ctr" defTabSz="622300">
            <a:lnSpc>
              <a:spcPct val="90000"/>
            </a:lnSpc>
            <a:spcBef>
              <a:spcPct val="0"/>
            </a:spcBef>
            <a:spcAft>
              <a:spcPct val="35000"/>
            </a:spcAft>
          </a:pPr>
          <a:r>
            <a:rPr lang="nn-NO" sz="1400" kern="1200" noProof="0" dirty="0" smtClean="0"/>
            <a:t>Føretaksleiinga</a:t>
          </a:r>
          <a:endParaRPr lang="nn-NO" sz="1200" kern="1200" noProof="0" dirty="0"/>
        </a:p>
      </dsp:txBody>
      <dsp:txXfrm>
        <a:off x="4445584" y="2512"/>
        <a:ext cx="1677226" cy="868393"/>
      </dsp:txXfrm>
    </dsp:sp>
    <dsp:sp modelId="{B58BCF70-F815-45A9-AB96-663DC02C4F40}">
      <dsp:nvSpPr>
        <dsp:cNvPr id="0" name=""/>
        <dsp:cNvSpPr/>
      </dsp:nvSpPr>
      <dsp:spPr>
        <a:xfrm>
          <a:off x="4635763" y="677929"/>
          <a:ext cx="1800038" cy="289464"/>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7940" tIns="6985" rIns="27940" bIns="6985" numCol="1" spcCol="1270" anchor="ctr" anchorCtr="0">
          <a:noAutofit/>
        </a:bodyPr>
        <a:lstStyle/>
        <a:p>
          <a:pPr lvl="0" algn="r" defTabSz="466725">
            <a:lnSpc>
              <a:spcPct val="90000"/>
            </a:lnSpc>
            <a:spcBef>
              <a:spcPct val="0"/>
            </a:spcBef>
            <a:spcAft>
              <a:spcPct val="35000"/>
            </a:spcAft>
          </a:pPr>
          <a:r>
            <a:rPr lang="nn-NO" sz="1050" kern="1200" noProof="0" dirty="0" smtClean="0"/>
            <a:t>Administrerande direktør</a:t>
          </a:r>
          <a:endParaRPr lang="nn-NO" sz="1050" kern="1200" noProof="0" dirty="0"/>
        </a:p>
      </dsp:txBody>
      <dsp:txXfrm>
        <a:off x="4635763" y="677929"/>
        <a:ext cx="1800038" cy="289464"/>
      </dsp:txXfrm>
    </dsp:sp>
    <dsp:sp modelId="{18C2D9F7-9806-472B-8CB2-84D52B079C0F}">
      <dsp:nvSpPr>
        <dsp:cNvPr id="0" name=""/>
        <dsp:cNvSpPr/>
      </dsp:nvSpPr>
      <dsp:spPr>
        <a:xfrm>
          <a:off x="2230360" y="4112908"/>
          <a:ext cx="1677226" cy="868393"/>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122540" numCol="1" spcCol="1270" anchor="ctr" anchorCtr="0">
          <a:noAutofit/>
        </a:bodyPr>
        <a:lstStyle/>
        <a:p>
          <a:pPr lvl="0" algn="ctr" defTabSz="622300">
            <a:lnSpc>
              <a:spcPct val="90000"/>
            </a:lnSpc>
            <a:spcBef>
              <a:spcPct val="0"/>
            </a:spcBef>
            <a:spcAft>
              <a:spcPct val="35000"/>
            </a:spcAft>
          </a:pPr>
          <a:r>
            <a:rPr lang="nn-NO" sz="1400" kern="1200" noProof="0" dirty="0" smtClean="0"/>
            <a:t>Klinikk/</a:t>
          </a:r>
        </a:p>
        <a:p>
          <a:pPr lvl="0" algn="ctr" defTabSz="622300">
            <a:lnSpc>
              <a:spcPct val="90000"/>
            </a:lnSpc>
            <a:spcBef>
              <a:spcPct val="0"/>
            </a:spcBef>
            <a:spcAft>
              <a:spcPct val="35000"/>
            </a:spcAft>
          </a:pPr>
          <a:r>
            <a:rPr lang="nn-NO" sz="1400" kern="1200" noProof="0" dirty="0" smtClean="0"/>
            <a:t>Avdelingsnivå</a:t>
          </a:r>
          <a:endParaRPr lang="nn-NO" sz="1400" kern="1200" noProof="0" dirty="0"/>
        </a:p>
      </dsp:txBody>
      <dsp:txXfrm>
        <a:off x="2230360" y="4112908"/>
        <a:ext cx="1677226" cy="868393"/>
      </dsp:txXfrm>
    </dsp:sp>
    <dsp:sp modelId="{5724B66F-9CD0-466F-89BC-88B845F1D095}">
      <dsp:nvSpPr>
        <dsp:cNvPr id="0" name=""/>
        <dsp:cNvSpPr/>
      </dsp:nvSpPr>
      <dsp:spPr>
        <a:xfrm>
          <a:off x="2488572" y="4814562"/>
          <a:ext cx="1663971" cy="446499"/>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0480" tIns="7620" rIns="30480" bIns="7620" numCol="1" spcCol="1270" anchor="ctr" anchorCtr="0">
          <a:noAutofit/>
        </a:bodyPr>
        <a:lstStyle/>
        <a:p>
          <a:pPr lvl="0" algn="ctr" defTabSz="533400">
            <a:lnSpc>
              <a:spcPct val="90000"/>
            </a:lnSpc>
            <a:spcBef>
              <a:spcPct val="0"/>
            </a:spcBef>
            <a:spcAft>
              <a:spcPts val="0"/>
            </a:spcAft>
          </a:pPr>
          <a:r>
            <a:rPr lang="nn-NO" sz="1200" kern="1200" noProof="0" dirty="0" smtClean="0"/>
            <a:t>Ernæringsfagleiar</a:t>
          </a:r>
        </a:p>
        <a:p>
          <a:pPr lvl="0" algn="ctr" defTabSz="533400">
            <a:lnSpc>
              <a:spcPct val="90000"/>
            </a:lnSpc>
            <a:spcBef>
              <a:spcPct val="0"/>
            </a:spcBef>
            <a:spcAft>
              <a:spcPts val="0"/>
            </a:spcAft>
          </a:pPr>
          <a:r>
            <a:rPr lang="nn-NO" sz="1100" i="1" kern="1200" noProof="0" dirty="0" smtClean="0"/>
            <a:t>Linjeleiar</a:t>
          </a:r>
          <a:endParaRPr lang="nn-NO" sz="1200" i="1" kern="1200" noProof="0" dirty="0"/>
        </a:p>
      </dsp:txBody>
      <dsp:txXfrm>
        <a:off x="2488572" y="4814562"/>
        <a:ext cx="1663971" cy="446499"/>
      </dsp:txXfrm>
    </dsp:sp>
    <dsp:sp modelId="{89DD9846-970D-41AC-9415-0C4C0DE9D5FE}">
      <dsp:nvSpPr>
        <dsp:cNvPr id="0" name=""/>
        <dsp:cNvSpPr/>
      </dsp:nvSpPr>
      <dsp:spPr>
        <a:xfrm>
          <a:off x="2227248" y="5533743"/>
          <a:ext cx="1677226" cy="868393"/>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122540" numCol="1" spcCol="1270" anchor="ctr" anchorCtr="0">
          <a:noAutofit/>
        </a:bodyPr>
        <a:lstStyle/>
        <a:p>
          <a:pPr lvl="0" algn="ctr" defTabSz="622300">
            <a:lnSpc>
              <a:spcPct val="90000"/>
            </a:lnSpc>
            <a:spcBef>
              <a:spcPct val="0"/>
            </a:spcBef>
            <a:spcAft>
              <a:spcPct val="35000"/>
            </a:spcAft>
          </a:pPr>
          <a:r>
            <a:rPr lang="nn-NO" sz="1400" kern="1200" noProof="0" dirty="0" smtClean="0"/>
            <a:t>Postnivå/</a:t>
          </a:r>
        </a:p>
        <a:p>
          <a:pPr lvl="0" algn="ctr" defTabSz="622300">
            <a:lnSpc>
              <a:spcPct val="90000"/>
            </a:lnSpc>
            <a:spcBef>
              <a:spcPct val="0"/>
            </a:spcBef>
            <a:spcAft>
              <a:spcPct val="35000"/>
            </a:spcAft>
          </a:pPr>
          <a:r>
            <a:rPr lang="nn-NO" sz="1400" kern="1200" noProof="0" dirty="0" smtClean="0"/>
            <a:t>poliklinikk</a:t>
          </a:r>
          <a:endParaRPr lang="nn-NO" sz="1400" kern="1200" noProof="0" dirty="0"/>
        </a:p>
      </dsp:txBody>
      <dsp:txXfrm>
        <a:off x="2227248" y="5533743"/>
        <a:ext cx="1677226" cy="868393"/>
      </dsp:txXfrm>
    </dsp:sp>
    <dsp:sp modelId="{B3A2AF36-C202-4643-87DB-1C3EB8FAFA1C}">
      <dsp:nvSpPr>
        <dsp:cNvPr id="0" name=""/>
        <dsp:cNvSpPr/>
      </dsp:nvSpPr>
      <dsp:spPr>
        <a:xfrm>
          <a:off x="2604422" y="6236975"/>
          <a:ext cx="1509503" cy="289464"/>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0480" tIns="7620" rIns="30480" bIns="7620" numCol="1" spcCol="1270" anchor="ctr" anchorCtr="0">
          <a:noAutofit/>
        </a:bodyPr>
        <a:lstStyle/>
        <a:p>
          <a:pPr lvl="0" algn="r" defTabSz="533400">
            <a:lnSpc>
              <a:spcPct val="90000"/>
            </a:lnSpc>
            <a:spcBef>
              <a:spcPct val="0"/>
            </a:spcBef>
            <a:spcAft>
              <a:spcPct val="35000"/>
            </a:spcAft>
          </a:pPr>
          <a:r>
            <a:rPr lang="nb-NO" sz="1200" kern="1200" dirty="0" smtClean="0"/>
            <a:t>Ernæringskontakt</a:t>
          </a:r>
          <a:endParaRPr lang="nb-NO" sz="1300" kern="1200" dirty="0"/>
        </a:p>
      </dsp:txBody>
      <dsp:txXfrm>
        <a:off x="2604422" y="6236975"/>
        <a:ext cx="1509503" cy="289464"/>
      </dsp:txXfrm>
    </dsp:sp>
    <dsp:sp modelId="{40072458-E40C-4628-BE05-021E7FBB8563}">
      <dsp:nvSpPr>
        <dsp:cNvPr id="0" name=""/>
        <dsp:cNvSpPr/>
      </dsp:nvSpPr>
      <dsp:spPr>
        <a:xfrm>
          <a:off x="4557793" y="4112908"/>
          <a:ext cx="1677226" cy="868393"/>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122540" numCol="1" spcCol="1270" anchor="ctr" anchorCtr="0">
          <a:noAutofit/>
        </a:bodyPr>
        <a:lstStyle/>
        <a:p>
          <a:pPr lvl="0" algn="ctr" defTabSz="622300">
            <a:lnSpc>
              <a:spcPct val="90000"/>
            </a:lnSpc>
            <a:spcBef>
              <a:spcPct val="0"/>
            </a:spcBef>
            <a:spcAft>
              <a:spcPct val="35000"/>
            </a:spcAft>
          </a:pPr>
          <a:r>
            <a:rPr lang="nn-NO" sz="1400" kern="1200" noProof="0" dirty="0" smtClean="0"/>
            <a:t>Klinikk/</a:t>
          </a:r>
        </a:p>
        <a:p>
          <a:pPr lvl="0" algn="ctr" defTabSz="622300">
            <a:lnSpc>
              <a:spcPct val="90000"/>
            </a:lnSpc>
            <a:spcBef>
              <a:spcPct val="0"/>
            </a:spcBef>
            <a:spcAft>
              <a:spcPct val="35000"/>
            </a:spcAft>
          </a:pPr>
          <a:r>
            <a:rPr lang="nn-NO" sz="1400" kern="1200" noProof="0" dirty="0" smtClean="0"/>
            <a:t>Avdelingsnivå</a:t>
          </a:r>
          <a:endParaRPr lang="nn-NO" sz="1400" kern="1200" noProof="0" dirty="0"/>
        </a:p>
      </dsp:txBody>
      <dsp:txXfrm>
        <a:off x="4557793" y="4112908"/>
        <a:ext cx="1677226" cy="868393"/>
      </dsp:txXfrm>
    </dsp:sp>
    <dsp:sp modelId="{DDAAF239-C872-45AE-AEF7-F83312EB8366}">
      <dsp:nvSpPr>
        <dsp:cNvPr id="0" name=""/>
        <dsp:cNvSpPr/>
      </dsp:nvSpPr>
      <dsp:spPr>
        <a:xfrm>
          <a:off x="4988994" y="4814161"/>
          <a:ext cx="1531467" cy="434037"/>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0480" tIns="7620" rIns="30480" bIns="7620" numCol="1" spcCol="1270" anchor="ctr" anchorCtr="0">
          <a:noAutofit/>
        </a:bodyPr>
        <a:lstStyle/>
        <a:p>
          <a:pPr lvl="0" algn="ctr" defTabSz="533400">
            <a:lnSpc>
              <a:spcPct val="90000"/>
            </a:lnSpc>
            <a:spcBef>
              <a:spcPct val="0"/>
            </a:spcBef>
            <a:spcAft>
              <a:spcPts val="0"/>
            </a:spcAft>
          </a:pPr>
          <a:r>
            <a:rPr lang="nn-NO" sz="1200" kern="1200" noProof="0" dirty="0" smtClean="0"/>
            <a:t>Ernæringsfagleiar </a:t>
          </a:r>
          <a:r>
            <a:rPr lang="nn-NO" sz="1100" i="1" kern="1200" noProof="0" dirty="0" smtClean="0"/>
            <a:t>Linjeleiar</a:t>
          </a:r>
          <a:endParaRPr lang="nn-NO" sz="1300" i="1" kern="1200" noProof="0" dirty="0"/>
        </a:p>
      </dsp:txBody>
      <dsp:txXfrm>
        <a:off x="4988994" y="4814161"/>
        <a:ext cx="1531467" cy="434037"/>
      </dsp:txXfrm>
    </dsp:sp>
    <dsp:sp modelId="{6AAE0971-A3D2-4868-B634-25EA9F57ACF1}">
      <dsp:nvSpPr>
        <dsp:cNvPr id="0" name=""/>
        <dsp:cNvSpPr/>
      </dsp:nvSpPr>
      <dsp:spPr>
        <a:xfrm>
          <a:off x="4540357" y="5578018"/>
          <a:ext cx="1677226" cy="961103"/>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122540" numCol="1" spcCol="1270" anchor="ctr" anchorCtr="0">
          <a:noAutofit/>
        </a:bodyPr>
        <a:lstStyle/>
        <a:p>
          <a:pPr lvl="0" algn="ctr" defTabSz="622300">
            <a:lnSpc>
              <a:spcPct val="90000"/>
            </a:lnSpc>
            <a:spcBef>
              <a:spcPct val="0"/>
            </a:spcBef>
            <a:spcAft>
              <a:spcPct val="35000"/>
            </a:spcAft>
          </a:pPr>
          <a:r>
            <a:rPr lang="nn-NO" sz="1400" kern="1200" noProof="0" dirty="0" smtClean="0"/>
            <a:t>Postnivå/</a:t>
          </a:r>
        </a:p>
        <a:p>
          <a:pPr lvl="0" algn="ctr" defTabSz="622300">
            <a:lnSpc>
              <a:spcPct val="90000"/>
            </a:lnSpc>
            <a:spcBef>
              <a:spcPct val="0"/>
            </a:spcBef>
            <a:spcAft>
              <a:spcPct val="35000"/>
            </a:spcAft>
          </a:pPr>
          <a:r>
            <a:rPr lang="nn-NO" sz="1400" kern="1200" noProof="0" dirty="0" smtClean="0"/>
            <a:t>poliklinikk</a:t>
          </a:r>
          <a:endParaRPr lang="nn-NO" sz="1400" kern="1200" noProof="0" dirty="0"/>
        </a:p>
      </dsp:txBody>
      <dsp:txXfrm>
        <a:off x="4540357" y="5578018"/>
        <a:ext cx="1677226" cy="961103"/>
      </dsp:txXfrm>
    </dsp:sp>
    <dsp:sp modelId="{0B1A0F3C-D257-4321-9E0D-D116ED232BAA}">
      <dsp:nvSpPr>
        <dsp:cNvPr id="0" name=""/>
        <dsp:cNvSpPr/>
      </dsp:nvSpPr>
      <dsp:spPr>
        <a:xfrm>
          <a:off x="4898730" y="6277099"/>
          <a:ext cx="1509503" cy="289464"/>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0480" tIns="7620" rIns="30480" bIns="7620" numCol="1" spcCol="1270" anchor="ctr" anchorCtr="0">
          <a:noAutofit/>
        </a:bodyPr>
        <a:lstStyle/>
        <a:p>
          <a:pPr lvl="0" algn="r" defTabSz="533400">
            <a:lnSpc>
              <a:spcPct val="90000"/>
            </a:lnSpc>
            <a:spcBef>
              <a:spcPct val="0"/>
            </a:spcBef>
            <a:spcAft>
              <a:spcPct val="35000"/>
            </a:spcAft>
          </a:pPr>
          <a:r>
            <a:rPr lang="nb-NO" sz="1200" kern="1200" dirty="0" smtClean="0"/>
            <a:t>Ernæringskontakt</a:t>
          </a:r>
          <a:endParaRPr lang="nb-NO" sz="1300" kern="1200" dirty="0"/>
        </a:p>
      </dsp:txBody>
      <dsp:txXfrm>
        <a:off x="4898730" y="6277099"/>
        <a:ext cx="1509503" cy="289464"/>
      </dsp:txXfrm>
    </dsp:sp>
    <dsp:sp modelId="{D13888A5-AA8C-4725-818E-C6E51353AFBA}">
      <dsp:nvSpPr>
        <dsp:cNvPr id="0" name=""/>
        <dsp:cNvSpPr/>
      </dsp:nvSpPr>
      <dsp:spPr>
        <a:xfrm>
          <a:off x="6820892" y="4112908"/>
          <a:ext cx="1677226" cy="868393"/>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122540" numCol="1" spcCol="1270" anchor="ctr" anchorCtr="0">
          <a:noAutofit/>
        </a:bodyPr>
        <a:lstStyle/>
        <a:p>
          <a:pPr lvl="0" algn="ctr" defTabSz="622300">
            <a:lnSpc>
              <a:spcPct val="90000"/>
            </a:lnSpc>
            <a:spcBef>
              <a:spcPct val="0"/>
            </a:spcBef>
            <a:spcAft>
              <a:spcPct val="35000"/>
            </a:spcAft>
          </a:pPr>
          <a:r>
            <a:rPr lang="nn-NO" sz="1400" kern="1200" noProof="0" dirty="0" smtClean="0"/>
            <a:t>Klinikk/</a:t>
          </a:r>
        </a:p>
        <a:p>
          <a:pPr lvl="0" algn="ctr" defTabSz="622300">
            <a:lnSpc>
              <a:spcPct val="90000"/>
            </a:lnSpc>
            <a:spcBef>
              <a:spcPct val="0"/>
            </a:spcBef>
            <a:spcAft>
              <a:spcPct val="35000"/>
            </a:spcAft>
          </a:pPr>
          <a:r>
            <a:rPr lang="nn-NO" sz="1400" kern="1200" noProof="0" dirty="0" smtClean="0"/>
            <a:t>Avdelingsnivå</a:t>
          </a:r>
          <a:endParaRPr lang="nn-NO" sz="1400" kern="1200" noProof="0" dirty="0"/>
        </a:p>
      </dsp:txBody>
      <dsp:txXfrm>
        <a:off x="6820892" y="4112908"/>
        <a:ext cx="1677226" cy="868393"/>
      </dsp:txXfrm>
    </dsp:sp>
    <dsp:sp modelId="{33B2C8F1-CC30-4C49-9E69-24DA0EBF9A8A}">
      <dsp:nvSpPr>
        <dsp:cNvPr id="0" name=""/>
        <dsp:cNvSpPr/>
      </dsp:nvSpPr>
      <dsp:spPr>
        <a:xfrm>
          <a:off x="7381729" y="4759642"/>
          <a:ext cx="1479872" cy="450256"/>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0480" tIns="7620" rIns="30480" bIns="7620" numCol="1" spcCol="1270" anchor="ctr" anchorCtr="0">
          <a:noAutofit/>
        </a:bodyPr>
        <a:lstStyle/>
        <a:p>
          <a:pPr lvl="0" algn="ctr" defTabSz="533400">
            <a:lnSpc>
              <a:spcPct val="90000"/>
            </a:lnSpc>
            <a:spcBef>
              <a:spcPct val="0"/>
            </a:spcBef>
            <a:spcAft>
              <a:spcPts val="0"/>
            </a:spcAft>
          </a:pPr>
          <a:r>
            <a:rPr lang="nn-NO" sz="1200" kern="1200" noProof="0" dirty="0" smtClean="0"/>
            <a:t>Ernæringsfagleiar</a:t>
          </a:r>
        </a:p>
        <a:p>
          <a:pPr lvl="0" algn="ctr" defTabSz="533400">
            <a:lnSpc>
              <a:spcPct val="90000"/>
            </a:lnSpc>
            <a:spcBef>
              <a:spcPct val="0"/>
            </a:spcBef>
            <a:spcAft>
              <a:spcPts val="0"/>
            </a:spcAft>
          </a:pPr>
          <a:r>
            <a:rPr lang="nn-NO" sz="1100" i="1" kern="1200" noProof="0" dirty="0" smtClean="0"/>
            <a:t>Linjeleiar</a:t>
          </a:r>
          <a:endParaRPr lang="nn-NO" sz="1300" kern="1200" noProof="0" dirty="0"/>
        </a:p>
      </dsp:txBody>
      <dsp:txXfrm>
        <a:off x="7381729" y="4759642"/>
        <a:ext cx="1479872" cy="450256"/>
      </dsp:txXfrm>
    </dsp:sp>
    <dsp:sp modelId="{AF389280-FF98-46BB-9907-95672A9BFED7}">
      <dsp:nvSpPr>
        <dsp:cNvPr id="0" name=""/>
        <dsp:cNvSpPr/>
      </dsp:nvSpPr>
      <dsp:spPr>
        <a:xfrm>
          <a:off x="6813484" y="5563436"/>
          <a:ext cx="1677226" cy="868393"/>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122540" numCol="1" spcCol="1270" anchor="ctr" anchorCtr="0">
          <a:noAutofit/>
        </a:bodyPr>
        <a:lstStyle/>
        <a:p>
          <a:pPr lvl="0" algn="ctr" defTabSz="622300">
            <a:lnSpc>
              <a:spcPct val="90000"/>
            </a:lnSpc>
            <a:spcBef>
              <a:spcPct val="0"/>
            </a:spcBef>
            <a:spcAft>
              <a:spcPct val="35000"/>
            </a:spcAft>
          </a:pPr>
          <a:r>
            <a:rPr lang="nn-NO" sz="1400" kern="1200" noProof="0" dirty="0" smtClean="0"/>
            <a:t>Postnivå/</a:t>
          </a:r>
        </a:p>
        <a:p>
          <a:pPr lvl="0" algn="ctr" defTabSz="622300">
            <a:lnSpc>
              <a:spcPct val="90000"/>
            </a:lnSpc>
            <a:spcBef>
              <a:spcPct val="0"/>
            </a:spcBef>
            <a:spcAft>
              <a:spcPct val="35000"/>
            </a:spcAft>
          </a:pPr>
          <a:r>
            <a:rPr lang="nn-NO" sz="1400" kern="1200" noProof="0" dirty="0" smtClean="0"/>
            <a:t>poliklinikk</a:t>
          </a:r>
          <a:endParaRPr lang="nn-NO" sz="1400" kern="1200" noProof="0" dirty="0"/>
        </a:p>
      </dsp:txBody>
      <dsp:txXfrm>
        <a:off x="6813484" y="5563436"/>
        <a:ext cx="1677226" cy="868393"/>
      </dsp:txXfrm>
    </dsp:sp>
    <dsp:sp modelId="{3E908EFE-F313-436A-8B55-58DB033D19C0}">
      <dsp:nvSpPr>
        <dsp:cNvPr id="0" name=""/>
        <dsp:cNvSpPr/>
      </dsp:nvSpPr>
      <dsp:spPr>
        <a:xfrm>
          <a:off x="7148929" y="6238853"/>
          <a:ext cx="1509503" cy="289464"/>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0480" tIns="7620" rIns="30480" bIns="7620" numCol="1" spcCol="1270" anchor="ctr" anchorCtr="0">
          <a:noAutofit/>
        </a:bodyPr>
        <a:lstStyle/>
        <a:p>
          <a:pPr lvl="0" algn="r" defTabSz="533400">
            <a:lnSpc>
              <a:spcPct val="90000"/>
            </a:lnSpc>
            <a:spcBef>
              <a:spcPct val="0"/>
            </a:spcBef>
            <a:spcAft>
              <a:spcPct val="35000"/>
            </a:spcAft>
          </a:pPr>
          <a:r>
            <a:rPr lang="nb-NO" sz="1200" kern="1200" dirty="0" smtClean="0"/>
            <a:t>Ernæringskontakt</a:t>
          </a:r>
          <a:endParaRPr lang="nb-NO" sz="1300" kern="1200" dirty="0"/>
        </a:p>
      </dsp:txBody>
      <dsp:txXfrm>
        <a:off x="7148929" y="6238853"/>
        <a:ext cx="1509503" cy="289464"/>
      </dsp:txXfrm>
    </dsp:sp>
    <dsp:sp modelId="{7FD4A997-AD1B-42F5-937C-2553028E8831}">
      <dsp:nvSpPr>
        <dsp:cNvPr id="0" name=""/>
        <dsp:cNvSpPr/>
      </dsp:nvSpPr>
      <dsp:spPr>
        <a:xfrm>
          <a:off x="6034499" y="1125977"/>
          <a:ext cx="1677226" cy="868393"/>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122540" numCol="1" spcCol="1270" anchor="ctr" anchorCtr="0">
          <a:noAutofit/>
        </a:bodyPr>
        <a:lstStyle/>
        <a:p>
          <a:pPr lvl="0" algn="ctr" defTabSz="622300">
            <a:lnSpc>
              <a:spcPct val="90000"/>
            </a:lnSpc>
            <a:spcBef>
              <a:spcPct val="0"/>
            </a:spcBef>
            <a:spcAft>
              <a:spcPct val="35000"/>
            </a:spcAft>
          </a:pPr>
          <a:r>
            <a:rPr lang="nn-NO" sz="1400" kern="1200" noProof="0" dirty="0" smtClean="0"/>
            <a:t>Ernæringsutval</a:t>
          </a:r>
          <a:endParaRPr lang="nn-NO" sz="1200" kern="1200" noProof="0" dirty="0"/>
        </a:p>
      </dsp:txBody>
      <dsp:txXfrm>
        <a:off x="6034499" y="1125977"/>
        <a:ext cx="1677226" cy="868393"/>
      </dsp:txXfrm>
    </dsp:sp>
    <dsp:sp modelId="{4FD18668-52A6-46E7-AC4C-688B5F96EB8B}">
      <dsp:nvSpPr>
        <dsp:cNvPr id="0" name=""/>
        <dsp:cNvSpPr/>
      </dsp:nvSpPr>
      <dsp:spPr>
        <a:xfrm>
          <a:off x="6400793" y="1801394"/>
          <a:ext cx="1509503" cy="289464"/>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3020" tIns="8255" rIns="33020" bIns="8255" numCol="1" spcCol="1270" anchor="ctr" anchorCtr="0">
          <a:noAutofit/>
        </a:bodyPr>
        <a:lstStyle/>
        <a:p>
          <a:pPr lvl="0" algn="r" defTabSz="577850">
            <a:lnSpc>
              <a:spcPct val="90000"/>
            </a:lnSpc>
            <a:spcBef>
              <a:spcPct val="0"/>
            </a:spcBef>
            <a:spcAft>
              <a:spcPct val="35000"/>
            </a:spcAft>
          </a:pPr>
          <a:r>
            <a:rPr lang="nn-NO" sz="1300" kern="1200" noProof="0" dirty="0" smtClean="0"/>
            <a:t>Leiar ernæringsutval</a:t>
          </a:r>
          <a:endParaRPr lang="nn-NO" sz="1300" kern="1200" noProof="0" dirty="0"/>
        </a:p>
      </dsp:txBody>
      <dsp:txXfrm>
        <a:off x="6400793" y="1801394"/>
        <a:ext cx="1509503" cy="289464"/>
      </dsp:txXfrm>
    </dsp:sp>
    <dsp:sp modelId="{4A9EF853-A5CA-40AE-A295-6DEE00E9F716}">
      <dsp:nvSpPr>
        <dsp:cNvPr id="0" name=""/>
        <dsp:cNvSpPr/>
      </dsp:nvSpPr>
      <dsp:spPr>
        <a:xfrm>
          <a:off x="2354837" y="1961569"/>
          <a:ext cx="1948736" cy="868393"/>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122540" numCol="1" spcCol="1270" anchor="ctr" anchorCtr="0">
          <a:noAutofit/>
        </a:bodyPr>
        <a:lstStyle/>
        <a:p>
          <a:pPr lvl="0" algn="ctr" defTabSz="622300">
            <a:lnSpc>
              <a:spcPct val="90000"/>
            </a:lnSpc>
            <a:spcBef>
              <a:spcPct val="0"/>
            </a:spcBef>
            <a:spcAft>
              <a:spcPct val="35000"/>
            </a:spcAft>
          </a:pPr>
          <a:r>
            <a:rPr lang="nb-NO" sz="1400" kern="1200" dirty="0" smtClean="0"/>
            <a:t>Ernæringskoordinator</a:t>
          </a:r>
          <a:endParaRPr lang="nb-NO" sz="1200" kern="1200" dirty="0"/>
        </a:p>
      </dsp:txBody>
      <dsp:txXfrm>
        <a:off x="2354837" y="1961569"/>
        <a:ext cx="1948736" cy="868393"/>
      </dsp:txXfrm>
    </dsp:sp>
    <dsp:sp modelId="{C3D4449F-2E1E-4C57-A2BA-1BAE7901936E}">
      <dsp:nvSpPr>
        <dsp:cNvPr id="0" name=""/>
        <dsp:cNvSpPr/>
      </dsp:nvSpPr>
      <dsp:spPr>
        <a:xfrm>
          <a:off x="2642183" y="2706096"/>
          <a:ext cx="1871271" cy="289464"/>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5560" tIns="8890" rIns="35560" bIns="8890" numCol="1" spcCol="1270" anchor="ctr" anchorCtr="0">
          <a:noAutofit/>
        </a:bodyPr>
        <a:lstStyle/>
        <a:p>
          <a:pPr lvl="0" algn="l" defTabSz="622300">
            <a:lnSpc>
              <a:spcPct val="90000"/>
            </a:lnSpc>
            <a:spcBef>
              <a:spcPct val="0"/>
            </a:spcBef>
            <a:spcAft>
              <a:spcPct val="35000"/>
            </a:spcAft>
          </a:pPr>
          <a:r>
            <a:rPr lang="nb-NO" sz="1400" kern="1200" dirty="0" smtClean="0"/>
            <a:t>Klinisk ernæringsfysiolog</a:t>
          </a:r>
          <a:endParaRPr lang="nb-NO" sz="1400" kern="1200" dirty="0"/>
        </a:p>
      </dsp:txBody>
      <dsp:txXfrm>
        <a:off x="2642183" y="2706096"/>
        <a:ext cx="1871271" cy="28946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0D8069-F597-4E2D-8FCF-2AAA36E6CAFA}">
      <dsp:nvSpPr>
        <dsp:cNvPr id="0" name=""/>
        <dsp:cNvSpPr/>
      </dsp:nvSpPr>
      <dsp:spPr>
        <a:xfrm>
          <a:off x="6590765" y="136555"/>
          <a:ext cx="2167993" cy="21679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nb-NO" sz="2800" b="1" kern="1200" smtClean="0"/>
            <a:t>Sjukehus</a:t>
          </a:r>
          <a:endParaRPr lang="nb-NO" sz="2800" b="1" kern="1200" dirty="0"/>
        </a:p>
      </dsp:txBody>
      <dsp:txXfrm>
        <a:off x="6590765" y="136555"/>
        <a:ext cx="2167993" cy="2167993"/>
      </dsp:txXfrm>
    </dsp:sp>
    <dsp:sp modelId="{23D39D35-0F0D-47CB-B7F6-F447EDC35AD1}">
      <dsp:nvSpPr>
        <dsp:cNvPr id="0" name=""/>
        <dsp:cNvSpPr/>
      </dsp:nvSpPr>
      <dsp:spPr>
        <a:xfrm>
          <a:off x="2773976" y="300"/>
          <a:ext cx="6121038" cy="6121038"/>
        </a:xfrm>
        <a:prstGeom prst="circularArrow">
          <a:avLst>
            <a:gd name="adj1" fmla="val 6907"/>
            <a:gd name="adj2" fmla="val 465716"/>
            <a:gd name="adj3" fmla="val 547882"/>
            <a:gd name="adj4" fmla="val 20586402"/>
            <a:gd name="adj5" fmla="val 8058"/>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946B848D-B648-48A2-9E6E-E8C1A54AFD81}">
      <dsp:nvSpPr>
        <dsp:cNvPr id="0" name=""/>
        <dsp:cNvSpPr/>
      </dsp:nvSpPr>
      <dsp:spPr>
        <a:xfrm>
          <a:off x="6590765" y="3817090"/>
          <a:ext cx="2167993" cy="21679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nb-NO" sz="2400" kern="1200" dirty="0" smtClean="0"/>
            <a:t>Vekttap </a:t>
          </a:r>
        </a:p>
        <a:p>
          <a:pPr lvl="0" algn="ctr" defTabSz="1066800">
            <a:lnSpc>
              <a:spcPct val="90000"/>
            </a:lnSpc>
            <a:spcBef>
              <a:spcPct val="0"/>
            </a:spcBef>
            <a:spcAft>
              <a:spcPct val="35000"/>
            </a:spcAft>
          </a:pPr>
          <a:r>
            <a:rPr lang="nb-NO" sz="2400" i="1" kern="1200" dirty="0" smtClean="0"/>
            <a:t>under innlegging</a:t>
          </a:r>
          <a:endParaRPr lang="nb-NO" sz="2400" i="1" kern="1200" dirty="0"/>
        </a:p>
      </dsp:txBody>
      <dsp:txXfrm>
        <a:off x="6590765" y="3817090"/>
        <a:ext cx="2167993" cy="2167993"/>
      </dsp:txXfrm>
    </dsp:sp>
    <dsp:sp modelId="{6BEEE996-DEAA-4047-8836-D8922DE60C26}">
      <dsp:nvSpPr>
        <dsp:cNvPr id="0" name=""/>
        <dsp:cNvSpPr/>
      </dsp:nvSpPr>
      <dsp:spPr>
        <a:xfrm>
          <a:off x="2773976" y="300"/>
          <a:ext cx="6121038" cy="6121038"/>
        </a:xfrm>
        <a:prstGeom prst="circularArrow">
          <a:avLst>
            <a:gd name="adj1" fmla="val 6907"/>
            <a:gd name="adj2" fmla="val 465716"/>
            <a:gd name="adj3" fmla="val 5947882"/>
            <a:gd name="adj4" fmla="val 4386402"/>
            <a:gd name="adj5" fmla="val 8058"/>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19DEF196-862A-4A71-955A-749A1E4308F1}">
      <dsp:nvSpPr>
        <dsp:cNvPr id="0" name=""/>
        <dsp:cNvSpPr/>
      </dsp:nvSpPr>
      <dsp:spPr>
        <a:xfrm>
          <a:off x="2910231" y="3817090"/>
          <a:ext cx="2167993" cy="21679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nb-NO" sz="2800" b="1" kern="1200" dirty="0" smtClean="0"/>
            <a:t>Heime/</a:t>
          </a:r>
        </a:p>
        <a:p>
          <a:pPr lvl="0" algn="ctr" defTabSz="1244600">
            <a:lnSpc>
              <a:spcPct val="90000"/>
            </a:lnSpc>
            <a:spcBef>
              <a:spcPct val="0"/>
            </a:spcBef>
            <a:spcAft>
              <a:spcPct val="35000"/>
            </a:spcAft>
          </a:pPr>
          <a:r>
            <a:rPr lang="nb-NO" sz="2800" b="1" kern="1200" dirty="0" smtClean="0"/>
            <a:t>sjukeheim</a:t>
          </a:r>
          <a:endParaRPr lang="nb-NO" sz="2800" b="1" kern="1200" dirty="0"/>
        </a:p>
      </dsp:txBody>
      <dsp:txXfrm>
        <a:off x="2910231" y="3817090"/>
        <a:ext cx="2167993" cy="2167993"/>
      </dsp:txXfrm>
    </dsp:sp>
    <dsp:sp modelId="{2DE771FD-2149-4335-AB9B-263AA1FF3A32}">
      <dsp:nvSpPr>
        <dsp:cNvPr id="0" name=""/>
        <dsp:cNvSpPr/>
      </dsp:nvSpPr>
      <dsp:spPr>
        <a:xfrm>
          <a:off x="2752178" y="-68069"/>
          <a:ext cx="6121038" cy="6121038"/>
        </a:xfrm>
        <a:prstGeom prst="circularArrow">
          <a:avLst>
            <a:gd name="adj1" fmla="val 6907"/>
            <a:gd name="adj2" fmla="val 465716"/>
            <a:gd name="adj3" fmla="val 11217055"/>
            <a:gd name="adj4" fmla="val 9691609"/>
            <a:gd name="adj5" fmla="val 8058"/>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BA59ADDA-2E5B-444C-8C86-C24C99C3F81F}">
      <dsp:nvSpPr>
        <dsp:cNvPr id="0" name=""/>
        <dsp:cNvSpPr/>
      </dsp:nvSpPr>
      <dsp:spPr>
        <a:xfrm>
          <a:off x="2766925" y="163478"/>
          <a:ext cx="2293151" cy="21679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nb-NO" sz="2400" i="1" kern="1200" dirty="0" smtClean="0"/>
            <a:t>Ernæringsmessig risiko eller underernæring ved innlegging</a:t>
          </a:r>
          <a:endParaRPr lang="nb-NO" sz="2400" i="1" kern="1200" dirty="0"/>
        </a:p>
      </dsp:txBody>
      <dsp:txXfrm>
        <a:off x="2766925" y="163478"/>
        <a:ext cx="2293151" cy="2167993"/>
      </dsp:txXfrm>
    </dsp:sp>
    <dsp:sp modelId="{C5C225BE-AFF1-48FD-8EEE-C19A70629DC2}">
      <dsp:nvSpPr>
        <dsp:cNvPr id="0" name=""/>
        <dsp:cNvSpPr/>
      </dsp:nvSpPr>
      <dsp:spPr>
        <a:xfrm>
          <a:off x="2922691" y="-38889"/>
          <a:ext cx="6121038" cy="6121038"/>
        </a:xfrm>
        <a:prstGeom prst="circularArrow">
          <a:avLst>
            <a:gd name="adj1" fmla="val 6907"/>
            <a:gd name="adj2" fmla="val 465716"/>
            <a:gd name="adj3" fmla="val 16840156"/>
            <a:gd name="adj4" fmla="val 15253045"/>
            <a:gd name="adj5" fmla="val 8058"/>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8/layout/NameandTitleOrganizationalChart">
  <dgm:title val=""/>
  <dgm:desc val=""/>
  <dgm:catLst>
    <dgm:cat type="hierarchy" pri="125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1" styleLbl="fgAcc0">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alg type="conn">
                            <dgm:param type="connRout" val="bend"/>
                            <dgm:param type="dim" val="1D"/>
                            <dgm:param type="endSty" val="noArr"/>
                            <dgm:param type="begPts" val="bCtr"/>
                            <dgm:param type="endPts" val="tCtr"/>
                            <dgm:param type="bendPt" val="end"/>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41" func="var" arg="hierBranch" op="equ" val="hang">
                    <dgm:layoutNode name="Name42">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3">
                    <dgm:layoutNode name="Name44">
                      <dgm:choose name="Name45">
                        <dgm:if name="Name46" axis="self" func="depth" op="lte" val="2">
                          <dgm:choose name="Name47">
                            <dgm:if name="Name48" axis="par ch" ptType="node asst" func="cnt" op="gte" val="1">
                              <dgm:alg type="conn">
                                <dgm:param type="connRout" val="bend"/>
                                <dgm:param type="dim" val="1D"/>
                                <dgm:param type="endSty" val="noArr"/>
                                <dgm:param type="begPts" val="bCtr"/>
                                <dgm:param type="endPts" val="midL midR"/>
                              </dgm:alg>
                            </dgm:if>
                            <dgm:else name="Name49">
                              <dgm:alg type="conn">
                                <dgm:param type="connRout" val="bend"/>
                                <dgm:param type="dim" val="1D"/>
                                <dgm:param type="endSty" val="noArr"/>
                                <dgm:param type="begPts" val="bCtr"/>
                                <dgm:param type="endPts" val="midL midR"/>
                                <dgm:param type="srcNode" val="rootConnector1"/>
                              </dgm:alg>
                            </dgm:else>
                          </dgm:choose>
                        </dgm:if>
                        <dgm:else name="Name50">
                          <dgm:choose name="Name51">
                            <dgm:if name="Name52" axis="par ch" ptType="node asst" func="cnt" op="gte" val="1">
                              <dgm:alg type="conn">
                                <dgm:param type="connRout" val="bend"/>
                                <dgm:param type="dim" val="1D"/>
                                <dgm:param type="endSty" val="noArr"/>
                                <dgm:param type="begPts" val="bCtr"/>
                                <dgm:param type="endPts" val="midL midR"/>
                              </dgm:alg>
                            </dgm:if>
                            <dgm:else name="Name53">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54">
                  <dgm:if name="Name55" func="var" arg="hierBranch" op="equ" val="l">
                    <dgm:choose name="Name56">
                      <dgm:if name="Name57"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58">
                        <dgm:alg type="hierRoot">
                          <dgm:param type="hierAlign" val="tR"/>
                        </dgm:alg>
                        <dgm:shape xmlns:r="http://schemas.openxmlformats.org/officeDocument/2006/relationships" r:blip="">
                          <dgm:adjLst/>
                        </dgm:shape>
                        <dgm:presOf/>
                        <dgm:constrLst>
                          <dgm:constr type="alignOff" val="0.25"/>
                        </dgm:constrLst>
                      </dgm:else>
                    </dgm:choose>
                  </dgm:if>
                  <dgm:if name="Name59" func="var" arg="hierBranch" op="equ" val="r">
                    <dgm:choose name="Name60">
                      <dgm:if name="Name61"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2">
                        <dgm:alg type="hierRoot">
                          <dgm:param type="hierAlign" val="tL"/>
                        </dgm:alg>
                        <dgm:shape xmlns:r="http://schemas.openxmlformats.org/officeDocument/2006/relationships" r:blip="">
                          <dgm:adjLst/>
                        </dgm:shape>
                        <dgm:presOf/>
                        <dgm:constrLst>
                          <dgm:constr type="alignOff" val="0.25"/>
                        </dgm:constrLst>
                      </dgm:else>
                    </dgm:choose>
                  </dgm:if>
                  <dgm:if name="Name63"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4"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65">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66">
                    <dgm:if name="Name67" func="var" arg="hierBranch" op="equ" val="init">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68" func="var" arg="hierBranch" op="equ" val="l">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69" func="var" arg="hierBranch" op="equ" val="r">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70">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2" styleLbl="fgAcc1">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71">
                    <dgm:if name="Name72" func="var" arg="hierBranch" op="equ" val="l">
                      <dgm:alg type="hierChild">
                        <dgm:param type="chAlign" val="r"/>
                        <dgm:param type="linDir" val="fromT"/>
                      </dgm:alg>
                    </dgm:if>
                    <dgm:if name="Name73" func="var" arg="hierBranch" op="equ" val="r">
                      <dgm:alg type="hierChild">
                        <dgm:param type="chAlign" val="l"/>
                        <dgm:param type="linDir" val="fromT"/>
                      </dgm:alg>
                    </dgm:if>
                    <dgm:if name="Name74" func="var" arg="hierBranch" op="equ" val="hang">
                      <dgm:choose name="Name75">
                        <dgm:if name="Name76" func="var" arg="dir" op="equ" val="norm">
                          <dgm:alg type="hierChild">
                            <dgm:param type="chAlign" val="l"/>
                            <dgm:param type="linDir" val="fromL"/>
                            <dgm:param type="secChAlign" val="t"/>
                            <dgm:param type="secLinDir" val="fromT"/>
                          </dgm:alg>
                        </dgm:if>
                        <dgm:else name="Name77">
                          <dgm:alg type="hierChild">
                            <dgm:param type="chAlign" val="l"/>
                            <dgm:param type="linDir" val="fromR"/>
                            <dgm:param type="secChAlign" val="t"/>
                            <dgm:param type="secLinDir" val="fromT"/>
                          </dgm:alg>
                        </dgm:else>
                      </dgm:choose>
                    </dgm:if>
                    <dgm:if name="Name78" func="var" arg="hierBranch" op="equ" val="std">
                      <dgm:choose name="Name79">
                        <dgm:if name="Name80" func="var" arg="dir" op="equ" val="norm">
                          <dgm:alg type="hierChild"/>
                        </dgm:if>
                        <dgm:else name="Name81">
                          <dgm:alg type="hierChild">
                            <dgm:param type="linDir" val="fromR"/>
                          </dgm:alg>
                        </dgm:else>
                      </dgm:choose>
                    </dgm:if>
                    <dgm:if name="Name82" func="var" arg="hierBranch" op="equ" val="init">
                      <dgm:choose name="Name83">
                        <dgm:if name="Name84" func="var" arg="dir" op="equ" val="norm">
                          <dgm:alg type="hierChild"/>
                        </dgm:if>
                        <dgm:else name="Name85">
                          <dgm:alg type="hierChild">
                            <dgm:param type="linDir" val="fromR"/>
                          </dgm:alg>
                        </dgm:else>
                      </dgm:choose>
                    </dgm:if>
                    <dgm:else name="Name86"/>
                  </dgm:choose>
                  <dgm:shape xmlns:r="http://schemas.openxmlformats.org/officeDocument/2006/relationships" r:blip="">
                    <dgm:adjLst/>
                  </dgm:shape>
                  <dgm:presOf/>
                  <dgm:constrLst/>
                  <dgm:ruleLst/>
                  <dgm:forEach name="Name87" ref="rep2a"/>
                </dgm:layoutNode>
                <dgm:layoutNode name="hierChild5">
                  <dgm:choose name="Name88">
                    <dgm:if name="Name89" func="var" arg="dir" op="equ" val="norm">
                      <dgm:alg type="hierChild">
                        <dgm:param type="chAlign" val="l"/>
                        <dgm:param type="linDir" val="fromL"/>
                        <dgm:param type="secChAlign" val="t"/>
                        <dgm:param type="secLinDir" val="fromT"/>
                      </dgm:alg>
                    </dgm:if>
                    <dgm:else name="Name90">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91" ref="rep2b"/>
                </dgm:layoutNode>
              </dgm:layoutNode>
            </dgm:forEach>
          </dgm:layoutNode>
          <dgm:layoutNode name="hierChild3">
            <dgm:choose name="Name92">
              <dgm:if name="Name93" func="var" arg="dir" op="equ" val="norm">
                <dgm:alg type="hierChild">
                  <dgm:param type="chAlign" val="l"/>
                  <dgm:param type="linDir" val="fromL"/>
                  <dgm:param type="secChAlign" val="t"/>
                  <dgm:param type="secLinDir" val="fromT"/>
                </dgm:alg>
              </dgm:if>
              <dgm:else name="Name94">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95" axis="precedSib" ptType="parTrans" st="-1" cnt="1">
                <dgm:layoutNode name="Name96">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97">
                  <dgm:if name="Name98" func="var" arg="hierBranch" op="equ" val="l">
                    <dgm:alg type="hierRoot">
                      <dgm:param type="hierAlign" val="tR"/>
                    </dgm:alg>
                    <dgm:shape xmlns:r="http://schemas.openxmlformats.org/officeDocument/2006/relationships" r:blip="">
                      <dgm:adjLst/>
                    </dgm:shape>
                    <dgm:presOf/>
                    <dgm:constrLst>
                      <dgm:constr type="alignOff" val="0.65"/>
                    </dgm:constrLst>
                  </dgm:if>
                  <dgm:if name="Name99" func="var" arg="hierBranch" op="equ" val="r">
                    <dgm:alg type="hierRoot">
                      <dgm:param type="hierAlign" val="tL"/>
                    </dgm:alg>
                    <dgm:shape xmlns:r="http://schemas.openxmlformats.org/officeDocument/2006/relationships" r:blip="">
                      <dgm:adjLst/>
                    </dgm:shape>
                    <dgm:presOf/>
                    <dgm:constrLst>
                      <dgm:constr type="alignOff" val="0.65"/>
                    </dgm:constrLst>
                  </dgm:if>
                  <dgm:if name="Name100" func="var" arg="hierBranch" op="equ" val="hang">
                    <dgm:alg type="hierRoot"/>
                    <dgm:shape xmlns:r="http://schemas.openxmlformats.org/officeDocument/2006/relationships" r:blip="">
                      <dgm:adjLst/>
                    </dgm:shape>
                    <dgm:presOf/>
                    <dgm:constrLst>
                      <dgm:constr type="alignOff" val="0.65"/>
                    </dgm:constrLst>
                  </dgm:if>
                  <dgm:if name="Name101"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02"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103"/>
                </dgm:choose>
                <dgm:ruleLst/>
                <dgm:layoutNode name="rootComposite3">
                  <dgm:alg type="composite"/>
                  <dgm:shape xmlns:r="http://schemas.openxmlformats.org/officeDocument/2006/relationships" r:blip="">
                    <dgm:adjLst/>
                  </dgm:shape>
                  <dgm:presOf axis="self" ptType="node" cnt="1"/>
                  <dgm:choose name="Name104">
                    <dgm:if name="Name105" func="var" arg="hierBranch" op="equ" val="init">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06" func="var" arg="hierBranch" op="equ" val="l">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07" func="var" arg="hierBranch" op="equ" val="r">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08">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styleLbl="asst1">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3" styleLbl="fgAcc2">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09">
                    <dgm:if name="Name110" func="var" arg="hierBranch" op="equ" val="l">
                      <dgm:alg type="hierChild">
                        <dgm:param type="chAlign" val="r"/>
                        <dgm:param type="linDir" val="fromT"/>
                      </dgm:alg>
                    </dgm:if>
                    <dgm:if name="Name111" func="var" arg="hierBranch" op="equ" val="r">
                      <dgm:alg type="hierChild">
                        <dgm:param type="chAlign" val="l"/>
                        <dgm:param type="linDir" val="fromT"/>
                      </dgm:alg>
                    </dgm:if>
                    <dgm:if name="Name112" func="var" arg="hierBranch" op="equ" val="hang">
                      <dgm:choose name="Name113">
                        <dgm:if name="Name114" func="var" arg="dir" op="equ" val="norm">
                          <dgm:alg type="hierChild">
                            <dgm:param type="chAlign" val="l"/>
                            <dgm:param type="linDir" val="fromL"/>
                            <dgm:param type="secChAlign" val="t"/>
                            <dgm:param type="secLinDir" val="fromT"/>
                          </dgm:alg>
                        </dgm:if>
                        <dgm:else name="Name115">
                          <dgm:alg type="hierChild">
                            <dgm:param type="chAlign" val="l"/>
                            <dgm:param type="linDir" val="fromR"/>
                            <dgm:param type="secChAlign" val="t"/>
                            <dgm:param type="secLinDir" val="fromT"/>
                          </dgm:alg>
                        </dgm:else>
                      </dgm:choose>
                    </dgm:if>
                    <dgm:if name="Name116" func="var" arg="hierBranch" op="equ" val="std">
                      <dgm:choose name="Name117">
                        <dgm:if name="Name118" func="var" arg="dir" op="equ" val="norm">
                          <dgm:alg type="hierChild"/>
                        </dgm:if>
                        <dgm:else name="Name119">
                          <dgm:alg type="hierChild">
                            <dgm:param type="linDir" val="fromR"/>
                          </dgm:alg>
                        </dgm:else>
                      </dgm:choose>
                    </dgm:if>
                    <dgm:if name="Name120" func="var" arg="hierBranch" op="equ" val="init">
                      <dgm:alg type="hierChild"/>
                    </dgm:if>
                    <dgm:else name="Name121"/>
                  </dgm:choose>
                  <dgm:shape xmlns:r="http://schemas.openxmlformats.org/officeDocument/2006/relationships" r:blip="">
                    <dgm:adjLst/>
                  </dgm:shape>
                  <dgm:presOf/>
                  <dgm:constrLst/>
                  <dgm:ruleLst/>
                  <dgm:forEach name="Name122" ref="rep2a"/>
                </dgm:layoutNode>
                <dgm:layoutNode name="hierChild7">
                  <dgm:choose name="Name123">
                    <dgm:if name="Name124" func="var" arg="dir" op="equ" val="norm">
                      <dgm:alg type="hierChild">
                        <dgm:param type="chAlign" val="l"/>
                        <dgm:param type="linDir" val="fromL"/>
                        <dgm:param type="secChAlign" val="t"/>
                        <dgm:param type="secLinDir" val="fromT"/>
                      </dgm:alg>
                    </dgm:if>
                    <dgm:else name="Name12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26"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nn-NO"/>
          </a:p>
        </p:txBody>
      </p:sp>
      <p:sp>
        <p:nvSpPr>
          <p:cNvPr id="3" name="Plassholder for dato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3AB38873-4CE2-41DD-97E2-F78F19BA6A93}" type="datetimeFigureOut">
              <a:rPr lang="nn-NO" smtClean="0"/>
              <a:t>13.11.2019</a:t>
            </a:fld>
            <a:endParaRPr lang="nn-NO"/>
          </a:p>
        </p:txBody>
      </p:sp>
      <p:sp>
        <p:nvSpPr>
          <p:cNvPr id="4" name="Plassholder for lysbilde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nn-NO"/>
          </a:p>
        </p:txBody>
      </p:sp>
      <p:sp>
        <p:nvSpPr>
          <p:cNvPr id="5" name="Plassholder for notat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n-NO"/>
          </a:p>
        </p:txBody>
      </p:sp>
      <p:sp>
        <p:nvSpPr>
          <p:cNvPr id="6" name="Plassholder for bunntekst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nn-NO"/>
          </a:p>
        </p:txBody>
      </p:sp>
      <p:sp>
        <p:nvSpPr>
          <p:cNvPr id="7" name="Plassholder for lysbilde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0B2DBD1D-D2D8-48F2-8753-1BB87326AA41}" type="slidenum">
              <a:rPr lang="nn-NO" smtClean="0"/>
              <a:t>‹#›</a:t>
            </a:fld>
            <a:endParaRPr lang="nn-NO"/>
          </a:p>
        </p:txBody>
      </p:sp>
    </p:spTree>
    <p:extLst>
      <p:ext uri="{BB962C8B-B14F-4D97-AF65-F5344CB8AC3E}">
        <p14:creationId xmlns:p14="http://schemas.microsoft.com/office/powerpoint/2010/main" val="24265899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n-NO" sz="1200" kern="1200" dirty="0" smtClean="0">
                <a:solidFill>
                  <a:schemeClr val="tx1"/>
                </a:solidFill>
                <a:effectLst/>
                <a:latin typeface="+mn-lt"/>
                <a:ea typeface="+mn-ea"/>
                <a:cs typeface="+mn-cs"/>
              </a:rPr>
              <a:t>Ernæringsstrategi for Helse Førde – samordning med strategi i </a:t>
            </a:r>
            <a:r>
              <a:rPr lang="nn-NO" sz="1200" kern="1200" dirty="0" err="1" smtClean="0">
                <a:solidFill>
                  <a:schemeClr val="tx1"/>
                </a:solidFill>
                <a:effectLst/>
                <a:latin typeface="+mn-lt"/>
                <a:ea typeface="+mn-ea"/>
                <a:cs typeface="+mn-cs"/>
              </a:rPr>
              <a:t>kommunane?</a:t>
            </a:r>
            <a:r>
              <a:rPr lang="nn-NO" dirty="0" err="1" smtClean="0"/>
              <a:t>Møte</a:t>
            </a:r>
            <a:r>
              <a:rPr lang="nn-NO" dirty="0" smtClean="0"/>
              <a:t> 1230-1300</a:t>
            </a:r>
            <a:endParaRPr lang="nn-NO" dirty="0"/>
          </a:p>
        </p:txBody>
      </p:sp>
      <p:sp>
        <p:nvSpPr>
          <p:cNvPr id="4" name="Plassholder for lysbildenummer 3"/>
          <p:cNvSpPr>
            <a:spLocks noGrp="1"/>
          </p:cNvSpPr>
          <p:nvPr>
            <p:ph type="sldNum" sz="quarter" idx="10"/>
          </p:nvPr>
        </p:nvSpPr>
        <p:spPr/>
        <p:txBody>
          <a:bodyPr/>
          <a:lstStyle/>
          <a:p>
            <a:fld id="{0B2DBD1D-D2D8-48F2-8753-1BB87326AA41}" type="slidenum">
              <a:rPr lang="nn-NO" smtClean="0"/>
              <a:t>1</a:t>
            </a:fld>
            <a:endParaRPr lang="nn-NO"/>
          </a:p>
        </p:txBody>
      </p:sp>
    </p:spTree>
    <p:extLst>
      <p:ext uri="{BB962C8B-B14F-4D97-AF65-F5344CB8AC3E}">
        <p14:creationId xmlns:p14="http://schemas.microsoft.com/office/powerpoint/2010/main" val="12719634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Ernæringsmessig risiko </a:t>
            </a:r>
            <a:r>
              <a:rPr lang="nb-NO" dirty="0" smtClean="0">
                <a:sym typeface="Wingdings" panose="05000000000000000000" pitchFamily="2" charset="2"/>
              </a:rPr>
              <a:t> </a:t>
            </a:r>
            <a:r>
              <a:rPr lang="nb-NO" dirty="0" err="1" smtClean="0"/>
              <a:t>ein</a:t>
            </a:r>
            <a:r>
              <a:rPr lang="nb-NO" dirty="0" smtClean="0"/>
              <a:t> risiko for pasienttryggleiken</a:t>
            </a:r>
          </a:p>
          <a:p>
            <a:pPr lvl="1"/>
            <a:endParaRPr lang="nb-NO" dirty="0" smtClean="0"/>
          </a:p>
          <a:p>
            <a:pPr marL="0" indent="0">
              <a:buNone/>
            </a:pPr>
            <a:r>
              <a:rPr lang="nb-NO" dirty="0" smtClean="0"/>
              <a:t>Systemsvikt </a:t>
            </a:r>
            <a:r>
              <a:rPr lang="nb-NO" dirty="0" smtClean="0">
                <a:sym typeface="Wingdings" panose="05000000000000000000" pitchFamily="2" charset="2"/>
              </a:rPr>
              <a:t></a:t>
            </a:r>
            <a:r>
              <a:rPr lang="nb-NO" dirty="0" smtClean="0"/>
              <a:t> </a:t>
            </a:r>
            <a:r>
              <a:rPr lang="nb-NO" dirty="0" err="1" smtClean="0"/>
              <a:t>eit</a:t>
            </a:r>
            <a:r>
              <a:rPr lang="nb-NO" dirty="0" smtClean="0"/>
              <a:t> </a:t>
            </a:r>
            <a:r>
              <a:rPr lang="nb-NO" dirty="0" err="1" smtClean="0"/>
              <a:t>leiaransvar</a:t>
            </a:r>
            <a:endParaRPr lang="nn-NO" dirty="0"/>
          </a:p>
        </p:txBody>
      </p:sp>
      <p:sp>
        <p:nvSpPr>
          <p:cNvPr id="4" name="Plassholder for lysbildenummer 3"/>
          <p:cNvSpPr>
            <a:spLocks noGrp="1"/>
          </p:cNvSpPr>
          <p:nvPr>
            <p:ph type="sldNum" sz="quarter" idx="10"/>
          </p:nvPr>
        </p:nvSpPr>
        <p:spPr/>
        <p:txBody>
          <a:bodyPr/>
          <a:lstStyle/>
          <a:p>
            <a:fld id="{0B2DBD1D-D2D8-48F2-8753-1BB87326AA41}" type="slidenum">
              <a:rPr lang="nn-NO" smtClean="0"/>
              <a:t>12</a:t>
            </a:fld>
            <a:endParaRPr lang="nn-NO"/>
          </a:p>
        </p:txBody>
      </p:sp>
    </p:spTree>
    <p:extLst>
      <p:ext uri="{BB962C8B-B14F-4D97-AF65-F5344CB8AC3E}">
        <p14:creationId xmlns:p14="http://schemas.microsoft.com/office/powerpoint/2010/main" val="31865649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n-NO" dirty="0" smtClean="0"/>
              <a:t>Informasjon om tenestemottakaren sin ernæringssituasjon og eventuelt igangsetting av tiltak skal dokumenterast på ein forsvarleg måte og vere ein del av informasjon ved overføring frå eit omsorgsledd til eit anna. </a:t>
            </a:r>
          </a:p>
          <a:p>
            <a:endParaRPr lang="nb-NO" sz="1200" b="0" i="0" u="none" strike="noStrike" kern="1200" baseline="0" dirty="0" smtClean="0">
              <a:solidFill>
                <a:schemeClr val="tx1"/>
              </a:solidFill>
              <a:latin typeface="+mn-lt"/>
              <a:ea typeface="+mn-ea"/>
              <a:cs typeface="+mn-cs"/>
            </a:endParaRPr>
          </a:p>
          <a:p>
            <a:r>
              <a:rPr lang="nb-NO" sz="1200" b="0" i="0" u="none" strike="noStrike" kern="1200" baseline="0" dirty="0" smtClean="0">
                <a:solidFill>
                  <a:schemeClr val="tx1"/>
                </a:solidFill>
                <a:latin typeface="+mn-lt"/>
                <a:ea typeface="+mn-ea"/>
                <a:cs typeface="+mn-cs"/>
              </a:rPr>
              <a:t>Kartlegging av ernæringsstatus, vurdering ernæringsmessig risiko, vurdering samt igangsetting av ernæringstiltak er vesentlig i arbeidet med å forebygge og behandle underernæring blant mottakere av hjemmetjenester og beboere i sykehjem. Informasjon om tjenestemottakers ernæringssituasjon og eventuelle igangsatte tiltak skal dokumenteres på en forsvarlig måte og være en del av informasjonen ved overføring fra et o</a:t>
            </a:r>
          </a:p>
          <a:p>
            <a:endParaRPr lang="nb-NO" sz="1200" b="0" i="0" u="none" strike="noStrike" kern="1200" baseline="0" dirty="0" smtClean="0">
              <a:solidFill>
                <a:schemeClr val="tx1"/>
              </a:solidFill>
              <a:latin typeface="+mn-lt"/>
              <a:ea typeface="+mn-ea"/>
              <a:cs typeface="+mn-cs"/>
            </a:endParaRPr>
          </a:p>
          <a:p>
            <a:r>
              <a:rPr lang="nb-NO" sz="1200" b="0" i="0" u="none" strike="noStrike" kern="1200" baseline="0" dirty="0" smtClean="0">
                <a:solidFill>
                  <a:schemeClr val="tx1"/>
                </a:solidFill>
                <a:latin typeface="+mn-lt"/>
                <a:ea typeface="+mn-ea"/>
                <a:cs typeface="+mn-cs"/>
              </a:rPr>
              <a:t>Kartleggingsfunn viser at IS-1580, er godt kjent blant respondentene. Innhold og anbefalinger i IS-1580, er delvis kjent. Det er imidlertid stor variasjon i hvilken grad anbefalingene er implementert i de ulike kommunene. Der retningslinjene ikke ligger til grunn for dagens ernæringspraksis, framheves manglende kunnskap om IS-1580, manglende forankring av ansvar, manglende fokus på eldre og ernæring, samt mangel på rutiner for systematisk ernæringskartlegging som årsaker til manglende rutiner og praksis. </a:t>
            </a:r>
          </a:p>
          <a:p>
            <a:r>
              <a:rPr lang="nb-NO" sz="1200" b="0" i="0" u="none" strike="noStrike" kern="1200" baseline="0" dirty="0" smtClean="0">
                <a:solidFill>
                  <a:schemeClr val="tx1"/>
                </a:solidFill>
                <a:latin typeface="+mn-lt"/>
                <a:ea typeface="+mn-ea"/>
                <a:cs typeface="+mn-cs"/>
              </a:rPr>
              <a:t>Hele 91 % svarer at de helt eller delvis har ernæringspraksis i tråd med retningslinjene (IS-1580). Forståelse av hva dette innebærer varierer. Det er bekymringsfullt at 52 % av respondentene kartlegger ernæringsstatus kun ved behov (40 %) eller kun tilfeldig (12 %). En individuell tolkning av behov for ernæringskartlegging er ikke forenlig med implementering av IS-1580. I tillegg kan det se ut til at “kartlegging av ernæringsstatus” ofte tolkes som primært vekt, vektkontroll og eventuelt høyde. </a:t>
            </a:r>
          </a:p>
          <a:p>
            <a:r>
              <a:rPr lang="nb-NO" sz="1200" b="0" i="0" u="none" strike="noStrike" kern="1200" baseline="0" dirty="0" smtClean="0">
                <a:solidFill>
                  <a:schemeClr val="tx1"/>
                </a:solidFill>
                <a:latin typeface="+mn-lt"/>
                <a:ea typeface="+mn-ea"/>
                <a:cs typeface="+mn-cs"/>
              </a:rPr>
              <a:t>En stor andel av respondentene har hatt tilbud om opplæring om innhold i IS-1580. Kartlegging av ernæringsstatus (74 %), samt utforming av individuell ernæringsplan og evaluering (60 %) har vært prioriterte tema. Hele 16 % har ikke hatt eller vet ikke om det har vært gitt opplæring. </a:t>
            </a:r>
            <a:r>
              <a:rPr lang="nb-NO" sz="1200" b="0" i="0" u="none" strike="noStrike" kern="1200" baseline="0" dirty="0" err="1" smtClean="0">
                <a:solidFill>
                  <a:schemeClr val="tx1"/>
                </a:solidFill>
                <a:latin typeface="+mn-lt"/>
                <a:ea typeface="+mn-ea"/>
                <a:cs typeface="+mn-cs"/>
              </a:rPr>
              <a:t>msorgsledd</a:t>
            </a:r>
            <a:r>
              <a:rPr lang="nb-NO" sz="1200" b="0" i="0" u="none" strike="noStrike" kern="1200" baseline="0" dirty="0" smtClean="0">
                <a:solidFill>
                  <a:schemeClr val="tx1"/>
                </a:solidFill>
                <a:latin typeface="+mn-lt"/>
                <a:ea typeface="+mn-ea"/>
                <a:cs typeface="+mn-cs"/>
              </a:rPr>
              <a:t> til et annet. Dette er god ernæringspraksis i henhold til Nasjonale faglige retningslinjer for forebygging og behandling av undernæring, IS-1580. (</a:t>
            </a:r>
            <a:r>
              <a:rPr lang="nn-NO" sz="1200" b="1" i="0" u="none" strike="noStrike" kern="1200" baseline="0" dirty="0" smtClean="0">
                <a:solidFill>
                  <a:schemeClr val="tx1"/>
                </a:solidFill>
                <a:latin typeface="+mn-lt"/>
                <a:ea typeface="+mn-ea"/>
                <a:cs typeface="+mn-cs"/>
              </a:rPr>
              <a:t>Forprosjekt </a:t>
            </a:r>
            <a:r>
              <a:rPr lang="nn-NO" sz="1200" b="1" i="0" u="none" strike="noStrike" kern="1200" baseline="0" dirty="0" err="1" smtClean="0">
                <a:solidFill>
                  <a:schemeClr val="tx1"/>
                </a:solidFill>
                <a:latin typeface="+mn-lt"/>
                <a:ea typeface="+mn-ea"/>
                <a:cs typeface="+mn-cs"/>
              </a:rPr>
              <a:t>innen</a:t>
            </a:r>
            <a:r>
              <a:rPr lang="nn-NO" sz="1200" b="1" i="0" u="none" strike="noStrike" kern="1200" baseline="0" dirty="0" smtClean="0">
                <a:solidFill>
                  <a:schemeClr val="tx1"/>
                </a:solidFill>
                <a:latin typeface="+mn-lt"/>
                <a:ea typeface="+mn-ea"/>
                <a:cs typeface="+mn-cs"/>
              </a:rPr>
              <a:t> </a:t>
            </a:r>
            <a:r>
              <a:rPr lang="nn-NO" sz="1200" b="1" i="0" u="none" strike="noStrike" kern="1200" baseline="0" dirty="0" err="1" smtClean="0">
                <a:solidFill>
                  <a:schemeClr val="tx1"/>
                </a:solidFill>
                <a:latin typeface="+mn-lt"/>
                <a:ea typeface="+mn-ea"/>
                <a:cs typeface="+mn-cs"/>
              </a:rPr>
              <a:t>kvalitetsindikatorer</a:t>
            </a:r>
            <a:r>
              <a:rPr lang="nn-NO" sz="1200" b="1" i="0" u="none" strike="noStrike" kern="1200" baseline="0" dirty="0" smtClean="0">
                <a:solidFill>
                  <a:schemeClr val="tx1"/>
                </a:solidFill>
                <a:latin typeface="+mn-lt"/>
                <a:ea typeface="+mn-ea"/>
                <a:cs typeface="+mn-cs"/>
              </a:rPr>
              <a:t> for ernæring og legemiddelgjennomgang </a:t>
            </a:r>
            <a:r>
              <a:rPr lang="nn-NO" sz="1200" b="0" i="0" u="none" strike="noStrike" kern="1200" baseline="0" dirty="0" smtClean="0">
                <a:solidFill>
                  <a:schemeClr val="tx1"/>
                </a:solidFill>
                <a:latin typeface="+mn-lt"/>
                <a:ea typeface="+mn-ea"/>
                <a:cs typeface="+mn-cs"/>
              </a:rPr>
              <a:t>Utredning </a:t>
            </a:r>
            <a:r>
              <a:rPr lang="nn-NO" sz="1200" b="0" i="0" u="none" strike="noStrike" kern="1200" baseline="0" dirty="0" err="1" smtClean="0">
                <a:solidFill>
                  <a:schemeClr val="tx1"/>
                </a:solidFill>
                <a:latin typeface="+mn-lt"/>
                <a:ea typeface="+mn-ea"/>
                <a:cs typeface="+mn-cs"/>
              </a:rPr>
              <a:t>fra</a:t>
            </a:r>
            <a:r>
              <a:rPr lang="nn-NO" sz="1200" b="0" i="0" u="none" strike="noStrike" kern="1200" baseline="0" dirty="0" smtClean="0">
                <a:solidFill>
                  <a:schemeClr val="tx1"/>
                </a:solidFill>
                <a:latin typeface="+mn-lt"/>
                <a:ea typeface="+mn-ea"/>
                <a:cs typeface="+mn-cs"/>
              </a:rPr>
              <a:t> Avdeling statistikk 	</a:t>
            </a:r>
            <a:r>
              <a:rPr lang="nn-NO" dirty="0" smtClean="0"/>
              <a:t>)</a:t>
            </a:r>
            <a:endParaRPr lang="nn-NO" dirty="0"/>
          </a:p>
        </p:txBody>
      </p:sp>
      <p:sp>
        <p:nvSpPr>
          <p:cNvPr id="4" name="Plassholder for lysbildenummer 3"/>
          <p:cNvSpPr>
            <a:spLocks noGrp="1"/>
          </p:cNvSpPr>
          <p:nvPr>
            <p:ph type="sldNum" sz="quarter" idx="10"/>
          </p:nvPr>
        </p:nvSpPr>
        <p:spPr/>
        <p:txBody>
          <a:bodyPr/>
          <a:lstStyle/>
          <a:p>
            <a:fld id="{CB8BA973-2312-4730-B56F-9E8A680234F9}" type="slidenum">
              <a:rPr lang="nn-NO" smtClean="0"/>
              <a:t>13</a:t>
            </a:fld>
            <a:endParaRPr lang="nn-NO"/>
          </a:p>
        </p:txBody>
      </p:sp>
    </p:spTree>
    <p:extLst>
      <p:ext uri="{BB962C8B-B14F-4D97-AF65-F5344CB8AC3E}">
        <p14:creationId xmlns:p14="http://schemas.microsoft.com/office/powerpoint/2010/main" val="6015008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Bør </a:t>
            </a:r>
            <a:r>
              <a:rPr lang="nb-NO" dirty="0" err="1" smtClean="0"/>
              <a:t>ikkje</a:t>
            </a:r>
            <a:r>
              <a:rPr lang="nb-NO" dirty="0" smtClean="0"/>
              <a:t> kosthold være </a:t>
            </a:r>
            <a:r>
              <a:rPr lang="nb-NO" dirty="0" err="1" smtClean="0"/>
              <a:t>eit</a:t>
            </a:r>
            <a:r>
              <a:rPr lang="nb-NO" dirty="0" smtClean="0"/>
              <a:t> av satsingsområda</a:t>
            </a:r>
            <a:r>
              <a:rPr lang="nb-NO" baseline="0" dirty="0" smtClean="0"/>
              <a:t> i folkehelsestrategien til KS?</a:t>
            </a:r>
            <a:endParaRPr lang="nb-NO" dirty="0" smtClean="0"/>
          </a:p>
          <a:p>
            <a:r>
              <a:rPr lang="nb-NO" dirty="0" smtClean="0"/>
              <a:t>Viss</a:t>
            </a:r>
            <a:r>
              <a:rPr lang="nb-NO" baseline="0" dirty="0" smtClean="0"/>
              <a:t> </a:t>
            </a:r>
            <a:r>
              <a:rPr lang="nb-NO" baseline="0" dirty="0" err="1" smtClean="0"/>
              <a:t>ein</a:t>
            </a:r>
            <a:r>
              <a:rPr lang="nb-NO" baseline="0" dirty="0" smtClean="0"/>
              <a:t> ser på</a:t>
            </a:r>
            <a:r>
              <a:rPr lang="nb-NO" dirty="0" smtClean="0"/>
              <a:t> sentrale styringsdokumenter, analyse av folkehelseutfordringene så er dette i </a:t>
            </a:r>
            <a:r>
              <a:rPr lang="nb-NO" dirty="0" err="1" smtClean="0"/>
              <a:t>høgste</a:t>
            </a:r>
            <a:r>
              <a:rPr lang="nb-NO" dirty="0" smtClean="0"/>
              <a:t> grad aktuelt. Det </a:t>
            </a:r>
            <a:r>
              <a:rPr lang="nb-NO" dirty="0" err="1" smtClean="0"/>
              <a:t>tilrådast</a:t>
            </a:r>
            <a:r>
              <a:rPr lang="nb-NO" baseline="0" dirty="0" smtClean="0"/>
              <a:t> også </a:t>
            </a:r>
            <a:r>
              <a:rPr lang="nb-NO" dirty="0" smtClean="0"/>
              <a:t>en separat handlingsplan for kosthold.</a:t>
            </a:r>
            <a:endParaRPr lang="nb-NO" dirty="0"/>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4440A6-3228-445D-9B66-9C63C6EC11C6}" type="slidenum">
              <a:rPr kumimoji="0" lang="nn-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nn-NO"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233148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363" rtl="0" eaLnBrk="1" fontAlgn="auto" latinLnBrk="0" hangingPunct="1">
              <a:lnSpc>
                <a:spcPct val="150000"/>
              </a:lnSpc>
              <a:spcBef>
                <a:spcPts val="0"/>
              </a:spcBef>
              <a:spcAft>
                <a:spcPts val="0"/>
              </a:spcAft>
              <a:buClr>
                <a:schemeClr val="accent1"/>
              </a:buClr>
              <a:buSzTx/>
              <a:buFont typeface="Arial" panose="020B0604020202020204" pitchFamily="34" charset="0"/>
              <a:buNone/>
              <a:tabLst/>
              <a:defRPr/>
            </a:pPr>
            <a:r>
              <a:rPr lang="nn-NO" sz="1200" dirty="0" smtClean="0">
                <a:solidFill>
                  <a:srgbClr val="000000"/>
                </a:solidFill>
                <a:latin typeface="Calibri" panose="020F0502020204030204" pitchFamily="34" charset="0"/>
                <a:cs typeface="Calibri" panose="020F0502020204030204" pitchFamily="34" charset="0"/>
              </a:rPr>
              <a:t>Helsefremjande </a:t>
            </a:r>
            <a:r>
              <a:rPr lang="nn-NO" sz="1200" u="sng" dirty="0" smtClean="0">
                <a:solidFill>
                  <a:srgbClr val="000000"/>
                </a:solidFill>
                <a:latin typeface="Calibri" panose="020F0502020204030204" pitchFamily="34" charset="0"/>
                <a:cs typeface="Calibri" panose="020F0502020204030204" pitchFamily="34" charset="0"/>
              </a:rPr>
              <a:t>og</a:t>
            </a:r>
            <a:r>
              <a:rPr lang="nn-NO" sz="1200" dirty="0" smtClean="0">
                <a:solidFill>
                  <a:srgbClr val="000000"/>
                </a:solidFill>
                <a:latin typeface="Calibri" panose="020F0502020204030204" pitchFamily="34" charset="0"/>
                <a:cs typeface="Calibri" panose="020F0502020204030204" pitchFamily="34" charset="0"/>
              </a:rPr>
              <a:t> førebyggande ernæringsarbeid</a:t>
            </a:r>
          </a:p>
          <a:p>
            <a:pPr marL="342900" indent="-342900" defTabSz="914363">
              <a:lnSpc>
                <a:spcPct val="150000"/>
              </a:lnSpc>
              <a:buClr>
                <a:schemeClr val="accent1"/>
              </a:buClr>
              <a:buFont typeface="Arial" panose="020B0604020202020204" pitchFamily="34" charset="0"/>
              <a:buChar char="•"/>
            </a:pPr>
            <a:r>
              <a:rPr lang="nn-NO" sz="1200" dirty="0" smtClean="0">
                <a:solidFill>
                  <a:srgbClr val="000000"/>
                </a:solidFill>
                <a:latin typeface="Calibri" panose="020F0502020204030204" pitchFamily="34" charset="0"/>
                <a:cs typeface="Calibri" panose="020F0502020204030204" pitchFamily="34" charset="0"/>
              </a:rPr>
              <a:t>Ernæringsarbeid retta mot friske, friske risikogrupper, </a:t>
            </a:r>
            <a:r>
              <a:rPr lang="nn-NO" sz="1200" dirty="0" err="1" smtClean="0">
                <a:solidFill>
                  <a:srgbClr val="000000"/>
                </a:solidFill>
                <a:latin typeface="Calibri" panose="020F0502020204030204" pitchFamily="34" charset="0"/>
                <a:cs typeface="Calibri" panose="020F0502020204030204" pitchFamily="34" charset="0"/>
              </a:rPr>
              <a:t>impl</a:t>
            </a:r>
            <a:r>
              <a:rPr lang="nn-NO" sz="1200" dirty="0" smtClean="0">
                <a:solidFill>
                  <a:srgbClr val="000000"/>
                </a:solidFill>
                <a:latin typeface="Calibri" panose="020F0502020204030204" pitchFamily="34" charset="0"/>
                <a:cs typeface="Calibri" panose="020F0502020204030204" pitchFamily="34" charset="0"/>
              </a:rPr>
              <a:t>. av kostråd og kommunikasjon av - og rettleiing </a:t>
            </a:r>
            <a:r>
              <a:rPr lang="nb-NO" sz="1200" dirty="0" smtClean="0">
                <a:solidFill>
                  <a:srgbClr val="000000"/>
                </a:solidFill>
                <a:latin typeface="Calibri" panose="020F0502020204030204" pitchFamily="34" charset="0"/>
                <a:cs typeface="Calibri" panose="020F0502020204030204" pitchFamily="34" charset="0"/>
              </a:rPr>
              <a:t>i generell ernæring</a:t>
            </a:r>
          </a:p>
          <a:p>
            <a:pPr marL="0" indent="0" defTabSz="914363">
              <a:lnSpc>
                <a:spcPct val="150000"/>
              </a:lnSpc>
              <a:buClr>
                <a:schemeClr val="accent1"/>
              </a:buClr>
              <a:buFont typeface="Arial" panose="020B0604020202020204" pitchFamily="34" charset="0"/>
              <a:buNone/>
            </a:pPr>
            <a:r>
              <a:rPr lang="nb-NO" sz="1200" dirty="0" smtClean="0">
                <a:solidFill>
                  <a:srgbClr val="000000"/>
                </a:solidFill>
                <a:latin typeface="Calibri" panose="020F0502020204030204" pitchFamily="34" charset="0"/>
                <a:cs typeface="Calibri" panose="020F0502020204030204" pitchFamily="34" charset="0"/>
              </a:rPr>
              <a:t>Ernæring ved sykdom </a:t>
            </a:r>
          </a:p>
          <a:p>
            <a:pPr marL="342900" indent="-342900" defTabSz="914363">
              <a:lnSpc>
                <a:spcPct val="150000"/>
              </a:lnSpc>
              <a:buClr>
                <a:schemeClr val="accent1"/>
              </a:buClr>
              <a:buFont typeface="Arial" panose="020B0604020202020204" pitchFamily="34" charset="0"/>
              <a:buChar char="•"/>
            </a:pPr>
            <a:r>
              <a:rPr lang="nb-NO" sz="1200" dirty="0" smtClean="0">
                <a:solidFill>
                  <a:srgbClr val="000000"/>
                </a:solidFill>
                <a:latin typeface="Calibri" panose="020F0502020204030204" pitchFamily="34" charset="0"/>
                <a:cs typeface="Calibri" panose="020F0502020204030204" pitchFamily="34" charset="0"/>
              </a:rPr>
              <a:t>Vurdering av ernæringsstatus, kartlegging, individuelle tiltak sekundær/tertiærforebyggende og/eller medisinsk ernæringsbehandling) i ulike deler av helsetjenesten</a:t>
            </a:r>
          </a:p>
          <a:p>
            <a:pPr marL="0" indent="0" defTabSz="914363">
              <a:lnSpc>
                <a:spcPct val="150000"/>
              </a:lnSpc>
              <a:buClr>
                <a:schemeClr val="accent1"/>
              </a:buClr>
              <a:buFont typeface="Arial" panose="020B0604020202020204" pitchFamily="34" charset="0"/>
              <a:buNone/>
            </a:pPr>
            <a:r>
              <a:rPr lang="nb-NO" sz="1200" dirty="0" smtClean="0">
                <a:solidFill>
                  <a:srgbClr val="000000"/>
                </a:solidFill>
                <a:latin typeface="Calibri" panose="020F0502020204030204" pitchFamily="34" charset="0"/>
                <a:cs typeface="Calibri" panose="020F0502020204030204" pitchFamily="34" charset="0"/>
              </a:rPr>
              <a:t>Tilrettelegging for et forsvarlig mattilbud i helse- og omsorgstjenesten og andre offentlige initiasjoner </a:t>
            </a:r>
          </a:p>
          <a:p>
            <a:pPr marL="171450" indent="-171450" defTabSz="914363">
              <a:lnSpc>
                <a:spcPct val="150000"/>
              </a:lnSpc>
              <a:buClr>
                <a:schemeClr val="accent1"/>
              </a:buClr>
              <a:buFont typeface="Arial" panose="020B0604020202020204" pitchFamily="34" charset="0"/>
              <a:buChar char="•"/>
            </a:pPr>
            <a:r>
              <a:rPr lang="nb-NO" sz="1200" dirty="0" smtClean="0">
                <a:solidFill>
                  <a:srgbClr val="000000"/>
                </a:solidFill>
                <a:latin typeface="Calibri" panose="020F0502020204030204" pitchFamily="34" charset="0"/>
                <a:cs typeface="Calibri" panose="020F0502020204030204" pitchFamily="34" charset="0"/>
              </a:rPr>
              <a:t>som forsvar, asylmottak, fengsel), inkludert tannhelsetjenester</a:t>
            </a:r>
            <a:endParaRPr lang="nn-NO" sz="1200" dirty="0">
              <a:solidFill>
                <a:srgbClr val="000000"/>
              </a:solidFill>
              <a:latin typeface="Calibri" panose="020F0502020204030204" pitchFamily="34" charset="0"/>
              <a:cs typeface="Calibri" panose="020F0502020204030204" pitchFamily="34" charset="0"/>
            </a:endParaRPr>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4440A6-3228-445D-9B66-9C63C6EC11C6}" type="slidenum">
              <a:rPr kumimoji="0" lang="nn-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nn-NO"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773567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defTabSz="914363">
              <a:lnSpc>
                <a:spcPct val="150000"/>
              </a:lnSpc>
              <a:buClr>
                <a:schemeClr val="accent1"/>
              </a:buClr>
              <a:buFont typeface="Arial" panose="020B0604020202020204" pitchFamily="34" charset="0"/>
              <a:buNone/>
            </a:pPr>
            <a:r>
              <a:rPr lang="nb-NO" sz="1200" dirty="0" smtClean="0">
                <a:solidFill>
                  <a:srgbClr val="000000"/>
                </a:solidFill>
                <a:latin typeface="Calibri" panose="020F0502020204030204" pitchFamily="34" charset="0"/>
                <a:cs typeface="Calibri" panose="020F0502020204030204" pitchFamily="34" charset="0"/>
              </a:rPr>
              <a:t>Oppsummert har tilsyn vist viste store mangler i tjenesten når det gjelder oppfølging av pasienters ernæringstilstand. Forbedringsarbeid er i </a:t>
            </a:r>
            <a:r>
              <a:rPr lang="nb-NO" sz="1200" dirty="0" err="1" smtClean="0">
                <a:solidFill>
                  <a:srgbClr val="000000"/>
                </a:solidFill>
                <a:latin typeface="Calibri" panose="020F0502020204030204" pitchFamily="34" charset="0"/>
                <a:cs typeface="Calibri" panose="020F0502020204030204" pitchFamily="34" charset="0"/>
              </a:rPr>
              <a:t>gangsatt</a:t>
            </a:r>
            <a:r>
              <a:rPr lang="nb-NO" sz="1200" dirty="0" smtClean="0">
                <a:solidFill>
                  <a:srgbClr val="000000"/>
                </a:solidFill>
                <a:latin typeface="Calibri" panose="020F0502020204030204" pitchFamily="34" charset="0"/>
                <a:cs typeface="Calibri" panose="020F0502020204030204" pitchFamily="34" charset="0"/>
              </a:rPr>
              <a:t>, men det er fortsatt behov for å styrke undervisning om kosthold og klinisk ernæring i av helsepersonell og kjøkkenpersonell. Det er behov for å arbeide for implementering av rutiner for å sikre rett pasient rett mat til rett tid. Det mangler oversikt over kvaliteten på mattilbudet og i hvilken grad mattilbudet i institusjoner følger de nasjonale anbefalinger. Det er behov for en bedre tilgjengelighet av fagpersoner med klinisk ernæringskompetanse, særlig i kommunene. Dette blant annet for veiledning ved spesielle utfordringer i ernæringsarbeidet og for å sikre kontinuitet i oppfølging av utskrevne pasienter fra sykehus.</a:t>
            </a:r>
            <a:endParaRPr lang="nn-NO" sz="1200" dirty="0">
              <a:solidFill>
                <a:srgbClr val="000000"/>
              </a:solidFill>
              <a:latin typeface="Calibri" panose="020F0502020204030204" pitchFamily="34" charset="0"/>
              <a:cs typeface="Calibri" panose="020F0502020204030204" pitchFamily="34" charset="0"/>
            </a:endParaRPr>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4440A6-3228-445D-9B66-9C63C6EC11C6}" type="slidenum">
              <a:rPr kumimoji="0" lang="nn-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nn-NO"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22138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 I Sverige har en avhandling nylig vist at ansatte i barselomsorgen opplever det utfordrende å utøve kostholdsveiledning til kvinner under og etter graviditet. De gravide kvinnene opplevde manglende støtte i forhold til å håndtere kostråd og kostendringer, mens de ansatte ønsker økt kunnskap og veiledning om kosthold og endringsfokusert rådgivning</a:t>
            </a:r>
            <a:endParaRPr lang="nn-NO" dirty="0" smtClean="0"/>
          </a:p>
          <a:p>
            <a:endParaRPr lang="nn-NO"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nn-NO" sz="1200" dirty="0" smtClean="0"/>
              <a:t>Det er grunn til </a:t>
            </a:r>
            <a:r>
              <a:rPr lang="nn-NO" sz="1200" dirty="0" err="1" smtClean="0"/>
              <a:t>bekymring</a:t>
            </a:r>
            <a:r>
              <a:rPr lang="nn-NO" sz="1200" dirty="0" smtClean="0"/>
              <a:t> dersom mange </a:t>
            </a:r>
            <a:r>
              <a:rPr lang="nn-NO" sz="1200" dirty="0" err="1" smtClean="0"/>
              <a:t>kommuner</a:t>
            </a:r>
            <a:r>
              <a:rPr lang="nn-NO" sz="1200" dirty="0" smtClean="0"/>
              <a:t> </a:t>
            </a:r>
            <a:r>
              <a:rPr lang="nn-NO" sz="1200" dirty="0" err="1" smtClean="0"/>
              <a:t>ikke</a:t>
            </a:r>
            <a:r>
              <a:rPr lang="nn-NO" sz="1200" dirty="0" smtClean="0"/>
              <a:t> har </a:t>
            </a:r>
            <a:r>
              <a:rPr lang="nn-NO" sz="1200" dirty="0" err="1" smtClean="0"/>
              <a:t>rutiner</a:t>
            </a:r>
            <a:r>
              <a:rPr lang="nn-NO" sz="1200" dirty="0" smtClean="0"/>
              <a:t> som </a:t>
            </a:r>
            <a:r>
              <a:rPr lang="nn-NO" sz="1200" dirty="0" err="1" smtClean="0"/>
              <a:t>sikret</a:t>
            </a:r>
            <a:r>
              <a:rPr lang="nn-NO" sz="1200" dirty="0" smtClean="0"/>
              <a:t> systematisk oppfølging på kosthold og ernæring for de </a:t>
            </a:r>
            <a:r>
              <a:rPr lang="nn-NO" sz="1200" dirty="0" err="1" smtClean="0"/>
              <a:t>familier</a:t>
            </a:r>
            <a:r>
              <a:rPr lang="nn-NO" sz="1200" dirty="0" smtClean="0"/>
              <a:t> som trenger det.  </a:t>
            </a:r>
          </a:p>
          <a:p>
            <a:endParaRPr lang="nn-NO"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nn-NO" sz="1200" dirty="0" smtClean="0"/>
              <a:t>Helsesøster vender seg i stor grad til spesialisthelsetenesta med spørsmål om ernæring til barn med manglande vekst, premature, allergiar og overvekt </a:t>
            </a:r>
          </a:p>
          <a:p>
            <a:endParaRPr lang="nn-NO" dirty="0"/>
          </a:p>
        </p:txBody>
      </p:sp>
      <p:sp>
        <p:nvSpPr>
          <p:cNvPr id="4" name="Plassholder for lysbildenummer 3"/>
          <p:cNvSpPr>
            <a:spLocks noGrp="1"/>
          </p:cNvSpPr>
          <p:nvPr>
            <p:ph type="sldNum" sz="quarter" idx="10"/>
          </p:nvPr>
        </p:nvSpPr>
        <p:spPr/>
        <p:txBody>
          <a:bodyPr/>
          <a:lstStyle/>
          <a:p>
            <a:fld id="{0B2DBD1D-D2D8-48F2-8753-1BB87326AA41}" type="slidenum">
              <a:rPr lang="nn-NO" smtClean="0"/>
              <a:t>17</a:t>
            </a:fld>
            <a:endParaRPr lang="nn-NO"/>
          </a:p>
        </p:txBody>
      </p:sp>
    </p:spTree>
    <p:extLst>
      <p:ext uri="{BB962C8B-B14F-4D97-AF65-F5344CB8AC3E}">
        <p14:creationId xmlns:p14="http://schemas.microsoft.com/office/powerpoint/2010/main" val="29536079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 typeface="Arial" panose="020B0604020202020204" pitchFamily="34" charset="0"/>
              <a:buChar char="•"/>
            </a:pPr>
            <a:r>
              <a:rPr lang="nb-NO" dirty="0" smtClean="0"/>
              <a:t>Den risikofaktoren med høyest bidrag til den norske sykdomsbyrden i Norge, enten man ser på helsetap, dødelighet eller summen av disse (DALY), er, ifølge Global </a:t>
            </a:r>
            <a:r>
              <a:rPr lang="nb-NO" dirty="0" err="1" smtClean="0"/>
              <a:t>Burden</a:t>
            </a:r>
            <a:r>
              <a:rPr lang="nb-NO" dirty="0" smtClean="0"/>
              <a:t> </a:t>
            </a:r>
            <a:r>
              <a:rPr lang="nb-NO" dirty="0" err="1" smtClean="0"/>
              <a:t>of</a:t>
            </a:r>
            <a:r>
              <a:rPr lang="nb-NO" dirty="0" smtClean="0"/>
              <a:t> </a:t>
            </a:r>
            <a:r>
              <a:rPr lang="nb-NO" dirty="0" err="1" smtClean="0"/>
              <a:t>Disease</a:t>
            </a:r>
            <a:r>
              <a:rPr lang="nb-NO" dirty="0" smtClean="0"/>
              <a:t> (GBD) prosjektet, usunt kosthold</a:t>
            </a:r>
          </a:p>
          <a:p>
            <a:pPr marL="171450" indent="-171450">
              <a:buFont typeface="Arial" panose="020B0604020202020204" pitchFamily="34" charset="0"/>
              <a:buChar char="•"/>
            </a:pPr>
            <a:r>
              <a:rPr lang="nb-NO" dirty="0" smtClean="0"/>
              <a:t>En kostnad- nytteanalyse fra Nederland viser at fastleger oppgir at de verken ha tid eller kompetanse til å tilby pasienter tilpasset hjelp med kosthold og ernæring</a:t>
            </a:r>
          </a:p>
          <a:p>
            <a:pPr marL="171450" indent="-171450">
              <a:buFont typeface="Arial" panose="020B0604020202020204" pitchFamily="34" charset="0"/>
              <a:buChar char="•"/>
            </a:pPr>
            <a:r>
              <a:rPr lang="nb-NO" dirty="0" smtClean="0"/>
              <a:t>I Norge har fastlegene og annet helsepersonell i kommunene langt lavere tilgang på klinisk ernæringsfysiolog til å samarbeide og dele oppgaver med, enn i andre vestlige land. </a:t>
            </a:r>
          </a:p>
          <a:p>
            <a:pPr marL="171450" indent="-171450">
              <a:buFont typeface="Arial" panose="020B0604020202020204" pitchFamily="34" charset="0"/>
              <a:buChar char="•"/>
            </a:pPr>
            <a:r>
              <a:rPr lang="nb-NO" dirty="0" smtClean="0"/>
              <a:t>Regjeringen vil legge til rette for etablering av primærhelse- og oppfølgingsteam i kommunene, for å bidra til mer koordinerte tjenester, muliggjøre større bredde i tjenestetilbudet og bidra til riktigere arbeidsdeling mellom personellgrupper og dermed bedre bruk av samlede ressurser. Kliniske ernæringsfysiologer vil være viktige bidragsytere i tverrfaglige team i pasient- og pårørendeopplæring, i primærhelseteamene og som ressurs for annet helsepersonell.</a:t>
            </a:r>
            <a:endParaRPr lang="nn-NO" dirty="0" smtClean="0"/>
          </a:p>
          <a:p>
            <a:endParaRPr lang="nn-NO" dirty="0"/>
          </a:p>
        </p:txBody>
      </p:sp>
      <p:sp>
        <p:nvSpPr>
          <p:cNvPr id="4" name="Plassholder for lysbildenummer 3"/>
          <p:cNvSpPr>
            <a:spLocks noGrp="1"/>
          </p:cNvSpPr>
          <p:nvPr>
            <p:ph type="sldNum" sz="quarter" idx="10"/>
          </p:nvPr>
        </p:nvSpPr>
        <p:spPr/>
        <p:txBody>
          <a:bodyPr/>
          <a:lstStyle/>
          <a:p>
            <a:fld id="{0B2DBD1D-D2D8-48F2-8753-1BB87326AA41}" type="slidenum">
              <a:rPr lang="nn-NO" smtClean="0"/>
              <a:t>18</a:t>
            </a:fld>
            <a:endParaRPr lang="nn-NO"/>
          </a:p>
        </p:txBody>
      </p:sp>
    </p:spTree>
    <p:extLst>
      <p:ext uri="{BB962C8B-B14F-4D97-AF65-F5344CB8AC3E}">
        <p14:creationId xmlns:p14="http://schemas.microsoft.com/office/powerpoint/2010/main" val="41840997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 I Sverige har en avhandling nylig vist at ansatte i barselomsorgen opplever det utfordrende å utøve kostholdsveiledning til kvinner under og etter graviditet. De gravide kvinnene opplevde manglende støtte i forhold til å håndtere kostråd og kostendringer, mens de ansatte ønsker økt kunnskap og veiledning om kosthold og endringsfokusert rådgivning</a:t>
            </a:r>
            <a:endParaRPr lang="nn-NO" dirty="0" smtClean="0"/>
          </a:p>
          <a:p>
            <a:endParaRPr lang="nn-NO"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nn-NO" sz="1200" dirty="0" smtClean="0"/>
              <a:t>Det er grunn til </a:t>
            </a:r>
            <a:r>
              <a:rPr lang="nn-NO" sz="1200" dirty="0" err="1" smtClean="0"/>
              <a:t>bekymring</a:t>
            </a:r>
            <a:r>
              <a:rPr lang="nn-NO" sz="1200" dirty="0" smtClean="0"/>
              <a:t> dersom mange </a:t>
            </a:r>
            <a:r>
              <a:rPr lang="nn-NO" sz="1200" dirty="0" err="1" smtClean="0"/>
              <a:t>kommuner</a:t>
            </a:r>
            <a:r>
              <a:rPr lang="nn-NO" sz="1200" dirty="0" smtClean="0"/>
              <a:t> </a:t>
            </a:r>
            <a:r>
              <a:rPr lang="nn-NO" sz="1200" dirty="0" err="1" smtClean="0"/>
              <a:t>ikke</a:t>
            </a:r>
            <a:r>
              <a:rPr lang="nn-NO" sz="1200" dirty="0" smtClean="0"/>
              <a:t> har </a:t>
            </a:r>
            <a:r>
              <a:rPr lang="nn-NO" sz="1200" dirty="0" err="1" smtClean="0"/>
              <a:t>rutiner</a:t>
            </a:r>
            <a:r>
              <a:rPr lang="nn-NO" sz="1200" dirty="0" smtClean="0"/>
              <a:t> som </a:t>
            </a:r>
            <a:r>
              <a:rPr lang="nn-NO" sz="1200" dirty="0" err="1" smtClean="0"/>
              <a:t>sikret</a:t>
            </a:r>
            <a:r>
              <a:rPr lang="nn-NO" sz="1200" dirty="0" smtClean="0"/>
              <a:t> systematisk oppfølging på kosthold og ernæring for de </a:t>
            </a:r>
            <a:r>
              <a:rPr lang="nn-NO" sz="1200" dirty="0" err="1" smtClean="0"/>
              <a:t>familier</a:t>
            </a:r>
            <a:r>
              <a:rPr lang="nn-NO" sz="1200" dirty="0" smtClean="0"/>
              <a:t> som trenger det.  </a:t>
            </a:r>
          </a:p>
          <a:p>
            <a:endParaRPr lang="nn-NO"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nn-NO" sz="1200" dirty="0" smtClean="0"/>
              <a:t>Helsesøster vender seg i stor grad til spesialisthelsetenesta med spørsmål om ernæring til barn med manglande vekst, premature, allergiar og overvekt </a:t>
            </a:r>
          </a:p>
          <a:p>
            <a:endParaRPr lang="nn-NO" dirty="0"/>
          </a:p>
        </p:txBody>
      </p:sp>
      <p:sp>
        <p:nvSpPr>
          <p:cNvPr id="4" name="Plassholder for lysbildenummer 3"/>
          <p:cNvSpPr>
            <a:spLocks noGrp="1"/>
          </p:cNvSpPr>
          <p:nvPr>
            <p:ph type="sldNum" sz="quarter" idx="10"/>
          </p:nvPr>
        </p:nvSpPr>
        <p:spPr/>
        <p:txBody>
          <a:bodyPr/>
          <a:lstStyle/>
          <a:p>
            <a:fld id="{0B2DBD1D-D2D8-48F2-8753-1BB87326AA41}" type="slidenum">
              <a:rPr lang="nn-NO" smtClean="0"/>
              <a:t>19</a:t>
            </a:fld>
            <a:endParaRPr lang="nn-NO"/>
          </a:p>
        </p:txBody>
      </p:sp>
    </p:spTree>
    <p:extLst>
      <p:ext uri="{BB962C8B-B14F-4D97-AF65-F5344CB8AC3E}">
        <p14:creationId xmlns:p14="http://schemas.microsoft.com/office/powerpoint/2010/main" val="7464858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Forskrift om </a:t>
            </a:r>
            <a:r>
              <a:rPr lang="nb-NO" dirty="0" err="1" smtClean="0"/>
              <a:t>habilitering</a:t>
            </a:r>
            <a:r>
              <a:rPr lang="nb-NO" dirty="0" smtClean="0"/>
              <a:t> og rehabilitering, individuell plan og koordinator anbefaler at hovedtyngden av </a:t>
            </a:r>
            <a:r>
              <a:rPr lang="nb-NO" dirty="0" err="1" smtClean="0"/>
              <a:t>habilitering</a:t>
            </a:r>
            <a:r>
              <a:rPr lang="nb-NO" dirty="0" smtClean="0"/>
              <a:t> og rehabilitering må skje i kommunene(43). Ved behov skal kommunen henvise til spesialisthelsetjenesten, som har ansvaret for tjenester som er mer spesialiserte enn det kommunen kan tilby. </a:t>
            </a:r>
          </a:p>
          <a:p>
            <a:endParaRPr lang="nb-NO" dirty="0" smtClean="0"/>
          </a:p>
          <a:p>
            <a:r>
              <a:rPr lang="nb-NO" dirty="0" smtClean="0"/>
              <a:t>I helsedirektoratets rapport om oppgavedeling innen rehabiliteringsområdet ulike brukergrupper det særlig etterspørres rehabiliteringstilbud til fra private rehabiliteringsinstitusjoner innen spesialisthelsetjenesten. Blant mange av disse står ernæring sentralt, f.eks. overvekt og </a:t>
            </a:r>
            <a:r>
              <a:rPr lang="nb-NO" dirty="0" err="1" smtClean="0"/>
              <a:t>ikkesmittsomme</a:t>
            </a:r>
            <a:r>
              <a:rPr lang="nb-NO" dirty="0" smtClean="0"/>
              <a:t> folkehelsesykdommer (hjerte- og karsykdom, diabetes, kols og kreft) og brukergrupper med høy forekomst av underernæring (</a:t>
            </a:r>
            <a:r>
              <a:rPr lang="nb-NO" dirty="0" err="1" smtClean="0"/>
              <a:t>orto</a:t>
            </a:r>
            <a:r>
              <a:rPr lang="nb-NO" dirty="0" smtClean="0"/>
              <a:t>-geriatriske pasienter, kreft, slag, hjerneslag, nevrologiske lidelser, reumatiske lidelser)(44). FFO/ SAFO peker i sin merknad i rapporten på at klinisk ernæringsfysiolog må inngå i tverrfaglig team i kommunen (sammen med lege, fysioterapeut, ergoterapeut, logoped, synspedagog, sosionom, sykepleier). </a:t>
            </a:r>
          </a:p>
          <a:p>
            <a:endParaRPr lang="nb-NO" dirty="0" smtClean="0"/>
          </a:p>
          <a:p>
            <a:r>
              <a:rPr lang="nb-NO" dirty="0" smtClean="0"/>
              <a:t>I ny veileder om rehabilitering, </a:t>
            </a:r>
            <a:r>
              <a:rPr lang="nb-NO" dirty="0" err="1" smtClean="0"/>
              <a:t>habilitering</a:t>
            </a:r>
            <a:r>
              <a:rPr lang="nb-NO" dirty="0" smtClean="0"/>
              <a:t>, individuell plan og koordinator fremkommer at kompetanse innen ernæring kan være sentralt for mange brukergrupper. Spisevansker er blant annet et velkjent fenomen hos barn med funksjonsnedsettelser og andre tilstander. Mange barn med funksjonsnedsettelser i Norge har store problemer med å få i seg den maten de trenger. God ernæringsstatus er avgjørende for at et barn skal utvikle seg best mulig fysisk, psykisk og mentalt. Det er høy forekomst av overvekt og ugunstig livsstil hos ungdom med Downs syndrom, </a:t>
            </a:r>
            <a:r>
              <a:rPr lang="nb-NO" dirty="0" err="1" smtClean="0"/>
              <a:t>PraderWillis</a:t>
            </a:r>
            <a:r>
              <a:rPr lang="nb-NO" dirty="0" smtClean="0"/>
              <a:t> syndrom og Williams syndrom og det stilles spørsmål ved om dagens helse- og omsorgstjenester er gode nok til å legge til rette for sunn livsstil hos voksne med utviklingshemming (45). </a:t>
            </a:r>
            <a:endParaRPr lang="nn-NO" dirty="0"/>
          </a:p>
        </p:txBody>
      </p:sp>
      <p:sp>
        <p:nvSpPr>
          <p:cNvPr id="4" name="Plassholder for lysbildenummer 3"/>
          <p:cNvSpPr>
            <a:spLocks noGrp="1"/>
          </p:cNvSpPr>
          <p:nvPr>
            <p:ph type="sldNum" sz="quarter" idx="10"/>
          </p:nvPr>
        </p:nvSpPr>
        <p:spPr/>
        <p:txBody>
          <a:bodyPr/>
          <a:lstStyle/>
          <a:p>
            <a:fld id="{0B2DBD1D-D2D8-48F2-8753-1BB87326AA41}" type="slidenum">
              <a:rPr lang="nn-NO" smtClean="0"/>
              <a:t>20</a:t>
            </a:fld>
            <a:endParaRPr lang="nn-NO"/>
          </a:p>
        </p:txBody>
      </p:sp>
    </p:spTree>
    <p:extLst>
      <p:ext uri="{BB962C8B-B14F-4D97-AF65-F5344CB8AC3E}">
        <p14:creationId xmlns:p14="http://schemas.microsoft.com/office/powerpoint/2010/main" val="17526182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Forskrift om </a:t>
            </a:r>
            <a:r>
              <a:rPr lang="nb-NO" dirty="0" err="1" smtClean="0"/>
              <a:t>habilitering</a:t>
            </a:r>
            <a:r>
              <a:rPr lang="nb-NO" dirty="0" smtClean="0"/>
              <a:t> og rehabilitering, individuell plan og koordinator anbefaler at hovedtyngden av </a:t>
            </a:r>
            <a:r>
              <a:rPr lang="nb-NO" dirty="0" err="1" smtClean="0"/>
              <a:t>habilitering</a:t>
            </a:r>
            <a:r>
              <a:rPr lang="nb-NO" dirty="0" smtClean="0"/>
              <a:t> og rehabilitering må skje i kommunene(43). Ved behov skal kommunen henvise til spesialisthelsetjenesten, som har ansvaret for tjenester som er mer spesialiserte enn det kommunen kan tilby. </a:t>
            </a:r>
          </a:p>
          <a:p>
            <a:endParaRPr lang="nb-NO" dirty="0" smtClean="0"/>
          </a:p>
          <a:p>
            <a:r>
              <a:rPr lang="nb-NO" dirty="0" smtClean="0"/>
              <a:t>I helsedirektoratets rapport om oppgavedeling innen rehabiliteringsområdet ulike brukergrupper det særlig etterspørres rehabiliteringstilbud til fra private rehabiliteringsinstitusjoner innen spesialisthelsetjenesten. Blant mange av disse står ernæring sentralt, f.eks. overvekt og </a:t>
            </a:r>
            <a:r>
              <a:rPr lang="nb-NO" dirty="0" err="1" smtClean="0"/>
              <a:t>ikkesmittsomme</a:t>
            </a:r>
            <a:r>
              <a:rPr lang="nb-NO" dirty="0" smtClean="0"/>
              <a:t> folkehelsesykdommer (hjerte- og karsykdom, diabetes, kols og kreft) og brukergrupper med høy forekomst av underernæring (</a:t>
            </a:r>
            <a:r>
              <a:rPr lang="nb-NO" dirty="0" err="1" smtClean="0"/>
              <a:t>orto</a:t>
            </a:r>
            <a:r>
              <a:rPr lang="nb-NO" dirty="0" smtClean="0"/>
              <a:t>-geriatriske pasienter, kreft, slag, hjerneslag, nevrologiske lidelser, reumatiske lidelser)(44). FFO/ SAFO peker i sin merknad i rapporten på at klinisk ernæringsfysiolog må inngå i tverrfaglig team i kommunen (sammen med lege, fysioterapeut, ergoterapeut, logoped, synspedagog, sosionom, sykepleier). </a:t>
            </a:r>
          </a:p>
          <a:p>
            <a:endParaRPr lang="nb-NO" dirty="0" smtClean="0"/>
          </a:p>
          <a:p>
            <a:r>
              <a:rPr lang="nb-NO" dirty="0" smtClean="0"/>
              <a:t>I ny veileder om rehabilitering, </a:t>
            </a:r>
            <a:r>
              <a:rPr lang="nb-NO" dirty="0" err="1" smtClean="0"/>
              <a:t>habilitering</a:t>
            </a:r>
            <a:r>
              <a:rPr lang="nb-NO" dirty="0" smtClean="0"/>
              <a:t>, individuell plan og koordinator fremkommer at kompetanse innen ernæring kan være sentralt for mange brukergrupper. Spisevansker er blant annet et velkjent fenomen hos barn med funksjonsnedsettelser og andre tilstander. Mange barn med funksjonsnedsettelser i Norge har store problemer med å få i seg den maten de trenger. God ernæringsstatus er avgjørende for at et barn skal utvikle seg best mulig fysisk, psykisk og mentalt. Det er høy forekomst av overvekt og ugunstig livsstil hos ungdom med Downs syndrom, </a:t>
            </a:r>
            <a:r>
              <a:rPr lang="nb-NO" dirty="0" err="1" smtClean="0"/>
              <a:t>PraderWillis</a:t>
            </a:r>
            <a:r>
              <a:rPr lang="nb-NO" dirty="0" smtClean="0"/>
              <a:t> syndrom og Williams syndrom og det stilles spørsmål ved om dagens helse- og omsorgstjenester er gode nok til å legge til rette for sunn livsstil hos voksne med utviklingshemming (45). </a:t>
            </a:r>
            <a:endParaRPr lang="nn-NO" dirty="0"/>
          </a:p>
        </p:txBody>
      </p:sp>
      <p:sp>
        <p:nvSpPr>
          <p:cNvPr id="4" name="Plassholder for lysbildenummer 3"/>
          <p:cNvSpPr>
            <a:spLocks noGrp="1"/>
          </p:cNvSpPr>
          <p:nvPr>
            <p:ph type="sldNum" sz="quarter" idx="10"/>
          </p:nvPr>
        </p:nvSpPr>
        <p:spPr/>
        <p:txBody>
          <a:bodyPr/>
          <a:lstStyle/>
          <a:p>
            <a:fld id="{0B2DBD1D-D2D8-48F2-8753-1BB87326AA41}" type="slidenum">
              <a:rPr lang="nn-NO" smtClean="0"/>
              <a:t>21</a:t>
            </a:fld>
            <a:endParaRPr lang="nn-NO"/>
          </a:p>
        </p:txBody>
      </p:sp>
    </p:spTree>
    <p:extLst>
      <p:ext uri="{BB962C8B-B14F-4D97-AF65-F5344CB8AC3E}">
        <p14:creationId xmlns:p14="http://schemas.microsoft.com/office/powerpoint/2010/main" val="20538028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Sjukdomsrelatert underernæring </a:t>
            </a:r>
          </a:p>
          <a:p>
            <a:pPr marL="171450" indent="-171450">
              <a:buFontTx/>
              <a:buChar char="-"/>
            </a:pPr>
            <a:r>
              <a:rPr lang="nb-NO" dirty="0" smtClean="0"/>
              <a:t>Forekomst </a:t>
            </a:r>
          </a:p>
          <a:p>
            <a:pPr marL="171450" indent="-171450">
              <a:buFontTx/>
              <a:buChar char="-"/>
            </a:pPr>
            <a:r>
              <a:rPr lang="nb-NO" dirty="0" smtClean="0"/>
              <a:t>Konsekvenser </a:t>
            </a:r>
          </a:p>
          <a:p>
            <a:pPr marL="171450" indent="-171450">
              <a:buFontTx/>
              <a:buChar char="-"/>
            </a:pPr>
            <a:r>
              <a:rPr lang="nb-NO" dirty="0" smtClean="0"/>
              <a:t>Effektive tiltak </a:t>
            </a:r>
          </a:p>
          <a:p>
            <a:pPr marL="171450" indent="-171450">
              <a:buFontTx/>
              <a:buChar char="-"/>
            </a:pPr>
            <a:endParaRPr lang="nb-NO" dirty="0" smtClean="0"/>
          </a:p>
          <a:p>
            <a:pPr marL="171450" indent="-171450">
              <a:buFontTx/>
              <a:buChar char="-"/>
            </a:pPr>
            <a:r>
              <a:rPr lang="nb-NO" dirty="0" smtClean="0"/>
              <a:t>Nasjonale føringer </a:t>
            </a:r>
          </a:p>
          <a:p>
            <a:endParaRPr lang="nn-NO" dirty="0"/>
          </a:p>
        </p:txBody>
      </p:sp>
      <p:sp>
        <p:nvSpPr>
          <p:cNvPr id="4" name="Plassholder for lysbildenummer 3"/>
          <p:cNvSpPr>
            <a:spLocks noGrp="1"/>
          </p:cNvSpPr>
          <p:nvPr>
            <p:ph type="sldNum" sz="quarter" idx="10"/>
          </p:nvPr>
        </p:nvSpPr>
        <p:spPr/>
        <p:txBody>
          <a:bodyPr/>
          <a:lstStyle/>
          <a:p>
            <a:fld id="{0B2DBD1D-D2D8-48F2-8753-1BB87326AA41}" type="slidenum">
              <a:rPr lang="nn-NO" smtClean="0"/>
              <a:t>2</a:t>
            </a:fld>
            <a:endParaRPr lang="nn-NO"/>
          </a:p>
        </p:txBody>
      </p:sp>
    </p:spTree>
    <p:extLst>
      <p:ext uri="{BB962C8B-B14F-4D97-AF65-F5344CB8AC3E}">
        <p14:creationId xmlns:p14="http://schemas.microsoft.com/office/powerpoint/2010/main" val="20613700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380985" indent="-380985" defTabSz="914363">
              <a:lnSpc>
                <a:spcPct val="150000"/>
              </a:lnSpc>
              <a:buClr>
                <a:schemeClr val="accent1"/>
              </a:buClr>
              <a:buFont typeface="Arial" panose="020B0604020202020204" pitchFamily="34" charset="0"/>
              <a:buChar char="•"/>
            </a:pPr>
            <a:r>
              <a:rPr lang="nn-NO" sz="1200" dirty="0" smtClean="0">
                <a:solidFill>
                  <a:srgbClr val="000000"/>
                </a:solidFill>
                <a:latin typeface="Calibri" panose="020F0502020204030204" pitchFamily="34" charset="0"/>
                <a:cs typeface="Calibri" panose="020F0502020204030204" pitchFamily="34" charset="0"/>
              </a:rPr>
              <a:t>Forslag til anbefalt fordeling av ansvar og oppgåver i høve god ernæringspraksis</a:t>
            </a:r>
          </a:p>
          <a:p>
            <a:pPr marL="380985" indent="-380985" defTabSz="914363">
              <a:lnSpc>
                <a:spcPct val="150000"/>
              </a:lnSpc>
              <a:buClr>
                <a:schemeClr val="accent1"/>
              </a:buClr>
              <a:buFont typeface="Arial" panose="020B0604020202020204" pitchFamily="34" charset="0"/>
              <a:buChar char="•"/>
            </a:pPr>
            <a:r>
              <a:rPr lang="nn-NO" sz="1200" dirty="0" smtClean="0">
                <a:solidFill>
                  <a:srgbClr val="000000"/>
                </a:solidFill>
                <a:latin typeface="Calibri" panose="020F0502020204030204" pitchFamily="34" charset="0"/>
                <a:cs typeface="Calibri" panose="020F0502020204030204" pitchFamily="34" charset="0"/>
              </a:rPr>
              <a:t>Ernæringsfaglige utferdingar i helse- og omsorgstenesta</a:t>
            </a:r>
          </a:p>
          <a:p>
            <a:pPr marL="380985" indent="-380985" defTabSz="914363">
              <a:lnSpc>
                <a:spcPct val="150000"/>
              </a:lnSpc>
              <a:buClr>
                <a:schemeClr val="accent1"/>
              </a:buClr>
              <a:buFont typeface="Arial" panose="020B0604020202020204" pitchFamily="34" charset="0"/>
              <a:buChar char="•"/>
            </a:pPr>
            <a:endParaRPr lang="nn-NO" sz="1200" dirty="0" smtClean="0">
              <a:solidFill>
                <a:srgbClr val="000000"/>
              </a:solidFill>
              <a:latin typeface="Calibri" panose="020F0502020204030204" pitchFamily="34" charset="0"/>
              <a:cs typeface="Calibri" panose="020F0502020204030204" pitchFamily="34" charset="0"/>
            </a:endParaRPr>
          </a:p>
          <a:p>
            <a:pPr marL="380985" indent="-380985" defTabSz="914363">
              <a:lnSpc>
                <a:spcPct val="150000"/>
              </a:lnSpc>
              <a:buClr>
                <a:schemeClr val="accent1"/>
              </a:buClr>
              <a:buFont typeface="Arial" panose="020B0604020202020204" pitchFamily="34" charset="0"/>
              <a:buChar char="•"/>
            </a:pPr>
            <a:r>
              <a:rPr lang="nb-NO" dirty="0" smtClean="0"/>
              <a:t>Til tross for at intensiv </a:t>
            </a:r>
            <a:r>
              <a:rPr lang="nb-NO" dirty="0" err="1" smtClean="0"/>
              <a:t>livsstilsveiledning</a:t>
            </a:r>
            <a:r>
              <a:rPr lang="nb-NO" dirty="0" smtClean="0"/>
              <a:t> av kvalifisert personell er ressurskrevende, er det </a:t>
            </a:r>
            <a:r>
              <a:rPr lang="nb-NO" dirty="0" err="1" smtClean="0"/>
              <a:t>kostnadseffektivtx</a:t>
            </a:r>
            <a:endParaRPr lang="nn-NO" sz="1200" dirty="0">
              <a:solidFill>
                <a:srgbClr val="000000"/>
              </a:solidFill>
              <a:latin typeface="Calibri" panose="020F0502020204030204" pitchFamily="34" charset="0"/>
              <a:cs typeface="Calibri" panose="020F0502020204030204" pitchFamily="34" charset="0"/>
            </a:endParaRPr>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4440A6-3228-445D-9B66-9C63C6EC11C6}" type="slidenum">
              <a:rPr kumimoji="0" lang="nn-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nn-NO"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72678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n-NO" dirty="0"/>
          </a:p>
        </p:txBody>
      </p:sp>
      <p:sp>
        <p:nvSpPr>
          <p:cNvPr id="4" name="Plassholder for lysbildenummer 3"/>
          <p:cNvSpPr>
            <a:spLocks noGrp="1"/>
          </p:cNvSpPr>
          <p:nvPr>
            <p:ph type="sldNum" sz="quarter" idx="10"/>
          </p:nvPr>
        </p:nvSpPr>
        <p:spPr/>
        <p:txBody>
          <a:bodyPr/>
          <a:lstStyle/>
          <a:p>
            <a:fld id="{0B2DBD1D-D2D8-48F2-8753-1BB87326AA41}" type="slidenum">
              <a:rPr lang="nn-NO" smtClean="0"/>
              <a:t>23</a:t>
            </a:fld>
            <a:endParaRPr lang="nn-NO"/>
          </a:p>
        </p:txBody>
      </p:sp>
    </p:spTree>
    <p:extLst>
      <p:ext uri="{BB962C8B-B14F-4D97-AF65-F5344CB8AC3E}">
        <p14:creationId xmlns:p14="http://schemas.microsoft.com/office/powerpoint/2010/main" val="32659042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n-NO"/>
          </a:p>
        </p:txBody>
      </p:sp>
      <p:sp>
        <p:nvSpPr>
          <p:cNvPr id="4" name="Plassholder for lysbildenummer 3"/>
          <p:cNvSpPr>
            <a:spLocks noGrp="1"/>
          </p:cNvSpPr>
          <p:nvPr>
            <p:ph type="sldNum" sz="quarter" idx="10"/>
          </p:nvPr>
        </p:nvSpPr>
        <p:spPr/>
        <p:txBody>
          <a:bodyPr/>
          <a:lstStyle/>
          <a:p>
            <a:fld id="{0B2DBD1D-D2D8-48F2-8753-1BB87326AA41}" type="slidenum">
              <a:rPr lang="nn-NO" smtClean="0"/>
              <a:t>24</a:t>
            </a:fld>
            <a:endParaRPr lang="nn-NO"/>
          </a:p>
        </p:txBody>
      </p:sp>
    </p:spTree>
    <p:extLst>
      <p:ext uri="{BB962C8B-B14F-4D97-AF65-F5344CB8AC3E}">
        <p14:creationId xmlns:p14="http://schemas.microsoft.com/office/powerpoint/2010/main" val="5824379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kern="1200" dirty="0" err="1" smtClean="0">
                <a:solidFill>
                  <a:schemeClr val="tx1"/>
                </a:solidFill>
                <a:effectLst/>
                <a:latin typeface="+mn-lt"/>
                <a:ea typeface="+mn-ea"/>
                <a:cs typeface="+mn-cs"/>
              </a:rPr>
              <a:t>Referansar</a:t>
            </a:r>
            <a:endParaRPr lang="nb-NO" sz="1200" kern="1200" dirty="0" smtClean="0">
              <a:solidFill>
                <a:schemeClr val="tx1"/>
              </a:solidFill>
              <a:effectLst/>
              <a:latin typeface="+mn-lt"/>
              <a:ea typeface="+mn-ea"/>
              <a:cs typeface="+mn-cs"/>
            </a:endParaRPr>
          </a:p>
          <a:p>
            <a:pPr lvl="0"/>
            <a:r>
              <a:rPr lang="nb-NO" sz="1200" kern="1200" dirty="0" smtClean="0">
                <a:solidFill>
                  <a:schemeClr val="tx1"/>
                </a:solidFill>
                <a:effectLst/>
                <a:latin typeface="+mn-lt"/>
                <a:ea typeface="+mn-ea"/>
                <a:cs typeface="+mn-cs"/>
              </a:rPr>
              <a:t>Meld. St. 15 (2017-2018) Leve hele livet – En kvalitetsreform for eldre, </a:t>
            </a:r>
            <a:r>
              <a:rPr lang="nb-NO" sz="1200" kern="1200" dirty="0" err="1" smtClean="0">
                <a:solidFill>
                  <a:schemeClr val="tx1"/>
                </a:solidFill>
                <a:effectLst/>
                <a:latin typeface="+mn-lt"/>
                <a:ea typeface="+mn-ea"/>
                <a:cs typeface="+mn-cs"/>
              </a:rPr>
              <a:t>jf</a:t>
            </a:r>
            <a:r>
              <a:rPr lang="nb-NO" sz="1200" kern="1200" dirty="0" smtClean="0">
                <a:solidFill>
                  <a:schemeClr val="tx1"/>
                </a:solidFill>
                <a:effectLst/>
                <a:latin typeface="+mn-lt"/>
                <a:ea typeface="+mn-ea"/>
                <a:cs typeface="+mn-cs"/>
              </a:rPr>
              <a:t> </a:t>
            </a:r>
            <a:r>
              <a:rPr lang="nb-NO" sz="1200" kern="1200" dirty="0" err="1" smtClean="0">
                <a:solidFill>
                  <a:schemeClr val="tx1"/>
                </a:solidFill>
                <a:effectLst/>
                <a:latin typeface="+mn-lt"/>
                <a:ea typeface="+mn-ea"/>
                <a:cs typeface="+mn-cs"/>
              </a:rPr>
              <a:t>Innst</a:t>
            </a:r>
            <a:r>
              <a:rPr lang="nb-NO" sz="1200" kern="1200" dirty="0" smtClean="0">
                <a:solidFill>
                  <a:schemeClr val="tx1"/>
                </a:solidFill>
                <a:effectLst/>
                <a:latin typeface="+mn-lt"/>
                <a:ea typeface="+mn-ea"/>
                <a:cs typeface="+mn-cs"/>
              </a:rPr>
              <a:t>. 43 S (2018-2019).</a:t>
            </a:r>
          </a:p>
          <a:p>
            <a:pPr lvl="0"/>
            <a:r>
              <a:rPr lang="nb-NO" sz="1200" kern="1200" dirty="0" err="1" smtClean="0">
                <a:solidFill>
                  <a:schemeClr val="tx1"/>
                </a:solidFill>
                <a:effectLst/>
                <a:latin typeface="+mn-lt"/>
                <a:ea typeface="+mn-ea"/>
                <a:cs typeface="+mn-cs"/>
              </a:rPr>
              <a:t>Helsedirektorartet</a:t>
            </a:r>
            <a:r>
              <a:rPr lang="nb-NO" sz="1200" kern="1200" dirty="0" smtClean="0">
                <a:solidFill>
                  <a:schemeClr val="tx1"/>
                </a:solidFill>
                <a:effectLst/>
                <a:latin typeface="+mn-lt"/>
                <a:ea typeface="+mn-ea"/>
                <a:cs typeface="+mn-cs"/>
              </a:rPr>
              <a:t> (2017). Ernæring i helse- og omsorgstjenesten. Status, utfordringer og eksempler på gode tiltak. K</a:t>
            </a:r>
            <a:r>
              <a:rPr lang="nb-NO" sz="1200" i="1" kern="1200" dirty="0" smtClean="0">
                <a:solidFill>
                  <a:schemeClr val="tx1"/>
                </a:solidFill>
                <a:effectLst/>
                <a:latin typeface="+mn-lt"/>
                <a:ea typeface="+mn-ea"/>
                <a:cs typeface="+mn-cs"/>
              </a:rPr>
              <a:t>unnskapsgrunnlag for Ny handlingsplan for bedre kosthold i befolkningen. </a:t>
            </a:r>
            <a:r>
              <a:rPr lang="nb-NO" sz="1200" kern="1200" dirty="0" smtClean="0">
                <a:solidFill>
                  <a:schemeClr val="tx1"/>
                </a:solidFill>
                <a:effectLst/>
                <a:latin typeface="+mn-lt"/>
                <a:ea typeface="+mn-ea"/>
                <a:cs typeface="+mn-cs"/>
              </a:rPr>
              <a:t>Rapport. IS-2591</a:t>
            </a:r>
          </a:p>
          <a:p>
            <a:pPr lvl="0"/>
            <a:r>
              <a:rPr lang="nb-NO" sz="1200" kern="1200" dirty="0" smtClean="0">
                <a:solidFill>
                  <a:schemeClr val="tx1"/>
                </a:solidFill>
                <a:effectLst/>
                <a:latin typeface="+mn-lt"/>
                <a:ea typeface="+mn-ea"/>
                <a:cs typeface="+mn-cs"/>
              </a:rPr>
              <a:t>Helsedirektoratet (2017). Kompetansebehov </a:t>
            </a:r>
            <a:r>
              <a:rPr lang="nb-NO" sz="1200" kern="1200" dirty="0" err="1" smtClean="0">
                <a:solidFill>
                  <a:schemeClr val="tx1"/>
                </a:solidFill>
                <a:effectLst/>
                <a:latin typeface="+mn-lt"/>
                <a:ea typeface="+mn-ea"/>
                <a:cs typeface="+mn-cs"/>
              </a:rPr>
              <a:t>innan</a:t>
            </a:r>
            <a:r>
              <a:rPr lang="nb-NO" sz="1200" kern="1200" dirty="0" smtClean="0">
                <a:solidFill>
                  <a:schemeClr val="tx1"/>
                </a:solidFill>
                <a:effectLst/>
                <a:latin typeface="+mn-lt"/>
                <a:ea typeface="+mn-ea"/>
                <a:cs typeface="+mn-cs"/>
              </a:rPr>
              <a:t> ernæring hos nøkkelgrupper. Oppdrag 3c.  Rapport. IS-2592</a:t>
            </a:r>
          </a:p>
          <a:p>
            <a:pPr lvl="0"/>
            <a:r>
              <a:rPr lang="nb-NO" sz="1200" kern="1200" dirty="0" smtClean="0">
                <a:solidFill>
                  <a:schemeClr val="tx1"/>
                </a:solidFill>
                <a:effectLst/>
                <a:latin typeface="+mn-lt"/>
                <a:ea typeface="+mn-ea"/>
                <a:cs typeface="+mn-cs"/>
              </a:rPr>
              <a:t>Departementene. Nasjonal handlingsplan for bedre </a:t>
            </a:r>
            <a:r>
              <a:rPr lang="nb-NO" sz="1200" kern="1200" dirty="0" err="1" smtClean="0">
                <a:solidFill>
                  <a:schemeClr val="tx1"/>
                </a:solidFill>
                <a:effectLst/>
                <a:latin typeface="+mn-lt"/>
                <a:ea typeface="+mn-ea"/>
                <a:cs typeface="+mn-cs"/>
              </a:rPr>
              <a:t>nkosthold</a:t>
            </a:r>
            <a:r>
              <a:rPr lang="nb-NO" sz="1200" kern="1200" dirty="0" smtClean="0">
                <a:solidFill>
                  <a:schemeClr val="tx1"/>
                </a:solidFill>
                <a:effectLst/>
                <a:latin typeface="+mn-lt"/>
                <a:ea typeface="+mn-ea"/>
                <a:cs typeface="+mn-cs"/>
              </a:rPr>
              <a:t> (2017-2021). Sunt kosthold, måltidsglede og god helse for alle!</a:t>
            </a:r>
          </a:p>
          <a:p>
            <a:pPr lvl="0"/>
            <a:r>
              <a:rPr lang="nb-NO" sz="1200" kern="1200" dirty="0" smtClean="0">
                <a:solidFill>
                  <a:schemeClr val="tx1"/>
                </a:solidFill>
                <a:effectLst/>
                <a:latin typeface="+mn-lt"/>
                <a:ea typeface="+mn-ea"/>
                <a:cs typeface="+mn-cs"/>
              </a:rPr>
              <a:t>Helsedirektoratet. </a:t>
            </a:r>
            <a:r>
              <a:rPr lang="nb-NO" sz="1200" i="1" kern="1200" dirty="0" smtClean="0">
                <a:solidFill>
                  <a:schemeClr val="tx1"/>
                </a:solidFill>
                <a:effectLst/>
                <a:latin typeface="+mn-lt"/>
                <a:ea typeface="+mn-ea"/>
                <a:cs typeface="+mn-cs"/>
              </a:rPr>
              <a:t>Nasjonale faglige retningslinjer for forebygging og behandling av underernæring. IS-1580. </a:t>
            </a:r>
            <a:r>
              <a:rPr lang="nb-NO" sz="1200" kern="1200" dirty="0" smtClean="0">
                <a:solidFill>
                  <a:schemeClr val="tx1"/>
                </a:solidFill>
                <a:effectLst/>
                <a:latin typeface="+mn-lt"/>
                <a:ea typeface="+mn-ea"/>
                <a:cs typeface="+mn-cs"/>
              </a:rPr>
              <a:t>Oslo: Helsedirektoratet, 2013.</a:t>
            </a:r>
          </a:p>
          <a:p>
            <a:endParaRPr lang="nn-NO" dirty="0"/>
          </a:p>
        </p:txBody>
      </p:sp>
      <p:sp>
        <p:nvSpPr>
          <p:cNvPr id="4" name="Plassholder for lysbildenummer 3"/>
          <p:cNvSpPr>
            <a:spLocks noGrp="1"/>
          </p:cNvSpPr>
          <p:nvPr>
            <p:ph type="sldNum" sz="quarter" idx="10"/>
          </p:nvPr>
        </p:nvSpPr>
        <p:spPr/>
        <p:txBody>
          <a:bodyPr/>
          <a:lstStyle/>
          <a:p>
            <a:fld id="{CB8BA973-2312-4730-B56F-9E8A680234F9}" type="slidenum">
              <a:rPr lang="nn-NO" smtClean="0"/>
              <a:t>25</a:t>
            </a:fld>
            <a:endParaRPr lang="nn-NO"/>
          </a:p>
        </p:txBody>
      </p:sp>
    </p:spTree>
    <p:extLst>
      <p:ext uri="{BB962C8B-B14F-4D97-AF65-F5344CB8AC3E}">
        <p14:creationId xmlns:p14="http://schemas.microsoft.com/office/powerpoint/2010/main" val="32492322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n-NO" dirty="0" smtClean="0"/>
              <a:t>Vidare</a:t>
            </a:r>
            <a:r>
              <a:rPr lang="nn-NO" baseline="0" dirty="0" smtClean="0"/>
              <a:t> er</a:t>
            </a:r>
            <a:endParaRPr lang="nn-NO" dirty="0" smtClean="0"/>
          </a:p>
          <a:p>
            <a:pPr marL="171450" lvl="0" indent="-171450">
              <a:buFont typeface="Arial" panose="020B0604020202020204" pitchFamily="34" charset="0"/>
              <a:buChar char="•"/>
            </a:pPr>
            <a:r>
              <a:rPr lang="nn-NO" dirty="0" smtClean="0"/>
              <a:t>Ernæringsstrategien understøtta </a:t>
            </a:r>
          </a:p>
          <a:p>
            <a:pPr marL="628650" lvl="1" indent="-171450">
              <a:buFont typeface="Arial" panose="020B0604020202020204" pitchFamily="34" charset="0"/>
              <a:buChar char="•"/>
            </a:pPr>
            <a:r>
              <a:rPr lang="nn-NO" dirty="0" smtClean="0"/>
              <a:t>Utviklingsplanen for Helse Førde</a:t>
            </a:r>
          </a:p>
          <a:p>
            <a:pPr marL="628650" lvl="1" indent="-171450">
              <a:buFont typeface="Arial" panose="020B0604020202020204" pitchFamily="34" charset="0"/>
              <a:buChar char="•"/>
            </a:pPr>
            <a:r>
              <a:rPr lang="nn-NO" dirty="0" smtClean="0"/>
              <a:t>Handlingsplan i Helse Førde 2019</a:t>
            </a:r>
          </a:p>
          <a:p>
            <a:pPr marL="628650" lvl="1" indent="-171450">
              <a:buFont typeface="Arial" panose="020B0604020202020204" pitchFamily="34" charset="0"/>
              <a:buChar char="•"/>
            </a:pPr>
            <a:r>
              <a:rPr lang="nn-NO" dirty="0" smtClean="0"/>
              <a:t>Helse Vest 2035 strategidokument og tiltaksplan</a:t>
            </a:r>
          </a:p>
          <a:p>
            <a:pPr marL="0" lvl="0" indent="0">
              <a:buNone/>
            </a:pPr>
            <a:endParaRPr lang="nb-NO" dirty="0" smtClean="0"/>
          </a:p>
          <a:p>
            <a:pPr marL="171450" lvl="0" indent="-171450">
              <a:buFont typeface="Arial" panose="020B0604020202020204" pitchFamily="34" charset="0"/>
              <a:buChar char="•"/>
            </a:pPr>
            <a:r>
              <a:rPr lang="nn-NO" dirty="0" smtClean="0"/>
              <a:t>Ernæring vart nytt innsatsområde i det nasjonale pasienttryggleiks-programmet «I trygge hender» i 2015</a:t>
            </a:r>
          </a:p>
          <a:p>
            <a:pPr marL="628650" lvl="1" indent="-171450">
              <a:buFont typeface="Arial" panose="020B0604020202020204" pitchFamily="34" charset="0"/>
              <a:buChar char="•"/>
            </a:pPr>
            <a:r>
              <a:rPr lang="nn-NO" dirty="0" smtClean="0"/>
              <a:t>Tre tiltakspakkar (her</a:t>
            </a:r>
            <a:r>
              <a:rPr lang="nn-NO" baseline="0" dirty="0" smtClean="0"/>
              <a:t> gjerast allereie mykje bra!)</a:t>
            </a:r>
            <a:endParaRPr lang="nn-NO" dirty="0" smtClean="0"/>
          </a:p>
          <a:p>
            <a:pPr marL="171450" lvl="0" indent="-171450">
              <a:buFont typeface="Arial" panose="020B0604020202020204" pitchFamily="34" charset="0"/>
              <a:buChar char="•"/>
            </a:pPr>
            <a:r>
              <a:rPr lang="nn-NO" dirty="0" smtClean="0"/>
              <a:t>Nasjonale faglige retningslinjer for førebygging og behandling av underernæring (Helsedirektoratet, 2009)</a:t>
            </a:r>
            <a:r>
              <a:rPr lang="nn-NO" dirty="0" smtClean="0">
                <a:effectLst>
                  <a:outerShdw blurRad="38100" dist="38100" dir="2700000" algn="tl">
                    <a:srgbClr val="000000">
                      <a:alpha val="43137"/>
                    </a:srgbClr>
                  </a:outerShdw>
                </a:effectLst>
              </a:rPr>
              <a:t> </a:t>
            </a:r>
            <a:r>
              <a:rPr lang="nn-NO" dirty="0" smtClean="0"/>
              <a:t>anbefaler at</a:t>
            </a:r>
          </a:p>
          <a:p>
            <a:pPr marL="628650" lvl="1" indent="-171450">
              <a:buFont typeface="Arial" panose="020B0604020202020204" pitchFamily="34" charset="0"/>
              <a:buChar char="•"/>
            </a:pPr>
            <a:r>
              <a:rPr lang="nn-NO" dirty="0" smtClean="0"/>
              <a:t>pasientar skal etter faste rutinar vurderast for ernæringsmessig risiko </a:t>
            </a:r>
          </a:p>
          <a:p>
            <a:pPr marL="628650" lvl="1" indent="-171450">
              <a:buFont typeface="Arial" panose="020B0604020202020204" pitchFamily="34" charset="0"/>
              <a:buChar char="•"/>
            </a:pPr>
            <a:r>
              <a:rPr lang="nn-NO" dirty="0" smtClean="0"/>
              <a:t>risikopasientar skal få ernæringsbehandling</a:t>
            </a:r>
          </a:p>
          <a:p>
            <a:endParaRPr lang="nn-NO" dirty="0"/>
          </a:p>
        </p:txBody>
      </p:sp>
      <p:sp>
        <p:nvSpPr>
          <p:cNvPr id="4" name="Plassholder for lysbildenummer 3"/>
          <p:cNvSpPr>
            <a:spLocks noGrp="1"/>
          </p:cNvSpPr>
          <p:nvPr>
            <p:ph type="sldNum" sz="quarter" idx="10"/>
          </p:nvPr>
        </p:nvSpPr>
        <p:spPr/>
        <p:txBody>
          <a:bodyPr/>
          <a:lstStyle/>
          <a:p>
            <a:fld id="{0B2DBD1D-D2D8-48F2-8753-1BB87326AA41}" type="slidenum">
              <a:rPr lang="nn-NO" smtClean="0"/>
              <a:t>3</a:t>
            </a:fld>
            <a:endParaRPr lang="nn-NO"/>
          </a:p>
        </p:txBody>
      </p:sp>
    </p:spTree>
    <p:extLst>
      <p:ext uri="{BB962C8B-B14F-4D97-AF65-F5344CB8AC3E}">
        <p14:creationId xmlns:p14="http://schemas.microsoft.com/office/powerpoint/2010/main" val="17833055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rtl="0" eaLnBrk="1" fontAlgn="t" latinLnBrk="0" hangingPunct="1"/>
            <a:r>
              <a:rPr lang="nn-NO" sz="1200" b="0" i="0" u="none" strike="noStrike" kern="1200" dirty="0" smtClean="0">
                <a:solidFill>
                  <a:schemeClr val="tx1"/>
                </a:solidFill>
                <a:effectLst/>
                <a:latin typeface="+mn-lt"/>
                <a:ea typeface="+mn-ea"/>
                <a:cs typeface="+mn-cs"/>
              </a:rPr>
              <a:t>Og handlingsplanen er knakandes</a:t>
            </a:r>
            <a:r>
              <a:rPr lang="nn-NO" sz="1200" b="0" i="0" u="none" strike="noStrike" kern="1200" baseline="0" dirty="0" smtClean="0">
                <a:solidFill>
                  <a:schemeClr val="tx1"/>
                </a:solidFill>
                <a:effectLst/>
                <a:latin typeface="+mn-lt"/>
                <a:ea typeface="+mn-ea"/>
                <a:cs typeface="+mn-cs"/>
              </a:rPr>
              <a:t> god! </a:t>
            </a:r>
            <a:r>
              <a:rPr lang="nn-NO" sz="1200" b="1" i="0" u="none" strike="noStrike" kern="1200" baseline="0" dirty="0" smtClean="0">
                <a:solidFill>
                  <a:schemeClr val="tx1"/>
                </a:solidFill>
                <a:effectLst/>
                <a:latin typeface="+mn-lt"/>
                <a:ea typeface="+mn-ea"/>
                <a:cs typeface="+mn-cs"/>
              </a:rPr>
              <a:t>Den seier at</a:t>
            </a:r>
          </a:p>
          <a:p>
            <a:pPr rtl="0" eaLnBrk="1" fontAlgn="t" latinLnBrk="0" hangingPunct="1"/>
            <a:endParaRPr lang="nn-NO" sz="1200" b="0" i="0" u="none" strike="noStrike" kern="1200" baseline="0" dirty="0" smtClean="0">
              <a:solidFill>
                <a:schemeClr val="tx1"/>
              </a:solidFill>
              <a:effectLst/>
              <a:latin typeface="+mn-lt"/>
              <a:ea typeface="+mn-ea"/>
              <a:cs typeface="+mn-cs"/>
            </a:endParaRPr>
          </a:p>
          <a:p>
            <a:pPr marL="228600" indent="-228600" rtl="0" eaLnBrk="1" fontAlgn="t" latinLnBrk="0" hangingPunct="1">
              <a:buFont typeface="+mj-lt"/>
              <a:buAutoNum type="arabicPeriod"/>
            </a:pPr>
            <a:r>
              <a:rPr lang="nn-NO" sz="1200" b="0" i="0" u="none" strike="noStrike" kern="1200" baseline="0" dirty="0" smtClean="0">
                <a:solidFill>
                  <a:schemeClr val="tx1"/>
                </a:solidFill>
                <a:effectLst/>
                <a:latin typeface="+mn-lt"/>
                <a:ea typeface="+mn-ea"/>
                <a:cs typeface="+mn-cs"/>
              </a:rPr>
              <a:t>Ansvarsfordelinga skal bli meir tydeleg!</a:t>
            </a:r>
          </a:p>
          <a:p>
            <a:pPr marL="881710" lvl="1" indent="-228600" rtl="0" eaLnBrk="1" fontAlgn="t" latinLnBrk="0" hangingPunct="1">
              <a:buFont typeface="Arial" panose="020B0604020202020204" pitchFamily="34" charset="0"/>
              <a:buChar char="•"/>
            </a:pPr>
            <a:r>
              <a:rPr lang="nn-NO" sz="1200" kern="0" dirty="0" smtClean="0">
                <a:solidFill>
                  <a:srgbClr val="000000"/>
                </a:solidFill>
                <a:latin typeface="Arial Unicode MS"/>
              </a:rPr>
              <a:t>Ansvar og oppgåvefordelinga for ernæringsarbeidet skal definerast og konkretiserast</a:t>
            </a:r>
            <a:r>
              <a:rPr lang="nn-NO" sz="1200" kern="0" baseline="0" dirty="0" smtClean="0">
                <a:solidFill>
                  <a:srgbClr val="000000"/>
                </a:solidFill>
                <a:latin typeface="Arial Unicode MS"/>
              </a:rPr>
              <a:t> </a:t>
            </a:r>
            <a:r>
              <a:rPr lang="nn-NO" sz="1200" b="1" kern="0" baseline="0" dirty="0" smtClean="0">
                <a:solidFill>
                  <a:srgbClr val="000000"/>
                </a:solidFill>
                <a:latin typeface="Arial Unicode MS"/>
              </a:rPr>
              <a:t>for å gi</a:t>
            </a:r>
            <a:r>
              <a:rPr lang="nn-NO" sz="1200" b="1" i="0" u="none" strike="noStrike" kern="1200" baseline="0" dirty="0" smtClean="0">
                <a:solidFill>
                  <a:schemeClr val="tx1"/>
                </a:solidFill>
                <a:effectLst/>
                <a:latin typeface="+mn-lt"/>
                <a:ea typeface="+mn-ea"/>
                <a:cs typeface="+mn-cs"/>
              </a:rPr>
              <a:t> </a:t>
            </a:r>
            <a:r>
              <a:rPr lang="nn-NO" sz="1200" b="1" i="0" u="none" strike="noStrike" kern="1200" dirty="0" smtClean="0">
                <a:solidFill>
                  <a:schemeClr val="tx1"/>
                </a:solidFill>
                <a:effectLst/>
                <a:latin typeface="+mn-lt"/>
                <a:ea typeface="+mn-ea"/>
                <a:cs typeface="+mn-cs"/>
              </a:rPr>
              <a:t>↑</a:t>
            </a:r>
            <a:r>
              <a:rPr lang="nn-NO" sz="1200" b="1" i="0" u="none" strike="noStrike" kern="1200" baseline="0" dirty="0" smtClean="0">
                <a:solidFill>
                  <a:schemeClr val="tx1"/>
                </a:solidFill>
                <a:effectLst/>
                <a:latin typeface="+mn-lt"/>
                <a:ea typeface="+mn-ea"/>
                <a:cs typeface="+mn-cs"/>
              </a:rPr>
              <a:t> betre e</a:t>
            </a:r>
            <a:r>
              <a:rPr lang="nn-NO" sz="1200" b="1" i="0" u="none" strike="noStrike" kern="1200" dirty="0" smtClean="0">
                <a:solidFill>
                  <a:schemeClr val="tx1"/>
                </a:solidFill>
                <a:effectLst/>
                <a:latin typeface="+mn-lt"/>
                <a:ea typeface="+mn-ea"/>
                <a:cs typeface="+mn-cs"/>
              </a:rPr>
              <a:t>rnæringspraksis</a:t>
            </a:r>
            <a:endParaRPr lang="nb-NO" sz="1200" b="1" i="0" u="none" strike="noStrike" kern="1200" dirty="0" smtClean="0">
              <a:solidFill>
                <a:schemeClr val="tx1"/>
              </a:solidFill>
              <a:effectLst/>
              <a:latin typeface="+mn-lt"/>
              <a:ea typeface="+mn-ea"/>
              <a:cs typeface="+mn-cs"/>
            </a:endParaRPr>
          </a:p>
          <a:p>
            <a:pPr marL="228600" indent="-228600" rtl="0" eaLnBrk="1" fontAlgn="t" latinLnBrk="0" hangingPunct="1">
              <a:buFont typeface="+mj-lt"/>
              <a:buAutoNum type="arabicPeriod"/>
            </a:pPr>
            <a:r>
              <a:rPr lang="nn-NO" sz="1200" b="0" i="0" u="none" strike="noStrike" kern="1200" baseline="0" dirty="0" smtClean="0">
                <a:solidFill>
                  <a:schemeClr val="tx1"/>
                </a:solidFill>
                <a:effectLst/>
                <a:latin typeface="+mn-lt"/>
                <a:ea typeface="+mn-ea"/>
                <a:cs typeface="+mn-cs"/>
              </a:rPr>
              <a:t>Auke e</a:t>
            </a:r>
            <a:r>
              <a:rPr lang="nn-NO" sz="1200" b="0" i="0" u="none" strike="noStrike" kern="1200" dirty="0" smtClean="0">
                <a:solidFill>
                  <a:schemeClr val="tx1"/>
                </a:solidFill>
                <a:effectLst/>
                <a:latin typeface="+mn-lt"/>
                <a:ea typeface="+mn-ea"/>
                <a:cs typeface="+mn-cs"/>
              </a:rPr>
              <a:t>rnæringskompetanse </a:t>
            </a:r>
            <a:r>
              <a:rPr lang="nn-NO" sz="1200" b="1" i="0" u="none" strike="noStrike" kern="1200" dirty="0" smtClean="0">
                <a:solidFill>
                  <a:schemeClr val="tx1"/>
                </a:solidFill>
                <a:effectLst/>
                <a:latin typeface="+mn-lt"/>
                <a:ea typeface="+mn-ea"/>
                <a:cs typeface="+mn-cs"/>
              </a:rPr>
              <a:t>i alle ledd</a:t>
            </a:r>
          </a:p>
          <a:p>
            <a:pPr marL="881710" lvl="1" indent="-228600" rtl="0" eaLnBrk="1" fontAlgn="t" latinLnBrk="0" hangingPunct="1">
              <a:buFont typeface="Arial" panose="020B0604020202020204" pitchFamily="34" charset="0"/>
              <a:buChar char="•"/>
            </a:pPr>
            <a:r>
              <a:rPr lang="nn-NO" sz="1200" b="1" i="0" u="none" strike="noStrike" kern="1200" dirty="0" smtClean="0">
                <a:solidFill>
                  <a:schemeClr val="tx1"/>
                </a:solidFill>
                <a:effectLst/>
                <a:latin typeface="+mn-lt"/>
                <a:ea typeface="+mn-ea"/>
                <a:cs typeface="+mn-cs"/>
              </a:rPr>
              <a:t>Det</a:t>
            </a:r>
            <a:r>
              <a:rPr lang="nn-NO" sz="1200" b="1" i="0" u="none" strike="noStrike" kern="1200" baseline="0" dirty="0" smtClean="0">
                <a:solidFill>
                  <a:schemeClr val="tx1"/>
                </a:solidFill>
                <a:effectLst/>
                <a:latin typeface="+mn-lt"/>
                <a:ea typeface="+mn-ea"/>
                <a:cs typeface="+mn-cs"/>
              </a:rPr>
              <a:t> må være meir samsvar mellom pasientane sine behov  og kompetanse, resursar og </a:t>
            </a:r>
            <a:r>
              <a:rPr lang="nn-NO" sz="1200" b="1" i="0" u="none" strike="noStrike" kern="1200" baseline="0" dirty="0" err="1" smtClean="0">
                <a:solidFill>
                  <a:schemeClr val="tx1"/>
                </a:solidFill>
                <a:effectLst/>
                <a:latin typeface="+mn-lt"/>
                <a:ea typeface="+mn-ea"/>
                <a:cs typeface="+mn-cs"/>
              </a:rPr>
              <a:t>kaasitet</a:t>
            </a:r>
            <a:r>
              <a:rPr lang="nn-NO" sz="1200" b="1" i="0" u="none" strike="noStrike" kern="1200" baseline="0" dirty="0" smtClean="0">
                <a:solidFill>
                  <a:schemeClr val="tx1"/>
                </a:solidFill>
                <a:effectLst/>
                <a:latin typeface="+mn-lt"/>
                <a:ea typeface="+mn-ea"/>
                <a:cs typeface="+mn-cs"/>
              </a:rPr>
              <a:t> innanfor alle omdråder som gjeld ernæringsarbeidet</a:t>
            </a:r>
            <a:endParaRPr lang="nb-NO" sz="1200" b="1" i="0" u="none" strike="noStrike" kern="1200" dirty="0" smtClean="0">
              <a:solidFill>
                <a:schemeClr val="tx1"/>
              </a:solidFill>
              <a:effectLst/>
              <a:latin typeface="+mn-lt"/>
              <a:ea typeface="+mn-ea"/>
              <a:cs typeface="+mn-cs"/>
            </a:endParaRPr>
          </a:p>
          <a:p>
            <a:pPr marL="228600" indent="-228600" rtl="0" eaLnBrk="1" fontAlgn="t" latinLnBrk="0" hangingPunct="1">
              <a:buFont typeface="+mj-lt"/>
              <a:buAutoNum type="arabicPeriod"/>
            </a:pPr>
            <a:r>
              <a:rPr lang="nn-NO" sz="1200" b="0" i="0" u="none" strike="noStrike" kern="1200" baseline="0" dirty="0" smtClean="0">
                <a:solidFill>
                  <a:schemeClr val="tx1"/>
                </a:solidFill>
                <a:effectLst/>
                <a:latin typeface="+mn-lt"/>
                <a:ea typeface="+mn-ea"/>
                <a:cs typeface="+mn-cs"/>
              </a:rPr>
              <a:t>Skal vi bli betre på intern og ekstern samhandling</a:t>
            </a:r>
          </a:p>
          <a:p>
            <a:pPr marL="881710" lvl="1" indent="-228600" rtl="0" eaLnBrk="1" fontAlgn="t" latinLnBrk="0" hangingPunct="1">
              <a:buFont typeface="Arial" panose="020B0604020202020204" pitchFamily="34" charset="0"/>
              <a:buChar char="•"/>
            </a:pPr>
            <a:r>
              <a:rPr lang="nn-NO" sz="1200" b="1" i="0" u="none" strike="noStrike" kern="1200" baseline="0" dirty="0" smtClean="0">
                <a:solidFill>
                  <a:schemeClr val="tx1"/>
                </a:solidFill>
                <a:effectLst/>
                <a:latin typeface="+mn-lt"/>
                <a:ea typeface="+mn-ea"/>
                <a:cs typeface="+mn-cs"/>
              </a:rPr>
              <a:t>Det </a:t>
            </a:r>
            <a:r>
              <a:rPr lang="nn-NO" sz="1200" b="1" i="0" u="none" strike="noStrike" kern="1200" baseline="0" dirty="0" err="1" smtClean="0">
                <a:solidFill>
                  <a:schemeClr val="tx1"/>
                </a:solidFill>
                <a:effectLst/>
                <a:latin typeface="+mn-lt"/>
                <a:ea typeface="+mn-ea"/>
                <a:cs typeface="+mn-cs"/>
              </a:rPr>
              <a:t>erkjempeviktig</a:t>
            </a:r>
            <a:r>
              <a:rPr lang="nn-NO" sz="1200" b="1" i="0" u="none" strike="noStrike" kern="1200" baseline="0" dirty="0" smtClean="0">
                <a:solidFill>
                  <a:schemeClr val="tx1"/>
                </a:solidFill>
                <a:effectLst/>
                <a:latin typeface="+mn-lt"/>
                <a:ea typeface="+mn-ea"/>
                <a:cs typeface="+mn-cs"/>
              </a:rPr>
              <a:t> med </a:t>
            </a:r>
            <a:r>
              <a:rPr lang="nn-NO" sz="1200" b="0" i="0" u="none" strike="noStrike" kern="1200" baseline="0" dirty="0" smtClean="0">
                <a:solidFill>
                  <a:schemeClr val="tx1"/>
                </a:solidFill>
                <a:effectLst/>
                <a:latin typeface="+mn-lt"/>
                <a:ea typeface="+mn-ea"/>
                <a:cs typeface="+mn-cs"/>
              </a:rPr>
              <a:t>gode </a:t>
            </a:r>
            <a:r>
              <a:rPr lang="nn-NO" sz="1200" b="0" i="0" u="none" strike="noStrike" kern="1200" baseline="0" dirty="0" err="1" smtClean="0">
                <a:solidFill>
                  <a:schemeClr val="tx1"/>
                </a:solidFill>
                <a:effectLst/>
                <a:latin typeface="+mn-lt"/>
                <a:ea typeface="+mn-ea"/>
                <a:cs typeface="+mn-cs"/>
              </a:rPr>
              <a:t>dokumentasjonsrutiner</a:t>
            </a:r>
            <a:r>
              <a:rPr lang="nn-NO" sz="1200" b="0" i="0" u="none" strike="noStrike" kern="1200" baseline="0" dirty="0" smtClean="0">
                <a:solidFill>
                  <a:schemeClr val="tx1"/>
                </a:solidFill>
                <a:effectLst/>
                <a:latin typeface="+mn-lt"/>
                <a:ea typeface="+mn-ea"/>
                <a:cs typeface="+mn-cs"/>
              </a:rPr>
              <a:t> ved utskriving og overføring av pasientar til nytt omsorgsnivå. </a:t>
            </a:r>
            <a:r>
              <a:rPr lang="nn-NO" sz="1200" b="1" i="0" u="none" strike="noStrike" kern="1200" baseline="0" dirty="0" smtClean="0">
                <a:solidFill>
                  <a:schemeClr val="tx1"/>
                </a:solidFill>
                <a:effectLst/>
                <a:latin typeface="+mn-lt"/>
                <a:ea typeface="+mn-ea"/>
                <a:cs typeface="+mn-cs"/>
              </a:rPr>
              <a:t>Og Ikkje minst samhandling når det gjeld å få opp ernæringskompetansen ute i kommunane slik at vi  kan gjere kvarandre </a:t>
            </a:r>
            <a:r>
              <a:rPr lang="nn-NO" sz="1200" b="1" i="0" u="none" strike="noStrike" kern="1200" baseline="0" dirty="0" err="1" smtClean="0">
                <a:solidFill>
                  <a:schemeClr val="tx1"/>
                </a:solidFill>
                <a:effectLst/>
                <a:latin typeface="+mn-lt"/>
                <a:ea typeface="+mn-ea"/>
                <a:cs typeface="+mn-cs"/>
              </a:rPr>
              <a:t>bedre</a:t>
            </a:r>
            <a:r>
              <a:rPr lang="nn-NO" sz="1200" b="1" i="0" u="none" strike="noStrike" kern="1200" baseline="0" dirty="0" smtClean="0">
                <a:solidFill>
                  <a:schemeClr val="tx1"/>
                </a:solidFill>
                <a:effectLst/>
                <a:latin typeface="+mn-lt"/>
                <a:ea typeface="+mn-ea"/>
                <a:cs typeface="+mn-cs"/>
              </a:rPr>
              <a:t> for pasientanes beste.</a:t>
            </a:r>
            <a:endParaRPr lang="nb-NO" b="1" dirty="0"/>
          </a:p>
        </p:txBody>
      </p:sp>
      <p:sp>
        <p:nvSpPr>
          <p:cNvPr id="4" name="Plassholder for lysbildenummer 3"/>
          <p:cNvSpPr>
            <a:spLocks noGrp="1"/>
          </p:cNvSpPr>
          <p:nvPr>
            <p:ph type="sldNum" sz="quarter" idx="10"/>
          </p:nvPr>
        </p:nvSpPr>
        <p:spPr/>
        <p:txBody>
          <a:bodyPr/>
          <a:lstStyle/>
          <a:p>
            <a:fld id="{AB42DEB9-A34F-4D3C-9735-5DD337EAC3A4}" type="slidenum">
              <a:rPr lang="nb-NO" smtClean="0"/>
              <a:t>4</a:t>
            </a:fld>
            <a:endParaRPr lang="nb-NO"/>
          </a:p>
        </p:txBody>
      </p:sp>
    </p:spTree>
    <p:extLst>
      <p:ext uri="{BB962C8B-B14F-4D97-AF65-F5344CB8AC3E}">
        <p14:creationId xmlns:p14="http://schemas.microsoft.com/office/powerpoint/2010/main" val="9796346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b="1" dirty="0" smtClean="0"/>
              <a:t>Og handlingsplanen er knakandes god! Den seier at</a:t>
            </a:r>
          </a:p>
          <a:p>
            <a:endParaRPr lang="nb-NO" sz="1200" b="1" dirty="0" smtClean="0"/>
          </a:p>
          <a:p>
            <a:r>
              <a:rPr lang="nb-NO" sz="1200" b="1" dirty="0" smtClean="0"/>
              <a:t>Ansvarsfordelinga skal bli meir </a:t>
            </a:r>
            <a:r>
              <a:rPr lang="nb-NO" sz="1200" b="1" dirty="0" err="1" smtClean="0"/>
              <a:t>tydeleg</a:t>
            </a:r>
            <a:r>
              <a:rPr lang="nb-NO" sz="1200" b="1" dirty="0" smtClean="0"/>
              <a:t>!</a:t>
            </a:r>
          </a:p>
          <a:p>
            <a:r>
              <a:rPr lang="nb-NO" sz="1200" b="0" dirty="0" smtClean="0"/>
              <a:t>Ansvar og </a:t>
            </a:r>
            <a:r>
              <a:rPr lang="nb-NO" sz="1200" b="0" dirty="0" err="1" smtClean="0"/>
              <a:t>oppgåvefordelinga</a:t>
            </a:r>
            <a:r>
              <a:rPr lang="nb-NO" sz="1200" b="0" dirty="0" smtClean="0"/>
              <a:t> for ernæringsarbeidet skal </a:t>
            </a:r>
            <a:r>
              <a:rPr lang="nb-NO" sz="1200" b="0" dirty="0" err="1" smtClean="0"/>
              <a:t>definerast</a:t>
            </a:r>
            <a:r>
              <a:rPr lang="nb-NO" sz="1200" b="0" dirty="0" smtClean="0"/>
              <a:t> og </a:t>
            </a:r>
            <a:r>
              <a:rPr lang="nb-NO" sz="1200" b="0" dirty="0" err="1" smtClean="0"/>
              <a:t>konkretiserast</a:t>
            </a:r>
            <a:r>
              <a:rPr lang="nb-NO" sz="1200" b="0" dirty="0" smtClean="0"/>
              <a:t> for å gi ↑ betre ernæringspraksis</a:t>
            </a:r>
          </a:p>
          <a:p>
            <a:r>
              <a:rPr lang="nb-NO" sz="1200" b="1" dirty="0" err="1" smtClean="0"/>
              <a:t>Auke</a:t>
            </a:r>
            <a:r>
              <a:rPr lang="nb-NO" sz="1200" b="1" dirty="0" smtClean="0"/>
              <a:t> ernæringskompetanse i alle ledd</a:t>
            </a:r>
          </a:p>
          <a:p>
            <a:r>
              <a:rPr lang="nb-NO" sz="1200" b="0" dirty="0" smtClean="0"/>
              <a:t>Det må være meir samsvar mellom </a:t>
            </a:r>
            <a:r>
              <a:rPr lang="nb-NO" sz="1200" b="0" dirty="0" err="1" smtClean="0"/>
              <a:t>pasientane</a:t>
            </a:r>
            <a:r>
              <a:rPr lang="nb-NO" sz="1200" b="0" dirty="0" smtClean="0"/>
              <a:t> sine behov  og kompetanse, </a:t>
            </a:r>
            <a:r>
              <a:rPr lang="nb-NO" sz="1200" b="0" dirty="0" err="1" smtClean="0"/>
              <a:t>resursar</a:t>
            </a:r>
            <a:r>
              <a:rPr lang="nb-NO" sz="1200" b="0" dirty="0" smtClean="0"/>
              <a:t> og </a:t>
            </a:r>
            <a:r>
              <a:rPr lang="nb-NO" sz="1200" b="0" dirty="0" err="1" smtClean="0"/>
              <a:t>kaasitet</a:t>
            </a:r>
            <a:r>
              <a:rPr lang="nb-NO" sz="1200" b="0" dirty="0" smtClean="0"/>
              <a:t> </a:t>
            </a:r>
            <a:r>
              <a:rPr lang="nb-NO" sz="1200" b="0" dirty="0" err="1" smtClean="0"/>
              <a:t>innanfor</a:t>
            </a:r>
            <a:r>
              <a:rPr lang="nb-NO" sz="1200" b="0" dirty="0" smtClean="0"/>
              <a:t> alle </a:t>
            </a:r>
            <a:r>
              <a:rPr lang="nb-NO" sz="1200" b="0" dirty="0" err="1" smtClean="0"/>
              <a:t>omdråder</a:t>
            </a:r>
            <a:r>
              <a:rPr lang="nb-NO" sz="1200" b="0" dirty="0" smtClean="0"/>
              <a:t> som gjeld ernæringsarbeidet</a:t>
            </a:r>
          </a:p>
          <a:p>
            <a:r>
              <a:rPr lang="nb-NO" sz="1200" b="1" dirty="0" smtClean="0"/>
              <a:t>Skal vi bli betre på intern og ekstern samhandling</a:t>
            </a:r>
          </a:p>
          <a:p>
            <a:r>
              <a:rPr lang="nb-NO" sz="1200" b="0" dirty="0" smtClean="0"/>
              <a:t>Det er kjempeviktig med gode dokumentasjonsrutiner ved utskriving og overføring av </a:t>
            </a:r>
            <a:r>
              <a:rPr lang="nb-NO" sz="1200" b="0" dirty="0" err="1" smtClean="0"/>
              <a:t>pasientar</a:t>
            </a:r>
            <a:r>
              <a:rPr lang="nb-NO" sz="1200" b="0" dirty="0" smtClean="0"/>
              <a:t> til nytt omsorgsnivå. Og </a:t>
            </a:r>
            <a:r>
              <a:rPr lang="nb-NO" sz="1200" b="0" dirty="0" err="1" smtClean="0"/>
              <a:t>Ikkje</a:t>
            </a:r>
            <a:r>
              <a:rPr lang="nb-NO" sz="1200" b="0" dirty="0" smtClean="0"/>
              <a:t> minst samhandling når det gjeld å få opp ernæringskompetansen ute i </a:t>
            </a:r>
            <a:r>
              <a:rPr lang="nb-NO" sz="1200" b="0" dirty="0" err="1" smtClean="0"/>
              <a:t>kommunane</a:t>
            </a:r>
            <a:r>
              <a:rPr lang="nb-NO" sz="1200" b="0" dirty="0" smtClean="0"/>
              <a:t> slik at vi  kan </a:t>
            </a:r>
            <a:r>
              <a:rPr lang="nb-NO" sz="1200" b="0" dirty="0" err="1" smtClean="0"/>
              <a:t>gjere</a:t>
            </a:r>
            <a:r>
              <a:rPr lang="nb-NO" sz="1200" b="0" dirty="0" smtClean="0"/>
              <a:t> </a:t>
            </a:r>
            <a:r>
              <a:rPr lang="nb-NO" sz="1200" b="0" dirty="0" err="1" smtClean="0"/>
              <a:t>kvarandre</a:t>
            </a:r>
            <a:r>
              <a:rPr lang="nb-NO" sz="1200" b="0" dirty="0" smtClean="0"/>
              <a:t> bedre for </a:t>
            </a:r>
            <a:r>
              <a:rPr lang="nb-NO" sz="1200" b="0" dirty="0" err="1" smtClean="0"/>
              <a:t>pasientanes</a:t>
            </a:r>
            <a:r>
              <a:rPr lang="nb-NO" sz="1200" b="0" dirty="0" smtClean="0"/>
              <a:t> beste.</a:t>
            </a:r>
          </a:p>
          <a:p>
            <a:endParaRPr lang="nb-NO" dirty="0"/>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4440A6-3228-445D-9B66-9C63C6EC11C6}" type="slidenum">
              <a:rPr kumimoji="0" lang="nn-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nn-NO"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574321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b="1" dirty="0" smtClean="0"/>
              <a:t>Og</a:t>
            </a:r>
            <a:r>
              <a:rPr lang="nb-NO" sz="1200" b="1" baseline="0" dirty="0" smtClean="0"/>
              <a:t> v</a:t>
            </a:r>
            <a:r>
              <a:rPr lang="nb-NO" sz="1200" b="1" dirty="0" smtClean="0"/>
              <a:t>iss </a:t>
            </a:r>
            <a:r>
              <a:rPr lang="nb-NO" sz="1200" b="1" dirty="0" err="1" smtClean="0"/>
              <a:t>ein</a:t>
            </a:r>
            <a:r>
              <a:rPr lang="nb-NO" sz="1200" b="1" dirty="0" smtClean="0"/>
              <a:t> ser på </a:t>
            </a:r>
            <a:r>
              <a:rPr lang="nb-NO" sz="1200" b="1" dirty="0" err="1" smtClean="0"/>
              <a:t>førekomsten</a:t>
            </a:r>
            <a:r>
              <a:rPr lang="nb-NO" sz="1200" b="1" dirty="0" smtClean="0"/>
              <a:t> av </a:t>
            </a:r>
            <a:r>
              <a:rPr lang="nb-NO" sz="1200" b="1" dirty="0" err="1" smtClean="0"/>
              <a:t>pasientar</a:t>
            </a:r>
            <a:r>
              <a:rPr lang="nb-NO" sz="1200" b="1" baseline="0" dirty="0" smtClean="0"/>
              <a:t> som er i ernæringsmessig risiko i </a:t>
            </a:r>
            <a:r>
              <a:rPr lang="nb-NO" sz="1200" b="1" baseline="0" dirty="0" err="1" smtClean="0"/>
              <a:t>spe</a:t>
            </a:r>
            <a:r>
              <a:rPr lang="nb-NO" sz="1200" b="1" dirty="0" err="1" smtClean="0"/>
              <a:t>sialisthelsetenesta</a:t>
            </a:r>
            <a:endParaRPr lang="nb-NO" sz="1200" b="1" dirty="0" smtClean="0"/>
          </a:p>
          <a:p>
            <a:r>
              <a:rPr lang="nb-NO" sz="1200" dirty="0" smtClean="0"/>
              <a:t>- 30 % av </a:t>
            </a:r>
            <a:r>
              <a:rPr lang="nb-NO" sz="1200" dirty="0" err="1" smtClean="0"/>
              <a:t>pasientar</a:t>
            </a:r>
            <a:r>
              <a:rPr lang="nb-NO" sz="1200" dirty="0" smtClean="0"/>
              <a:t> er underernært eller i ernæringsmessig risiko</a:t>
            </a:r>
          </a:p>
          <a:p>
            <a:r>
              <a:rPr lang="nb-NO" sz="1200" dirty="0" smtClean="0"/>
              <a:t>- Eksisterer i alle </a:t>
            </a:r>
            <a:r>
              <a:rPr lang="nb-NO" sz="1200" dirty="0" err="1" smtClean="0"/>
              <a:t>einingar</a:t>
            </a:r>
            <a:r>
              <a:rPr lang="nb-NO" sz="1200" dirty="0" smtClean="0"/>
              <a:t>, alle diagnosegrupper, alle </a:t>
            </a:r>
            <a:r>
              <a:rPr lang="nb-NO" sz="1200" dirty="0" err="1" smtClean="0"/>
              <a:t>aldrar</a:t>
            </a:r>
            <a:r>
              <a:rPr lang="nb-NO" sz="1200" dirty="0" smtClean="0"/>
              <a:t> og alle </a:t>
            </a:r>
            <a:r>
              <a:rPr lang="nb-NO" sz="1200" dirty="0" err="1" smtClean="0"/>
              <a:t>vektkategoriar</a:t>
            </a:r>
            <a:endParaRPr lang="nb-NO" sz="1200" dirty="0" smtClean="0"/>
          </a:p>
          <a:p>
            <a:r>
              <a:rPr lang="nb-NO" sz="1200" dirty="0" smtClean="0"/>
              <a:t>- 65 år: 60 % </a:t>
            </a:r>
          </a:p>
          <a:p>
            <a:r>
              <a:rPr lang="nb-NO" sz="1200" dirty="0" smtClean="0"/>
              <a:t>- Visse kreftformer &gt; 60 % </a:t>
            </a:r>
          </a:p>
          <a:p>
            <a:endParaRPr lang="nb-NO" dirty="0"/>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4440A6-3228-445D-9B66-9C63C6EC11C6}" type="slidenum">
              <a:rPr kumimoji="0" lang="nn-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nn-NO"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19765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n-NO" sz="1200" kern="1200" dirty="0" smtClean="0">
                <a:solidFill>
                  <a:schemeClr val="tx1"/>
                </a:solidFill>
                <a:effectLst/>
                <a:latin typeface="+mn-lt"/>
                <a:ea typeface="+mn-ea"/>
                <a:cs typeface="+mn-cs"/>
              </a:rPr>
              <a:t>Helsestyresmaktene tilrår sjukehus å ha eit rådgivande organ innan ernæringsarbeidet</a:t>
            </a:r>
            <a:r>
              <a:rPr lang="nn-NO" sz="1200" kern="1200" baseline="30000" dirty="0" smtClean="0">
                <a:solidFill>
                  <a:schemeClr val="tx1"/>
                </a:solidFill>
                <a:effectLst/>
                <a:latin typeface="+mn-lt"/>
                <a:ea typeface="+mn-ea"/>
                <a:cs typeface="+mn-cs"/>
              </a:rPr>
              <a:t>2</a:t>
            </a:r>
            <a:r>
              <a:rPr lang="nn-NO" sz="1200" kern="1200" dirty="0" smtClean="0">
                <a:solidFill>
                  <a:schemeClr val="tx1"/>
                </a:solidFill>
                <a:effectLst/>
                <a:latin typeface="+mn-lt"/>
                <a:ea typeface="+mn-ea"/>
                <a:cs typeface="+mn-cs"/>
              </a:rPr>
              <a:t>. Helse Førde skal etablere eit ernæringsutval og eit ernærings-nettverk på avdelings- og sengepostnivå. </a:t>
            </a:r>
          </a:p>
          <a:p>
            <a:endParaRPr lang="nn-NO" sz="1200" kern="1200" dirty="0" smtClean="0">
              <a:solidFill>
                <a:schemeClr val="tx1"/>
              </a:solidFill>
              <a:effectLst/>
              <a:latin typeface="+mn-lt"/>
              <a:ea typeface="+mn-ea"/>
              <a:cs typeface="+mn-cs"/>
            </a:endParaRPr>
          </a:p>
          <a:p>
            <a:r>
              <a:rPr lang="nn-NO" sz="1200" kern="1200" dirty="0" smtClean="0">
                <a:solidFill>
                  <a:schemeClr val="tx1"/>
                </a:solidFill>
                <a:effectLst/>
                <a:latin typeface="+mn-lt"/>
                <a:ea typeface="+mn-ea"/>
                <a:cs typeface="+mn-cs"/>
              </a:rPr>
              <a:t>Leiarar har ei viktig rolle i gjennomføring av strategiarbeidet. Leiarane har ansvar for å sikre at mat- og ernæringsarbeidet vert inkludert og organisert i det daglege arbeidet, og at rutinar, prosedyrar og ansvarsfordeling er vareteke</a:t>
            </a:r>
            <a:endParaRPr lang="nb-NO" sz="1200" dirty="0"/>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4440A6-3228-445D-9B66-9C63C6EC11C6}" type="slidenum">
              <a:rPr kumimoji="0" lang="nn-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nn-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738738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b="1" dirty="0" smtClean="0"/>
              <a:t>Vi må jobbe meir</a:t>
            </a:r>
            <a:r>
              <a:rPr lang="nb-NO" sz="1200" b="1" baseline="0" dirty="0" smtClean="0"/>
              <a:t> systematisk med ernæringsbehandling for </a:t>
            </a:r>
            <a:r>
              <a:rPr lang="nb-NO" sz="1200" b="1" baseline="0" dirty="0" err="1" smtClean="0"/>
              <a:t>pasientar</a:t>
            </a:r>
            <a:r>
              <a:rPr lang="nb-NO" sz="1200" b="1" baseline="0" dirty="0" smtClean="0"/>
              <a:t> under </a:t>
            </a:r>
            <a:r>
              <a:rPr lang="nb-NO" sz="1200" b="1" baseline="0" dirty="0" err="1" smtClean="0"/>
              <a:t>innleggin</a:t>
            </a:r>
            <a:r>
              <a:rPr lang="nb-NO" sz="1200" b="1" baseline="0" dirty="0" smtClean="0"/>
              <a:t> i sjukehus. Vi må kartlegge og fange opp evt. vekttap under innlegging for å få ned prosentandelen som blir </a:t>
            </a:r>
            <a:r>
              <a:rPr lang="nb-NO" sz="1200" b="1" baseline="0" dirty="0" err="1" smtClean="0"/>
              <a:t>utskrivne</a:t>
            </a:r>
            <a:r>
              <a:rPr lang="nb-NO" sz="1200" b="1" baseline="0" dirty="0" smtClean="0"/>
              <a:t> med </a:t>
            </a:r>
            <a:r>
              <a:rPr lang="nb-NO" sz="1200" b="1" baseline="0" dirty="0" err="1" smtClean="0"/>
              <a:t>lågare</a:t>
            </a:r>
            <a:r>
              <a:rPr lang="nb-NO" sz="1200" b="1" baseline="0" dirty="0" smtClean="0"/>
              <a:t> vekt. So må vi </a:t>
            </a:r>
            <a:r>
              <a:rPr lang="nb-NO" sz="1200" b="1" baseline="0" dirty="0" err="1" smtClean="0"/>
              <a:t>auke</a:t>
            </a:r>
            <a:r>
              <a:rPr lang="nb-NO" sz="1200" b="1" baseline="0" dirty="0" smtClean="0"/>
              <a:t> </a:t>
            </a:r>
            <a:r>
              <a:rPr lang="nb-NO" sz="1200" b="1" baseline="0" dirty="0" err="1" smtClean="0"/>
              <a:t>eksterm</a:t>
            </a:r>
            <a:r>
              <a:rPr lang="nb-NO" sz="1200" b="1" baseline="0" dirty="0" smtClean="0"/>
              <a:t> samhandling for å sikre at </a:t>
            </a:r>
            <a:r>
              <a:rPr lang="nb-NO" sz="1200" b="1" baseline="0" dirty="0" err="1" smtClean="0"/>
              <a:t>pasientar</a:t>
            </a:r>
            <a:r>
              <a:rPr lang="nb-NO" sz="1200" b="1" baseline="0" dirty="0" smtClean="0"/>
              <a:t> i ernæringsmessig risiko også blir fulgt opp </a:t>
            </a:r>
            <a:r>
              <a:rPr lang="nb-NO" sz="1200" b="1" baseline="0" dirty="0" err="1" smtClean="0"/>
              <a:t>utanfor</a:t>
            </a:r>
            <a:r>
              <a:rPr lang="nb-NO" sz="1200" b="1" baseline="0" dirty="0" smtClean="0"/>
              <a:t> sjukehuset</a:t>
            </a:r>
            <a:endParaRPr lang="nb-NO" sz="1200" b="1" dirty="0"/>
          </a:p>
        </p:txBody>
      </p:sp>
      <p:sp>
        <p:nvSpPr>
          <p:cNvPr id="4" name="Plassholder for lysbildenummer 3"/>
          <p:cNvSpPr>
            <a:spLocks noGrp="1"/>
          </p:cNvSpPr>
          <p:nvPr>
            <p:ph type="sldNum" sz="quarter" idx="10"/>
          </p:nvPr>
        </p:nvSpPr>
        <p:spPr/>
        <p:txBody>
          <a:bodyPr/>
          <a:lstStyle/>
          <a:p>
            <a:fld id="{1A4440A6-3228-445D-9B66-9C63C6EC11C6}" type="slidenum">
              <a:rPr lang="nn-NO" smtClean="0"/>
              <a:t>9</a:t>
            </a:fld>
            <a:endParaRPr lang="nn-NO"/>
          </a:p>
        </p:txBody>
      </p:sp>
    </p:spTree>
    <p:extLst>
      <p:ext uri="{BB962C8B-B14F-4D97-AF65-F5344CB8AC3E}">
        <p14:creationId xmlns:p14="http://schemas.microsoft.com/office/powerpoint/2010/main" val="22856812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n-NO" dirty="0" smtClean="0"/>
              <a:t>Primærhelseteneste</a:t>
            </a:r>
            <a:r>
              <a:rPr lang="nn-NO" baseline="0" dirty="0" smtClean="0"/>
              <a:t> </a:t>
            </a:r>
            <a:r>
              <a:rPr lang="nn-NO" baseline="0" dirty="0" smtClean="0">
                <a:sym typeface="Wingdings" panose="05000000000000000000" pitchFamily="2" charset="2"/>
              </a:rPr>
              <a:t> </a:t>
            </a:r>
            <a:r>
              <a:rPr lang="nb-NO" sz="1200" dirty="0" err="1" smtClean="0"/>
              <a:t>lågare</a:t>
            </a:r>
            <a:r>
              <a:rPr lang="nb-NO" sz="1200" dirty="0" smtClean="0"/>
              <a:t> og billegare </a:t>
            </a:r>
            <a:r>
              <a:rPr lang="nb-NO" sz="1200" dirty="0" err="1" smtClean="0"/>
              <a:t>tenestenivå</a:t>
            </a:r>
            <a:r>
              <a:rPr lang="nb-NO" sz="1200" dirty="0" smtClean="0"/>
              <a:t> og dermed redusere behovet for spesialisthelsetjenester. </a:t>
            </a:r>
            <a:endParaRPr lang="nn-NO" sz="1200" dirty="0" smtClean="0"/>
          </a:p>
          <a:p>
            <a:endParaRPr lang="nn-NO" dirty="0" smtClean="0"/>
          </a:p>
          <a:p>
            <a:pPr marL="0" indent="0">
              <a:buFont typeface="Arial" panose="020B0604020202020204" pitchFamily="34" charset="0"/>
              <a:buNone/>
            </a:pPr>
            <a:endParaRPr lang="nn-NO" dirty="0"/>
          </a:p>
        </p:txBody>
      </p:sp>
      <p:sp>
        <p:nvSpPr>
          <p:cNvPr id="4" name="Plassholder for lysbildenummer 3"/>
          <p:cNvSpPr>
            <a:spLocks noGrp="1"/>
          </p:cNvSpPr>
          <p:nvPr>
            <p:ph type="sldNum" sz="quarter" idx="10"/>
          </p:nvPr>
        </p:nvSpPr>
        <p:spPr/>
        <p:txBody>
          <a:bodyPr/>
          <a:lstStyle/>
          <a:p>
            <a:fld id="{CB8BA973-2312-4730-B56F-9E8A680234F9}" type="slidenum">
              <a:rPr lang="nn-NO" smtClean="0"/>
              <a:t>10</a:t>
            </a:fld>
            <a:endParaRPr lang="nn-NO"/>
          </a:p>
        </p:txBody>
      </p:sp>
    </p:spTree>
    <p:extLst>
      <p:ext uri="{BB962C8B-B14F-4D97-AF65-F5344CB8AC3E}">
        <p14:creationId xmlns:p14="http://schemas.microsoft.com/office/powerpoint/2010/main" val="1158556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1524000" y="1122363"/>
            <a:ext cx="9144000" cy="2387600"/>
          </a:xfrm>
        </p:spPr>
        <p:txBody>
          <a:bodyPr anchor="b"/>
          <a:lstStyle>
            <a:lvl1pPr algn="ctr">
              <a:defRPr sz="6000"/>
            </a:lvl1pPr>
          </a:lstStyle>
          <a:p>
            <a:r>
              <a:rPr lang="nb-NO" smtClean="0"/>
              <a:t>Klikk for å redigere tittelstil</a:t>
            </a:r>
            <a:endParaRPr lang="nn-NO"/>
          </a:p>
        </p:txBody>
      </p:sp>
      <p:sp>
        <p:nvSpPr>
          <p:cNvPr id="3" name="Undertit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smtClean="0"/>
              <a:t>Klikk for å redigere undertittelstil i malen</a:t>
            </a:r>
            <a:endParaRPr lang="nn-NO"/>
          </a:p>
        </p:txBody>
      </p:sp>
      <p:sp>
        <p:nvSpPr>
          <p:cNvPr id="4" name="Plassholder for dato 3"/>
          <p:cNvSpPr>
            <a:spLocks noGrp="1"/>
          </p:cNvSpPr>
          <p:nvPr>
            <p:ph type="dt" sz="half" idx="10"/>
          </p:nvPr>
        </p:nvSpPr>
        <p:spPr/>
        <p:txBody>
          <a:bodyPr/>
          <a:lstStyle/>
          <a:p>
            <a:fld id="{9CE3F58D-ED27-4ED4-97AE-AEF1717C6C0B}" type="datetimeFigureOut">
              <a:rPr lang="nn-NO" smtClean="0"/>
              <a:t>13.11.2019</a:t>
            </a:fld>
            <a:endParaRPr lang="nn-NO"/>
          </a:p>
        </p:txBody>
      </p:sp>
      <p:sp>
        <p:nvSpPr>
          <p:cNvPr id="5" name="Plassholder for bunntekst 4"/>
          <p:cNvSpPr>
            <a:spLocks noGrp="1"/>
          </p:cNvSpPr>
          <p:nvPr>
            <p:ph type="ftr" sz="quarter" idx="11"/>
          </p:nvPr>
        </p:nvSpPr>
        <p:spPr/>
        <p:txBody>
          <a:bodyPr/>
          <a:lstStyle/>
          <a:p>
            <a:endParaRPr lang="nn-NO"/>
          </a:p>
        </p:txBody>
      </p:sp>
      <p:sp>
        <p:nvSpPr>
          <p:cNvPr id="6" name="Plassholder for lysbildenummer 5"/>
          <p:cNvSpPr>
            <a:spLocks noGrp="1"/>
          </p:cNvSpPr>
          <p:nvPr>
            <p:ph type="sldNum" sz="quarter" idx="12"/>
          </p:nvPr>
        </p:nvSpPr>
        <p:spPr/>
        <p:txBody>
          <a:bodyPr/>
          <a:lstStyle/>
          <a:p>
            <a:fld id="{88FAAAA5-8A86-425E-8841-6ECF33E1A46A}" type="slidenum">
              <a:rPr lang="nn-NO" smtClean="0"/>
              <a:t>‹#›</a:t>
            </a:fld>
            <a:endParaRPr lang="nn-NO"/>
          </a:p>
        </p:txBody>
      </p:sp>
    </p:spTree>
    <p:extLst>
      <p:ext uri="{BB962C8B-B14F-4D97-AF65-F5344CB8AC3E}">
        <p14:creationId xmlns:p14="http://schemas.microsoft.com/office/powerpoint/2010/main" val="42273155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n-NO"/>
          </a:p>
        </p:txBody>
      </p:sp>
      <p:sp>
        <p:nvSpPr>
          <p:cNvPr id="3" name="Plassholder for loddrett tekst 2"/>
          <p:cNvSpPr>
            <a:spLocks noGrp="1"/>
          </p:cNvSpPr>
          <p:nvPr>
            <p:ph type="body" orient="vert" idx="1"/>
          </p:nvPr>
        </p:nvSpPr>
        <p:spPr/>
        <p:txBody>
          <a:bodyPr vert="eaVert"/>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n-NO"/>
          </a:p>
        </p:txBody>
      </p:sp>
      <p:sp>
        <p:nvSpPr>
          <p:cNvPr id="4" name="Plassholder for dato 3"/>
          <p:cNvSpPr>
            <a:spLocks noGrp="1"/>
          </p:cNvSpPr>
          <p:nvPr>
            <p:ph type="dt" sz="half" idx="10"/>
          </p:nvPr>
        </p:nvSpPr>
        <p:spPr/>
        <p:txBody>
          <a:bodyPr/>
          <a:lstStyle/>
          <a:p>
            <a:fld id="{9CE3F58D-ED27-4ED4-97AE-AEF1717C6C0B}" type="datetimeFigureOut">
              <a:rPr lang="nn-NO" smtClean="0"/>
              <a:t>13.11.2019</a:t>
            </a:fld>
            <a:endParaRPr lang="nn-NO"/>
          </a:p>
        </p:txBody>
      </p:sp>
      <p:sp>
        <p:nvSpPr>
          <p:cNvPr id="5" name="Plassholder for bunntekst 4"/>
          <p:cNvSpPr>
            <a:spLocks noGrp="1"/>
          </p:cNvSpPr>
          <p:nvPr>
            <p:ph type="ftr" sz="quarter" idx="11"/>
          </p:nvPr>
        </p:nvSpPr>
        <p:spPr/>
        <p:txBody>
          <a:bodyPr/>
          <a:lstStyle/>
          <a:p>
            <a:endParaRPr lang="nn-NO"/>
          </a:p>
        </p:txBody>
      </p:sp>
      <p:sp>
        <p:nvSpPr>
          <p:cNvPr id="6" name="Plassholder for lysbildenummer 5"/>
          <p:cNvSpPr>
            <a:spLocks noGrp="1"/>
          </p:cNvSpPr>
          <p:nvPr>
            <p:ph type="sldNum" sz="quarter" idx="12"/>
          </p:nvPr>
        </p:nvSpPr>
        <p:spPr/>
        <p:txBody>
          <a:bodyPr/>
          <a:lstStyle/>
          <a:p>
            <a:fld id="{88FAAAA5-8A86-425E-8841-6ECF33E1A46A}" type="slidenum">
              <a:rPr lang="nn-NO" smtClean="0"/>
              <a:t>‹#›</a:t>
            </a:fld>
            <a:endParaRPr lang="nn-NO"/>
          </a:p>
        </p:txBody>
      </p:sp>
    </p:spTree>
    <p:extLst>
      <p:ext uri="{BB962C8B-B14F-4D97-AF65-F5344CB8AC3E}">
        <p14:creationId xmlns:p14="http://schemas.microsoft.com/office/powerpoint/2010/main" val="11234170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8724900" y="365125"/>
            <a:ext cx="2628900" cy="5811838"/>
          </a:xfrm>
        </p:spPr>
        <p:txBody>
          <a:bodyPr vert="eaVert"/>
          <a:lstStyle/>
          <a:p>
            <a:r>
              <a:rPr lang="nb-NO" smtClean="0"/>
              <a:t>Klikk for å redigere tittelstil</a:t>
            </a:r>
            <a:endParaRPr lang="nn-NO"/>
          </a:p>
        </p:txBody>
      </p:sp>
      <p:sp>
        <p:nvSpPr>
          <p:cNvPr id="3" name="Plassholder for loddrett tekst 2"/>
          <p:cNvSpPr>
            <a:spLocks noGrp="1"/>
          </p:cNvSpPr>
          <p:nvPr>
            <p:ph type="body" orient="vert" idx="1"/>
          </p:nvPr>
        </p:nvSpPr>
        <p:spPr>
          <a:xfrm>
            <a:off x="838200" y="365125"/>
            <a:ext cx="7734300" cy="5811838"/>
          </a:xfrm>
        </p:spPr>
        <p:txBody>
          <a:bodyPr vert="eaVert"/>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n-NO"/>
          </a:p>
        </p:txBody>
      </p:sp>
      <p:sp>
        <p:nvSpPr>
          <p:cNvPr id="4" name="Plassholder for dato 3"/>
          <p:cNvSpPr>
            <a:spLocks noGrp="1"/>
          </p:cNvSpPr>
          <p:nvPr>
            <p:ph type="dt" sz="half" idx="10"/>
          </p:nvPr>
        </p:nvSpPr>
        <p:spPr/>
        <p:txBody>
          <a:bodyPr/>
          <a:lstStyle/>
          <a:p>
            <a:fld id="{9CE3F58D-ED27-4ED4-97AE-AEF1717C6C0B}" type="datetimeFigureOut">
              <a:rPr lang="nn-NO" smtClean="0"/>
              <a:t>13.11.2019</a:t>
            </a:fld>
            <a:endParaRPr lang="nn-NO"/>
          </a:p>
        </p:txBody>
      </p:sp>
      <p:sp>
        <p:nvSpPr>
          <p:cNvPr id="5" name="Plassholder for bunntekst 4"/>
          <p:cNvSpPr>
            <a:spLocks noGrp="1"/>
          </p:cNvSpPr>
          <p:nvPr>
            <p:ph type="ftr" sz="quarter" idx="11"/>
          </p:nvPr>
        </p:nvSpPr>
        <p:spPr/>
        <p:txBody>
          <a:bodyPr/>
          <a:lstStyle/>
          <a:p>
            <a:endParaRPr lang="nn-NO"/>
          </a:p>
        </p:txBody>
      </p:sp>
      <p:sp>
        <p:nvSpPr>
          <p:cNvPr id="6" name="Plassholder for lysbildenummer 5"/>
          <p:cNvSpPr>
            <a:spLocks noGrp="1"/>
          </p:cNvSpPr>
          <p:nvPr>
            <p:ph type="sldNum" sz="quarter" idx="12"/>
          </p:nvPr>
        </p:nvSpPr>
        <p:spPr/>
        <p:txBody>
          <a:bodyPr/>
          <a:lstStyle/>
          <a:p>
            <a:fld id="{88FAAAA5-8A86-425E-8841-6ECF33E1A46A}" type="slidenum">
              <a:rPr lang="nn-NO" smtClean="0"/>
              <a:t>‹#›</a:t>
            </a:fld>
            <a:endParaRPr lang="nn-NO"/>
          </a:p>
        </p:txBody>
      </p:sp>
    </p:spTree>
    <p:extLst>
      <p:ext uri="{BB962C8B-B14F-4D97-AF65-F5344CB8AC3E}">
        <p14:creationId xmlns:p14="http://schemas.microsoft.com/office/powerpoint/2010/main" val="36800657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1524000" y="1122363"/>
            <a:ext cx="9144000" cy="2387600"/>
          </a:xfrm>
        </p:spPr>
        <p:txBody>
          <a:bodyPr anchor="b"/>
          <a:lstStyle>
            <a:lvl1pPr algn="ctr">
              <a:defRPr sz="6000"/>
            </a:lvl1pPr>
          </a:lstStyle>
          <a:p>
            <a:r>
              <a:rPr lang="nb-NO" smtClean="0"/>
              <a:t>Klikk for å redigere tittelstil</a:t>
            </a:r>
            <a:endParaRPr lang="nn-NO"/>
          </a:p>
        </p:txBody>
      </p:sp>
      <p:sp>
        <p:nvSpPr>
          <p:cNvPr id="3" name="Undertittel 2"/>
          <p:cNvSpPr>
            <a:spLocks noGrp="1"/>
          </p:cNvSpPr>
          <p:nvPr>
            <p:ph type="subTitle" idx="1"/>
          </p:nvPr>
        </p:nvSpPr>
        <p:spPr>
          <a:xfrm>
            <a:off x="1524000" y="3602038"/>
            <a:ext cx="9144000" cy="1655762"/>
          </a:xfrm>
        </p:spPr>
        <p:txBody>
          <a:bodyPr/>
          <a:lstStyle>
            <a:lvl1pPr marL="0" indent="0" algn="ctr">
              <a:buNone/>
              <a:defRPr sz="2400"/>
            </a:lvl1pPr>
            <a:lvl2pPr marL="457182" indent="0" algn="ctr">
              <a:buNone/>
              <a:defRPr sz="2000"/>
            </a:lvl2pPr>
            <a:lvl3pPr marL="914363" indent="0" algn="ctr">
              <a:buNone/>
              <a:defRPr sz="1800"/>
            </a:lvl3pPr>
            <a:lvl4pPr marL="1371545" indent="0" algn="ctr">
              <a:buNone/>
              <a:defRPr sz="1600"/>
            </a:lvl4pPr>
            <a:lvl5pPr marL="1828727" indent="0" algn="ctr">
              <a:buNone/>
              <a:defRPr sz="1600"/>
            </a:lvl5pPr>
            <a:lvl6pPr marL="2285909" indent="0" algn="ctr">
              <a:buNone/>
              <a:defRPr sz="1600"/>
            </a:lvl6pPr>
            <a:lvl7pPr marL="2743090" indent="0" algn="ctr">
              <a:buNone/>
              <a:defRPr sz="1600"/>
            </a:lvl7pPr>
            <a:lvl8pPr marL="3200272" indent="0" algn="ctr">
              <a:buNone/>
              <a:defRPr sz="1600"/>
            </a:lvl8pPr>
            <a:lvl9pPr marL="3657454" indent="0" algn="ctr">
              <a:buNone/>
              <a:defRPr sz="1600"/>
            </a:lvl9pPr>
          </a:lstStyle>
          <a:p>
            <a:r>
              <a:rPr lang="nb-NO" smtClean="0"/>
              <a:t>Klikk for å redigere undertittelstil i malen</a:t>
            </a:r>
            <a:endParaRPr lang="nn-NO"/>
          </a:p>
        </p:txBody>
      </p:sp>
      <p:sp>
        <p:nvSpPr>
          <p:cNvPr id="4" name="Plassholder for dato 3"/>
          <p:cNvSpPr>
            <a:spLocks noGrp="1"/>
          </p:cNvSpPr>
          <p:nvPr>
            <p:ph type="dt" sz="half" idx="10"/>
          </p:nvPr>
        </p:nvSpPr>
        <p:spPr/>
        <p:txBody>
          <a:bodyPr/>
          <a:lstStyle/>
          <a:p>
            <a:fld id="{9CE3F58D-ED27-4ED4-97AE-AEF1717C6C0B}" type="datetimeFigureOut">
              <a:rPr lang="nn-NO" smtClean="0"/>
              <a:t>13.11.2019</a:t>
            </a:fld>
            <a:endParaRPr lang="nn-NO"/>
          </a:p>
        </p:txBody>
      </p:sp>
      <p:sp>
        <p:nvSpPr>
          <p:cNvPr id="5" name="Plassholder for bunntekst 4"/>
          <p:cNvSpPr>
            <a:spLocks noGrp="1"/>
          </p:cNvSpPr>
          <p:nvPr>
            <p:ph type="ftr" sz="quarter" idx="11"/>
          </p:nvPr>
        </p:nvSpPr>
        <p:spPr/>
        <p:txBody>
          <a:bodyPr/>
          <a:lstStyle/>
          <a:p>
            <a:endParaRPr lang="nn-NO"/>
          </a:p>
        </p:txBody>
      </p:sp>
      <p:sp>
        <p:nvSpPr>
          <p:cNvPr id="6" name="Plassholder for lysbildenummer 5"/>
          <p:cNvSpPr>
            <a:spLocks noGrp="1"/>
          </p:cNvSpPr>
          <p:nvPr>
            <p:ph type="sldNum" sz="quarter" idx="12"/>
          </p:nvPr>
        </p:nvSpPr>
        <p:spPr/>
        <p:txBody>
          <a:bodyPr/>
          <a:lstStyle/>
          <a:p>
            <a:fld id="{88FAAAA5-8A86-425E-8841-6ECF33E1A46A}" type="slidenum">
              <a:rPr lang="nn-NO" smtClean="0"/>
              <a:t>‹#›</a:t>
            </a:fld>
            <a:endParaRPr lang="nn-NO"/>
          </a:p>
        </p:txBody>
      </p:sp>
    </p:spTree>
    <p:extLst>
      <p:ext uri="{BB962C8B-B14F-4D97-AF65-F5344CB8AC3E}">
        <p14:creationId xmlns:p14="http://schemas.microsoft.com/office/powerpoint/2010/main" val="23331442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n-NO"/>
          </a:p>
        </p:txBody>
      </p:sp>
      <p:sp>
        <p:nvSpPr>
          <p:cNvPr id="3" name="Plassholder for innhold 2"/>
          <p:cNvSpPr>
            <a:spLocks noGrp="1"/>
          </p:cNvSpPr>
          <p:nvPr>
            <p:ph idx="1"/>
          </p:nvPr>
        </p:nvSpPr>
        <p:spPr/>
        <p:txBody>
          <a:body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n-NO"/>
          </a:p>
        </p:txBody>
      </p:sp>
      <p:sp>
        <p:nvSpPr>
          <p:cNvPr id="4" name="Plassholder for dato 3"/>
          <p:cNvSpPr>
            <a:spLocks noGrp="1"/>
          </p:cNvSpPr>
          <p:nvPr>
            <p:ph type="dt" sz="half" idx="10"/>
          </p:nvPr>
        </p:nvSpPr>
        <p:spPr/>
        <p:txBody>
          <a:bodyPr/>
          <a:lstStyle/>
          <a:p>
            <a:fld id="{9CE3F58D-ED27-4ED4-97AE-AEF1717C6C0B}" type="datetimeFigureOut">
              <a:rPr lang="nn-NO" smtClean="0"/>
              <a:t>13.11.2019</a:t>
            </a:fld>
            <a:endParaRPr lang="nn-NO"/>
          </a:p>
        </p:txBody>
      </p:sp>
      <p:sp>
        <p:nvSpPr>
          <p:cNvPr id="5" name="Plassholder for bunntekst 4"/>
          <p:cNvSpPr>
            <a:spLocks noGrp="1"/>
          </p:cNvSpPr>
          <p:nvPr>
            <p:ph type="ftr" sz="quarter" idx="11"/>
          </p:nvPr>
        </p:nvSpPr>
        <p:spPr/>
        <p:txBody>
          <a:bodyPr/>
          <a:lstStyle/>
          <a:p>
            <a:endParaRPr lang="nn-NO"/>
          </a:p>
        </p:txBody>
      </p:sp>
      <p:sp>
        <p:nvSpPr>
          <p:cNvPr id="6" name="Plassholder for lysbildenummer 5"/>
          <p:cNvSpPr>
            <a:spLocks noGrp="1"/>
          </p:cNvSpPr>
          <p:nvPr>
            <p:ph type="sldNum" sz="quarter" idx="12"/>
          </p:nvPr>
        </p:nvSpPr>
        <p:spPr/>
        <p:txBody>
          <a:bodyPr/>
          <a:lstStyle/>
          <a:p>
            <a:fld id="{88FAAAA5-8A86-425E-8841-6ECF33E1A46A}" type="slidenum">
              <a:rPr lang="nn-NO" smtClean="0"/>
              <a:t>‹#›</a:t>
            </a:fld>
            <a:endParaRPr lang="nn-NO"/>
          </a:p>
        </p:txBody>
      </p:sp>
    </p:spTree>
    <p:extLst>
      <p:ext uri="{BB962C8B-B14F-4D97-AF65-F5344CB8AC3E}">
        <p14:creationId xmlns:p14="http://schemas.microsoft.com/office/powerpoint/2010/main" val="24745286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831850" y="1709738"/>
            <a:ext cx="10515600" cy="2852737"/>
          </a:xfrm>
        </p:spPr>
        <p:txBody>
          <a:bodyPr anchor="b"/>
          <a:lstStyle>
            <a:lvl1pPr>
              <a:defRPr sz="6000"/>
            </a:lvl1pPr>
          </a:lstStyle>
          <a:p>
            <a:r>
              <a:rPr lang="nb-NO" smtClean="0"/>
              <a:t>Klikk for å redigere tittelstil</a:t>
            </a:r>
            <a:endParaRPr lang="nn-NO"/>
          </a:p>
        </p:txBody>
      </p:sp>
      <p:sp>
        <p:nvSpPr>
          <p:cNvPr id="3" name="Plassholder f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182" indent="0">
              <a:buNone/>
              <a:defRPr sz="2000">
                <a:solidFill>
                  <a:schemeClr val="tx1">
                    <a:tint val="75000"/>
                  </a:schemeClr>
                </a:solidFill>
              </a:defRPr>
            </a:lvl2pPr>
            <a:lvl3pPr marL="914363" indent="0">
              <a:buNone/>
              <a:defRPr sz="1800">
                <a:solidFill>
                  <a:schemeClr val="tx1">
                    <a:tint val="75000"/>
                  </a:schemeClr>
                </a:solidFill>
              </a:defRPr>
            </a:lvl3pPr>
            <a:lvl4pPr marL="1371545" indent="0">
              <a:buNone/>
              <a:defRPr sz="1600">
                <a:solidFill>
                  <a:schemeClr val="tx1">
                    <a:tint val="75000"/>
                  </a:schemeClr>
                </a:solidFill>
              </a:defRPr>
            </a:lvl4pPr>
            <a:lvl5pPr marL="1828727" indent="0">
              <a:buNone/>
              <a:defRPr sz="1600">
                <a:solidFill>
                  <a:schemeClr val="tx1">
                    <a:tint val="75000"/>
                  </a:schemeClr>
                </a:solidFill>
              </a:defRPr>
            </a:lvl5pPr>
            <a:lvl6pPr marL="2285909" indent="0">
              <a:buNone/>
              <a:defRPr sz="1600">
                <a:solidFill>
                  <a:schemeClr val="tx1">
                    <a:tint val="75000"/>
                  </a:schemeClr>
                </a:solidFill>
              </a:defRPr>
            </a:lvl6pPr>
            <a:lvl7pPr marL="2743090" indent="0">
              <a:buNone/>
              <a:defRPr sz="1600">
                <a:solidFill>
                  <a:schemeClr val="tx1">
                    <a:tint val="75000"/>
                  </a:schemeClr>
                </a:solidFill>
              </a:defRPr>
            </a:lvl7pPr>
            <a:lvl8pPr marL="3200272" indent="0">
              <a:buNone/>
              <a:defRPr sz="1600">
                <a:solidFill>
                  <a:schemeClr val="tx1">
                    <a:tint val="75000"/>
                  </a:schemeClr>
                </a:solidFill>
              </a:defRPr>
            </a:lvl8pPr>
            <a:lvl9pPr marL="3657454" indent="0">
              <a:buNone/>
              <a:defRPr sz="1600">
                <a:solidFill>
                  <a:schemeClr val="tx1">
                    <a:tint val="75000"/>
                  </a:schemeClr>
                </a:solidFill>
              </a:defRPr>
            </a:lvl9pPr>
          </a:lstStyle>
          <a:p>
            <a:pPr lvl="0"/>
            <a:r>
              <a:rPr lang="nb-NO" smtClean="0"/>
              <a:t>Rediger tekststiler i malen</a:t>
            </a:r>
          </a:p>
        </p:txBody>
      </p:sp>
      <p:sp>
        <p:nvSpPr>
          <p:cNvPr id="4" name="Plassholder for dato 3"/>
          <p:cNvSpPr>
            <a:spLocks noGrp="1"/>
          </p:cNvSpPr>
          <p:nvPr>
            <p:ph type="dt" sz="half" idx="10"/>
          </p:nvPr>
        </p:nvSpPr>
        <p:spPr/>
        <p:txBody>
          <a:bodyPr/>
          <a:lstStyle/>
          <a:p>
            <a:fld id="{9CE3F58D-ED27-4ED4-97AE-AEF1717C6C0B}" type="datetimeFigureOut">
              <a:rPr lang="nn-NO" smtClean="0"/>
              <a:t>13.11.2019</a:t>
            </a:fld>
            <a:endParaRPr lang="nn-NO"/>
          </a:p>
        </p:txBody>
      </p:sp>
      <p:sp>
        <p:nvSpPr>
          <p:cNvPr id="5" name="Plassholder for bunntekst 4"/>
          <p:cNvSpPr>
            <a:spLocks noGrp="1"/>
          </p:cNvSpPr>
          <p:nvPr>
            <p:ph type="ftr" sz="quarter" idx="11"/>
          </p:nvPr>
        </p:nvSpPr>
        <p:spPr/>
        <p:txBody>
          <a:bodyPr/>
          <a:lstStyle/>
          <a:p>
            <a:endParaRPr lang="nn-NO"/>
          </a:p>
        </p:txBody>
      </p:sp>
      <p:sp>
        <p:nvSpPr>
          <p:cNvPr id="6" name="Plassholder for lysbildenummer 5"/>
          <p:cNvSpPr>
            <a:spLocks noGrp="1"/>
          </p:cNvSpPr>
          <p:nvPr>
            <p:ph type="sldNum" sz="quarter" idx="12"/>
          </p:nvPr>
        </p:nvSpPr>
        <p:spPr/>
        <p:txBody>
          <a:bodyPr/>
          <a:lstStyle/>
          <a:p>
            <a:fld id="{88FAAAA5-8A86-425E-8841-6ECF33E1A46A}" type="slidenum">
              <a:rPr lang="nn-NO" smtClean="0"/>
              <a:t>‹#›</a:t>
            </a:fld>
            <a:endParaRPr lang="nn-NO"/>
          </a:p>
        </p:txBody>
      </p:sp>
    </p:spTree>
    <p:extLst>
      <p:ext uri="{BB962C8B-B14F-4D97-AF65-F5344CB8AC3E}">
        <p14:creationId xmlns:p14="http://schemas.microsoft.com/office/powerpoint/2010/main" val="20862810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n-NO"/>
          </a:p>
        </p:txBody>
      </p:sp>
      <p:sp>
        <p:nvSpPr>
          <p:cNvPr id="3" name="Plassholder for innhold 2"/>
          <p:cNvSpPr>
            <a:spLocks noGrp="1"/>
          </p:cNvSpPr>
          <p:nvPr>
            <p:ph sz="half" idx="1"/>
          </p:nvPr>
        </p:nvSpPr>
        <p:spPr>
          <a:xfrm>
            <a:off x="838200" y="1825625"/>
            <a:ext cx="5181600" cy="4351338"/>
          </a:xfrm>
        </p:spPr>
        <p:txBody>
          <a:body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n-NO"/>
          </a:p>
        </p:txBody>
      </p:sp>
      <p:sp>
        <p:nvSpPr>
          <p:cNvPr id="4" name="Plassholder for innhold 3"/>
          <p:cNvSpPr>
            <a:spLocks noGrp="1"/>
          </p:cNvSpPr>
          <p:nvPr>
            <p:ph sz="half" idx="2"/>
          </p:nvPr>
        </p:nvSpPr>
        <p:spPr>
          <a:xfrm>
            <a:off x="6172200" y="1825625"/>
            <a:ext cx="5181600" cy="4351338"/>
          </a:xfrm>
        </p:spPr>
        <p:txBody>
          <a:body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n-NO"/>
          </a:p>
        </p:txBody>
      </p:sp>
      <p:sp>
        <p:nvSpPr>
          <p:cNvPr id="5" name="Plassholder for dato 4"/>
          <p:cNvSpPr>
            <a:spLocks noGrp="1"/>
          </p:cNvSpPr>
          <p:nvPr>
            <p:ph type="dt" sz="half" idx="10"/>
          </p:nvPr>
        </p:nvSpPr>
        <p:spPr/>
        <p:txBody>
          <a:bodyPr/>
          <a:lstStyle/>
          <a:p>
            <a:fld id="{9CE3F58D-ED27-4ED4-97AE-AEF1717C6C0B}" type="datetimeFigureOut">
              <a:rPr lang="nn-NO" smtClean="0"/>
              <a:t>13.11.2019</a:t>
            </a:fld>
            <a:endParaRPr lang="nn-NO"/>
          </a:p>
        </p:txBody>
      </p:sp>
      <p:sp>
        <p:nvSpPr>
          <p:cNvPr id="6" name="Plassholder for bunntekst 5"/>
          <p:cNvSpPr>
            <a:spLocks noGrp="1"/>
          </p:cNvSpPr>
          <p:nvPr>
            <p:ph type="ftr" sz="quarter" idx="11"/>
          </p:nvPr>
        </p:nvSpPr>
        <p:spPr/>
        <p:txBody>
          <a:bodyPr/>
          <a:lstStyle/>
          <a:p>
            <a:endParaRPr lang="nn-NO"/>
          </a:p>
        </p:txBody>
      </p:sp>
      <p:sp>
        <p:nvSpPr>
          <p:cNvPr id="7" name="Plassholder for lysbildenummer 6"/>
          <p:cNvSpPr>
            <a:spLocks noGrp="1"/>
          </p:cNvSpPr>
          <p:nvPr>
            <p:ph type="sldNum" sz="quarter" idx="12"/>
          </p:nvPr>
        </p:nvSpPr>
        <p:spPr/>
        <p:txBody>
          <a:bodyPr/>
          <a:lstStyle/>
          <a:p>
            <a:fld id="{88FAAAA5-8A86-425E-8841-6ECF33E1A46A}" type="slidenum">
              <a:rPr lang="nn-NO" smtClean="0"/>
              <a:t>‹#›</a:t>
            </a:fld>
            <a:endParaRPr lang="nn-NO"/>
          </a:p>
        </p:txBody>
      </p:sp>
    </p:spTree>
    <p:extLst>
      <p:ext uri="{BB962C8B-B14F-4D97-AF65-F5344CB8AC3E}">
        <p14:creationId xmlns:p14="http://schemas.microsoft.com/office/powerpoint/2010/main" val="3229664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839788" y="365125"/>
            <a:ext cx="10515600" cy="1325563"/>
          </a:xfrm>
        </p:spPr>
        <p:txBody>
          <a:bodyPr/>
          <a:lstStyle/>
          <a:p>
            <a:r>
              <a:rPr lang="nb-NO" smtClean="0"/>
              <a:t>Klikk for å redigere tittelstil</a:t>
            </a:r>
            <a:endParaRPr lang="nn-NO"/>
          </a:p>
        </p:txBody>
      </p:sp>
      <p:sp>
        <p:nvSpPr>
          <p:cNvPr id="3" name="Plassholder for tekst 2"/>
          <p:cNvSpPr>
            <a:spLocks noGrp="1"/>
          </p:cNvSpPr>
          <p:nvPr>
            <p:ph type="body" idx="1"/>
          </p:nvPr>
        </p:nvSpPr>
        <p:spPr>
          <a:xfrm>
            <a:off x="839788" y="1681163"/>
            <a:ext cx="5157787" cy="823912"/>
          </a:xfrm>
        </p:spPr>
        <p:txBody>
          <a:bodyPr anchor="b"/>
          <a:lstStyle>
            <a:lvl1pPr marL="0" indent="0">
              <a:buNone/>
              <a:defRPr sz="24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nb-NO" smtClean="0"/>
              <a:t>Rediger tekststiler i malen</a:t>
            </a:r>
          </a:p>
        </p:txBody>
      </p:sp>
      <p:sp>
        <p:nvSpPr>
          <p:cNvPr id="4" name="Plassholder for innhold 3"/>
          <p:cNvSpPr>
            <a:spLocks noGrp="1"/>
          </p:cNvSpPr>
          <p:nvPr>
            <p:ph sz="half" idx="2"/>
          </p:nvPr>
        </p:nvSpPr>
        <p:spPr>
          <a:xfrm>
            <a:off x="839788" y="2505075"/>
            <a:ext cx="5157787" cy="3684588"/>
          </a:xfrm>
        </p:spPr>
        <p:txBody>
          <a:body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n-NO"/>
          </a:p>
        </p:txBody>
      </p:sp>
      <p:sp>
        <p:nvSpPr>
          <p:cNvPr id="5" name="Plassholder for tekst 4"/>
          <p:cNvSpPr>
            <a:spLocks noGrp="1"/>
          </p:cNvSpPr>
          <p:nvPr>
            <p:ph type="body" sz="quarter" idx="3"/>
          </p:nvPr>
        </p:nvSpPr>
        <p:spPr>
          <a:xfrm>
            <a:off x="6172200" y="1681163"/>
            <a:ext cx="5183188" cy="823912"/>
          </a:xfrm>
        </p:spPr>
        <p:txBody>
          <a:bodyPr anchor="b"/>
          <a:lstStyle>
            <a:lvl1pPr marL="0" indent="0">
              <a:buNone/>
              <a:defRPr sz="24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nb-NO" smtClean="0"/>
              <a:t>Rediger tekststiler i malen</a:t>
            </a:r>
          </a:p>
        </p:txBody>
      </p:sp>
      <p:sp>
        <p:nvSpPr>
          <p:cNvPr id="6" name="Plassholder for innhold 5"/>
          <p:cNvSpPr>
            <a:spLocks noGrp="1"/>
          </p:cNvSpPr>
          <p:nvPr>
            <p:ph sz="quarter" idx="4"/>
          </p:nvPr>
        </p:nvSpPr>
        <p:spPr>
          <a:xfrm>
            <a:off x="6172200" y="2505075"/>
            <a:ext cx="5183188" cy="3684588"/>
          </a:xfrm>
        </p:spPr>
        <p:txBody>
          <a:body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n-NO"/>
          </a:p>
        </p:txBody>
      </p:sp>
      <p:sp>
        <p:nvSpPr>
          <p:cNvPr id="7" name="Plassholder for dato 6"/>
          <p:cNvSpPr>
            <a:spLocks noGrp="1"/>
          </p:cNvSpPr>
          <p:nvPr>
            <p:ph type="dt" sz="half" idx="10"/>
          </p:nvPr>
        </p:nvSpPr>
        <p:spPr/>
        <p:txBody>
          <a:bodyPr/>
          <a:lstStyle/>
          <a:p>
            <a:fld id="{9CE3F58D-ED27-4ED4-97AE-AEF1717C6C0B}" type="datetimeFigureOut">
              <a:rPr lang="nn-NO" smtClean="0"/>
              <a:t>13.11.2019</a:t>
            </a:fld>
            <a:endParaRPr lang="nn-NO"/>
          </a:p>
        </p:txBody>
      </p:sp>
      <p:sp>
        <p:nvSpPr>
          <p:cNvPr id="8" name="Plassholder for bunntekst 7"/>
          <p:cNvSpPr>
            <a:spLocks noGrp="1"/>
          </p:cNvSpPr>
          <p:nvPr>
            <p:ph type="ftr" sz="quarter" idx="11"/>
          </p:nvPr>
        </p:nvSpPr>
        <p:spPr/>
        <p:txBody>
          <a:bodyPr/>
          <a:lstStyle/>
          <a:p>
            <a:endParaRPr lang="nn-NO"/>
          </a:p>
        </p:txBody>
      </p:sp>
      <p:sp>
        <p:nvSpPr>
          <p:cNvPr id="9" name="Plassholder for lysbildenummer 8"/>
          <p:cNvSpPr>
            <a:spLocks noGrp="1"/>
          </p:cNvSpPr>
          <p:nvPr>
            <p:ph type="sldNum" sz="quarter" idx="12"/>
          </p:nvPr>
        </p:nvSpPr>
        <p:spPr/>
        <p:txBody>
          <a:bodyPr/>
          <a:lstStyle/>
          <a:p>
            <a:fld id="{88FAAAA5-8A86-425E-8841-6ECF33E1A46A}" type="slidenum">
              <a:rPr lang="nn-NO" smtClean="0"/>
              <a:t>‹#›</a:t>
            </a:fld>
            <a:endParaRPr lang="nn-NO"/>
          </a:p>
        </p:txBody>
      </p:sp>
    </p:spTree>
    <p:extLst>
      <p:ext uri="{BB962C8B-B14F-4D97-AF65-F5344CB8AC3E}">
        <p14:creationId xmlns:p14="http://schemas.microsoft.com/office/powerpoint/2010/main" val="39623840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n-NO"/>
          </a:p>
        </p:txBody>
      </p:sp>
      <p:sp>
        <p:nvSpPr>
          <p:cNvPr id="3" name="Plassholder for dato 2"/>
          <p:cNvSpPr>
            <a:spLocks noGrp="1"/>
          </p:cNvSpPr>
          <p:nvPr>
            <p:ph type="dt" sz="half" idx="10"/>
          </p:nvPr>
        </p:nvSpPr>
        <p:spPr/>
        <p:txBody>
          <a:bodyPr/>
          <a:lstStyle/>
          <a:p>
            <a:fld id="{9CE3F58D-ED27-4ED4-97AE-AEF1717C6C0B}" type="datetimeFigureOut">
              <a:rPr lang="nn-NO" smtClean="0"/>
              <a:t>13.11.2019</a:t>
            </a:fld>
            <a:endParaRPr lang="nn-NO"/>
          </a:p>
        </p:txBody>
      </p:sp>
      <p:sp>
        <p:nvSpPr>
          <p:cNvPr id="4" name="Plassholder for bunntekst 3"/>
          <p:cNvSpPr>
            <a:spLocks noGrp="1"/>
          </p:cNvSpPr>
          <p:nvPr>
            <p:ph type="ftr" sz="quarter" idx="11"/>
          </p:nvPr>
        </p:nvSpPr>
        <p:spPr/>
        <p:txBody>
          <a:bodyPr/>
          <a:lstStyle/>
          <a:p>
            <a:endParaRPr lang="nn-NO"/>
          </a:p>
        </p:txBody>
      </p:sp>
      <p:sp>
        <p:nvSpPr>
          <p:cNvPr id="5" name="Plassholder for lysbildenummer 4"/>
          <p:cNvSpPr>
            <a:spLocks noGrp="1"/>
          </p:cNvSpPr>
          <p:nvPr>
            <p:ph type="sldNum" sz="quarter" idx="12"/>
          </p:nvPr>
        </p:nvSpPr>
        <p:spPr/>
        <p:txBody>
          <a:bodyPr/>
          <a:lstStyle/>
          <a:p>
            <a:fld id="{88FAAAA5-8A86-425E-8841-6ECF33E1A46A}" type="slidenum">
              <a:rPr lang="nn-NO" smtClean="0"/>
              <a:t>‹#›</a:t>
            </a:fld>
            <a:endParaRPr lang="nn-NO"/>
          </a:p>
        </p:txBody>
      </p:sp>
    </p:spTree>
    <p:extLst>
      <p:ext uri="{BB962C8B-B14F-4D97-AF65-F5344CB8AC3E}">
        <p14:creationId xmlns:p14="http://schemas.microsoft.com/office/powerpoint/2010/main" val="21449824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9CE3F58D-ED27-4ED4-97AE-AEF1717C6C0B}" type="datetimeFigureOut">
              <a:rPr lang="nn-NO" smtClean="0"/>
              <a:t>13.11.2019</a:t>
            </a:fld>
            <a:endParaRPr lang="nn-NO"/>
          </a:p>
        </p:txBody>
      </p:sp>
      <p:sp>
        <p:nvSpPr>
          <p:cNvPr id="3" name="Plassholder for bunntekst 2"/>
          <p:cNvSpPr>
            <a:spLocks noGrp="1"/>
          </p:cNvSpPr>
          <p:nvPr>
            <p:ph type="ftr" sz="quarter" idx="11"/>
          </p:nvPr>
        </p:nvSpPr>
        <p:spPr/>
        <p:txBody>
          <a:bodyPr/>
          <a:lstStyle/>
          <a:p>
            <a:endParaRPr lang="nn-NO"/>
          </a:p>
        </p:txBody>
      </p:sp>
      <p:sp>
        <p:nvSpPr>
          <p:cNvPr id="4" name="Plassholder for lysbildenummer 3"/>
          <p:cNvSpPr>
            <a:spLocks noGrp="1"/>
          </p:cNvSpPr>
          <p:nvPr>
            <p:ph type="sldNum" sz="quarter" idx="12"/>
          </p:nvPr>
        </p:nvSpPr>
        <p:spPr/>
        <p:txBody>
          <a:bodyPr/>
          <a:lstStyle/>
          <a:p>
            <a:fld id="{88FAAAA5-8A86-425E-8841-6ECF33E1A46A}" type="slidenum">
              <a:rPr lang="nn-NO" smtClean="0"/>
              <a:t>‹#›</a:t>
            </a:fld>
            <a:endParaRPr lang="nn-NO"/>
          </a:p>
        </p:txBody>
      </p:sp>
    </p:spTree>
    <p:extLst>
      <p:ext uri="{BB962C8B-B14F-4D97-AF65-F5344CB8AC3E}">
        <p14:creationId xmlns:p14="http://schemas.microsoft.com/office/powerpoint/2010/main" val="20409048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smtClean="0"/>
              <a:t>Klikk for å redigere tittelstil</a:t>
            </a:r>
            <a:endParaRPr lang="nn-NO"/>
          </a:p>
        </p:txBody>
      </p:sp>
      <p:sp>
        <p:nvSpPr>
          <p:cNvPr id="3" name="Plassholder for innhold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n-NO"/>
          </a:p>
        </p:txBody>
      </p:sp>
      <p:sp>
        <p:nvSpPr>
          <p:cNvPr id="4" name="Plassholder for tekst 3"/>
          <p:cNvSpPr>
            <a:spLocks noGrp="1"/>
          </p:cNvSpPr>
          <p:nvPr>
            <p:ph type="body" sz="half" idx="2"/>
          </p:nvPr>
        </p:nvSpPr>
        <p:spPr>
          <a:xfrm>
            <a:off x="839788" y="2057400"/>
            <a:ext cx="3932237" cy="3811588"/>
          </a:xfrm>
        </p:spPr>
        <p:txBody>
          <a:bodyPr/>
          <a:lstStyle>
            <a:lvl1pPr marL="0" indent="0">
              <a:buNone/>
              <a:defRPr sz="1600"/>
            </a:lvl1pPr>
            <a:lvl2pPr marL="457182" indent="0">
              <a:buNone/>
              <a:defRPr sz="1400"/>
            </a:lvl2pPr>
            <a:lvl3pPr marL="914363" indent="0">
              <a:buNone/>
              <a:defRPr sz="1200"/>
            </a:lvl3pPr>
            <a:lvl4pPr marL="1371545" indent="0">
              <a:buNone/>
              <a:defRPr sz="1000"/>
            </a:lvl4pPr>
            <a:lvl5pPr marL="1828727" indent="0">
              <a:buNone/>
              <a:defRPr sz="1000"/>
            </a:lvl5pPr>
            <a:lvl6pPr marL="2285909" indent="0">
              <a:buNone/>
              <a:defRPr sz="1000"/>
            </a:lvl6pPr>
            <a:lvl7pPr marL="2743090" indent="0">
              <a:buNone/>
              <a:defRPr sz="1000"/>
            </a:lvl7pPr>
            <a:lvl8pPr marL="3200272" indent="0">
              <a:buNone/>
              <a:defRPr sz="1000"/>
            </a:lvl8pPr>
            <a:lvl9pPr marL="3657454" indent="0">
              <a:buNone/>
              <a:defRPr sz="1000"/>
            </a:lvl9pPr>
          </a:lstStyle>
          <a:p>
            <a:pPr lvl="0"/>
            <a:r>
              <a:rPr lang="nb-NO" smtClean="0"/>
              <a:t>Rediger tekststiler i malen</a:t>
            </a:r>
          </a:p>
        </p:txBody>
      </p:sp>
      <p:sp>
        <p:nvSpPr>
          <p:cNvPr id="5" name="Plassholder for dato 4"/>
          <p:cNvSpPr>
            <a:spLocks noGrp="1"/>
          </p:cNvSpPr>
          <p:nvPr>
            <p:ph type="dt" sz="half" idx="10"/>
          </p:nvPr>
        </p:nvSpPr>
        <p:spPr/>
        <p:txBody>
          <a:bodyPr/>
          <a:lstStyle/>
          <a:p>
            <a:fld id="{9CE3F58D-ED27-4ED4-97AE-AEF1717C6C0B}" type="datetimeFigureOut">
              <a:rPr lang="nn-NO" smtClean="0"/>
              <a:t>13.11.2019</a:t>
            </a:fld>
            <a:endParaRPr lang="nn-NO"/>
          </a:p>
        </p:txBody>
      </p:sp>
      <p:sp>
        <p:nvSpPr>
          <p:cNvPr id="6" name="Plassholder for bunntekst 5"/>
          <p:cNvSpPr>
            <a:spLocks noGrp="1"/>
          </p:cNvSpPr>
          <p:nvPr>
            <p:ph type="ftr" sz="quarter" idx="11"/>
          </p:nvPr>
        </p:nvSpPr>
        <p:spPr/>
        <p:txBody>
          <a:bodyPr/>
          <a:lstStyle/>
          <a:p>
            <a:endParaRPr lang="nn-NO"/>
          </a:p>
        </p:txBody>
      </p:sp>
      <p:sp>
        <p:nvSpPr>
          <p:cNvPr id="7" name="Plassholder for lysbildenummer 6"/>
          <p:cNvSpPr>
            <a:spLocks noGrp="1"/>
          </p:cNvSpPr>
          <p:nvPr>
            <p:ph type="sldNum" sz="quarter" idx="12"/>
          </p:nvPr>
        </p:nvSpPr>
        <p:spPr/>
        <p:txBody>
          <a:bodyPr/>
          <a:lstStyle/>
          <a:p>
            <a:fld id="{88FAAAA5-8A86-425E-8841-6ECF33E1A46A}" type="slidenum">
              <a:rPr lang="nn-NO" smtClean="0"/>
              <a:t>‹#›</a:t>
            </a:fld>
            <a:endParaRPr lang="nn-NO"/>
          </a:p>
        </p:txBody>
      </p:sp>
    </p:spTree>
    <p:extLst>
      <p:ext uri="{BB962C8B-B14F-4D97-AF65-F5344CB8AC3E}">
        <p14:creationId xmlns:p14="http://schemas.microsoft.com/office/powerpoint/2010/main" val="13062552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n-NO"/>
          </a:p>
        </p:txBody>
      </p:sp>
      <p:sp>
        <p:nvSpPr>
          <p:cNvPr id="3" name="Plassholder for innhold 2"/>
          <p:cNvSpPr>
            <a:spLocks noGrp="1"/>
          </p:cNvSpPr>
          <p:nvPr>
            <p:ph idx="1"/>
          </p:nvPr>
        </p:nvSpPr>
        <p:spPr/>
        <p:txBody>
          <a:body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n-NO"/>
          </a:p>
        </p:txBody>
      </p:sp>
      <p:sp>
        <p:nvSpPr>
          <p:cNvPr id="4" name="Plassholder for dato 3"/>
          <p:cNvSpPr>
            <a:spLocks noGrp="1"/>
          </p:cNvSpPr>
          <p:nvPr>
            <p:ph type="dt" sz="half" idx="10"/>
          </p:nvPr>
        </p:nvSpPr>
        <p:spPr/>
        <p:txBody>
          <a:bodyPr/>
          <a:lstStyle/>
          <a:p>
            <a:fld id="{9CE3F58D-ED27-4ED4-97AE-AEF1717C6C0B}" type="datetimeFigureOut">
              <a:rPr lang="nn-NO" smtClean="0"/>
              <a:t>13.11.2019</a:t>
            </a:fld>
            <a:endParaRPr lang="nn-NO"/>
          </a:p>
        </p:txBody>
      </p:sp>
      <p:sp>
        <p:nvSpPr>
          <p:cNvPr id="5" name="Plassholder for bunntekst 4"/>
          <p:cNvSpPr>
            <a:spLocks noGrp="1"/>
          </p:cNvSpPr>
          <p:nvPr>
            <p:ph type="ftr" sz="quarter" idx="11"/>
          </p:nvPr>
        </p:nvSpPr>
        <p:spPr/>
        <p:txBody>
          <a:bodyPr/>
          <a:lstStyle/>
          <a:p>
            <a:endParaRPr lang="nn-NO"/>
          </a:p>
        </p:txBody>
      </p:sp>
      <p:sp>
        <p:nvSpPr>
          <p:cNvPr id="6" name="Plassholder for lysbildenummer 5"/>
          <p:cNvSpPr>
            <a:spLocks noGrp="1"/>
          </p:cNvSpPr>
          <p:nvPr>
            <p:ph type="sldNum" sz="quarter" idx="12"/>
          </p:nvPr>
        </p:nvSpPr>
        <p:spPr/>
        <p:txBody>
          <a:bodyPr/>
          <a:lstStyle/>
          <a:p>
            <a:fld id="{88FAAAA5-8A86-425E-8841-6ECF33E1A46A}" type="slidenum">
              <a:rPr lang="nn-NO" smtClean="0"/>
              <a:t>‹#›</a:t>
            </a:fld>
            <a:endParaRPr lang="nn-NO"/>
          </a:p>
        </p:txBody>
      </p:sp>
    </p:spTree>
    <p:extLst>
      <p:ext uri="{BB962C8B-B14F-4D97-AF65-F5344CB8AC3E}">
        <p14:creationId xmlns:p14="http://schemas.microsoft.com/office/powerpoint/2010/main" val="10877543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smtClean="0"/>
              <a:t>Klikk for å redigere tittelstil</a:t>
            </a:r>
            <a:endParaRPr lang="nn-NO"/>
          </a:p>
        </p:txBody>
      </p:sp>
      <p:sp>
        <p:nvSpPr>
          <p:cNvPr id="3" name="Plassholder for bilde 2"/>
          <p:cNvSpPr>
            <a:spLocks noGrp="1"/>
          </p:cNvSpPr>
          <p:nvPr>
            <p:ph type="pic" idx="1"/>
          </p:nvPr>
        </p:nvSpPr>
        <p:spPr>
          <a:xfrm>
            <a:off x="5183188" y="987426"/>
            <a:ext cx="6172200" cy="4873625"/>
          </a:xfrm>
        </p:spPr>
        <p:txBody>
          <a:bodyPr/>
          <a:lstStyle>
            <a:lvl1pPr marL="0" indent="0">
              <a:buNone/>
              <a:defRPr sz="3200"/>
            </a:lvl1pPr>
            <a:lvl2pPr marL="457182" indent="0">
              <a:buNone/>
              <a:defRPr sz="2800"/>
            </a:lvl2pPr>
            <a:lvl3pPr marL="914363" indent="0">
              <a:buNone/>
              <a:defRPr sz="2400"/>
            </a:lvl3pPr>
            <a:lvl4pPr marL="1371545" indent="0">
              <a:buNone/>
              <a:defRPr sz="2000"/>
            </a:lvl4pPr>
            <a:lvl5pPr marL="1828727" indent="0">
              <a:buNone/>
              <a:defRPr sz="2000"/>
            </a:lvl5pPr>
            <a:lvl6pPr marL="2285909" indent="0">
              <a:buNone/>
              <a:defRPr sz="2000"/>
            </a:lvl6pPr>
            <a:lvl7pPr marL="2743090" indent="0">
              <a:buNone/>
              <a:defRPr sz="2000"/>
            </a:lvl7pPr>
            <a:lvl8pPr marL="3200272" indent="0">
              <a:buNone/>
              <a:defRPr sz="2000"/>
            </a:lvl8pPr>
            <a:lvl9pPr marL="3657454" indent="0">
              <a:buNone/>
              <a:defRPr sz="2000"/>
            </a:lvl9pPr>
          </a:lstStyle>
          <a:p>
            <a:endParaRPr lang="nn-NO"/>
          </a:p>
        </p:txBody>
      </p:sp>
      <p:sp>
        <p:nvSpPr>
          <p:cNvPr id="4" name="Plassholder for tekst 3"/>
          <p:cNvSpPr>
            <a:spLocks noGrp="1"/>
          </p:cNvSpPr>
          <p:nvPr>
            <p:ph type="body" sz="half" idx="2"/>
          </p:nvPr>
        </p:nvSpPr>
        <p:spPr>
          <a:xfrm>
            <a:off x="839788" y="2057400"/>
            <a:ext cx="3932237" cy="3811588"/>
          </a:xfrm>
        </p:spPr>
        <p:txBody>
          <a:bodyPr/>
          <a:lstStyle>
            <a:lvl1pPr marL="0" indent="0">
              <a:buNone/>
              <a:defRPr sz="1600"/>
            </a:lvl1pPr>
            <a:lvl2pPr marL="457182" indent="0">
              <a:buNone/>
              <a:defRPr sz="1400"/>
            </a:lvl2pPr>
            <a:lvl3pPr marL="914363" indent="0">
              <a:buNone/>
              <a:defRPr sz="1200"/>
            </a:lvl3pPr>
            <a:lvl4pPr marL="1371545" indent="0">
              <a:buNone/>
              <a:defRPr sz="1000"/>
            </a:lvl4pPr>
            <a:lvl5pPr marL="1828727" indent="0">
              <a:buNone/>
              <a:defRPr sz="1000"/>
            </a:lvl5pPr>
            <a:lvl6pPr marL="2285909" indent="0">
              <a:buNone/>
              <a:defRPr sz="1000"/>
            </a:lvl6pPr>
            <a:lvl7pPr marL="2743090" indent="0">
              <a:buNone/>
              <a:defRPr sz="1000"/>
            </a:lvl7pPr>
            <a:lvl8pPr marL="3200272" indent="0">
              <a:buNone/>
              <a:defRPr sz="1000"/>
            </a:lvl8pPr>
            <a:lvl9pPr marL="3657454" indent="0">
              <a:buNone/>
              <a:defRPr sz="1000"/>
            </a:lvl9pPr>
          </a:lstStyle>
          <a:p>
            <a:pPr lvl="0"/>
            <a:r>
              <a:rPr lang="nb-NO" smtClean="0"/>
              <a:t>Rediger tekststiler i malen</a:t>
            </a:r>
          </a:p>
        </p:txBody>
      </p:sp>
      <p:sp>
        <p:nvSpPr>
          <p:cNvPr id="5" name="Plassholder for dato 4"/>
          <p:cNvSpPr>
            <a:spLocks noGrp="1"/>
          </p:cNvSpPr>
          <p:nvPr>
            <p:ph type="dt" sz="half" idx="10"/>
          </p:nvPr>
        </p:nvSpPr>
        <p:spPr/>
        <p:txBody>
          <a:bodyPr/>
          <a:lstStyle/>
          <a:p>
            <a:fld id="{9CE3F58D-ED27-4ED4-97AE-AEF1717C6C0B}" type="datetimeFigureOut">
              <a:rPr lang="nn-NO" smtClean="0"/>
              <a:t>13.11.2019</a:t>
            </a:fld>
            <a:endParaRPr lang="nn-NO"/>
          </a:p>
        </p:txBody>
      </p:sp>
      <p:sp>
        <p:nvSpPr>
          <p:cNvPr id="6" name="Plassholder for bunntekst 5"/>
          <p:cNvSpPr>
            <a:spLocks noGrp="1"/>
          </p:cNvSpPr>
          <p:nvPr>
            <p:ph type="ftr" sz="quarter" idx="11"/>
          </p:nvPr>
        </p:nvSpPr>
        <p:spPr/>
        <p:txBody>
          <a:bodyPr/>
          <a:lstStyle/>
          <a:p>
            <a:endParaRPr lang="nn-NO"/>
          </a:p>
        </p:txBody>
      </p:sp>
      <p:sp>
        <p:nvSpPr>
          <p:cNvPr id="7" name="Plassholder for lysbildenummer 6"/>
          <p:cNvSpPr>
            <a:spLocks noGrp="1"/>
          </p:cNvSpPr>
          <p:nvPr>
            <p:ph type="sldNum" sz="quarter" idx="12"/>
          </p:nvPr>
        </p:nvSpPr>
        <p:spPr/>
        <p:txBody>
          <a:bodyPr/>
          <a:lstStyle/>
          <a:p>
            <a:fld id="{88FAAAA5-8A86-425E-8841-6ECF33E1A46A}" type="slidenum">
              <a:rPr lang="nn-NO" smtClean="0"/>
              <a:t>‹#›</a:t>
            </a:fld>
            <a:endParaRPr lang="nn-NO"/>
          </a:p>
        </p:txBody>
      </p:sp>
    </p:spTree>
    <p:extLst>
      <p:ext uri="{BB962C8B-B14F-4D97-AF65-F5344CB8AC3E}">
        <p14:creationId xmlns:p14="http://schemas.microsoft.com/office/powerpoint/2010/main" val="31965429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n-NO"/>
          </a:p>
        </p:txBody>
      </p:sp>
      <p:sp>
        <p:nvSpPr>
          <p:cNvPr id="3" name="Plassholder for loddrett tekst 2"/>
          <p:cNvSpPr>
            <a:spLocks noGrp="1"/>
          </p:cNvSpPr>
          <p:nvPr>
            <p:ph type="body" orient="vert" idx="1"/>
          </p:nvPr>
        </p:nvSpPr>
        <p:spPr/>
        <p:txBody>
          <a:bodyPr vert="eaVert"/>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n-NO"/>
          </a:p>
        </p:txBody>
      </p:sp>
      <p:sp>
        <p:nvSpPr>
          <p:cNvPr id="4" name="Plassholder for dato 3"/>
          <p:cNvSpPr>
            <a:spLocks noGrp="1"/>
          </p:cNvSpPr>
          <p:nvPr>
            <p:ph type="dt" sz="half" idx="10"/>
          </p:nvPr>
        </p:nvSpPr>
        <p:spPr/>
        <p:txBody>
          <a:bodyPr/>
          <a:lstStyle/>
          <a:p>
            <a:fld id="{9CE3F58D-ED27-4ED4-97AE-AEF1717C6C0B}" type="datetimeFigureOut">
              <a:rPr lang="nn-NO" smtClean="0"/>
              <a:t>13.11.2019</a:t>
            </a:fld>
            <a:endParaRPr lang="nn-NO"/>
          </a:p>
        </p:txBody>
      </p:sp>
      <p:sp>
        <p:nvSpPr>
          <p:cNvPr id="5" name="Plassholder for bunntekst 4"/>
          <p:cNvSpPr>
            <a:spLocks noGrp="1"/>
          </p:cNvSpPr>
          <p:nvPr>
            <p:ph type="ftr" sz="quarter" idx="11"/>
          </p:nvPr>
        </p:nvSpPr>
        <p:spPr/>
        <p:txBody>
          <a:bodyPr/>
          <a:lstStyle/>
          <a:p>
            <a:endParaRPr lang="nn-NO"/>
          </a:p>
        </p:txBody>
      </p:sp>
      <p:sp>
        <p:nvSpPr>
          <p:cNvPr id="6" name="Plassholder for lysbildenummer 5"/>
          <p:cNvSpPr>
            <a:spLocks noGrp="1"/>
          </p:cNvSpPr>
          <p:nvPr>
            <p:ph type="sldNum" sz="quarter" idx="12"/>
          </p:nvPr>
        </p:nvSpPr>
        <p:spPr/>
        <p:txBody>
          <a:bodyPr/>
          <a:lstStyle/>
          <a:p>
            <a:fld id="{88FAAAA5-8A86-425E-8841-6ECF33E1A46A}" type="slidenum">
              <a:rPr lang="nn-NO" smtClean="0"/>
              <a:t>‹#›</a:t>
            </a:fld>
            <a:endParaRPr lang="nn-NO"/>
          </a:p>
        </p:txBody>
      </p:sp>
    </p:spTree>
    <p:extLst>
      <p:ext uri="{BB962C8B-B14F-4D97-AF65-F5344CB8AC3E}">
        <p14:creationId xmlns:p14="http://schemas.microsoft.com/office/powerpoint/2010/main" val="13444168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8724900" y="365125"/>
            <a:ext cx="2628900" cy="5811838"/>
          </a:xfrm>
        </p:spPr>
        <p:txBody>
          <a:bodyPr vert="eaVert"/>
          <a:lstStyle/>
          <a:p>
            <a:r>
              <a:rPr lang="nb-NO" smtClean="0"/>
              <a:t>Klikk for å redigere tittelstil</a:t>
            </a:r>
            <a:endParaRPr lang="nn-NO"/>
          </a:p>
        </p:txBody>
      </p:sp>
      <p:sp>
        <p:nvSpPr>
          <p:cNvPr id="3" name="Plassholder for loddrett tekst 2"/>
          <p:cNvSpPr>
            <a:spLocks noGrp="1"/>
          </p:cNvSpPr>
          <p:nvPr>
            <p:ph type="body" orient="vert" idx="1"/>
          </p:nvPr>
        </p:nvSpPr>
        <p:spPr>
          <a:xfrm>
            <a:off x="838200" y="365125"/>
            <a:ext cx="7734300" cy="5811838"/>
          </a:xfrm>
        </p:spPr>
        <p:txBody>
          <a:bodyPr vert="eaVert"/>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n-NO"/>
          </a:p>
        </p:txBody>
      </p:sp>
      <p:sp>
        <p:nvSpPr>
          <p:cNvPr id="4" name="Plassholder for dato 3"/>
          <p:cNvSpPr>
            <a:spLocks noGrp="1"/>
          </p:cNvSpPr>
          <p:nvPr>
            <p:ph type="dt" sz="half" idx="10"/>
          </p:nvPr>
        </p:nvSpPr>
        <p:spPr/>
        <p:txBody>
          <a:bodyPr/>
          <a:lstStyle/>
          <a:p>
            <a:fld id="{9CE3F58D-ED27-4ED4-97AE-AEF1717C6C0B}" type="datetimeFigureOut">
              <a:rPr lang="nn-NO" smtClean="0"/>
              <a:t>13.11.2019</a:t>
            </a:fld>
            <a:endParaRPr lang="nn-NO"/>
          </a:p>
        </p:txBody>
      </p:sp>
      <p:sp>
        <p:nvSpPr>
          <p:cNvPr id="5" name="Plassholder for bunntekst 4"/>
          <p:cNvSpPr>
            <a:spLocks noGrp="1"/>
          </p:cNvSpPr>
          <p:nvPr>
            <p:ph type="ftr" sz="quarter" idx="11"/>
          </p:nvPr>
        </p:nvSpPr>
        <p:spPr/>
        <p:txBody>
          <a:bodyPr/>
          <a:lstStyle/>
          <a:p>
            <a:endParaRPr lang="nn-NO"/>
          </a:p>
        </p:txBody>
      </p:sp>
      <p:sp>
        <p:nvSpPr>
          <p:cNvPr id="6" name="Plassholder for lysbildenummer 5"/>
          <p:cNvSpPr>
            <a:spLocks noGrp="1"/>
          </p:cNvSpPr>
          <p:nvPr>
            <p:ph type="sldNum" sz="quarter" idx="12"/>
          </p:nvPr>
        </p:nvSpPr>
        <p:spPr/>
        <p:txBody>
          <a:bodyPr/>
          <a:lstStyle/>
          <a:p>
            <a:fld id="{88FAAAA5-8A86-425E-8841-6ECF33E1A46A}" type="slidenum">
              <a:rPr lang="nn-NO" smtClean="0"/>
              <a:t>‹#›</a:t>
            </a:fld>
            <a:endParaRPr lang="nn-NO"/>
          </a:p>
        </p:txBody>
      </p:sp>
    </p:spTree>
    <p:extLst>
      <p:ext uri="{BB962C8B-B14F-4D97-AF65-F5344CB8AC3E}">
        <p14:creationId xmlns:p14="http://schemas.microsoft.com/office/powerpoint/2010/main" val="20088316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831850" y="1709738"/>
            <a:ext cx="10515600" cy="2852737"/>
          </a:xfrm>
        </p:spPr>
        <p:txBody>
          <a:bodyPr anchor="b"/>
          <a:lstStyle>
            <a:lvl1pPr>
              <a:defRPr sz="6000"/>
            </a:lvl1pPr>
          </a:lstStyle>
          <a:p>
            <a:r>
              <a:rPr lang="nb-NO" smtClean="0"/>
              <a:t>Klikk for å redigere tittelstil</a:t>
            </a:r>
            <a:endParaRPr lang="nn-NO"/>
          </a:p>
        </p:txBody>
      </p:sp>
      <p:sp>
        <p:nvSpPr>
          <p:cNvPr id="3" name="Plassholder f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smtClean="0"/>
              <a:t>Rediger tekststiler i malen</a:t>
            </a:r>
          </a:p>
        </p:txBody>
      </p:sp>
      <p:sp>
        <p:nvSpPr>
          <p:cNvPr id="4" name="Plassholder for dato 3"/>
          <p:cNvSpPr>
            <a:spLocks noGrp="1"/>
          </p:cNvSpPr>
          <p:nvPr>
            <p:ph type="dt" sz="half" idx="10"/>
          </p:nvPr>
        </p:nvSpPr>
        <p:spPr/>
        <p:txBody>
          <a:bodyPr/>
          <a:lstStyle/>
          <a:p>
            <a:fld id="{9CE3F58D-ED27-4ED4-97AE-AEF1717C6C0B}" type="datetimeFigureOut">
              <a:rPr lang="nn-NO" smtClean="0"/>
              <a:t>13.11.2019</a:t>
            </a:fld>
            <a:endParaRPr lang="nn-NO"/>
          </a:p>
        </p:txBody>
      </p:sp>
      <p:sp>
        <p:nvSpPr>
          <p:cNvPr id="5" name="Plassholder for bunntekst 4"/>
          <p:cNvSpPr>
            <a:spLocks noGrp="1"/>
          </p:cNvSpPr>
          <p:nvPr>
            <p:ph type="ftr" sz="quarter" idx="11"/>
          </p:nvPr>
        </p:nvSpPr>
        <p:spPr/>
        <p:txBody>
          <a:bodyPr/>
          <a:lstStyle/>
          <a:p>
            <a:endParaRPr lang="nn-NO"/>
          </a:p>
        </p:txBody>
      </p:sp>
      <p:sp>
        <p:nvSpPr>
          <p:cNvPr id="6" name="Plassholder for lysbildenummer 5"/>
          <p:cNvSpPr>
            <a:spLocks noGrp="1"/>
          </p:cNvSpPr>
          <p:nvPr>
            <p:ph type="sldNum" sz="quarter" idx="12"/>
          </p:nvPr>
        </p:nvSpPr>
        <p:spPr/>
        <p:txBody>
          <a:bodyPr/>
          <a:lstStyle/>
          <a:p>
            <a:fld id="{88FAAAA5-8A86-425E-8841-6ECF33E1A46A}" type="slidenum">
              <a:rPr lang="nn-NO" smtClean="0"/>
              <a:t>‹#›</a:t>
            </a:fld>
            <a:endParaRPr lang="nn-NO"/>
          </a:p>
        </p:txBody>
      </p:sp>
    </p:spTree>
    <p:extLst>
      <p:ext uri="{BB962C8B-B14F-4D97-AF65-F5344CB8AC3E}">
        <p14:creationId xmlns:p14="http://schemas.microsoft.com/office/powerpoint/2010/main" val="16135820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n-NO"/>
          </a:p>
        </p:txBody>
      </p:sp>
      <p:sp>
        <p:nvSpPr>
          <p:cNvPr id="3" name="Plassholder for innhold 2"/>
          <p:cNvSpPr>
            <a:spLocks noGrp="1"/>
          </p:cNvSpPr>
          <p:nvPr>
            <p:ph sz="half" idx="1"/>
          </p:nvPr>
        </p:nvSpPr>
        <p:spPr>
          <a:xfrm>
            <a:off x="838200" y="1825625"/>
            <a:ext cx="5181600" cy="4351338"/>
          </a:xfrm>
        </p:spPr>
        <p:txBody>
          <a:body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n-NO"/>
          </a:p>
        </p:txBody>
      </p:sp>
      <p:sp>
        <p:nvSpPr>
          <p:cNvPr id="4" name="Plassholder for innhold 3"/>
          <p:cNvSpPr>
            <a:spLocks noGrp="1"/>
          </p:cNvSpPr>
          <p:nvPr>
            <p:ph sz="half" idx="2"/>
          </p:nvPr>
        </p:nvSpPr>
        <p:spPr>
          <a:xfrm>
            <a:off x="6172200" y="1825625"/>
            <a:ext cx="5181600" cy="4351338"/>
          </a:xfrm>
        </p:spPr>
        <p:txBody>
          <a:body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n-NO"/>
          </a:p>
        </p:txBody>
      </p:sp>
      <p:sp>
        <p:nvSpPr>
          <p:cNvPr id="5" name="Plassholder for dato 4"/>
          <p:cNvSpPr>
            <a:spLocks noGrp="1"/>
          </p:cNvSpPr>
          <p:nvPr>
            <p:ph type="dt" sz="half" idx="10"/>
          </p:nvPr>
        </p:nvSpPr>
        <p:spPr/>
        <p:txBody>
          <a:bodyPr/>
          <a:lstStyle/>
          <a:p>
            <a:fld id="{9CE3F58D-ED27-4ED4-97AE-AEF1717C6C0B}" type="datetimeFigureOut">
              <a:rPr lang="nn-NO" smtClean="0"/>
              <a:t>13.11.2019</a:t>
            </a:fld>
            <a:endParaRPr lang="nn-NO"/>
          </a:p>
        </p:txBody>
      </p:sp>
      <p:sp>
        <p:nvSpPr>
          <p:cNvPr id="6" name="Plassholder for bunntekst 5"/>
          <p:cNvSpPr>
            <a:spLocks noGrp="1"/>
          </p:cNvSpPr>
          <p:nvPr>
            <p:ph type="ftr" sz="quarter" idx="11"/>
          </p:nvPr>
        </p:nvSpPr>
        <p:spPr/>
        <p:txBody>
          <a:bodyPr/>
          <a:lstStyle/>
          <a:p>
            <a:endParaRPr lang="nn-NO"/>
          </a:p>
        </p:txBody>
      </p:sp>
      <p:sp>
        <p:nvSpPr>
          <p:cNvPr id="7" name="Plassholder for lysbildenummer 6"/>
          <p:cNvSpPr>
            <a:spLocks noGrp="1"/>
          </p:cNvSpPr>
          <p:nvPr>
            <p:ph type="sldNum" sz="quarter" idx="12"/>
          </p:nvPr>
        </p:nvSpPr>
        <p:spPr/>
        <p:txBody>
          <a:bodyPr/>
          <a:lstStyle/>
          <a:p>
            <a:fld id="{88FAAAA5-8A86-425E-8841-6ECF33E1A46A}" type="slidenum">
              <a:rPr lang="nn-NO" smtClean="0"/>
              <a:t>‹#›</a:t>
            </a:fld>
            <a:endParaRPr lang="nn-NO"/>
          </a:p>
        </p:txBody>
      </p:sp>
    </p:spTree>
    <p:extLst>
      <p:ext uri="{BB962C8B-B14F-4D97-AF65-F5344CB8AC3E}">
        <p14:creationId xmlns:p14="http://schemas.microsoft.com/office/powerpoint/2010/main" val="34703147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839788" y="365125"/>
            <a:ext cx="10515600" cy="1325563"/>
          </a:xfrm>
        </p:spPr>
        <p:txBody>
          <a:bodyPr/>
          <a:lstStyle/>
          <a:p>
            <a:r>
              <a:rPr lang="nb-NO" smtClean="0"/>
              <a:t>Klikk for å redigere tittelstil</a:t>
            </a:r>
            <a:endParaRPr lang="nn-NO"/>
          </a:p>
        </p:txBody>
      </p:sp>
      <p:sp>
        <p:nvSpPr>
          <p:cNvPr id="3" name="Plassholder f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Rediger tekststiler i malen</a:t>
            </a:r>
          </a:p>
        </p:txBody>
      </p:sp>
      <p:sp>
        <p:nvSpPr>
          <p:cNvPr id="4" name="Plassholder for innhold 3"/>
          <p:cNvSpPr>
            <a:spLocks noGrp="1"/>
          </p:cNvSpPr>
          <p:nvPr>
            <p:ph sz="half" idx="2"/>
          </p:nvPr>
        </p:nvSpPr>
        <p:spPr>
          <a:xfrm>
            <a:off x="839788" y="2505075"/>
            <a:ext cx="5157787" cy="3684588"/>
          </a:xfrm>
        </p:spPr>
        <p:txBody>
          <a:body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n-NO"/>
          </a:p>
        </p:txBody>
      </p:sp>
      <p:sp>
        <p:nvSpPr>
          <p:cNvPr id="5" name="Plassholder f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Rediger tekststiler i malen</a:t>
            </a:r>
          </a:p>
        </p:txBody>
      </p:sp>
      <p:sp>
        <p:nvSpPr>
          <p:cNvPr id="6" name="Plassholder for innhold 5"/>
          <p:cNvSpPr>
            <a:spLocks noGrp="1"/>
          </p:cNvSpPr>
          <p:nvPr>
            <p:ph sz="quarter" idx="4"/>
          </p:nvPr>
        </p:nvSpPr>
        <p:spPr>
          <a:xfrm>
            <a:off x="6172200" y="2505075"/>
            <a:ext cx="5183188" cy="3684588"/>
          </a:xfrm>
        </p:spPr>
        <p:txBody>
          <a:body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n-NO"/>
          </a:p>
        </p:txBody>
      </p:sp>
      <p:sp>
        <p:nvSpPr>
          <p:cNvPr id="7" name="Plassholder for dato 6"/>
          <p:cNvSpPr>
            <a:spLocks noGrp="1"/>
          </p:cNvSpPr>
          <p:nvPr>
            <p:ph type="dt" sz="half" idx="10"/>
          </p:nvPr>
        </p:nvSpPr>
        <p:spPr/>
        <p:txBody>
          <a:bodyPr/>
          <a:lstStyle/>
          <a:p>
            <a:fld id="{9CE3F58D-ED27-4ED4-97AE-AEF1717C6C0B}" type="datetimeFigureOut">
              <a:rPr lang="nn-NO" smtClean="0"/>
              <a:t>13.11.2019</a:t>
            </a:fld>
            <a:endParaRPr lang="nn-NO"/>
          </a:p>
        </p:txBody>
      </p:sp>
      <p:sp>
        <p:nvSpPr>
          <p:cNvPr id="8" name="Plassholder for bunntekst 7"/>
          <p:cNvSpPr>
            <a:spLocks noGrp="1"/>
          </p:cNvSpPr>
          <p:nvPr>
            <p:ph type="ftr" sz="quarter" idx="11"/>
          </p:nvPr>
        </p:nvSpPr>
        <p:spPr/>
        <p:txBody>
          <a:bodyPr/>
          <a:lstStyle/>
          <a:p>
            <a:endParaRPr lang="nn-NO"/>
          </a:p>
        </p:txBody>
      </p:sp>
      <p:sp>
        <p:nvSpPr>
          <p:cNvPr id="9" name="Plassholder for lysbildenummer 8"/>
          <p:cNvSpPr>
            <a:spLocks noGrp="1"/>
          </p:cNvSpPr>
          <p:nvPr>
            <p:ph type="sldNum" sz="quarter" idx="12"/>
          </p:nvPr>
        </p:nvSpPr>
        <p:spPr/>
        <p:txBody>
          <a:bodyPr/>
          <a:lstStyle/>
          <a:p>
            <a:fld id="{88FAAAA5-8A86-425E-8841-6ECF33E1A46A}" type="slidenum">
              <a:rPr lang="nn-NO" smtClean="0"/>
              <a:t>‹#›</a:t>
            </a:fld>
            <a:endParaRPr lang="nn-NO"/>
          </a:p>
        </p:txBody>
      </p:sp>
    </p:spTree>
    <p:extLst>
      <p:ext uri="{BB962C8B-B14F-4D97-AF65-F5344CB8AC3E}">
        <p14:creationId xmlns:p14="http://schemas.microsoft.com/office/powerpoint/2010/main" val="17401103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n-NO"/>
          </a:p>
        </p:txBody>
      </p:sp>
      <p:sp>
        <p:nvSpPr>
          <p:cNvPr id="3" name="Plassholder for dato 2"/>
          <p:cNvSpPr>
            <a:spLocks noGrp="1"/>
          </p:cNvSpPr>
          <p:nvPr>
            <p:ph type="dt" sz="half" idx="10"/>
          </p:nvPr>
        </p:nvSpPr>
        <p:spPr/>
        <p:txBody>
          <a:bodyPr/>
          <a:lstStyle/>
          <a:p>
            <a:fld id="{9CE3F58D-ED27-4ED4-97AE-AEF1717C6C0B}" type="datetimeFigureOut">
              <a:rPr lang="nn-NO" smtClean="0"/>
              <a:t>13.11.2019</a:t>
            </a:fld>
            <a:endParaRPr lang="nn-NO"/>
          </a:p>
        </p:txBody>
      </p:sp>
      <p:sp>
        <p:nvSpPr>
          <p:cNvPr id="4" name="Plassholder for bunntekst 3"/>
          <p:cNvSpPr>
            <a:spLocks noGrp="1"/>
          </p:cNvSpPr>
          <p:nvPr>
            <p:ph type="ftr" sz="quarter" idx="11"/>
          </p:nvPr>
        </p:nvSpPr>
        <p:spPr/>
        <p:txBody>
          <a:bodyPr/>
          <a:lstStyle/>
          <a:p>
            <a:endParaRPr lang="nn-NO"/>
          </a:p>
        </p:txBody>
      </p:sp>
      <p:sp>
        <p:nvSpPr>
          <p:cNvPr id="5" name="Plassholder for lysbildenummer 4"/>
          <p:cNvSpPr>
            <a:spLocks noGrp="1"/>
          </p:cNvSpPr>
          <p:nvPr>
            <p:ph type="sldNum" sz="quarter" idx="12"/>
          </p:nvPr>
        </p:nvSpPr>
        <p:spPr/>
        <p:txBody>
          <a:bodyPr/>
          <a:lstStyle/>
          <a:p>
            <a:fld id="{88FAAAA5-8A86-425E-8841-6ECF33E1A46A}" type="slidenum">
              <a:rPr lang="nn-NO" smtClean="0"/>
              <a:t>‹#›</a:t>
            </a:fld>
            <a:endParaRPr lang="nn-NO"/>
          </a:p>
        </p:txBody>
      </p:sp>
    </p:spTree>
    <p:extLst>
      <p:ext uri="{BB962C8B-B14F-4D97-AF65-F5344CB8AC3E}">
        <p14:creationId xmlns:p14="http://schemas.microsoft.com/office/powerpoint/2010/main" val="25965823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9CE3F58D-ED27-4ED4-97AE-AEF1717C6C0B}" type="datetimeFigureOut">
              <a:rPr lang="nn-NO" smtClean="0"/>
              <a:t>13.11.2019</a:t>
            </a:fld>
            <a:endParaRPr lang="nn-NO"/>
          </a:p>
        </p:txBody>
      </p:sp>
      <p:sp>
        <p:nvSpPr>
          <p:cNvPr id="3" name="Plassholder for bunntekst 2"/>
          <p:cNvSpPr>
            <a:spLocks noGrp="1"/>
          </p:cNvSpPr>
          <p:nvPr>
            <p:ph type="ftr" sz="quarter" idx="11"/>
          </p:nvPr>
        </p:nvSpPr>
        <p:spPr/>
        <p:txBody>
          <a:bodyPr/>
          <a:lstStyle/>
          <a:p>
            <a:endParaRPr lang="nn-NO"/>
          </a:p>
        </p:txBody>
      </p:sp>
      <p:sp>
        <p:nvSpPr>
          <p:cNvPr id="4" name="Plassholder for lysbildenummer 3"/>
          <p:cNvSpPr>
            <a:spLocks noGrp="1"/>
          </p:cNvSpPr>
          <p:nvPr>
            <p:ph type="sldNum" sz="quarter" idx="12"/>
          </p:nvPr>
        </p:nvSpPr>
        <p:spPr/>
        <p:txBody>
          <a:bodyPr/>
          <a:lstStyle/>
          <a:p>
            <a:fld id="{88FAAAA5-8A86-425E-8841-6ECF33E1A46A}" type="slidenum">
              <a:rPr lang="nn-NO" smtClean="0"/>
              <a:t>‹#›</a:t>
            </a:fld>
            <a:endParaRPr lang="nn-NO"/>
          </a:p>
        </p:txBody>
      </p:sp>
    </p:spTree>
    <p:extLst>
      <p:ext uri="{BB962C8B-B14F-4D97-AF65-F5344CB8AC3E}">
        <p14:creationId xmlns:p14="http://schemas.microsoft.com/office/powerpoint/2010/main" val="37269841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smtClean="0"/>
              <a:t>Klikk for å redigere tittelstil</a:t>
            </a:r>
            <a:endParaRPr lang="nn-NO"/>
          </a:p>
        </p:txBody>
      </p:sp>
      <p:sp>
        <p:nvSpPr>
          <p:cNvPr id="3" name="Plassholder for innhol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n-NO"/>
          </a:p>
        </p:txBody>
      </p:sp>
      <p:sp>
        <p:nvSpPr>
          <p:cNvPr id="4" name="Plassholder f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smtClean="0"/>
              <a:t>Rediger tekststiler i malen</a:t>
            </a:r>
          </a:p>
        </p:txBody>
      </p:sp>
      <p:sp>
        <p:nvSpPr>
          <p:cNvPr id="5" name="Plassholder for dato 4"/>
          <p:cNvSpPr>
            <a:spLocks noGrp="1"/>
          </p:cNvSpPr>
          <p:nvPr>
            <p:ph type="dt" sz="half" idx="10"/>
          </p:nvPr>
        </p:nvSpPr>
        <p:spPr/>
        <p:txBody>
          <a:bodyPr/>
          <a:lstStyle/>
          <a:p>
            <a:fld id="{9CE3F58D-ED27-4ED4-97AE-AEF1717C6C0B}" type="datetimeFigureOut">
              <a:rPr lang="nn-NO" smtClean="0"/>
              <a:t>13.11.2019</a:t>
            </a:fld>
            <a:endParaRPr lang="nn-NO"/>
          </a:p>
        </p:txBody>
      </p:sp>
      <p:sp>
        <p:nvSpPr>
          <p:cNvPr id="6" name="Plassholder for bunntekst 5"/>
          <p:cNvSpPr>
            <a:spLocks noGrp="1"/>
          </p:cNvSpPr>
          <p:nvPr>
            <p:ph type="ftr" sz="quarter" idx="11"/>
          </p:nvPr>
        </p:nvSpPr>
        <p:spPr/>
        <p:txBody>
          <a:bodyPr/>
          <a:lstStyle/>
          <a:p>
            <a:endParaRPr lang="nn-NO"/>
          </a:p>
        </p:txBody>
      </p:sp>
      <p:sp>
        <p:nvSpPr>
          <p:cNvPr id="7" name="Plassholder for lysbildenummer 6"/>
          <p:cNvSpPr>
            <a:spLocks noGrp="1"/>
          </p:cNvSpPr>
          <p:nvPr>
            <p:ph type="sldNum" sz="quarter" idx="12"/>
          </p:nvPr>
        </p:nvSpPr>
        <p:spPr/>
        <p:txBody>
          <a:bodyPr/>
          <a:lstStyle/>
          <a:p>
            <a:fld id="{88FAAAA5-8A86-425E-8841-6ECF33E1A46A}" type="slidenum">
              <a:rPr lang="nn-NO" smtClean="0"/>
              <a:t>‹#›</a:t>
            </a:fld>
            <a:endParaRPr lang="nn-NO"/>
          </a:p>
        </p:txBody>
      </p:sp>
    </p:spTree>
    <p:extLst>
      <p:ext uri="{BB962C8B-B14F-4D97-AF65-F5344CB8AC3E}">
        <p14:creationId xmlns:p14="http://schemas.microsoft.com/office/powerpoint/2010/main" val="40809640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smtClean="0"/>
              <a:t>Klikk for å redigere tittelstil</a:t>
            </a:r>
            <a:endParaRPr lang="nn-NO"/>
          </a:p>
        </p:txBody>
      </p:sp>
      <p:sp>
        <p:nvSpPr>
          <p:cNvPr id="3" name="Plassholder for bild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n-NO"/>
          </a:p>
        </p:txBody>
      </p:sp>
      <p:sp>
        <p:nvSpPr>
          <p:cNvPr id="4" name="Plassholder f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smtClean="0"/>
              <a:t>Rediger tekststiler i malen</a:t>
            </a:r>
          </a:p>
        </p:txBody>
      </p:sp>
      <p:sp>
        <p:nvSpPr>
          <p:cNvPr id="5" name="Plassholder for dato 4"/>
          <p:cNvSpPr>
            <a:spLocks noGrp="1"/>
          </p:cNvSpPr>
          <p:nvPr>
            <p:ph type="dt" sz="half" idx="10"/>
          </p:nvPr>
        </p:nvSpPr>
        <p:spPr/>
        <p:txBody>
          <a:bodyPr/>
          <a:lstStyle/>
          <a:p>
            <a:fld id="{9CE3F58D-ED27-4ED4-97AE-AEF1717C6C0B}" type="datetimeFigureOut">
              <a:rPr lang="nn-NO" smtClean="0"/>
              <a:t>13.11.2019</a:t>
            </a:fld>
            <a:endParaRPr lang="nn-NO"/>
          </a:p>
        </p:txBody>
      </p:sp>
      <p:sp>
        <p:nvSpPr>
          <p:cNvPr id="6" name="Plassholder for bunntekst 5"/>
          <p:cNvSpPr>
            <a:spLocks noGrp="1"/>
          </p:cNvSpPr>
          <p:nvPr>
            <p:ph type="ftr" sz="quarter" idx="11"/>
          </p:nvPr>
        </p:nvSpPr>
        <p:spPr/>
        <p:txBody>
          <a:bodyPr/>
          <a:lstStyle/>
          <a:p>
            <a:endParaRPr lang="nn-NO"/>
          </a:p>
        </p:txBody>
      </p:sp>
      <p:sp>
        <p:nvSpPr>
          <p:cNvPr id="7" name="Plassholder for lysbildenummer 6"/>
          <p:cNvSpPr>
            <a:spLocks noGrp="1"/>
          </p:cNvSpPr>
          <p:nvPr>
            <p:ph type="sldNum" sz="quarter" idx="12"/>
          </p:nvPr>
        </p:nvSpPr>
        <p:spPr/>
        <p:txBody>
          <a:bodyPr/>
          <a:lstStyle/>
          <a:p>
            <a:fld id="{88FAAAA5-8A86-425E-8841-6ECF33E1A46A}" type="slidenum">
              <a:rPr lang="nn-NO" smtClean="0"/>
              <a:t>‹#›</a:t>
            </a:fld>
            <a:endParaRPr lang="nn-NO"/>
          </a:p>
        </p:txBody>
      </p:sp>
    </p:spTree>
    <p:extLst>
      <p:ext uri="{BB962C8B-B14F-4D97-AF65-F5344CB8AC3E}">
        <p14:creationId xmlns:p14="http://schemas.microsoft.com/office/powerpoint/2010/main" val="30941452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smtClean="0"/>
              <a:t>Klikk for å redigere tittelstil</a:t>
            </a:r>
            <a:endParaRPr lang="nn-NO"/>
          </a:p>
        </p:txBody>
      </p:sp>
      <p:sp>
        <p:nvSpPr>
          <p:cNvPr id="3" name="Plassholder f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n-NO"/>
          </a:p>
        </p:txBody>
      </p:sp>
      <p:sp>
        <p:nvSpPr>
          <p:cNvPr id="4" name="Plassholder for dato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E3F58D-ED27-4ED4-97AE-AEF1717C6C0B}" type="datetimeFigureOut">
              <a:rPr lang="nn-NO" smtClean="0"/>
              <a:t>13.11.2019</a:t>
            </a:fld>
            <a:endParaRPr lang="nn-NO"/>
          </a:p>
        </p:txBody>
      </p:sp>
      <p:sp>
        <p:nvSpPr>
          <p:cNvPr id="5" name="Plassholder for bunn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n-NO"/>
          </a:p>
        </p:txBody>
      </p:sp>
      <p:sp>
        <p:nvSpPr>
          <p:cNvPr id="6" name="Plassholder for lysbilde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FAAAA5-8A86-425E-8841-6ECF33E1A46A}" type="slidenum">
              <a:rPr lang="nn-NO" smtClean="0"/>
              <a:t>‹#›</a:t>
            </a:fld>
            <a:endParaRPr lang="nn-NO"/>
          </a:p>
        </p:txBody>
      </p:sp>
    </p:spTree>
    <p:extLst>
      <p:ext uri="{BB962C8B-B14F-4D97-AF65-F5344CB8AC3E}">
        <p14:creationId xmlns:p14="http://schemas.microsoft.com/office/powerpoint/2010/main" val="35209256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smtClean="0"/>
              <a:t>Klikk for å redigere tittelstil</a:t>
            </a:r>
            <a:endParaRPr lang="nn-NO"/>
          </a:p>
        </p:txBody>
      </p:sp>
      <p:sp>
        <p:nvSpPr>
          <p:cNvPr id="3" name="Plassholder f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n-NO"/>
          </a:p>
        </p:txBody>
      </p:sp>
      <p:sp>
        <p:nvSpPr>
          <p:cNvPr id="4" name="Plassholder for dato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E3F58D-ED27-4ED4-97AE-AEF1717C6C0B}" type="datetimeFigureOut">
              <a:rPr lang="nn-NO" smtClean="0"/>
              <a:t>13.11.2019</a:t>
            </a:fld>
            <a:endParaRPr lang="nn-NO"/>
          </a:p>
        </p:txBody>
      </p:sp>
      <p:sp>
        <p:nvSpPr>
          <p:cNvPr id="5" name="Plassholder for bunntekst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n-NO"/>
          </a:p>
        </p:txBody>
      </p:sp>
      <p:sp>
        <p:nvSpPr>
          <p:cNvPr id="6" name="Plassholder for lysbildenumm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FAAAA5-8A86-425E-8841-6ECF33E1A46A}" type="slidenum">
              <a:rPr lang="nn-NO" smtClean="0"/>
              <a:t>‹#›</a:t>
            </a:fld>
            <a:endParaRPr lang="nn-NO"/>
          </a:p>
        </p:txBody>
      </p:sp>
    </p:spTree>
    <p:extLst>
      <p:ext uri="{BB962C8B-B14F-4D97-AF65-F5344CB8AC3E}">
        <p14:creationId xmlns:p14="http://schemas.microsoft.com/office/powerpoint/2010/main" val="321019466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363"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1" indent="-228591" algn="l" defTabSz="914363"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73" indent="-228591" algn="l" defTabSz="91436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54" indent="-228591" algn="l" defTabSz="91436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36"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18"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99"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81"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63"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45"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p:txBody>
          <a:bodyPr/>
          <a:lstStyle/>
          <a:p>
            <a:pPr algn="l"/>
            <a:r>
              <a:rPr lang="nn-NO" dirty="0" smtClean="0"/>
              <a:t>Samhandling</a:t>
            </a:r>
            <a:r>
              <a:rPr lang="nn-NO" dirty="0"/>
              <a:t> </a:t>
            </a:r>
            <a:r>
              <a:rPr lang="nn-NO" dirty="0" smtClean="0"/>
              <a:t>innan Ernæringsfagfeltet</a:t>
            </a:r>
            <a:endParaRPr lang="nn-NO" dirty="0"/>
          </a:p>
        </p:txBody>
      </p:sp>
      <p:sp>
        <p:nvSpPr>
          <p:cNvPr id="3" name="Undertittel 2"/>
          <p:cNvSpPr>
            <a:spLocks noGrp="1"/>
          </p:cNvSpPr>
          <p:nvPr>
            <p:ph type="subTitle" idx="1"/>
          </p:nvPr>
        </p:nvSpPr>
        <p:spPr>
          <a:xfrm>
            <a:off x="1524000" y="4255181"/>
            <a:ext cx="9144000" cy="1655762"/>
          </a:xfrm>
        </p:spPr>
        <p:txBody>
          <a:bodyPr/>
          <a:lstStyle/>
          <a:p>
            <a:pPr algn="l"/>
            <a:r>
              <a:rPr lang="nn-NO" dirty="0"/>
              <a:t>Klinisk ernæringsfysiolog Marte Ulltang</a:t>
            </a:r>
          </a:p>
          <a:p>
            <a:pPr algn="l"/>
            <a:r>
              <a:rPr lang="nn-NO" dirty="0"/>
              <a:t>Medisinsk avdeling, Helse Førde HF</a:t>
            </a:r>
          </a:p>
          <a:p>
            <a:pPr algn="l"/>
            <a:r>
              <a:rPr lang="nn-NO" sz="1600" dirty="0" smtClean="0"/>
              <a:t>Møte i Fagrådet 14.11.19</a:t>
            </a:r>
            <a:endParaRPr lang="nn-NO" sz="1600" dirty="0"/>
          </a:p>
        </p:txBody>
      </p:sp>
      <p:pic>
        <p:nvPicPr>
          <p:cNvPr id="4" name="Bild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7248" y="837743"/>
            <a:ext cx="3766730" cy="4915358"/>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extLst>
      <p:ext uri="{BB962C8B-B14F-4D97-AF65-F5344CB8AC3E}">
        <p14:creationId xmlns:p14="http://schemas.microsoft.com/office/powerpoint/2010/main" val="22979549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n-NO" dirty="0"/>
              <a:t>Underernæring belastar helsebudsjetta</a:t>
            </a:r>
          </a:p>
        </p:txBody>
      </p:sp>
      <p:sp>
        <p:nvSpPr>
          <p:cNvPr id="3" name="Plassholder for innhold 2"/>
          <p:cNvSpPr>
            <a:spLocks noGrp="1"/>
          </p:cNvSpPr>
          <p:nvPr>
            <p:ph idx="1"/>
          </p:nvPr>
        </p:nvSpPr>
        <p:spPr>
          <a:xfrm>
            <a:off x="760623" y="2011680"/>
            <a:ext cx="10670754" cy="3959800"/>
          </a:xfrm>
        </p:spPr>
        <p:txBody>
          <a:bodyPr>
            <a:noAutofit/>
          </a:bodyPr>
          <a:lstStyle/>
          <a:p>
            <a:pPr>
              <a:lnSpc>
                <a:spcPct val="160000"/>
              </a:lnSpc>
            </a:pPr>
            <a:r>
              <a:rPr lang="nn-NO" sz="2400" dirty="0" smtClean="0"/>
              <a:t>Underernæring har ein </a:t>
            </a:r>
            <a:r>
              <a:rPr lang="nn-NO" sz="2400" dirty="0"/>
              <a:t>høg samfunnsøkonomisk </a:t>
            </a:r>
            <a:r>
              <a:rPr lang="nn-NO" sz="2400" dirty="0" smtClean="0"/>
              <a:t>kostnad</a:t>
            </a:r>
          </a:p>
          <a:p>
            <a:pPr>
              <a:lnSpc>
                <a:spcPct val="160000"/>
              </a:lnSpc>
            </a:pPr>
            <a:r>
              <a:rPr lang="nb-NO" sz="2400" dirty="0"/>
              <a:t>M</a:t>
            </a:r>
            <a:r>
              <a:rPr lang="nb-NO" sz="2400" dirty="0" smtClean="0"/>
              <a:t>ålrettet </a:t>
            </a:r>
            <a:r>
              <a:rPr lang="nb-NO" sz="2400" dirty="0"/>
              <a:t>forebygging og behandling av underernæring i sykehus kan bidra til en besparelse i spesialisthelsetjenesten på </a:t>
            </a:r>
            <a:r>
              <a:rPr lang="nb-NO" sz="2400" u="sng" dirty="0"/>
              <a:t>rundt 800 millioner </a:t>
            </a:r>
            <a:r>
              <a:rPr lang="nb-NO" sz="2400" dirty="0"/>
              <a:t>i </a:t>
            </a:r>
            <a:r>
              <a:rPr lang="nb-NO" sz="2400" dirty="0" smtClean="0"/>
              <a:t>året</a:t>
            </a:r>
            <a:r>
              <a:rPr lang="nb-NO" sz="2400" dirty="0"/>
              <a:t>*</a:t>
            </a:r>
          </a:p>
          <a:p>
            <a:pPr>
              <a:lnSpc>
                <a:spcPct val="160000"/>
              </a:lnSpc>
            </a:pPr>
            <a:r>
              <a:rPr lang="nb-NO" sz="2400" b="1" dirty="0" smtClean="0"/>
              <a:t>Målrettet </a:t>
            </a:r>
            <a:r>
              <a:rPr lang="nb-NO" sz="2400" b="1" dirty="0"/>
              <a:t>identifisering i </a:t>
            </a:r>
            <a:r>
              <a:rPr lang="nb-NO" sz="2400" b="1" dirty="0" smtClean="0"/>
              <a:t>primær og sekundærhelsetjenesten vil </a:t>
            </a:r>
            <a:r>
              <a:rPr lang="nb-NO" sz="2400" b="1" dirty="0"/>
              <a:t>gi enda større helse- og økonomiske </a:t>
            </a:r>
            <a:r>
              <a:rPr lang="nb-NO" sz="2400" b="1" dirty="0" err="1" smtClean="0"/>
              <a:t>gevinstar</a:t>
            </a:r>
            <a:endParaRPr lang="nb-NO" sz="2400" b="1" dirty="0" smtClean="0"/>
          </a:p>
          <a:p>
            <a:pPr lvl="1">
              <a:lnSpc>
                <a:spcPct val="160000"/>
              </a:lnSpc>
            </a:pPr>
            <a:r>
              <a:rPr lang="nb-NO" sz="2000" dirty="0" err="1"/>
              <a:t>L</a:t>
            </a:r>
            <a:r>
              <a:rPr lang="nb-NO" sz="2000" dirty="0" err="1" smtClean="0"/>
              <a:t>ågare</a:t>
            </a:r>
            <a:r>
              <a:rPr lang="nb-NO" sz="2000" dirty="0" smtClean="0"/>
              <a:t> </a:t>
            </a:r>
            <a:r>
              <a:rPr lang="nb-NO" sz="2000" dirty="0"/>
              <a:t>og billegare </a:t>
            </a:r>
            <a:r>
              <a:rPr lang="nb-NO" sz="2000" dirty="0" err="1" smtClean="0"/>
              <a:t>tenestenivå</a:t>
            </a:r>
            <a:endParaRPr lang="nb-NO" sz="2400" b="1" dirty="0" smtClean="0"/>
          </a:p>
          <a:p>
            <a:pPr marL="0" indent="0">
              <a:lnSpc>
                <a:spcPct val="160000"/>
              </a:lnSpc>
              <a:buNone/>
            </a:pPr>
            <a:endParaRPr lang="nn-NO" sz="2400" dirty="0"/>
          </a:p>
        </p:txBody>
      </p:sp>
      <p:sp>
        <p:nvSpPr>
          <p:cNvPr id="5" name="Plassholder for bunntekst 4"/>
          <p:cNvSpPr>
            <a:spLocks noGrp="1"/>
          </p:cNvSpPr>
          <p:nvPr>
            <p:ph type="ftr" sz="quarter" idx="11"/>
          </p:nvPr>
        </p:nvSpPr>
        <p:spPr>
          <a:xfrm>
            <a:off x="383177" y="6356350"/>
            <a:ext cx="11530149" cy="365125"/>
          </a:xfrm>
        </p:spPr>
        <p:txBody>
          <a:bodyPr/>
          <a:lstStyle/>
          <a:p>
            <a:pPr algn="l"/>
            <a:r>
              <a:rPr lang="nn-NO" dirty="0" smtClean="0"/>
              <a:t>*En </a:t>
            </a:r>
            <a:r>
              <a:rPr lang="nn-NO" dirty="0" err="1" smtClean="0"/>
              <a:t>oppgave</a:t>
            </a:r>
            <a:r>
              <a:rPr lang="nn-NO" dirty="0" smtClean="0"/>
              <a:t> i kostnad-nytte analyse ved UiO som tok utgangspunkt i at ernæringsbehandling jamt over kunne redusere liggetid på sjukehus med eit liggedøgn, viste brutto </a:t>
            </a:r>
            <a:r>
              <a:rPr lang="nn-NO" dirty="0" err="1" smtClean="0"/>
              <a:t>besparing</a:t>
            </a:r>
            <a:r>
              <a:rPr lang="nn-NO" dirty="0" smtClean="0"/>
              <a:t> på drøft 1,6 milliardar kroner, og netto 800 millionar etter fråtrekk for tiltakskostnadar. </a:t>
            </a:r>
            <a:endParaRPr lang="nn-NO" dirty="0"/>
          </a:p>
        </p:txBody>
      </p:sp>
    </p:spTree>
    <p:extLst>
      <p:ext uri="{BB962C8B-B14F-4D97-AF65-F5344CB8AC3E}">
        <p14:creationId xmlns:p14="http://schemas.microsoft.com/office/powerpoint/2010/main" val="4928581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n-NO" dirty="0" smtClean="0"/>
              <a:t>Kost - Nytte</a:t>
            </a:r>
            <a:endParaRPr lang="nn-NO" dirty="0"/>
          </a:p>
        </p:txBody>
      </p:sp>
      <p:sp>
        <p:nvSpPr>
          <p:cNvPr id="3" name="Plassholder for innhold 2"/>
          <p:cNvSpPr>
            <a:spLocks noGrp="1"/>
          </p:cNvSpPr>
          <p:nvPr>
            <p:ph idx="1"/>
          </p:nvPr>
        </p:nvSpPr>
        <p:spPr/>
        <p:txBody>
          <a:bodyPr>
            <a:normAutofit fontScale="85000" lnSpcReduction="10000"/>
          </a:bodyPr>
          <a:lstStyle/>
          <a:p>
            <a:pPr>
              <a:lnSpc>
                <a:spcPct val="150000"/>
              </a:lnSpc>
            </a:pPr>
            <a:r>
              <a:rPr lang="nb-NO" sz="2600" u="sng" dirty="0"/>
              <a:t>Til tross for at intensiv </a:t>
            </a:r>
            <a:r>
              <a:rPr lang="nb-NO" sz="2600" u="sng" dirty="0" smtClean="0"/>
              <a:t>livsstilsrettleiing av </a:t>
            </a:r>
            <a:r>
              <a:rPr lang="nb-NO" sz="2600" u="sng" dirty="0"/>
              <a:t>kvalifisert personell er ressurskrevende, er det </a:t>
            </a:r>
            <a:r>
              <a:rPr lang="nb-NO" sz="2600" u="sng" dirty="0" smtClean="0"/>
              <a:t>kostnadseffektivt</a:t>
            </a:r>
          </a:p>
          <a:p>
            <a:pPr>
              <a:lnSpc>
                <a:spcPct val="150000"/>
              </a:lnSpc>
            </a:pPr>
            <a:r>
              <a:rPr lang="nb-NO" sz="2300" dirty="0"/>
              <a:t>Intervensjonsstudier fra </a:t>
            </a:r>
            <a:r>
              <a:rPr lang="nb-NO" sz="2300" dirty="0" smtClean="0"/>
              <a:t>Kina, </a:t>
            </a:r>
            <a:r>
              <a:rPr lang="nb-NO" sz="2300" dirty="0"/>
              <a:t>Finland </a:t>
            </a:r>
            <a:r>
              <a:rPr lang="nb-NO" sz="2300" dirty="0" smtClean="0"/>
              <a:t>og USA har </a:t>
            </a:r>
            <a:r>
              <a:rPr lang="nb-NO" sz="2300" dirty="0"/>
              <a:t>alle vist at intensiv livsstils-veiledning </a:t>
            </a:r>
            <a:r>
              <a:rPr lang="nb-NO" sz="2300" dirty="0" smtClean="0"/>
              <a:t>kan </a:t>
            </a:r>
            <a:r>
              <a:rPr lang="nb-NO" sz="2300" dirty="0"/>
              <a:t>føre til langvarig vektreduksjon og </a:t>
            </a:r>
            <a:r>
              <a:rPr lang="nb-NO" sz="2300" dirty="0" err="1" smtClean="0"/>
              <a:t>førebygge</a:t>
            </a:r>
            <a:r>
              <a:rPr lang="nb-NO" sz="2300" dirty="0" smtClean="0"/>
              <a:t> utvikling </a:t>
            </a:r>
            <a:r>
              <a:rPr lang="nb-NO" sz="2300" dirty="0"/>
              <a:t>av type 2 diabetes hos </a:t>
            </a:r>
            <a:r>
              <a:rPr lang="nb-NO" sz="2300" dirty="0" smtClean="0"/>
              <a:t>risikoindivid. </a:t>
            </a:r>
            <a:r>
              <a:rPr lang="nb-NO" sz="2300" dirty="0"/>
              <a:t>Kost- og mosjonsendringer kan </a:t>
            </a:r>
            <a:r>
              <a:rPr lang="nb-NO" sz="2300" dirty="0" err="1" smtClean="0"/>
              <a:t>vere</a:t>
            </a:r>
            <a:r>
              <a:rPr lang="nb-NO" sz="2300" dirty="0" smtClean="0"/>
              <a:t> </a:t>
            </a:r>
            <a:r>
              <a:rPr lang="nb-NO" sz="2300" dirty="0"/>
              <a:t>like effektiv behandling som insulin hos personer med type 2 </a:t>
            </a:r>
            <a:r>
              <a:rPr lang="nb-NO" sz="2300" dirty="0" smtClean="0"/>
              <a:t>diabetes</a:t>
            </a:r>
            <a:endParaRPr lang="nn-NO" sz="2300" dirty="0">
              <a:solidFill>
                <a:srgbClr val="000000"/>
              </a:solidFill>
              <a:latin typeface="Calibri" panose="020F0502020204030204" pitchFamily="34" charset="0"/>
              <a:cs typeface="Calibri" panose="020F0502020204030204" pitchFamily="34" charset="0"/>
            </a:endParaRPr>
          </a:p>
          <a:p>
            <a:pPr>
              <a:lnSpc>
                <a:spcPct val="150000"/>
              </a:lnSpc>
            </a:pPr>
            <a:r>
              <a:rPr lang="nb-NO" sz="2300" dirty="0" smtClean="0"/>
              <a:t>Ei </a:t>
            </a:r>
            <a:r>
              <a:rPr lang="nb-NO" sz="2300" dirty="0"/>
              <a:t>kostnad-nytte analyse fra Nederland viste at individuell kostveiledning gitt </a:t>
            </a:r>
            <a:r>
              <a:rPr lang="nb-NO" sz="2300" dirty="0" smtClean="0"/>
              <a:t>av kef gav </a:t>
            </a:r>
            <a:r>
              <a:rPr lang="nb-NO" sz="2300" dirty="0"/>
              <a:t>en kostnadsbesparelse som er fire </a:t>
            </a:r>
            <a:r>
              <a:rPr lang="nb-NO" sz="2300" dirty="0" smtClean="0"/>
              <a:t>gangar </a:t>
            </a:r>
            <a:r>
              <a:rPr lang="nb-NO" sz="2300" dirty="0"/>
              <a:t>større enn </a:t>
            </a:r>
            <a:r>
              <a:rPr lang="nb-NO" sz="2300" dirty="0" err="1" smtClean="0"/>
              <a:t>tiltakskostnadane</a:t>
            </a:r>
            <a:r>
              <a:rPr lang="nb-NO" sz="2300" dirty="0" smtClean="0"/>
              <a:t> </a:t>
            </a:r>
            <a:r>
              <a:rPr lang="nb-NO" sz="2300" dirty="0"/>
              <a:t>og bidrar til </a:t>
            </a:r>
            <a:r>
              <a:rPr lang="nb-NO" sz="2300" dirty="0" err="1" smtClean="0"/>
              <a:t>auka</a:t>
            </a:r>
            <a:r>
              <a:rPr lang="nb-NO" sz="2300" dirty="0" smtClean="0"/>
              <a:t> livskvalitet </a:t>
            </a:r>
            <a:r>
              <a:rPr lang="nb-NO" sz="2300" dirty="0"/>
              <a:t>og </a:t>
            </a:r>
            <a:r>
              <a:rPr lang="nb-NO" sz="2300" dirty="0" smtClean="0"/>
              <a:t>betre </a:t>
            </a:r>
            <a:r>
              <a:rPr lang="nb-NO" sz="2300" dirty="0"/>
              <a:t>helse hos </a:t>
            </a:r>
            <a:r>
              <a:rPr lang="nb-NO" sz="2300" dirty="0" err="1" smtClean="0"/>
              <a:t>pasientar</a:t>
            </a:r>
            <a:r>
              <a:rPr lang="nb-NO" sz="2300" dirty="0" smtClean="0"/>
              <a:t> </a:t>
            </a:r>
            <a:r>
              <a:rPr lang="nb-NO" sz="2300" dirty="0"/>
              <a:t>med overvekt, diabetes, </a:t>
            </a:r>
            <a:r>
              <a:rPr lang="nb-NO" sz="2300" dirty="0" smtClean="0"/>
              <a:t>høgt </a:t>
            </a:r>
            <a:r>
              <a:rPr lang="nb-NO" sz="2300" dirty="0"/>
              <a:t>blodtrykk og </a:t>
            </a:r>
            <a:r>
              <a:rPr lang="nb-NO" sz="2300" dirty="0" smtClean="0"/>
              <a:t>høgt kolesterol</a:t>
            </a:r>
            <a:endParaRPr lang="nn-NO" sz="2300" dirty="0"/>
          </a:p>
        </p:txBody>
      </p:sp>
    </p:spTree>
    <p:extLst>
      <p:ext uri="{BB962C8B-B14F-4D97-AF65-F5344CB8AC3E}">
        <p14:creationId xmlns:p14="http://schemas.microsoft.com/office/powerpoint/2010/main" val="14623445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n-NO" dirty="0" smtClean="0"/>
              <a:t>TILTAK  VI </a:t>
            </a:r>
            <a:r>
              <a:rPr lang="nn-NO" b="1" dirty="0" smtClean="0"/>
              <a:t>VEIT</a:t>
            </a:r>
            <a:r>
              <a:rPr lang="nn-NO" dirty="0" smtClean="0"/>
              <a:t> FUNGERAR</a:t>
            </a:r>
            <a:endParaRPr lang="nn-NO" dirty="0"/>
          </a:p>
        </p:txBody>
      </p:sp>
      <p:sp>
        <p:nvSpPr>
          <p:cNvPr id="3" name="Plassholder for innhold 2"/>
          <p:cNvSpPr>
            <a:spLocks noGrp="1"/>
          </p:cNvSpPr>
          <p:nvPr>
            <p:ph idx="1"/>
          </p:nvPr>
        </p:nvSpPr>
        <p:spPr>
          <a:xfrm>
            <a:off x="635186" y="1690688"/>
            <a:ext cx="10515600" cy="4351338"/>
          </a:xfrm>
        </p:spPr>
        <p:txBody>
          <a:bodyPr>
            <a:normAutofit/>
          </a:bodyPr>
          <a:lstStyle/>
          <a:p>
            <a:pPr>
              <a:lnSpc>
                <a:spcPct val="150000"/>
              </a:lnSpc>
              <a:buFont typeface="Wingdings" panose="05000000000000000000" pitchFamily="2" charset="2"/>
              <a:buChar char="Ø"/>
            </a:pPr>
            <a:endParaRPr lang="nb-NO" sz="2600" dirty="0" smtClean="0"/>
          </a:p>
          <a:p>
            <a:pPr>
              <a:lnSpc>
                <a:spcPct val="150000"/>
              </a:lnSpc>
              <a:buFont typeface="Wingdings" panose="05000000000000000000" pitchFamily="2" charset="2"/>
              <a:buChar char="Ø"/>
            </a:pPr>
            <a:r>
              <a:rPr lang="nb-NO" sz="2600" smtClean="0"/>
              <a:t>Redusere ernæringsmessig </a:t>
            </a:r>
            <a:r>
              <a:rPr lang="nb-NO" sz="2600" dirty="0" smtClean="0"/>
              <a:t>risiko</a:t>
            </a:r>
            <a:endParaRPr lang="nb-NO" sz="2600" dirty="0"/>
          </a:p>
          <a:p>
            <a:pPr>
              <a:lnSpc>
                <a:spcPct val="150000"/>
              </a:lnSpc>
              <a:buFont typeface="Wingdings" panose="05000000000000000000" pitchFamily="2" charset="2"/>
              <a:buChar char="Ø"/>
            </a:pPr>
            <a:r>
              <a:rPr lang="nb-NO" sz="2600" dirty="0"/>
              <a:t>Tydelig definerte </a:t>
            </a:r>
            <a:r>
              <a:rPr lang="nb-NO" sz="2600" dirty="0" smtClean="0"/>
              <a:t>ansvarsforhold</a:t>
            </a:r>
          </a:p>
          <a:p>
            <a:pPr>
              <a:lnSpc>
                <a:spcPct val="150000"/>
              </a:lnSpc>
              <a:buFont typeface="Wingdings" panose="05000000000000000000" pitchFamily="2" charset="2"/>
              <a:buChar char="Ø"/>
            </a:pPr>
            <a:r>
              <a:rPr lang="nb-NO" sz="2600" dirty="0" smtClean="0"/>
              <a:t>Tilstrekkelig </a:t>
            </a:r>
            <a:r>
              <a:rPr lang="nb-NO" sz="2600" dirty="0"/>
              <a:t>og riktig </a:t>
            </a:r>
            <a:r>
              <a:rPr lang="nb-NO" sz="2600" dirty="0" smtClean="0"/>
              <a:t>kunnskap</a:t>
            </a:r>
          </a:p>
          <a:p>
            <a:pPr>
              <a:lnSpc>
                <a:spcPct val="150000"/>
              </a:lnSpc>
              <a:buFont typeface="Wingdings" panose="05000000000000000000" pitchFamily="2" charset="2"/>
              <a:buChar char="Ø"/>
            </a:pPr>
            <a:r>
              <a:rPr lang="nb-NO" sz="2600" dirty="0" smtClean="0"/>
              <a:t>Hensiktsmessige </a:t>
            </a:r>
            <a:r>
              <a:rPr lang="nb-NO" sz="2600" dirty="0"/>
              <a:t>rutiner og prosedyrer</a:t>
            </a:r>
          </a:p>
        </p:txBody>
      </p:sp>
      <p:pic>
        <p:nvPicPr>
          <p:cNvPr id="5" name="Bilde 4"/>
          <p:cNvPicPr>
            <a:picLocks noChangeAspect="1"/>
          </p:cNvPicPr>
          <p:nvPr/>
        </p:nvPicPr>
        <p:blipFill>
          <a:blip r:embed="rId3"/>
          <a:stretch>
            <a:fillRect/>
          </a:stretch>
        </p:blipFill>
        <p:spPr>
          <a:xfrm>
            <a:off x="9585789" y="322145"/>
            <a:ext cx="2381056" cy="3363713"/>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Bilde 5"/>
          <p:cNvPicPr>
            <a:picLocks noChangeAspect="1"/>
          </p:cNvPicPr>
          <p:nvPr/>
        </p:nvPicPr>
        <p:blipFill>
          <a:blip r:embed="rId4"/>
          <a:stretch>
            <a:fillRect/>
          </a:stretch>
        </p:blipFill>
        <p:spPr>
          <a:xfrm>
            <a:off x="8133215" y="1289051"/>
            <a:ext cx="2445249" cy="3454399"/>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Bilde 6"/>
          <p:cNvPicPr>
            <a:picLocks noChangeAspect="1"/>
          </p:cNvPicPr>
          <p:nvPr/>
        </p:nvPicPr>
        <p:blipFill>
          <a:blip r:embed="rId5"/>
          <a:stretch>
            <a:fillRect/>
          </a:stretch>
        </p:blipFill>
        <p:spPr>
          <a:xfrm>
            <a:off x="6393704" y="2821559"/>
            <a:ext cx="2465798" cy="3470383"/>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9334870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p:cNvSpPr>
            <a:spLocks noGrp="1"/>
          </p:cNvSpPr>
          <p:nvPr>
            <p:ph idx="1"/>
          </p:nvPr>
        </p:nvSpPr>
        <p:spPr>
          <a:xfrm>
            <a:off x="942109" y="1891144"/>
            <a:ext cx="10515600" cy="2919238"/>
          </a:xfrm>
        </p:spPr>
        <p:txBody>
          <a:bodyPr>
            <a:normAutofit/>
          </a:bodyPr>
          <a:lstStyle/>
          <a:p>
            <a:pPr marL="0" indent="0">
              <a:buNone/>
            </a:pPr>
            <a:r>
              <a:rPr lang="nb-NO" sz="3600" dirty="0" smtClean="0">
                <a:latin typeface="Calibri" panose="020F0502020204030204" pitchFamily="34" charset="0"/>
                <a:cs typeface="Calibri" panose="020F0502020204030204" pitchFamily="34" charset="0"/>
                <a:sym typeface="Wingdings" panose="05000000000000000000" pitchFamily="2" charset="2"/>
              </a:rPr>
              <a:t>→ </a:t>
            </a:r>
            <a:r>
              <a:rPr lang="nb-NO" sz="3600" dirty="0" smtClean="0"/>
              <a:t>KORLEIS GJERE KVARANDRE GODE ?</a:t>
            </a:r>
          </a:p>
          <a:p>
            <a:endParaRPr lang="nb-NO" dirty="0"/>
          </a:p>
          <a:p>
            <a:endParaRPr lang="nb-NO" dirty="0" smtClean="0"/>
          </a:p>
          <a:p>
            <a:pPr marL="0" indent="0">
              <a:lnSpc>
                <a:spcPct val="170000"/>
              </a:lnSpc>
              <a:buNone/>
            </a:pPr>
            <a:endParaRPr lang="nn-NO" dirty="0"/>
          </a:p>
          <a:p>
            <a:endParaRPr lang="nb-NO" dirty="0" smtClean="0"/>
          </a:p>
        </p:txBody>
      </p:sp>
      <p:pic>
        <p:nvPicPr>
          <p:cNvPr id="4" name="Bilde 3"/>
          <p:cNvPicPr>
            <a:picLocks noChangeAspect="1"/>
          </p:cNvPicPr>
          <p:nvPr/>
        </p:nvPicPr>
        <p:blipFill>
          <a:blip r:embed="rId3"/>
          <a:stretch>
            <a:fillRect/>
          </a:stretch>
        </p:blipFill>
        <p:spPr>
          <a:xfrm>
            <a:off x="7209593" y="3615427"/>
            <a:ext cx="3905216" cy="238991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976519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p:cNvPicPr>
            <a:picLocks noChangeAspect="1"/>
          </p:cNvPicPr>
          <p:nvPr/>
        </p:nvPicPr>
        <p:blipFill>
          <a:blip r:embed="rId3"/>
          <a:stretch>
            <a:fillRect/>
          </a:stretch>
        </p:blipFill>
        <p:spPr>
          <a:xfrm>
            <a:off x="9939774" y="42043"/>
            <a:ext cx="2076740" cy="619211"/>
          </a:xfrm>
          <a:prstGeom prst="rect">
            <a:avLst/>
          </a:prstGeom>
        </p:spPr>
      </p:pic>
      <p:sp>
        <p:nvSpPr>
          <p:cNvPr id="7" name="Rektangel 6"/>
          <p:cNvSpPr/>
          <p:nvPr/>
        </p:nvSpPr>
        <p:spPr>
          <a:xfrm>
            <a:off x="353291" y="592283"/>
            <a:ext cx="11302089" cy="5933014"/>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88473" rtl="0" eaLnBrk="1" fontAlgn="auto" latinLnBrk="0" hangingPunct="1">
              <a:lnSpc>
                <a:spcPct val="100000"/>
              </a:lnSpc>
              <a:spcBef>
                <a:spcPts val="0"/>
              </a:spcBef>
              <a:spcAft>
                <a:spcPts val="0"/>
              </a:spcAft>
              <a:buClrTx/>
              <a:buSzTx/>
              <a:buFontTx/>
              <a:buNone/>
              <a:tabLst/>
              <a:defRPr/>
            </a:pPr>
            <a:endParaRPr kumimoji="0" lang="nb-NO" sz="2142"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ttel 2"/>
          <p:cNvSpPr>
            <a:spLocks noGrp="1"/>
          </p:cNvSpPr>
          <p:nvPr>
            <p:ph type="title"/>
          </p:nvPr>
        </p:nvSpPr>
        <p:spPr>
          <a:xfrm>
            <a:off x="892627" y="750615"/>
            <a:ext cx="10515600" cy="1325563"/>
          </a:xfrm>
        </p:spPr>
        <p:txBody>
          <a:bodyPr>
            <a:normAutofit/>
          </a:bodyPr>
          <a:lstStyle/>
          <a:p>
            <a:r>
              <a:rPr lang="nn-NO" sz="4500" b="1" dirty="0" smtClean="0">
                <a:solidFill>
                  <a:srgbClr val="00338D"/>
                </a:solidFill>
                <a:latin typeface="Calibri" panose="020F0502020204030204"/>
              </a:rPr>
              <a:t>Utfordringsbilete - Samhandling</a:t>
            </a:r>
            <a:endParaRPr lang="nb-NO" dirty="0"/>
          </a:p>
        </p:txBody>
      </p:sp>
      <p:sp>
        <p:nvSpPr>
          <p:cNvPr id="2" name="Plassholder for innhold 1"/>
          <p:cNvSpPr>
            <a:spLocks noGrp="1"/>
          </p:cNvSpPr>
          <p:nvPr>
            <p:ph idx="1"/>
          </p:nvPr>
        </p:nvSpPr>
        <p:spPr/>
        <p:txBody>
          <a:bodyPr>
            <a:normAutofit/>
          </a:bodyPr>
          <a:lstStyle/>
          <a:p>
            <a:pPr marL="457182" lvl="1" indent="0" eaLnBrk="0" fontAlgn="base" hangingPunct="0">
              <a:lnSpc>
                <a:spcPct val="170000"/>
              </a:lnSpc>
              <a:spcBef>
                <a:spcPct val="20000"/>
              </a:spcBef>
              <a:spcAft>
                <a:spcPct val="0"/>
              </a:spcAft>
              <a:buNone/>
            </a:pPr>
            <a:endParaRPr lang="nb-NO" sz="2200" kern="0" dirty="0">
              <a:solidFill>
                <a:srgbClr val="000000"/>
              </a:solidFill>
              <a:latin typeface="Arial Unicode MS"/>
            </a:endParaRPr>
          </a:p>
          <a:p>
            <a:endParaRPr lang="nb-NO" dirty="0"/>
          </a:p>
        </p:txBody>
      </p:sp>
      <p:sp>
        <p:nvSpPr>
          <p:cNvPr id="4" name="Rektangel 3"/>
          <p:cNvSpPr/>
          <p:nvPr/>
        </p:nvSpPr>
        <p:spPr>
          <a:xfrm>
            <a:off x="683111" y="1739136"/>
            <a:ext cx="10934631" cy="3970318"/>
          </a:xfrm>
          <a:prstGeom prst="rect">
            <a:avLst/>
          </a:prstGeom>
        </p:spPr>
        <p:txBody>
          <a:bodyPr wrap="square">
            <a:spAutoFit/>
          </a:bodyPr>
          <a:lstStyle/>
          <a:p>
            <a:pPr marL="342900" lvl="0" indent="-342900" defTabSz="914363">
              <a:lnSpc>
                <a:spcPct val="150000"/>
              </a:lnSpc>
              <a:buClr>
                <a:srgbClr val="5B9BD5"/>
              </a:buClr>
              <a:buFont typeface="Arial" panose="020B0604020202020204" pitchFamily="34" charset="0"/>
              <a:buChar char="•"/>
            </a:pPr>
            <a:r>
              <a:rPr lang="nn-NO" sz="2400" dirty="0" smtClean="0">
                <a:solidFill>
                  <a:srgbClr val="000000"/>
                </a:solidFill>
                <a:latin typeface="Calibri" panose="020F0502020204030204" pitchFamily="34" charset="0"/>
                <a:cs typeface="Calibri" panose="020F0502020204030204" pitchFamily="34" charset="0"/>
              </a:rPr>
              <a:t>Korleis kan vi sikre kvalitet </a:t>
            </a:r>
            <a:r>
              <a:rPr lang="nn-NO" sz="2400" dirty="0">
                <a:solidFill>
                  <a:srgbClr val="000000"/>
                </a:solidFill>
                <a:latin typeface="Calibri" panose="020F0502020204030204" pitchFamily="34" charset="0"/>
                <a:cs typeface="Calibri" panose="020F0502020204030204" pitchFamily="34" charset="0"/>
              </a:rPr>
              <a:t>og kontinuitet i </a:t>
            </a:r>
            <a:r>
              <a:rPr lang="nn-NO" sz="2400" dirty="0" smtClean="0">
                <a:solidFill>
                  <a:srgbClr val="000000"/>
                </a:solidFill>
                <a:latin typeface="Calibri" panose="020F0502020204030204" pitchFamily="34" charset="0"/>
                <a:cs typeface="Calibri" panose="020F0502020204030204" pitchFamily="34" charset="0"/>
              </a:rPr>
              <a:t>ernæringsbehandling </a:t>
            </a:r>
            <a:r>
              <a:rPr lang="nn-NO" sz="2400" dirty="0">
                <a:solidFill>
                  <a:srgbClr val="000000"/>
                </a:solidFill>
                <a:latin typeface="Calibri" panose="020F0502020204030204" pitchFamily="34" charset="0"/>
                <a:cs typeface="Calibri" panose="020F0502020204030204" pitchFamily="34" charset="0"/>
              </a:rPr>
              <a:t>i alle </a:t>
            </a:r>
            <a:r>
              <a:rPr lang="nn-NO" sz="2400" dirty="0" smtClean="0">
                <a:solidFill>
                  <a:srgbClr val="000000"/>
                </a:solidFill>
                <a:latin typeface="Calibri" panose="020F0502020204030204" pitchFamily="34" charset="0"/>
                <a:cs typeface="Calibri" panose="020F0502020204030204" pitchFamily="34" charset="0"/>
              </a:rPr>
              <a:t>omsorgsledd?</a:t>
            </a:r>
          </a:p>
          <a:p>
            <a:pPr marL="342900" lvl="0" indent="-342900" defTabSz="914363">
              <a:lnSpc>
                <a:spcPct val="150000"/>
              </a:lnSpc>
              <a:buClr>
                <a:srgbClr val="5B9BD5"/>
              </a:buClr>
              <a:buFont typeface="Arial" panose="020B0604020202020204" pitchFamily="34" charset="0"/>
              <a:buChar char="•"/>
            </a:pPr>
            <a:r>
              <a:rPr lang="nn-NO" sz="2400" dirty="0" smtClean="0">
                <a:solidFill>
                  <a:srgbClr val="000000"/>
                </a:solidFill>
                <a:latin typeface="Calibri" panose="020F0502020204030204" pitchFamily="34" charset="0"/>
                <a:cs typeface="Calibri" panose="020F0502020204030204" pitchFamily="34" charset="0"/>
              </a:rPr>
              <a:t>Korleis kan vi sikre </a:t>
            </a:r>
            <a:r>
              <a:rPr lang="nn-NO" sz="2400" dirty="0">
                <a:solidFill>
                  <a:srgbClr val="000000"/>
                </a:solidFill>
                <a:latin typeface="Calibri" panose="020F0502020204030204" pitchFamily="34" charset="0"/>
                <a:cs typeface="Calibri" panose="020F0502020204030204" pitchFamily="34" charset="0"/>
              </a:rPr>
              <a:t>god ernæringspraksis gjennom rutinar og </a:t>
            </a:r>
            <a:r>
              <a:rPr lang="nn-NO" sz="2400" dirty="0" smtClean="0">
                <a:solidFill>
                  <a:srgbClr val="000000"/>
                </a:solidFill>
                <a:latin typeface="Calibri" panose="020F0502020204030204" pitchFamily="34" charset="0"/>
                <a:cs typeface="Calibri" panose="020F0502020204030204" pitchFamily="34" charset="0"/>
              </a:rPr>
              <a:t>prosedyrar?</a:t>
            </a:r>
          </a:p>
          <a:p>
            <a:pPr marL="342900" lvl="0" indent="-342900" defTabSz="914363">
              <a:lnSpc>
                <a:spcPct val="150000"/>
              </a:lnSpc>
              <a:buClr>
                <a:srgbClr val="5B9BD5"/>
              </a:buClr>
              <a:buFont typeface="Arial" panose="020B0604020202020204" pitchFamily="34" charset="0"/>
              <a:buChar char="•"/>
            </a:pPr>
            <a:r>
              <a:rPr lang="nn-NO" sz="2400" dirty="0" smtClean="0">
                <a:solidFill>
                  <a:srgbClr val="000000"/>
                </a:solidFill>
                <a:latin typeface="Calibri" panose="020F0502020204030204" pitchFamily="34" charset="0"/>
                <a:cs typeface="Calibri" panose="020F0502020204030204" pitchFamily="34" charset="0"/>
              </a:rPr>
              <a:t>Korleis får vi avklart </a:t>
            </a:r>
            <a:r>
              <a:rPr lang="nn-NO" sz="2400" dirty="0">
                <a:solidFill>
                  <a:srgbClr val="000000"/>
                </a:solidFill>
                <a:latin typeface="Calibri" panose="020F0502020204030204" pitchFamily="34" charset="0"/>
                <a:cs typeface="Calibri" panose="020F0502020204030204" pitchFamily="34" charset="0"/>
              </a:rPr>
              <a:t>ansvarsforhold i planlegging og administrasjon av </a:t>
            </a:r>
            <a:r>
              <a:rPr lang="nn-NO" sz="2400" dirty="0" smtClean="0">
                <a:solidFill>
                  <a:srgbClr val="000000"/>
                </a:solidFill>
                <a:latin typeface="Calibri" panose="020F0502020204030204" pitchFamily="34" charset="0"/>
                <a:cs typeface="Calibri" panose="020F0502020204030204" pitchFamily="34" charset="0"/>
              </a:rPr>
              <a:t>ernæringsbehandling?</a:t>
            </a:r>
          </a:p>
          <a:p>
            <a:pPr marL="342900" lvl="0" indent="-342900" defTabSz="914363">
              <a:lnSpc>
                <a:spcPct val="150000"/>
              </a:lnSpc>
              <a:buClr>
                <a:srgbClr val="5B9BD5"/>
              </a:buClr>
              <a:buFont typeface="Arial" panose="020B0604020202020204" pitchFamily="34" charset="0"/>
              <a:buChar char="•"/>
            </a:pPr>
            <a:r>
              <a:rPr lang="nn-NO" sz="2400" dirty="0" smtClean="0">
                <a:solidFill>
                  <a:srgbClr val="000000"/>
                </a:solidFill>
                <a:latin typeface="Calibri" panose="020F0502020204030204" pitchFamily="34" charset="0"/>
                <a:cs typeface="Calibri" panose="020F0502020204030204" pitchFamily="34" charset="0"/>
              </a:rPr>
              <a:t>Korleis får vi sikra </a:t>
            </a:r>
            <a:r>
              <a:rPr lang="nn-NO" sz="2400" dirty="0">
                <a:solidFill>
                  <a:srgbClr val="000000"/>
                </a:solidFill>
                <a:latin typeface="Calibri" panose="020F0502020204030204" pitchFamily="34" charset="0"/>
                <a:cs typeface="Calibri" panose="020F0502020204030204" pitchFamily="34" charset="0"/>
              </a:rPr>
              <a:t>god informasjonsflyt mellom </a:t>
            </a:r>
            <a:r>
              <a:rPr lang="nn-NO" sz="2400" dirty="0" smtClean="0">
                <a:solidFill>
                  <a:srgbClr val="000000"/>
                </a:solidFill>
                <a:latin typeface="Calibri" panose="020F0502020204030204" pitchFamily="34" charset="0"/>
                <a:cs typeface="Calibri" panose="020F0502020204030204" pitchFamily="34" charset="0"/>
              </a:rPr>
              <a:t>omsorgsledda?</a:t>
            </a:r>
          </a:p>
          <a:p>
            <a:pPr marL="342900" lvl="0" indent="-342900" defTabSz="914363">
              <a:lnSpc>
                <a:spcPct val="150000"/>
              </a:lnSpc>
              <a:buClr>
                <a:srgbClr val="5B9BD5"/>
              </a:buClr>
              <a:buFont typeface="Arial" panose="020B0604020202020204" pitchFamily="34" charset="0"/>
              <a:buChar char="•"/>
            </a:pPr>
            <a:r>
              <a:rPr lang="nn-NO" sz="2400" dirty="0" smtClean="0">
                <a:solidFill>
                  <a:srgbClr val="000000"/>
                </a:solidFill>
                <a:latin typeface="Calibri" panose="020F0502020204030204" pitchFamily="34" charset="0"/>
                <a:cs typeface="Calibri" panose="020F0502020204030204" pitchFamily="34" charset="0"/>
              </a:rPr>
              <a:t>Korleis kan vi </a:t>
            </a:r>
            <a:r>
              <a:rPr lang="nn-NO" sz="2400" dirty="0" err="1">
                <a:solidFill>
                  <a:srgbClr val="000000"/>
                </a:solidFill>
                <a:latin typeface="Calibri" panose="020F0502020204030204" pitchFamily="34" charset="0"/>
                <a:cs typeface="Calibri" panose="020F0502020204030204" pitchFamily="34" charset="0"/>
              </a:rPr>
              <a:t>a</a:t>
            </a:r>
            <a:r>
              <a:rPr lang="nn-NO" sz="2400" dirty="0" err="1" smtClean="0">
                <a:solidFill>
                  <a:srgbClr val="000000"/>
                </a:solidFill>
                <a:latin typeface="Calibri" panose="020F0502020204030204" pitchFamily="34" charset="0"/>
                <a:cs typeface="Calibri" panose="020F0502020204030204" pitchFamily="34" charset="0"/>
              </a:rPr>
              <a:t>klare</a:t>
            </a:r>
            <a:r>
              <a:rPr lang="nn-NO" sz="2400" dirty="0" smtClean="0">
                <a:solidFill>
                  <a:srgbClr val="000000"/>
                </a:solidFill>
                <a:latin typeface="Calibri" panose="020F0502020204030204" pitchFamily="34" charset="0"/>
                <a:cs typeface="Calibri" panose="020F0502020204030204" pitchFamily="34" charset="0"/>
              </a:rPr>
              <a:t> </a:t>
            </a:r>
            <a:r>
              <a:rPr lang="nn-NO" sz="2400" dirty="0">
                <a:solidFill>
                  <a:srgbClr val="000000"/>
                </a:solidFill>
                <a:latin typeface="Calibri" panose="020F0502020204030204" pitchFamily="34" charset="0"/>
                <a:cs typeface="Calibri" panose="020F0502020204030204" pitchFamily="34" charset="0"/>
              </a:rPr>
              <a:t>samhandling mellom helsepersonell og ulike instansar </a:t>
            </a:r>
            <a:endParaRPr lang="nn-NO" sz="2400" dirty="0" smtClean="0">
              <a:solidFill>
                <a:srgbClr val="000000"/>
              </a:solidFill>
              <a:latin typeface="Calibri" panose="020F0502020204030204" pitchFamily="34" charset="0"/>
              <a:cs typeface="Calibri" panose="020F0502020204030204" pitchFamily="34" charset="0"/>
            </a:endParaRPr>
          </a:p>
          <a:p>
            <a:pPr marL="342900" lvl="0" indent="-342900" defTabSz="914363">
              <a:lnSpc>
                <a:spcPct val="150000"/>
              </a:lnSpc>
              <a:buClr>
                <a:srgbClr val="5B9BD5"/>
              </a:buClr>
              <a:buFont typeface="Arial" panose="020B0604020202020204" pitchFamily="34" charset="0"/>
              <a:buChar char="•"/>
            </a:pPr>
            <a:r>
              <a:rPr lang="nn-NO" sz="2400" dirty="0" smtClean="0">
                <a:solidFill>
                  <a:srgbClr val="000000"/>
                </a:solidFill>
                <a:latin typeface="Calibri" panose="020F0502020204030204" pitchFamily="34" charset="0"/>
                <a:cs typeface="Calibri" panose="020F0502020204030204" pitchFamily="34" charset="0"/>
              </a:rPr>
              <a:t>Korleis skal vi sikre </a:t>
            </a:r>
            <a:r>
              <a:rPr lang="nn-NO" sz="2400" dirty="0">
                <a:solidFill>
                  <a:srgbClr val="000000"/>
                </a:solidFill>
                <a:latin typeface="Calibri" panose="020F0502020204030204" pitchFamily="34" charset="0"/>
                <a:cs typeface="Calibri" panose="020F0502020204030204" pitchFamily="34" charset="0"/>
              </a:rPr>
              <a:t>ernæringskunnskap og utdanningsnivå blant </a:t>
            </a:r>
            <a:r>
              <a:rPr lang="nn-NO" sz="2400" dirty="0" smtClean="0">
                <a:solidFill>
                  <a:srgbClr val="000000"/>
                </a:solidFill>
                <a:latin typeface="Calibri" panose="020F0502020204030204" pitchFamily="34" charset="0"/>
                <a:cs typeface="Calibri" panose="020F0502020204030204" pitchFamily="34" charset="0"/>
              </a:rPr>
              <a:t>personellgrupper</a:t>
            </a:r>
            <a:endParaRPr kumimoji="0" lang="nn-NO" sz="24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sp>
        <p:nvSpPr>
          <p:cNvPr id="8" name="Rektangel 7"/>
          <p:cNvSpPr/>
          <p:nvPr/>
        </p:nvSpPr>
        <p:spPr>
          <a:xfrm>
            <a:off x="9426992" y="5973650"/>
            <a:ext cx="2108911" cy="421975"/>
          </a:xfrm>
          <a:prstGeom prst="rect">
            <a:avLst/>
          </a:prstGeom>
        </p:spPr>
        <p:txBody>
          <a:bodyPr wrap="none">
            <a:spAutoFit/>
          </a:bodyPr>
          <a:lstStyle/>
          <a:p>
            <a:pPr marL="0" marR="0" lvl="0" indent="0" algn="l" defTabSz="1088473" rtl="0" eaLnBrk="1" fontAlgn="auto" latinLnBrk="0" hangingPunct="1">
              <a:lnSpc>
                <a:spcPct val="100000"/>
              </a:lnSpc>
              <a:spcBef>
                <a:spcPts val="0"/>
              </a:spcBef>
              <a:spcAft>
                <a:spcPts val="0"/>
              </a:spcAft>
              <a:buClrTx/>
              <a:buSzTx/>
              <a:buFontTx/>
              <a:buNone/>
              <a:tabLst/>
              <a:defRPr/>
            </a:pPr>
            <a:r>
              <a:rPr kumimoji="0" lang="nb-NO" sz="2142" b="0" i="0" u="none" strike="noStrike" kern="1200" cap="none" spc="0" normalizeH="0" baseline="0" noProof="0" dirty="0">
                <a:ln>
                  <a:noFill/>
                </a:ln>
                <a:solidFill>
                  <a:prstClr val="black"/>
                </a:solidFill>
                <a:effectLst/>
                <a:uLnTx/>
                <a:uFillTx/>
                <a:latin typeface="Calibri" panose="020F0502020204030204"/>
                <a:ea typeface="+mn-ea"/>
                <a:cs typeface="+mn-cs"/>
              </a:rPr>
              <a:t>#matsommedisin</a:t>
            </a:r>
            <a:endParaRPr kumimoji="0" lang="nn-NO" sz="2142"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826008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6"/>
          <p:cNvSpPr/>
          <p:nvPr/>
        </p:nvSpPr>
        <p:spPr>
          <a:xfrm>
            <a:off x="525887" y="832430"/>
            <a:ext cx="11140225" cy="5658155"/>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500"/>
          </a:p>
        </p:txBody>
      </p:sp>
      <p:sp>
        <p:nvSpPr>
          <p:cNvPr id="3" name="Tittel 2"/>
          <p:cNvSpPr>
            <a:spLocks noGrp="1"/>
          </p:cNvSpPr>
          <p:nvPr>
            <p:ph type="title"/>
          </p:nvPr>
        </p:nvSpPr>
        <p:spPr>
          <a:xfrm>
            <a:off x="892628" y="1162844"/>
            <a:ext cx="10515600" cy="1325563"/>
          </a:xfrm>
        </p:spPr>
        <p:txBody>
          <a:bodyPr>
            <a:normAutofit fontScale="90000"/>
          </a:bodyPr>
          <a:lstStyle/>
          <a:p>
            <a:r>
              <a:rPr lang="nn-NO" sz="4500" dirty="0" smtClean="0">
                <a:solidFill>
                  <a:srgbClr val="00338D"/>
                </a:solidFill>
                <a:latin typeface="Calibri" panose="020F0502020204030204"/>
              </a:rPr>
              <a:t>Ernæring i helse- og </a:t>
            </a:r>
            <a:br>
              <a:rPr lang="nn-NO" sz="4500" dirty="0" smtClean="0">
                <a:solidFill>
                  <a:srgbClr val="00338D"/>
                </a:solidFill>
                <a:latin typeface="Calibri" panose="020F0502020204030204"/>
              </a:rPr>
            </a:br>
            <a:r>
              <a:rPr lang="nn-NO" sz="4500" dirty="0" smtClean="0">
                <a:solidFill>
                  <a:srgbClr val="00338D"/>
                </a:solidFill>
                <a:latin typeface="Calibri" panose="020F0502020204030204"/>
              </a:rPr>
              <a:t>omsorgstenesta</a:t>
            </a:r>
            <a:endParaRPr lang="nn-NO" dirty="0"/>
          </a:p>
        </p:txBody>
      </p:sp>
      <p:sp>
        <p:nvSpPr>
          <p:cNvPr id="2" name="Plassholder for innhold 1"/>
          <p:cNvSpPr>
            <a:spLocks noGrp="1"/>
          </p:cNvSpPr>
          <p:nvPr>
            <p:ph idx="1"/>
          </p:nvPr>
        </p:nvSpPr>
        <p:spPr/>
        <p:txBody>
          <a:bodyPr>
            <a:normAutofit/>
          </a:bodyPr>
          <a:lstStyle/>
          <a:p>
            <a:pPr marL="457182" lvl="1" indent="0" eaLnBrk="0" fontAlgn="base" hangingPunct="0">
              <a:lnSpc>
                <a:spcPct val="170000"/>
              </a:lnSpc>
              <a:spcBef>
                <a:spcPct val="20000"/>
              </a:spcBef>
              <a:spcAft>
                <a:spcPct val="0"/>
              </a:spcAft>
              <a:buNone/>
            </a:pPr>
            <a:endParaRPr lang="nb-NO" sz="2200" kern="0" dirty="0">
              <a:solidFill>
                <a:srgbClr val="000000"/>
              </a:solidFill>
              <a:latin typeface="Arial Unicode MS"/>
            </a:endParaRPr>
          </a:p>
          <a:p>
            <a:endParaRPr lang="nb-NO" dirty="0"/>
          </a:p>
        </p:txBody>
      </p:sp>
      <p:sp>
        <p:nvSpPr>
          <p:cNvPr id="4" name="Rektangel 3"/>
          <p:cNvSpPr/>
          <p:nvPr/>
        </p:nvSpPr>
        <p:spPr>
          <a:xfrm>
            <a:off x="892630" y="2784109"/>
            <a:ext cx="6698795" cy="4524315"/>
          </a:xfrm>
          <a:prstGeom prst="rect">
            <a:avLst/>
          </a:prstGeom>
        </p:spPr>
        <p:txBody>
          <a:bodyPr wrap="square">
            <a:spAutoFit/>
          </a:bodyPr>
          <a:lstStyle/>
          <a:p>
            <a:pPr marL="457200" indent="-457200" defTabSz="914363">
              <a:lnSpc>
                <a:spcPct val="150000"/>
              </a:lnSpc>
              <a:buClr>
                <a:schemeClr val="accent1"/>
              </a:buClr>
              <a:buFont typeface="Arial" panose="020B0604020202020204" pitchFamily="34" charset="0"/>
              <a:buChar char="•"/>
            </a:pPr>
            <a:r>
              <a:rPr lang="nn-NO" sz="2800" dirty="0">
                <a:solidFill>
                  <a:srgbClr val="000000"/>
                </a:solidFill>
                <a:latin typeface="Calibri" panose="020F0502020204030204" pitchFamily="34" charset="0"/>
                <a:cs typeface="Calibri" panose="020F0502020204030204" pitchFamily="34" charset="0"/>
              </a:rPr>
              <a:t>Helsefremjande </a:t>
            </a:r>
            <a:r>
              <a:rPr lang="nn-NO" sz="2800" u="sng" dirty="0">
                <a:solidFill>
                  <a:srgbClr val="000000"/>
                </a:solidFill>
                <a:latin typeface="Calibri" panose="020F0502020204030204" pitchFamily="34" charset="0"/>
                <a:cs typeface="Calibri" panose="020F0502020204030204" pitchFamily="34" charset="0"/>
              </a:rPr>
              <a:t>og</a:t>
            </a:r>
            <a:r>
              <a:rPr lang="nn-NO" sz="2800" dirty="0">
                <a:solidFill>
                  <a:srgbClr val="000000"/>
                </a:solidFill>
                <a:latin typeface="Calibri" panose="020F0502020204030204" pitchFamily="34" charset="0"/>
                <a:cs typeface="Calibri" panose="020F0502020204030204" pitchFamily="34" charset="0"/>
              </a:rPr>
              <a:t> </a:t>
            </a:r>
            <a:r>
              <a:rPr lang="nn-NO" sz="2800" dirty="0" smtClean="0">
                <a:solidFill>
                  <a:srgbClr val="000000"/>
                </a:solidFill>
                <a:latin typeface="Calibri" panose="020F0502020204030204" pitchFamily="34" charset="0"/>
                <a:cs typeface="Calibri" panose="020F0502020204030204" pitchFamily="34" charset="0"/>
              </a:rPr>
              <a:t>førebyggande ernæringsarbeid</a:t>
            </a:r>
          </a:p>
          <a:p>
            <a:pPr marL="457200" indent="-457200" defTabSz="914363">
              <a:lnSpc>
                <a:spcPct val="150000"/>
              </a:lnSpc>
              <a:buClr>
                <a:schemeClr val="accent1"/>
              </a:buClr>
              <a:buFont typeface="Arial" panose="020B0604020202020204" pitchFamily="34" charset="0"/>
              <a:buChar char="•"/>
            </a:pPr>
            <a:r>
              <a:rPr lang="nn-NO" sz="2800" dirty="0" smtClean="0">
                <a:solidFill>
                  <a:srgbClr val="000000"/>
                </a:solidFill>
                <a:latin typeface="Calibri" panose="020F0502020204030204" pitchFamily="34" charset="0"/>
                <a:cs typeface="Calibri" panose="020F0502020204030204" pitchFamily="34" charset="0"/>
              </a:rPr>
              <a:t>Ernæringsarbeid ved sjukdom</a:t>
            </a:r>
          </a:p>
          <a:p>
            <a:pPr marL="457200" indent="-457200" defTabSz="914363">
              <a:lnSpc>
                <a:spcPct val="150000"/>
              </a:lnSpc>
              <a:buClr>
                <a:schemeClr val="accent1"/>
              </a:buClr>
              <a:buFont typeface="Arial" panose="020B0604020202020204" pitchFamily="34" charset="0"/>
              <a:buChar char="•"/>
            </a:pPr>
            <a:r>
              <a:rPr lang="nn-NO" sz="2800" dirty="0" smtClean="0">
                <a:solidFill>
                  <a:srgbClr val="000000"/>
                </a:solidFill>
                <a:latin typeface="Calibri" panose="020F0502020204030204" pitchFamily="34" charset="0"/>
                <a:cs typeface="Calibri" panose="020F0502020204030204" pitchFamily="34" charset="0"/>
              </a:rPr>
              <a:t>Tilrettelegging av forsvarleg mattilbod</a:t>
            </a:r>
          </a:p>
          <a:p>
            <a:pPr marL="457200" indent="-457200" defTabSz="914363">
              <a:lnSpc>
                <a:spcPct val="150000"/>
              </a:lnSpc>
              <a:buClr>
                <a:schemeClr val="accent1"/>
              </a:buClr>
              <a:buFont typeface="Arial" panose="020B0604020202020204" pitchFamily="34" charset="0"/>
              <a:buChar char="•"/>
            </a:pPr>
            <a:endParaRPr lang="nn-NO" sz="2800" dirty="0" smtClean="0">
              <a:solidFill>
                <a:srgbClr val="000000"/>
              </a:solidFill>
              <a:latin typeface="Calibri" panose="020F0502020204030204" pitchFamily="34" charset="0"/>
              <a:cs typeface="Calibri" panose="020F0502020204030204" pitchFamily="34" charset="0"/>
            </a:endParaRPr>
          </a:p>
          <a:p>
            <a:pPr defTabSz="914363">
              <a:lnSpc>
                <a:spcPct val="150000"/>
              </a:lnSpc>
              <a:buClr>
                <a:schemeClr val="accent1"/>
              </a:buClr>
            </a:pPr>
            <a:endParaRPr lang="nn-NO" sz="2600" dirty="0">
              <a:solidFill>
                <a:srgbClr val="000000"/>
              </a:solidFill>
              <a:latin typeface="Calibri" panose="020F0502020204030204" pitchFamily="34" charset="0"/>
              <a:cs typeface="Calibri" panose="020F0502020204030204" pitchFamily="34" charset="0"/>
            </a:endParaRPr>
          </a:p>
          <a:p>
            <a:pPr defTabSz="914363">
              <a:lnSpc>
                <a:spcPct val="150000"/>
              </a:lnSpc>
              <a:buClr>
                <a:schemeClr val="accent1"/>
              </a:buClr>
            </a:pPr>
            <a:r>
              <a:rPr lang="nn-NO" sz="2600" dirty="0" smtClean="0">
                <a:solidFill>
                  <a:srgbClr val="000000"/>
                </a:solidFill>
                <a:latin typeface="Calibri" panose="020F0502020204030204" pitchFamily="34" charset="0"/>
                <a:cs typeface="Calibri" panose="020F0502020204030204" pitchFamily="34" charset="0"/>
              </a:rPr>
              <a:t> </a:t>
            </a:r>
            <a:endParaRPr lang="nn-NO" sz="2600" dirty="0">
              <a:solidFill>
                <a:srgbClr val="000000"/>
              </a:solidFill>
              <a:latin typeface="Calibri" panose="020F0502020204030204" pitchFamily="34" charset="0"/>
              <a:cs typeface="Calibri" panose="020F0502020204030204" pitchFamily="34" charset="0"/>
            </a:endParaRPr>
          </a:p>
        </p:txBody>
      </p:sp>
      <p:pic>
        <p:nvPicPr>
          <p:cNvPr id="5" name="Bilde 4"/>
          <p:cNvPicPr>
            <a:picLocks noChangeAspect="1"/>
          </p:cNvPicPr>
          <p:nvPr/>
        </p:nvPicPr>
        <p:blipFill>
          <a:blip r:embed="rId3"/>
          <a:stretch>
            <a:fillRect/>
          </a:stretch>
        </p:blipFill>
        <p:spPr>
          <a:xfrm>
            <a:off x="9960556" y="141063"/>
            <a:ext cx="2076740" cy="619211"/>
          </a:xfrm>
          <a:prstGeom prst="rect">
            <a:avLst/>
          </a:prstGeom>
        </p:spPr>
      </p:pic>
      <p:pic>
        <p:nvPicPr>
          <p:cNvPr id="9" name="Bilde 8"/>
          <p:cNvPicPr>
            <a:picLocks noChangeAspect="1"/>
          </p:cNvPicPr>
          <p:nvPr/>
        </p:nvPicPr>
        <p:blipFill>
          <a:blip r:embed="rId4"/>
          <a:stretch>
            <a:fillRect/>
          </a:stretch>
        </p:blipFill>
        <p:spPr>
          <a:xfrm>
            <a:off x="7509508" y="1460500"/>
            <a:ext cx="3248046" cy="4291291"/>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
        <p:nvSpPr>
          <p:cNvPr id="10" name="Plassholder for bunntekst 3"/>
          <p:cNvSpPr>
            <a:spLocks noGrp="1"/>
          </p:cNvSpPr>
          <p:nvPr>
            <p:ph type="ftr" sz="quarter" idx="11"/>
          </p:nvPr>
        </p:nvSpPr>
        <p:spPr>
          <a:xfrm>
            <a:off x="585651" y="6490585"/>
            <a:ext cx="11197046" cy="365125"/>
          </a:xfrm>
        </p:spPr>
        <p:txBody>
          <a:bodyPr/>
          <a:lstStyle/>
          <a:p>
            <a:pPr algn="l"/>
            <a:r>
              <a:rPr lang="nb-NO" sz="1100" dirty="0"/>
              <a:t>Helsedirektoratet (2017): Ernæring i Helse og </a:t>
            </a:r>
            <a:r>
              <a:rPr lang="nb-NO" sz="1100" dirty="0" err="1"/>
              <a:t>Omsorgstenesten</a:t>
            </a:r>
            <a:endParaRPr lang="nn-NO" sz="1100" dirty="0">
              <a:solidFill>
                <a:schemeClr val="bg2">
                  <a:lumMod val="90000"/>
                </a:schemeClr>
              </a:solidFill>
            </a:endParaRPr>
          </a:p>
        </p:txBody>
      </p:sp>
    </p:spTree>
    <p:extLst>
      <p:ext uri="{BB962C8B-B14F-4D97-AF65-F5344CB8AC3E}">
        <p14:creationId xmlns:p14="http://schemas.microsoft.com/office/powerpoint/2010/main" val="8136980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6"/>
          <p:cNvSpPr/>
          <p:nvPr/>
        </p:nvSpPr>
        <p:spPr>
          <a:xfrm>
            <a:off x="525887" y="832430"/>
            <a:ext cx="11140225" cy="5658155"/>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500"/>
          </a:p>
        </p:txBody>
      </p:sp>
      <p:sp>
        <p:nvSpPr>
          <p:cNvPr id="3" name="Tittel 2"/>
          <p:cNvSpPr>
            <a:spLocks noGrp="1"/>
          </p:cNvSpPr>
          <p:nvPr>
            <p:ph type="title"/>
          </p:nvPr>
        </p:nvSpPr>
        <p:spPr>
          <a:xfrm>
            <a:off x="892628" y="1162844"/>
            <a:ext cx="10515600" cy="1325563"/>
          </a:xfrm>
        </p:spPr>
        <p:txBody>
          <a:bodyPr>
            <a:normAutofit/>
          </a:bodyPr>
          <a:lstStyle/>
          <a:p>
            <a:r>
              <a:rPr lang="nn-NO" dirty="0" smtClean="0">
                <a:solidFill>
                  <a:srgbClr val="00338D"/>
                </a:solidFill>
                <a:latin typeface="Calibri" panose="020F0502020204030204"/>
              </a:rPr>
              <a:t>Ernæring i helse- og omsorgstenesta</a:t>
            </a:r>
            <a:endParaRPr lang="nn-NO" sz="4000" dirty="0"/>
          </a:p>
        </p:txBody>
      </p:sp>
      <p:sp>
        <p:nvSpPr>
          <p:cNvPr id="4" name="Rektangel 3"/>
          <p:cNvSpPr/>
          <p:nvPr/>
        </p:nvSpPr>
        <p:spPr>
          <a:xfrm>
            <a:off x="892630" y="2488407"/>
            <a:ext cx="8937170" cy="4801314"/>
          </a:xfrm>
          <a:prstGeom prst="rect">
            <a:avLst/>
          </a:prstGeom>
        </p:spPr>
        <p:txBody>
          <a:bodyPr wrap="square">
            <a:spAutoFit/>
          </a:bodyPr>
          <a:lstStyle/>
          <a:p>
            <a:pPr defTabSz="914363">
              <a:lnSpc>
                <a:spcPct val="150000"/>
              </a:lnSpc>
              <a:buClr>
                <a:schemeClr val="accent1"/>
              </a:buClr>
            </a:pPr>
            <a:r>
              <a:rPr lang="nn-NO" sz="2000" u="sng" dirty="0" smtClean="0">
                <a:solidFill>
                  <a:srgbClr val="000000"/>
                </a:solidFill>
                <a:latin typeface="Calibri" panose="020F0502020204030204" pitchFamily="34" charset="0"/>
                <a:cs typeface="Calibri" panose="020F0502020204030204" pitchFamily="34" charset="0"/>
              </a:rPr>
              <a:t>Spesielt i kommunane:</a:t>
            </a:r>
            <a:endParaRPr lang="nn-NO" sz="2000" dirty="0" smtClean="0">
              <a:solidFill>
                <a:srgbClr val="000000"/>
              </a:solidFill>
              <a:latin typeface="Calibri" panose="020F0502020204030204" pitchFamily="34" charset="0"/>
              <a:cs typeface="Calibri" panose="020F0502020204030204" pitchFamily="34" charset="0"/>
            </a:endParaRPr>
          </a:p>
          <a:p>
            <a:pPr marL="342900" indent="-342900" defTabSz="914363">
              <a:lnSpc>
                <a:spcPct val="150000"/>
              </a:lnSpc>
              <a:buClr>
                <a:schemeClr val="accent1"/>
              </a:buClr>
              <a:buFont typeface="Arial" panose="020B0604020202020204" pitchFamily="34" charset="0"/>
              <a:buChar char="•"/>
            </a:pPr>
            <a:r>
              <a:rPr lang="nn-NO" sz="2000" dirty="0" smtClean="0">
                <a:solidFill>
                  <a:srgbClr val="000000"/>
                </a:solidFill>
                <a:latin typeface="Calibri" panose="020F0502020204030204" pitchFamily="34" charset="0"/>
                <a:cs typeface="Calibri" panose="020F0502020204030204" pitchFamily="34" charset="0"/>
              </a:rPr>
              <a:t>Behov for å styrke undervisning om kosthold og klinisk ernæring for helsepersonell og kjøkkenpersonell</a:t>
            </a:r>
          </a:p>
          <a:p>
            <a:pPr marL="342900" indent="-342900" defTabSz="914363">
              <a:lnSpc>
                <a:spcPct val="150000"/>
              </a:lnSpc>
              <a:buClr>
                <a:schemeClr val="accent1"/>
              </a:buClr>
              <a:buFont typeface="Arial" panose="020B0604020202020204" pitchFamily="34" charset="0"/>
              <a:buChar char="•"/>
            </a:pPr>
            <a:r>
              <a:rPr lang="nb-NO" sz="2000" dirty="0" smtClean="0">
                <a:solidFill>
                  <a:srgbClr val="000000"/>
                </a:solidFill>
                <a:latin typeface="Calibri" panose="020F0502020204030204" pitchFamily="34" charset="0"/>
                <a:cs typeface="Calibri" panose="020F0502020204030204" pitchFamily="34" charset="0"/>
              </a:rPr>
              <a:t>Behov for å implementere rutiner </a:t>
            </a:r>
            <a:r>
              <a:rPr lang="nb-NO" sz="2000" dirty="0">
                <a:solidFill>
                  <a:srgbClr val="000000"/>
                </a:solidFill>
                <a:latin typeface="Calibri" panose="020F0502020204030204" pitchFamily="34" charset="0"/>
                <a:cs typeface="Calibri" panose="020F0502020204030204" pitchFamily="34" charset="0"/>
              </a:rPr>
              <a:t>for å sikre rett pasient rett mat til rett </a:t>
            </a:r>
            <a:r>
              <a:rPr lang="nb-NO" sz="2000" dirty="0" smtClean="0">
                <a:solidFill>
                  <a:srgbClr val="000000"/>
                </a:solidFill>
                <a:latin typeface="Calibri" panose="020F0502020204030204" pitchFamily="34" charset="0"/>
                <a:cs typeface="Calibri" panose="020F0502020204030204" pitchFamily="34" charset="0"/>
              </a:rPr>
              <a:t>tid</a:t>
            </a:r>
          </a:p>
          <a:p>
            <a:pPr marL="342900" indent="-342900" defTabSz="914363">
              <a:lnSpc>
                <a:spcPct val="150000"/>
              </a:lnSpc>
              <a:buClr>
                <a:schemeClr val="accent1"/>
              </a:buClr>
              <a:buFont typeface="Arial" panose="020B0604020202020204" pitchFamily="34" charset="0"/>
              <a:buChar char="•"/>
            </a:pPr>
            <a:r>
              <a:rPr lang="nb-NO" sz="2000" dirty="0">
                <a:solidFill>
                  <a:srgbClr val="000000"/>
                </a:solidFill>
                <a:latin typeface="Calibri" panose="020F0502020204030204" pitchFamily="34" charset="0"/>
                <a:cs typeface="Calibri" panose="020F0502020204030204" pitchFamily="34" charset="0"/>
              </a:rPr>
              <a:t>M</a:t>
            </a:r>
            <a:r>
              <a:rPr lang="nb-NO" sz="2000" dirty="0" smtClean="0">
                <a:solidFill>
                  <a:srgbClr val="000000"/>
                </a:solidFill>
                <a:latin typeface="Calibri" panose="020F0502020204030204" pitchFamily="34" charset="0"/>
                <a:cs typeface="Calibri" panose="020F0502020204030204" pitchFamily="34" charset="0"/>
              </a:rPr>
              <a:t>angler </a:t>
            </a:r>
            <a:r>
              <a:rPr lang="nb-NO" sz="2000" dirty="0">
                <a:solidFill>
                  <a:srgbClr val="000000"/>
                </a:solidFill>
                <a:latin typeface="Calibri" panose="020F0502020204030204" pitchFamily="34" charset="0"/>
                <a:cs typeface="Calibri" panose="020F0502020204030204" pitchFamily="34" charset="0"/>
              </a:rPr>
              <a:t>oversikt over kvaliteten på mattilbudet </a:t>
            </a:r>
            <a:endParaRPr lang="nb-NO" sz="2000" dirty="0" smtClean="0">
              <a:solidFill>
                <a:srgbClr val="000000"/>
              </a:solidFill>
              <a:latin typeface="Calibri" panose="020F0502020204030204" pitchFamily="34" charset="0"/>
              <a:cs typeface="Calibri" panose="020F0502020204030204" pitchFamily="34" charset="0"/>
            </a:endParaRPr>
          </a:p>
          <a:p>
            <a:pPr marL="342900" indent="-342900" defTabSz="914363">
              <a:lnSpc>
                <a:spcPct val="150000"/>
              </a:lnSpc>
              <a:buClr>
                <a:schemeClr val="accent1"/>
              </a:buClr>
              <a:buFont typeface="Arial" panose="020B0604020202020204" pitchFamily="34" charset="0"/>
              <a:buChar char="•"/>
            </a:pPr>
            <a:r>
              <a:rPr lang="nb-NO" sz="2000" dirty="0">
                <a:solidFill>
                  <a:srgbClr val="000000"/>
                </a:solidFill>
                <a:latin typeface="Calibri" panose="020F0502020204030204" pitchFamily="34" charset="0"/>
                <a:cs typeface="Calibri" panose="020F0502020204030204" pitchFamily="34" charset="0"/>
              </a:rPr>
              <a:t>B</a:t>
            </a:r>
            <a:r>
              <a:rPr lang="nb-NO" sz="2000" dirty="0" smtClean="0">
                <a:solidFill>
                  <a:srgbClr val="000000"/>
                </a:solidFill>
                <a:latin typeface="Calibri" panose="020F0502020204030204" pitchFamily="34" charset="0"/>
                <a:cs typeface="Calibri" panose="020F0502020204030204" pitchFamily="34" charset="0"/>
              </a:rPr>
              <a:t>ehov </a:t>
            </a:r>
            <a:r>
              <a:rPr lang="nb-NO" sz="2000" dirty="0">
                <a:solidFill>
                  <a:srgbClr val="000000"/>
                </a:solidFill>
                <a:latin typeface="Calibri" panose="020F0502020204030204" pitchFamily="34" charset="0"/>
                <a:cs typeface="Calibri" panose="020F0502020204030204" pitchFamily="34" charset="0"/>
              </a:rPr>
              <a:t>for </a:t>
            </a:r>
            <a:r>
              <a:rPr lang="nb-NO" sz="2000" dirty="0" smtClean="0">
                <a:solidFill>
                  <a:srgbClr val="000000"/>
                </a:solidFill>
                <a:latin typeface="Calibri" panose="020F0502020204030204" pitchFamily="34" charset="0"/>
                <a:cs typeface="Calibri" panose="020F0502020204030204" pitchFamily="34" charset="0"/>
              </a:rPr>
              <a:t>betre </a:t>
            </a:r>
            <a:r>
              <a:rPr lang="nb-NO" sz="2000" dirty="0">
                <a:solidFill>
                  <a:srgbClr val="000000"/>
                </a:solidFill>
                <a:latin typeface="Calibri" panose="020F0502020204030204" pitchFamily="34" charset="0"/>
                <a:cs typeface="Calibri" panose="020F0502020204030204" pitchFamily="34" charset="0"/>
              </a:rPr>
              <a:t>tilgjengelighet av fagpersoner med klinisk </a:t>
            </a:r>
            <a:r>
              <a:rPr lang="nb-NO" sz="2000" dirty="0" smtClean="0">
                <a:solidFill>
                  <a:srgbClr val="000000"/>
                </a:solidFill>
                <a:latin typeface="Calibri" panose="020F0502020204030204" pitchFamily="34" charset="0"/>
                <a:cs typeface="Calibri" panose="020F0502020204030204" pitchFamily="34" charset="0"/>
              </a:rPr>
              <a:t>ernæringskompetanse. </a:t>
            </a:r>
            <a:r>
              <a:rPr lang="nb-NO" sz="2000" dirty="0">
                <a:solidFill>
                  <a:srgbClr val="000000"/>
                </a:solidFill>
                <a:latin typeface="Calibri" panose="020F0502020204030204" pitchFamily="34" charset="0"/>
                <a:cs typeface="Calibri" panose="020F0502020204030204" pitchFamily="34" charset="0"/>
              </a:rPr>
              <a:t>Dette blant annet for veiledning ved spesielle utfordringer i ernæringsarbeidet og for å sikre kontinuitet i oppfølging av utskrevne pasienter fra sykehus.</a:t>
            </a:r>
            <a:endParaRPr lang="nn-NO" sz="2000" dirty="0">
              <a:solidFill>
                <a:srgbClr val="000000"/>
              </a:solidFill>
              <a:latin typeface="Calibri" panose="020F0502020204030204" pitchFamily="34" charset="0"/>
              <a:cs typeface="Calibri" panose="020F0502020204030204" pitchFamily="34" charset="0"/>
            </a:endParaRPr>
          </a:p>
          <a:p>
            <a:pPr marL="342900" indent="-342900" defTabSz="914363">
              <a:lnSpc>
                <a:spcPct val="150000"/>
              </a:lnSpc>
              <a:buClr>
                <a:schemeClr val="accent1"/>
              </a:buClr>
              <a:buFont typeface="Arial" panose="020B0604020202020204" pitchFamily="34" charset="0"/>
              <a:buChar char="•"/>
            </a:pPr>
            <a:endParaRPr lang="nn-NO" sz="2000" dirty="0" smtClean="0">
              <a:solidFill>
                <a:srgbClr val="000000"/>
              </a:solidFill>
              <a:latin typeface="Calibri" panose="020F0502020204030204" pitchFamily="34" charset="0"/>
              <a:cs typeface="Calibri" panose="020F0502020204030204" pitchFamily="34" charset="0"/>
            </a:endParaRPr>
          </a:p>
          <a:p>
            <a:pPr marL="342900" indent="-342900" defTabSz="914363">
              <a:lnSpc>
                <a:spcPct val="150000"/>
              </a:lnSpc>
              <a:buClr>
                <a:schemeClr val="accent1"/>
              </a:buClr>
              <a:buFont typeface="Arial" panose="020B0604020202020204" pitchFamily="34" charset="0"/>
              <a:buChar char="•"/>
            </a:pPr>
            <a:endParaRPr lang="nn-NO" sz="2400" dirty="0">
              <a:solidFill>
                <a:srgbClr val="000000"/>
              </a:solidFill>
              <a:latin typeface="Calibri" panose="020F0502020204030204" pitchFamily="34" charset="0"/>
              <a:cs typeface="Calibri" panose="020F0502020204030204" pitchFamily="34" charset="0"/>
            </a:endParaRPr>
          </a:p>
        </p:txBody>
      </p:sp>
      <p:pic>
        <p:nvPicPr>
          <p:cNvPr id="5" name="Bilde 4"/>
          <p:cNvPicPr>
            <a:picLocks noChangeAspect="1"/>
          </p:cNvPicPr>
          <p:nvPr/>
        </p:nvPicPr>
        <p:blipFill>
          <a:blip r:embed="rId3"/>
          <a:stretch>
            <a:fillRect/>
          </a:stretch>
        </p:blipFill>
        <p:spPr>
          <a:xfrm>
            <a:off x="9960556" y="141063"/>
            <a:ext cx="2076740" cy="619211"/>
          </a:xfrm>
          <a:prstGeom prst="rect">
            <a:avLst/>
          </a:prstGeom>
        </p:spPr>
      </p:pic>
      <p:pic>
        <p:nvPicPr>
          <p:cNvPr id="9" name="Bilde 8"/>
          <p:cNvPicPr>
            <a:picLocks noChangeAspect="1"/>
          </p:cNvPicPr>
          <p:nvPr/>
        </p:nvPicPr>
        <p:blipFill>
          <a:blip r:embed="rId4"/>
          <a:stretch>
            <a:fillRect/>
          </a:stretch>
        </p:blipFill>
        <p:spPr>
          <a:xfrm>
            <a:off x="9636387" y="1162844"/>
            <a:ext cx="1707370" cy="2255762"/>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
        <p:nvSpPr>
          <p:cNvPr id="10" name="Plassholder for bunntekst 3"/>
          <p:cNvSpPr>
            <a:spLocks noGrp="1"/>
          </p:cNvSpPr>
          <p:nvPr>
            <p:ph type="ftr" sz="quarter" idx="11"/>
          </p:nvPr>
        </p:nvSpPr>
        <p:spPr>
          <a:xfrm>
            <a:off x="585651" y="6490585"/>
            <a:ext cx="11197046" cy="365125"/>
          </a:xfrm>
        </p:spPr>
        <p:txBody>
          <a:bodyPr/>
          <a:lstStyle/>
          <a:p>
            <a:pPr algn="l"/>
            <a:r>
              <a:rPr lang="nb-NO" sz="1100" dirty="0" smtClean="0"/>
              <a:t>Helsedirektoratet (2017): Ernæring i Helse og </a:t>
            </a:r>
            <a:r>
              <a:rPr lang="nb-NO" sz="1100" dirty="0" err="1" smtClean="0"/>
              <a:t>Omsorgstenesten</a:t>
            </a:r>
            <a:endParaRPr lang="nn-NO" sz="1100" dirty="0"/>
          </a:p>
        </p:txBody>
      </p:sp>
    </p:spTree>
    <p:extLst>
      <p:ext uri="{BB962C8B-B14F-4D97-AF65-F5344CB8AC3E}">
        <p14:creationId xmlns:p14="http://schemas.microsoft.com/office/powerpoint/2010/main" val="24903044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ktangel 8"/>
          <p:cNvSpPr/>
          <p:nvPr/>
        </p:nvSpPr>
        <p:spPr>
          <a:xfrm>
            <a:off x="758536" y="1936653"/>
            <a:ext cx="10515600" cy="4131638"/>
          </a:xfrm>
          <a:prstGeom prst="rect">
            <a:avLst/>
          </a:prstGeom>
          <a:solidFill>
            <a:schemeClr val="accent1">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500"/>
          </a:p>
        </p:txBody>
      </p:sp>
      <p:sp>
        <p:nvSpPr>
          <p:cNvPr id="2" name="Tittel 1"/>
          <p:cNvSpPr>
            <a:spLocks noGrp="1"/>
          </p:cNvSpPr>
          <p:nvPr>
            <p:ph type="title"/>
          </p:nvPr>
        </p:nvSpPr>
        <p:spPr>
          <a:xfrm>
            <a:off x="758536" y="611090"/>
            <a:ext cx="10515600" cy="1325563"/>
          </a:xfrm>
        </p:spPr>
        <p:txBody>
          <a:bodyPr/>
          <a:lstStyle/>
          <a:p>
            <a:r>
              <a:rPr lang="nn-NO" dirty="0" smtClean="0">
                <a:solidFill>
                  <a:schemeClr val="accent1">
                    <a:lumMod val="75000"/>
                  </a:schemeClr>
                </a:solidFill>
              </a:rPr>
              <a:t>Helsestasjon og skulehelsetenesta</a:t>
            </a:r>
            <a:endParaRPr lang="nn-NO" dirty="0">
              <a:solidFill>
                <a:schemeClr val="accent1">
                  <a:lumMod val="75000"/>
                </a:schemeClr>
              </a:solidFill>
            </a:endParaRPr>
          </a:p>
        </p:txBody>
      </p:sp>
      <p:sp>
        <p:nvSpPr>
          <p:cNvPr id="4" name="Rektangel 3"/>
          <p:cNvSpPr/>
          <p:nvPr/>
        </p:nvSpPr>
        <p:spPr>
          <a:xfrm>
            <a:off x="398352" y="365125"/>
            <a:ext cx="11454014" cy="612621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n-NO"/>
          </a:p>
        </p:txBody>
      </p:sp>
      <p:sp>
        <p:nvSpPr>
          <p:cNvPr id="5" name="Plassholder for innhold 4"/>
          <p:cNvSpPr>
            <a:spLocks noGrp="1"/>
          </p:cNvSpPr>
          <p:nvPr>
            <p:ph idx="1"/>
          </p:nvPr>
        </p:nvSpPr>
        <p:spPr>
          <a:xfrm>
            <a:off x="950686" y="1968353"/>
            <a:ext cx="10515600" cy="3880717"/>
          </a:xfrm>
        </p:spPr>
        <p:txBody>
          <a:bodyPr/>
          <a:lstStyle/>
          <a:p>
            <a:pPr>
              <a:lnSpc>
                <a:spcPct val="150000"/>
              </a:lnSpc>
            </a:pPr>
            <a:r>
              <a:rPr lang="nn-NO" dirty="0" smtClean="0"/>
              <a:t>Helsefremjane og førebyggande arbeid</a:t>
            </a:r>
          </a:p>
          <a:p>
            <a:pPr>
              <a:lnSpc>
                <a:spcPct val="150000"/>
              </a:lnSpc>
            </a:pPr>
            <a:r>
              <a:rPr lang="nn-NO" dirty="0" smtClean="0"/>
              <a:t>Svangerskapsomsorg og spedbarnsernæring</a:t>
            </a:r>
          </a:p>
          <a:p>
            <a:pPr>
              <a:lnSpc>
                <a:spcPct val="150000"/>
              </a:lnSpc>
            </a:pPr>
            <a:r>
              <a:rPr lang="nn-NO" dirty="0" smtClean="0"/>
              <a:t>Manglande tilvekst</a:t>
            </a:r>
          </a:p>
          <a:p>
            <a:pPr>
              <a:lnSpc>
                <a:spcPct val="150000"/>
              </a:lnSpc>
            </a:pPr>
            <a:r>
              <a:rPr lang="nn-NO" dirty="0" smtClean="0"/>
              <a:t>Allergiar</a:t>
            </a:r>
          </a:p>
          <a:p>
            <a:pPr>
              <a:lnSpc>
                <a:spcPct val="150000"/>
              </a:lnSpc>
            </a:pPr>
            <a:r>
              <a:rPr lang="nn-NO" dirty="0" smtClean="0"/>
              <a:t>Overvekt</a:t>
            </a:r>
          </a:p>
          <a:p>
            <a:endParaRPr lang="nb-NO" dirty="0" smtClean="0"/>
          </a:p>
        </p:txBody>
      </p:sp>
      <p:pic>
        <p:nvPicPr>
          <p:cNvPr id="12" name="Bilde 11"/>
          <p:cNvPicPr>
            <a:picLocks noChangeAspect="1"/>
          </p:cNvPicPr>
          <p:nvPr/>
        </p:nvPicPr>
        <p:blipFill>
          <a:blip r:embed="rId3"/>
          <a:stretch>
            <a:fillRect/>
          </a:stretch>
        </p:blipFill>
        <p:spPr>
          <a:xfrm>
            <a:off x="7942741" y="3538073"/>
            <a:ext cx="2948778" cy="218293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2902918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ktangel 8"/>
          <p:cNvSpPr/>
          <p:nvPr/>
        </p:nvSpPr>
        <p:spPr>
          <a:xfrm>
            <a:off x="758536" y="1936653"/>
            <a:ext cx="10515600" cy="4131638"/>
          </a:xfrm>
          <a:prstGeom prst="rect">
            <a:avLst/>
          </a:prstGeom>
          <a:solidFill>
            <a:schemeClr val="accent1">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500"/>
          </a:p>
        </p:txBody>
      </p:sp>
      <p:sp>
        <p:nvSpPr>
          <p:cNvPr id="2" name="Tittel 1"/>
          <p:cNvSpPr>
            <a:spLocks noGrp="1"/>
          </p:cNvSpPr>
          <p:nvPr>
            <p:ph type="title"/>
          </p:nvPr>
        </p:nvSpPr>
        <p:spPr>
          <a:xfrm>
            <a:off x="758536" y="611090"/>
            <a:ext cx="10515600" cy="1325563"/>
          </a:xfrm>
        </p:spPr>
        <p:txBody>
          <a:bodyPr>
            <a:normAutofit/>
          </a:bodyPr>
          <a:lstStyle/>
          <a:p>
            <a:r>
              <a:rPr lang="nn-NO" sz="4000" dirty="0">
                <a:solidFill>
                  <a:schemeClr val="accent1">
                    <a:lumMod val="75000"/>
                  </a:schemeClr>
                </a:solidFill>
              </a:rPr>
              <a:t>Kommunale helsetenester </a:t>
            </a:r>
            <a:r>
              <a:rPr lang="nn-NO" sz="2400" i="1" dirty="0" smtClean="0">
                <a:solidFill>
                  <a:schemeClr val="accent1">
                    <a:lumMod val="75000"/>
                  </a:schemeClr>
                </a:solidFill>
              </a:rPr>
              <a:t>inkludert </a:t>
            </a:r>
            <a:r>
              <a:rPr lang="nn-NO" sz="2400" i="1" dirty="0">
                <a:solidFill>
                  <a:schemeClr val="accent1">
                    <a:lumMod val="75000"/>
                  </a:schemeClr>
                </a:solidFill>
              </a:rPr>
              <a:t>fastlege og frisklivssentralar</a:t>
            </a:r>
            <a:endParaRPr lang="nn-NO" sz="4000" i="1" dirty="0">
              <a:solidFill>
                <a:schemeClr val="accent1">
                  <a:lumMod val="75000"/>
                </a:schemeClr>
              </a:solidFill>
            </a:endParaRPr>
          </a:p>
        </p:txBody>
      </p:sp>
      <p:sp>
        <p:nvSpPr>
          <p:cNvPr id="4" name="Rektangel 3"/>
          <p:cNvSpPr/>
          <p:nvPr/>
        </p:nvSpPr>
        <p:spPr>
          <a:xfrm>
            <a:off x="398352" y="365125"/>
            <a:ext cx="11454014" cy="612621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n-NO"/>
          </a:p>
        </p:txBody>
      </p:sp>
      <p:sp>
        <p:nvSpPr>
          <p:cNvPr id="5" name="Plassholder for innhold 4"/>
          <p:cNvSpPr>
            <a:spLocks noGrp="1"/>
          </p:cNvSpPr>
          <p:nvPr>
            <p:ph idx="1"/>
          </p:nvPr>
        </p:nvSpPr>
        <p:spPr>
          <a:xfrm>
            <a:off x="950686" y="1936653"/>
            <a:ext cx="10515600" cy="3880717"/>
          </a:xfrm>
        </p:spPr>
        <p:txBody>
          <a:bodyPr>
            <a:normAutofit/>
          </a:bodyPr>
          <a:lstStyle/>
          <a:p>
            <a:pPr>
              <a:lnSpc>
                <a:spcPct val="100000"/>
              </a:lnSpc>
            </a:pPr>
            <a:r>
              <a:rPr lang="nn-NO" dirty="0" smtClean="0"/>
              <a:t>Overvekt</a:t>
            </a:r>
          </a:p>
          <a:p>
            <a:pPr>
              <a:lnSpc>
                <a:spcPct val="100000"/>
              </a:lnSpc>
            </a:pPr>
            <a:r>
              <a:rPr lang="nn-NO" dirty="0" smtClean="0"/>
              <a:t>Diabetes</a:t>
            </a:r>
          </a:p>
          <a:p>
            <a:pPr>
              <a:lnSpc>
                <a:spcPct val="100000"/>
              </a:lnSpc>
            </a:pPr>
            <a:r>
              <a:rPr lang="nn-NO" dirty="0" smtClean="0"/>
              <a:t>Hjerte og karsjukdommar</a:t>
            </a:r>
          </a:p>
          <a:p>
            <a:pPr>
              <a:lnSpc>
                <a:spcPct val="100000"/>
              </a:lnSpc>
            </a:pPr>
            <a:r>
              <a:rPr lang="nn-NO" dirty="0" smtClean="0"/>
              <a:t>Psykisk helse</a:t>
            </a:r>
          </a:p>
          <a:p>
            <a:pPr>
              <a:lnSpc>
                <a:spcPct val="100000"/>
              </a:lnSpc>
            </a:pPr>
            <a:r>
              <a:rPr lang="nn-NO" dirty="0" smtClean="0"/>
              <a:t>Allergiar og intoleransar</a:t>
            </a:r>
          </a:p>
          <a:p>
            <a:pPr>
              <a:lnSpc>
                <a:spcPct val="100000"/>
              </a:lnSpc>
            </a:pPr>
            <a:r>
              <a:rPr lang="nn-NO" sz="2200" i="1" dirty="0" smtClean="0"/>
              <a:t>Ein nederlandsk kostnad-nytte analyse viste at behandling hos kef er meir kostnadseffektivt enn behandling hos fastlegen når det gjeld oppfølging av overvekt/vektreduksjon og hjartekarsjukdom/ lipidsenkande behandling</a:t>
            </a:r>
          </a:p>
        </p:txBody>
      </p:sp>
      <p:sp>
        <p:nvSpPr>
          <p:cNvPr id="3" name="AutoShape 2" descr="Bilderesultat for klinisk ernæringsfysiolo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n-NO"/>
          </a:p>
        </p:txBody>
      </p:sp>
      <p:pic>
        <p:nvPicPr>
          <p:cNvPr id="6" name="Bilde 5"/>
          <p:cNvPicPr>
            <a:picLocks noChangeAspect="1"/>
          </p:cNvPicPr>
          <p:nvPr/>
        </p:nvPicPr>
        <p:blipFill>
          <a:blip r:embed="rId3"/>
          <a:stretch>
            <a:fillRect/>
          </a:stretch>
        </p:blipFill>
        <p:spPr>
          <a:xfrm>
            <a:off x="6863236" y="2379518"/>
            <a:ext cx="3735195" cy="178689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3358923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ktangel 8"/>
          <p:cNvSpPr/>
          <p:nvPr/>
        </p:nvSpPr>
        <p:spPr>
          <a:xfrm>
            <a:off x="758536" y="1620982"/>
            <a:ext cx="10515600" cy="4447309"/>
          </a:xfrm>
          <a:prstGeom prst="rect">
            <a:avLst/>
          </a:prstGeom>
          <a:solidFill>
            <a:schemeClr val="accent1">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500"/>
          </a:p>
        </p:txBody>
      </p:sp>
      <p:sp>
        <p:nvSpPr>
          <p:cNvPr id="2" name="Tittel 1"/>
          <p:cNvSpPr>
            <a:spLocks noGrp="1"/>
          </p:cNvSpPr>
          <p:nvPr>
            <p:ph type="title"/>
          </p:nvPr>
        </p:nvSpPr>
        <p:spPr>
          <a:xfrm>
            <a:off x="758536" y="611090"/>
            <a:ext cx="10515600" cy="1325563"/>
          </a:xfrm>
        </p:spPr>
        <p:txBody>
          <a:bodyPr/>
          <a:lstStyle/>
          <a:p>
            <a:r>
              <a:rPr lang="nn-NO" dirty="0" smtClean="0">
                <a:solidFill>
                  <a:schemeClr val="accent1">
                    <a:lumMod val="75000"/>
                  </a:schemeClr>
                </a:solidFill>
              </a:rPr>
              <a:t>Rus og psykiatri</a:t>
            </a:r>
            <a:endParaRPr lang="nn-NO" dirty="0">
              <a:solidFill>
                <a:schemeClr val="accent1">
                  <a:lumMod val="75000"/>
                </a:schemeClr>
              </a:solidFill>
            </a:endParaRPr>
          </a:p>
        </p:txBody>
      </p:sp>
      <p:sp>
        <p:nvSpPr>
          <p:cNvPr id="4" name="Rektangel 3"/>
          <p:cNvSpPr/>
          <p:nvPr/>
        </p:nvSpPr>
        <p:spPr>
          <a:xfrm>
            <a:off x="398352" y="365125"/>
            <a:ext cx="11454014" cy="612621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n-NO"/>
          </a:p>
        </p:txBody>
      </p:sp>
      <p:sp>
        <p:nvSpPr>
          <p:cNvPr id="5" name="Plassholder for innhold 4"/>
          <p:cNvSpPr>
            <a:spLocks noGrp="1"/>
          </p:cNvSpPr>
          <p:nvPr>
            <p:ph idx="1"/>
          </p:nvPr>
        </p:nvSpPr>
        <p:spPr>
          <a:xfrm>
            <a:off x="909122" y="1708580"/>
            <a:ext cx="9720778" cy="4442838"/>
          </a:xfrm>
        </p:spPr>
        <p:txBody>
          <a:bodyPr>
            <a:normAutofit/>
          </a:bodyPr>
          <a:lstStyle/>
          <a:p>
            <a:pPr>
              <a:lnSpc>
                <a:spcPct val="150000"/>
              </a:lnSpc>
            </a:pPr>
            <a:r>
              <a:rPr lang="nn-NO" dirty="0" smtClean="0"/>
              <a:t>Pasientar med psykiske lidingar har auka risiko for å utvikle overvekt, </a:t>
            </a:r>
            <a:r>
              <a:rPr lang="nn-NO" dirty="0" err="1" smtClean="0"/>
              <a:t>fedme</a:t>
            </a:r>
            <a:r>
              <a:rPr lang="nn-NO" dirty="0" smtClean="0"/>
              <a:t> og hjarte og karsjukdom, metabolsk syndrom og diabetes type 2 og dermed også auka risiko for tidlig død</a:t>
            </a:r>
          </a:p>
          <a:p>
            <a:pPr>
              <a:lnSpc>
                <a:spcPct val="150000"/>
              </a:lnSpc>
            </a:pPr>
            <a:r>
              <a:rPr lang="nn-NO" dirty="0" err="1" smtClean="0"/>
              <a:t>Rusmisbrukere</a:t>
            </a:r>
            <a:r>
              <a:rPr lang="nn-NO" dirty="0" smtClean="0"/>
              <a:t> har generelt høgare risiko for                                 mangelfullt kosthald, dårlig                                      ernærings- og tannhelsestatus, og  totalt dårlig helsestatus </a:t>
            </a:r>
          </a:p>
        </p:txBody>
      </p:sp>
      <p:pic>
        <p:nvPicPr>
          <p:cNvPr id="3" name="Bilde 2"/>
          <p:cNvPicPr>
            <a:picLocks noChangeAspect="1"/>
          </p:cNvPicPr>
          <p:nvPr/>
        </p:nvPicPr>
        <p:blipFill>
          <a:blip r:embed="rId3"/>
          <a:stretch>
            <a:fillRect/>
          </a:stretch>
        </p:blipFill>
        <p:spPr>
          <a:xfrm>
            <a:off x="7712435" y="3752104"/>
            <a:ext cx="3151179" cy="2096966"/>
          </a:xfrm>
          <a:prstGeom prst="ellipse">
            <a:avLst/>
          </a:prstGeom>
          <a:ln>
            <a:noFill/>
          </a:ln>
          <a:effectLst>
            <a:softEdge rad="112500"/>
          </a:effectLst>
        </p:spPr>
      </p:pic>
    </p:spTree>
    <p:extLst>
      <p:ext uri="{BB962C8B-B14F-4D97-AF65-F5344CB8AC3E}">
        <p14:creationId xmlns:p14="http://schemas.microsoft.com/office/powerpoint/2010/main" val="11045771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n-NO" dirty="0" smtClean="0"/>
              <a:t>Disposisjon</a:t>
            </a:r>
            <a:endParaRPr lang="nn-NO" dirty="0"/>
          </a:p>
        </p:txBody>
      </p:sp>
      <p:sp>
        <p:nvSpPr>
          <p:cNvPr id="3" name="Plassholder for innhold 2"/>
          <p:cNvSpPr>
            <a:spLocks noGrp="1"/>
          </p:cNvSpPr>
          <p:nvPr>
            <p:ph idx="1"/>
          </p:nvPr>
        </p:nvSpPr>
        <p:spPr/>
        <p:txBody>
          <a:bodyPr>
            <a:normAutofit/>
          </a:bodyPr>
          <a:lstStyle/>
          <a:p>
            <a:pPr>
              <a:lnSpc>
                <a:spcPct val="150000"/>
              </a:lnSpc>
            </a:pPr>
            <a:r>
              <a:rPr lang="nn-NO" dirty="0" smtClean="0"/>
              <a:t>Ernæringsstrategi Helse Førde 2020-2025 </a:t>
            </a:r>
          </a:p>
          <a:p>
            <a:pPr>
              <a:lnSpc>
                <a:spcPct val="150000"/>
              </a:lnSpc>
            </a:pPr>
            <a:r>
              <a:rPr lang="nn-NO" dirty="0" smtClean="0"/>
              <a:t>Samhandling innanfor ernæringsfeltet mellom Helse Førde og KS</a:t>
            </a:r>
          </a:p>
          <a:p>
            <a:pPr lvl="2">
              <a:lnSpc>
                <a:spcPct val="150000"/>
              </a:lnSpc>
            </a:pPr>
            <a:r>
              <a:rPr lang="nn-NO" dirty="0" smtClean="0"/>
              <a:t>Ernæringssatsing i Helse Førde – Ernæringsstrategi i kommunen ?</a:t>
            </a:r>
          </a:p>
          <a:p>
            <a:pPr lvl="3">
              <a:lnSpc>
                <a:spcPct val="150000"/>
              </a:lnSpc>
            </a:pPr>
            <a:r>
              <a:rPr lang="nn-NO" dirty="0" smtClean="0"/>
              <a:t>Systematisk ernæringsarbeid gjennom kunnskapsbasert praksis, dokumentasjon og oversiktsarbeid</a:t>
            </a:r>
          </a:p>
          <a:p>
            <a:pPr lvl="3">
              <a:lnSpc>
                <a:spcPct val="150000"/>
              </a:lnSpc>
            </a:pPr>
            <a:r>
              <a:rPr lang="nn-NO" dirty="0" smtClean="0"/>
              <a:t>Korleis gjere kvarandre gode?</a:t>
            </a:r>
          </a:p>
          <a:p>
            <a:pPr>
              <a:lnSpc>
                <a:spcPct val="150000"/>
              </a:lnSpc>
            </a:pPr>
            <a:r>
              <a:rPr lang="nn-NO" dirty="0" smtClean="0"/>
              <a:t>Ernæring i Helse og Omsorgstenesta</a:t>
            </a:r>
            <a:endParaRPr lang="nn-NO" dirty="0"/>
          </a:p>
        </p:txBody>
      </p:sp>
    </p:spTree>
    <p:extLst>
      <p:ext uri="{BB962C8B-B14F-4D97-AF65-F5344CB8AC3E}">
        <p14:creationId xmlns:p14="http://schemas.microsoft.com/office/powerpoint/2010/main" val="18031887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ktangel 8"/>
          <p:cNvSpPr/>
          <p:nvPr/>
        </p:nvSpPr>
        <p:spPr>
          <a:xfrm>
            <a:off x="758536" y="1620982"/>
            <a:ext cx="10515600" cy="4447309"/>
          </a:xfrm>
          <a:prstGeom prst="rect">
            <a:avLst/>
          </a:prstGeom>
          <a:solidFill>
            <a:schemeClr val="accent1">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500"/>
          </a:p>
        </p:txBody>
      </p:sp>
      <p:sp>
        <p:nvSpPr>
          <p:cNvPr id="2" name="Tittel 1"/>
          <p:cNvSpPr>
            <a:spLocks noGrp="1"/>
          </p:cNvSpPr>
          <p:nvPr>
            <p:ph type="title"/>
          </p:nvPr>
        </p:nvSpPr>
        <p:spPr>
          <a:xfrm>
            <a:off x="758536" y="611090"/>
            <a:ext cx="10515600" cy="1325563"/>
          </a:xfrm>
        </p:spPr>
        <p:txBody>
          <a:bodyPr/>
          <a:lstStyle/>
          <a:p>
            <a:r>
              <a:rPr lang="nn-NO" dirty="0" smtClean="0">
                <a:solidFill>
                  <a:schemeClr val="accent1">
                    <a:lumMod val="75000"/>
                  </a:schemeClr>
                </a:solidFill>
              </a:rPr>
              <a:t>Rehabilitering og Habilitering</a:t>
            </a:r>
            <a:endParaRPr lang="nn-NO" dirty="0">
              <a:solidFill>
                <a:schemeClr val="accent1">
                  <a:lumMod val="75000"/>
                </a:schemeClr>
              </a:solidFill>
            </a:endParaRPr>
          </a:p>
        </p:txBody>
      </p:sp>
      <p:sp>
        <p:nvSpPr>
          <p:cNvPr id="4" name="Rektangel 3"/>
          <p:cNvSpPr/>
          <p:nvPr/>
        </p:nvSpPr>
        <p:spPr>
          <a:xfrm>
            <a:off x="398352" y="365125"/>
            <a:ext cx="11454014" cy="612621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n-NO"/>
          </a:p>
        </p:txBody>
      </p:sp>
      <p:sp>
        <p:nvSpPr>
          <p:cNvPr id="5" name="Plassholder for innhold 4"/>
          <p:cNvSpPr>
            <a:spLocks noGrp="1"/>
          </p:cNvSpPr>
          <p:nvPr>
            <p:ph idx="1"/>
          </p:nvPr>
        </p:nvSpPr>
        <p:spPr>
          <a:xfrm>
            <a:off x="909122" y="1708580"/>
            <a:ext cx="9720778" cy="4442838"/>
          </a:xfrm>
        </p:spPr>
        <p:txBody>
          <a:bodyPr>
            <a:normAutofit fontScale="92500"/>
          </a:bodyPr>
          <a:lstStyle/>
          <a:p>
            <a:pPr>
              <a:lnSpc>
                <a:spcPct val="150000"/>
              </a:lnSpc>
            </a:pPr>
            <a:r>
              <a:rPr lang="nn-NO" dirty="0" smtClean="0"/>
              <a:t>Innan </a:t>
            </a:r>
            <a:r>
              <a:rPr lang="nn-NO" dirty="0" err="1" smtClean="0"/>
              <a:t>habilitering</a:t>
            </a:r>
            <a:r>
              <a:rPr lang="nn-NO" dirty="0" smtClean="0"/>
              <a:t> </a:t>
            </a:r>
          </a:p>
          <a:p>
            <a:pPr lvl="1">
              <a:lnSpc>
                <a:spcPct val="150000"/>
              </a:lnSpc>
            </a:pPr>
            <a:r>
              <a:rPr lang="nn-NO" dirty="0" err="1" smtClean="0"/>
              <a:t>Etevanskar</a:t>
            </a:r>
            <a:r>
              <a:rPr lang="nn-NO" dirty="0" smtClean="0"/>
              <a:t> og eller overvekt hos barn, unge og vaksne med funksjonsnedsetjing og andre tilstandar</a:t>
            </a:r>
          </a:p>
          <a:p>
            <a:pPr>
              <a:lnSpc>
                <a:spcPct val="150000"/>
              </a:lnSpc>
            </a:pPr>
            <a:r>
              <a:rPr lang="nn-NO" dirty="0" smtClean="0"/>
              <a:t>Innan rehabilitering: </a:t>
            </a:r>
          </a:p>
          <a:p>
            <a:pPr lvl="1">
              <a:lnSpc>
                <a:spcPct val="150000"/>
              </a:lnSpc>
            </a:pPr>
            <a:r>
              <a:rPr lang="nb-NO" dirty="0" smtClean="0"/>
              <a:t>Overvekt, </a:t>
            </a:r>
            <a:r>
              <a:rPr lang="nb-NO" dirty="0" err="1" smtClean="0"/>
              <a:t>hjarte</a:t>
            </a:r>
            <a:r>
              <a:rPr lang="nb-NO" dirty="0" smtClean="0"/>
              <a:t>- </a:t>
            </a:r>
            <a:r>
              <a:rPr lang="nb-NO" dirty="0"/>
              <a:t>og karsykdom, diabetes, kols og </a:t>
            </a:r>
            <a:r>
              <a:rPr lang="nb-NO" dirty="0" smtClean="0"/>
              <a:t>kreft </a:t>
            </a:r>
            <a:r>
              <a:rPr lang="nb-NO" dirty="0"/>
              <a:t>og </a:t>
            </a:r>
            <a:r>
              <a:rPr lang="nb-NO" dirty="0" smtClean="0"/>
              <a:t>andre </a:t>
            </a:r>
            <a:r>
              <a:rPr lang="nb-NO" dirty="0" err="1" smtClean="0"/>
              <a:t>brukargrupper</a:t>
            </a:r>
            <a:r>
              <a:rPr lang="nb-NO" dirty="0" smtClean="0"/>
              <a:t> </a:t>
            </a:r>
            <a:r>
              <a:rPr lang="nb-NO" dirty="0"/>
              <a:t>med </a:t>
            </a:r>
            <a:r>
              <a:rPr lang="nb-NO" dirty="0" smtClean="0"/>
              <a:t>høg </a:t>
            </a:r>
            <a:r>
              <a:rPr lang="nb-NO" dirty="0" err="1" smtClean="0"/>
              <a:t>førekomst</a:t>
            </a:r>
            <a:r>
              <a:rPr lang="nb-NO" dirty="0" smtClean="0"/>
              <a:t> </a:t>
            </a:r>
            <a:r>
              <a:rPr lang="nb-NO" dirty="0"/>
              <a:t>av underernæring (</a:t>
            </a:r>
            <a:r>
              <a:rPr lang="nb-NO" dirty="0" err="1"/>
              <a:t>orto</a:t>
            </a:r>
            <a:r>
              <a:rPr lang="nb-NO" dirty="0"/>
              <a:t>-geriatriske </a:t>
            </a:r>
            <a:r>
              <a:rPr lang="nb-NO" dirty="0" err="1" smtClean="0"/>
              <a:t>pasientar</a:t>
            </a:r>
            <a:r>
              <a:rPr lang="nb-NO" dirty="0"/>
              <a:t>, kreft, slag, hjerneslag, nevrologiske </a:t>
            </a:r>
            <a:r>
              <a:rPr lang="nb-NO" dirty="0" err="1" smtClean="0"/>
              <a:t>lidingar</a:t>
            </a:r>
            <a:r>
              <a:rPr lang="nb-NO" dirty="0"/>
              <a:t>, reumatiske </a:t>
            </a:r>
            <a:r>
              <a:rPr lang="nb-NO" dirty="0" err="1" smtClean="0"/>
              <a:t>lidingar</a:t>
            </a:r>
            <a:endParaRPr lang="nn-NO" dirty="0" smtClean="0"/>
          </a:p>
        </p:txBody>
      </p:sp>
      <p:pic>
        <p:nvPicPr>
          <p:cNvPr id="2050" name="Picture 2" descr="Bilderesultat for nasjonal kompetansetjeneste for habilitering av barn med spise- og ernæringsvansk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15400" y="1906924"/>
            <a:ext cx="2225270" cy="152730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9119381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ktangel 8"/>
          <p:cNvSpPr/>
          <p:nvPr/>
        </p:nvSpPr>
        <p:spPr>
          <a:xfrm>
            <a:off x="758536" y="1620982"/>
            <a:ext cx="10515600" cy="4447309"/>
          </a:xfrm>
          <a:prstGeom prst="rect">
            <a:avLst/>
          </a:prstGeom>
          <a:solidFill>
            <a:schemeClr val="accent1">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500"/>
          </a:p>
        </p:txBody>
      </p:sp>
      <p:sp>
        <p:nvSpPr>
          <p:cNvPr id="2" name="Tittel 1"/>
          <p:cNvSpPr>
            <a:spLocks noGrp="1"/>
          </p:cNvSpPr>
          <p:nvPr>
            <p:ph type="title"/>
          </p:nvPr>
        </p:nvSpPr>
        <p:spPr>
          <a:xfrm>
            <a:off x="758536" y="611090"/>
            <a:ext cx="10515600" cy="1325563"/>
          </a:xfrm>
        </p:spPr>
        <p:txBody>
          <a:bodyPr/>
          <a:lstStyle/>
          <a:p>
            <a:r>
              <a:rPr lang="nn-NO" dirty="0" smtClean="0">
                <a:solidFill>
                  <a:schemeClr val="accent1">
                    <a:lumMod val="75000"/>
                  </a:schemeClr>
                </a:solidFill>
              </a:rPr>
              <a:t>Pleie og omsorgstenesta</a:t>
            </a:r>
            <a:endParaRPr lang="nn-NO" dirty="0">
              <a:solidFill>
                <a:schemeClr val="accent1">
                  <a:lumMod val="75000"/>
                </a:schemeClr>
              </a:solidFill>
            </a:endParaRPr>
          </a:p>
        </p:txBody>
      </p:sp>
      <p:sp>
        <p:nvSpPr>
          <p:cNvPr id="4" name="Rektangel 3"/>
          <p:cNvSpPr/>
          <p:nvPr/>
        </p:nvSpPr>
        <p:spPr>
          <a:xfrm>
            <a:off x="398352" y="365125"/>
            <a:ext cx="11454014" cy="612621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n-NO"/>
          </a:p>
        </p:txBody>
      </p:sp>
      <p:sp>
        <p:nvSpPr>
          <p:cNvPr id="5" name="Plassholder for innhold 4"/>
          <p:cNvSpPr>
            <a:spLocks noGrp="1"/>
          </p:cNvSpPr>
          <p:nvPr>
            <p:ph idx="1"/>
          </p:nvPr>
        </p:nvSpPr>
        <p:spPr>
          <a:xfrm>
            <a:off x="909122" y="1708580"/>
            <a:ext cx="9720778" cy="4442838"/>
          </a:xfrm>
        </p:spPr>
        <p:txBody>
          <a:bodyPr>
            <a:normAutofit/>
          </a:bodyPr>
          <a:lstStyle/>
          <a:p>
            <a:pPr>
              <a:lnSpc>
                <a:spcPct val="150000"/>
              </a:lnSpc>
            </a:pPr>
            <a:r>
              <a:rPr lang="nn-NO" dirty="0" smtClean="0"/>
              <a:t>Særleg utsatt er eldre og pasientar med kreft og infeksjonar</a:t>
            </a:r>
          </a:p>
          <a:p>
            <a:pPr>
              <a:lnSpc>
                <a:spcPct val="150000"/>
              </a:lnSpc>
            </a:pPr>
            <a:r>
              <a:rPr lang="nn-NO" dirty="0" smtClean="0"/>
              <a:t>2 av 3 sjukeheimar har avvik på ernæring</a:t>
            </a:r>
          </a:p>
          <a:p>
            <a:pPr>
              <a:lnSpc>
                <a:spcPct val="150000"/>
              </a:lnSpc>
            </a:pPr>
            <a:r>
              <a:rPr lang="nn-NO" dirty="0" smtClean="0"/>
              <a:t>Status viser at behov for kompetanse innan ernæring og for å implementere gode rutinar for oppfølging av ernæringsstatus.</a:t>
            </a:r>
          </a:p>
          <a:p>
            <a:pPr lvl="1">
              <a:lnSpc>
                <a:spcPct val="150000"/>
              </a:lnSpc>
            </a:pPr>
            <a:r>
              <a:rPr lang="nn-NO" dirty="0" smtClean="0"/>
              <a:t>Dette må sjåast i samanheng med utvikling og implementering av kvalitetsindikatorar på ernæring i pleie og omsorgstenesta</a:t>
            </a:r>
          </a:p>
        </p:txBody>
      </p:sp>
    </p:spTree>
    <p:extLst>
      <p:ext uri="{BB962C8B-B14F-4D97-AF65-F5344CB8AC3E}">
        <p14:creationId xmlns:p14="http://schemas.microsoft.com/office/powerpoint/2010/main" val="230605691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6"/>
          <p:cNvSpPr/>
          <p:nvPr/>
        </p:nvSpPr>
        <p:spPr>
          <a:xfrm>
            <a:off x="525887" y="832430"/>
            <a:ext cx="11140225" cy="5658155"/>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500"/>
          </a:p>
        </p:txBody>
      </p:sp>
      <p:sp>
        <p:nvSpPr>
          <p:cNvPr id="3" name="Tittel 2"/>
          <p:cNvSpPr>
            <a:spLocks noGrp="1"/>
          </p:cNvSpPr>
          <p:nvPr>
            <p:ph type="title"/>
          </p:nvPr>
        </p:nvSpPr>
        <p:spPr>
          <a:xfrm>
            <a:off x="892628" y="1162844"/>
            <a:ext cx="10515600" cy="1325563"/>
          </a:xfrm>
        </p:spPr>
        <p:txBody>
          <a:bodyPr>
            <a:normAutofit fontScale="90000"/>
          </a:bodyPr>
          <a:lstStyle/>
          <a:p>
            <a:r>
              <a:rPr lang="nb-NO" sz="4500" dirty="0">
                <a:solidFill>
                  <a:srgbClr val="00338D"/>
                </a:solidFill>
                <a:latin typeface="Calibri" panose="020F0502020204030204"/>
              </a:rPr>
              <a:t>Nasjonal handlingsplan for </a:t>
            </a:r>
            <a:r>
              <a:rPr lang="nb-NO" sz="4500" dirty="0" smtClean="0">
                <a:solidFill>
                  <a:srgbClr val="00338D"/>
                </a:solidFill>
                <a:latin typeface="Calibri" panose="020F0502020204030204"/>
              </a:rPr>
              <a:t>                             bedre </a:t>
            </a:r>
            <a:r>
              <a:rPr lang="nb-NO" sz="4500" dirty="0">
                <a:solidFill>
                  <a:srgbClr val="00338D"/>
                </a:solidFill>
                <a:latin typeface="Calibri" panose="020F0502020204030204"/>
              </a:rPr>
              <a:t>kosthold (2017–2021) </a:t>
            </a:r>
            <a:endParaRPr lang="nn-NO" dirty="0"/>
          </a:p>
        </p:txBody>
      </p:sp>
      <p:sp>
        <p:nvSpPr>
          <p:cNvPr id="2" name="Plassholder for innhold 1"/>
          <p:cNvSpPr>
            <a:spLocks noGrp="1"/>
          </p:cNvSpPr>
          <p:nvPr>
            <p:ph idx="1"/>
          </p:nvPr>
        </p:nvSpPr>
        <p:spPr/>
        <p:txBody>
          <a:bodyPr>
            <a:normAutofit/>
          </a:bodyPr>
          <a:lstStyle/>
          <a:p>
            <a:pPr marL="457182" lvl="1" indent="0" eaLnBrk="0" fontAlgn="base" hangingPunct="0">
              <a:lnSpc>
                <a:spcPct val="170000"/>
              </a:lnSpc>
              <a:spcBef>
                <a:spcPct val="20000"/>
              </a:spcBef>
              <a:spcAft>
                <a:spcPct val="0"/>
              </a:spcAft>
              <a:buNone/>
            </a:pPr>
            <a:endParaRPr lang="nb-NO" sz="2200" kern="0" dirty="0">
              <a:solidFill>
                <a:srgbClr val="000000"/>
              </a:solidFill>
              <a:latin typeface="Arial Unicode MS"/>
            </a:endParaRPr>
          </a:p>
          <a:p>
            <a:endParaRPr lang="nb-NO" dirty="0"/>
          </a:p>
        </p:txBody>
      </p:sp>
      <p:sp>
        <p:nvSpPr>
          <p:cNvPr id="4" name="Rektangel 3"/>
          <p:cNvSpPr/>
          <p:nvPr/>
        </p:nvSpPr>
        <p:spPr>
          <a:xfrm>
            <a:off x="892630" y="2784109"/>
            <a:ext cx="6994070" cy="2908489"/>
          </a:xfrm>
          <a:prstGeom prst="rect">
            <a:avLst/>
          </a:prstGeom>
        </p:spPr>
        <p:txBody>
          <a:bodyPr wrap="square">
            <a:spAutoFit/>
          </a:bodyPr>
          <a:lstStyle/>
          <a:p>
            <a:pPr defTabSz="914363">
              <a:lnSpc>
                <a:spcPct val="150000"/>
              </a:lnSpc>
              <a:buClr>
                <a:schemeClr val="accent1"/>
              </a:buClr>
            </a:pPr>
            <a:r>
              <a:rPr lang="nn-NO" sz="2600" b="1" dirty="0">
                <a:solidFill>
                  <a:srgbClr val="000000"/>
                </a:solidFill>
                <a:latin typeface="Calibri" panose="020F0502020204030204" pitchFamily="34" charset="0"/>
                <a:cs typeface="Calibri" panose="020F0502020204030204" pitchFamily="34" charset="0"/>
              </a:rPr>
              <a:t>Sunt </a:t>
            </a:r>
            <a:r>
              <a:rPr lang="nn-NO" sz="2600" b="1" dirty="0" smtClean="0">
                <a:solidFill>
                  <a:srgbClr val="000000"/>
                </a:solidFill>
                <a:latin typeface="Calibri" panose="020F0502020204030204" pitchFamily="34" charset="0"/>
                <a:cs typeface="Calibri" panose="020F0502020204030204" pitchFamily="34" charset="0"/>
              </a:rPr>
              <a:t>kosthold, måltidsglede og god </a:t>
            </a:r>
            <a:r>
              <a:rPr lang="nn-NO" sz="2600" b="1" dirty="0">
                <a:solidFill>
                  <a:srgbClr val="000000"/>
                </a:solidFill>
                <a:latin typeface="Calibri" panose="020F0502020204030204" pitchFamily="34" charset="0"/>
                <a:cs typeface="Calibri" panose="020F0502020204030204" pitchFamily="34" charset="0"/>
              </a:rPr>
              <a:t>helse </a:t>
            </a:r>
            <a:r>
              <a:rPr lang="nn-NO" sz="2600" b="1" dirty="0" smtClean="0">
                <a:solidFill>
                  <a:srgbClr val="000000"/>
                </a:solidFill>
                <a:latin typeface="Calibri" panose="020F0502020204030204" pitchFamily="34" charset="0"/>
                <a:cs typeface="Calibri" panose="020F0502020204030204" pitchFamily="34" charset="0"/>
              </a:rPr>
              <a:t>for </a:t>
            </a:r>
            <a:r>
              <a:rPr lang="nn-NO" sz="2600" b="1" dirty="0">
                <a:solidFill>
                  <a:srgbClr val="000000"/>
                </a:solidFill>
                <a:latin typeface="Calibri" panose="020F0502020204030204" pitchFamily="34" charset="0"/>
                <a:cs typeface="Calibri" panose="020F0502020204030204" pitchFamily="34" charset="0"/>
              </a:rPr>
              <a:t>alle</a:t>
            </a:r>
            <a:r>
              <a:rPr lang="nn-NO" sz="2600" b="1" dirty="0" smtClean="0">
                <a:solidFill>
                  <a:srgbClr val="000000"/>
                </a:solidFill>
                <a:latin typeface="Calibri" panose="020F0502020204030204" pitchFamily="34" charset="0"/>
                <a:cs typeface="Calibri" panose="020F0502020204030204" pitchFamily="34" charset="0"/>
              </a:rPr>
              <a:t>!</a:t>
            </a:r>
          </a:p>
          <a:p>
            <a:pPr marL="380985" indent="-380985" defTabSz="914363">
              <a:lnSpc>
                <a:spcPct val="150000"/>
              </a:lnSpc>
              <a:buClr>
                <a:schemeClr val="accent1"/>
              </a:buClr>
              <a:buFont typeface="Arial" panose="020B0604020202020204" pitchFamily="34" charset="0"/>
              <a:buChar char="•"/>
            </a:pPr>
            <a:r>
              <a:rPr lang="nn-NO" sz="2400" dirty="0">
                <a:solidFill>
                  <a:srgbClr val="000000"/>
                </a:solidFill>
                <a:latin typeface="Calibri" panose="020F0502020204030204" pitchFamily="34" charset="0"/>
                <a:cs typeface="Calibri" panose="020F0502020204030204" pitchFamily="34" charset="0"/>
              </a:rPr>
              <a:t>Forslag til anbefalt fordeling av ansvar og oppgåver i høve god ernæringspraksis</a:t>
            </a:r>
          </a:p>
          <a:p>
            <a:pPr marL="380985" indent="-380985" defTabSz="914363">
              <a:lnSpc>
                <a:spcPct val="150000"/>
              </a:lnSpc>
              <a:buClr>
                <a:schemeClr val="accent1"/>
              </a:buClr>
              <a:buFont typeface="Arial" panose="020B0604020202020204" pitchFamily="34" charset="0"/>
              <a:buChar char="•"/>
            </a:pPr>
            <a:r>
              <a:rPr lang="nn-NO" sz="2400" dirty="0">
                <a:solidFill>
                  <a:srgbClr val="000000"/>
                </a:solidFill>
                <a:latin typeface="Calibri" panose="020F0502020204030204" pitchFamily="34" charset="0"/>
                <a:cs typeface="Calibri" panose="020F0502020204030204" pitchFamily="34" charset="0"/>
              </a:rPr>
              <a:t>Ernæringsfaglige </a:t>
            </a:r>
            <a:r>
              <a:rPr lang="nn-NO" sz="2400" dirty="0" smtClean="0">
                <a:solidFill>
                  <a:srgbClr val="000000"/>
                </a:solidFill>
                <a:latin typeface="Calibri" panose="020F0502020204030204" pitchFamily="34" charset="0"/>
                <a:cs typeface="Calibri" panose="020F0502020204030204" pitchFamily="34" charset="0"/>
              </a:rPr>
              <a:t>utfordingar </a:t>
            </a:r>
            <a:r>
              <a:rPr lang="nn-NO" sz="2400" dirty="0">
                <a:solidFill>
                  <a:srgbClr val="000000"/>
                </a:solidFill>
                <a:latin typeface="Calibri" panose="020F0502020204030204" pitchFamily="34" charset="0"/>
                <a:cs typeface="Calibri" panose="020F0502020204030204" pitchFamily="34" charset="0"/>
              </a:rPr>
              <a:t>i helse- og omsorgstenesta</a:t>
            </a:r>
          </a:p>
        </p:txBody>
      </p:sp>
      <p:pic>
        <p:nvPicPr>
          <p:cNvPr id="5" name="Bilde 4"/>
          <p:cNvPicPr>
            <a:picLocks noChangeAspect="1"/>
          </p:cNvPicPr>
          <p:nvPr/>
        </p:nvPicPr>
        <p:blipFill>
          <a:blip r:embed="rId3"/>
          <a:stretch>
            <a:fillRect/>
          </a:stretch>
        </p:blipFill>
        <p:spPr>
          <a:xfrm>
            <a:off x="9960556" y="141063"/>
            <a:ext cx="2076740" cy="619211"/>
          </a:xfrm>
          <a:prstGeom prst="rect">
            <a:avLst/>
          </a:prstGeom>
        </p:spPr>
      </p:pic>
      <p:sp>
        <p:nvSpPr>
          <p:cNvPr id="10" name="Plassholder for bunntekst 3"/>
          <p:cNvSpPr>
            <a:spLocks noGrp="1"/>
          </p:cNvSpPr>
          <p:nvPr>
            <p:ph type="ftr" sz="quarter" idx="11"/>
          </p:nvPr>
        </p:nvSpPr>
        <p:spPr>
          <a:xfrm>
            <a:off x="585651" y="6490585"/>
            <a:ext cx="11197046" cy="365125"/>
          </a:xfrm>
        </p:spPr>
        <p:txBody>
          <a:bodyPr/>
          <a:lstStyle/>
          <a:p>
            <a:pPr algn="l"/>
            <a:r>
              <a:rPr lang="nn-NO" sz="1100" dirty="0" smtClean="0"/>
              <a:t>https://www.helsedirektoratet.no/faglige-rad/ernaering-kosthold-og-maltider-i-helse-og-omsorgstjenesten/god-ernaeringspraksis/fordeling-av-ansvar-og-oppgaver-for-ernaeringsarbeidet-i-helse-og-omsorgstjenesten</a:t>
            </a:r>
            <a:endParaRPr lang="nn-NO" sz="1100" dirty="0"/>
          </a:p>
        </p:txBody>
      </p:sp>
      <p:pic>
        <p:nvPicPr>
          <p:cNvPr id="11" name="Bilde 10"/>
          <p:cNvPicPr>
            <a:picLocks noChangeAspect="1"/>
          </p:cNvPicPr>
          <p:nvPr/>
        </p:nvPicPr>
        <p:blipFill>
          <a:blip r:embed="rId4"/>
          <a:stretch>
            <a:fillRect/>
          </a:stretch>
        </p:blipFill>
        <p:spPr>
          <a:xfrm>
            <a:off x="7626824" y="1338376"/>
            <a:ext cx="3248845" cy="4574106"/>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extLst>
      <p:ext uri="{BB962C8B-B14F-4D97-AF65-F5344CB8AC3E}">
        <p14:creationId xmlns:p14="http://schemas.microsoft.com/office/powerpoint/2010/main" val="56608009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p:cNvPicPr>
            <a:picLocks noChangeAspect="1"/>
          </p:cNvPicPr>
          <p:nvPr/>
        </p:nvPicPr>
        <p:blipFill>
          <a:blip r:embed="rId3"/>
          <a:stretch>
            <a:fillRect/>
          </a:stretch>
        </p:blipFill>
        <p:spPr>
          <a:xfrm>
            <a:off x="5472332" y="168812"/>
            <a:ext cx="6372809" cy="6559695"/>
          </a:xfrm>
          <a:prstGeom prst="rect">
            <a:avLst/>
          </a:prstGeom>
          <a:ln>
            <a:noFill/>
          </a:ln>
          <a:effectLst>
            <a:outerShdw blurRad="292100" dist="139700" dir="2700000" algn="tl" rotWithShape="0">
              <a:srgbClr val="333333">
                <a:alpha val="65000"/>
              </a:srgbClr>
            </a:outerShdw>
          </a:effectLst>
        </p:spPr>
      </p:pic>
      <p:pic>
        <p:nvPicPr>
          <p:cNvPr id="5" name="Bilde 4"/>
          <p:cNvPicPr>
            <a:picLocks noChangeAspect="1"/>
          </p:cNvPicPr>
          <p:nvPr/>
        </p:nvPicPr>
        <p:blipFill>
          <a:blip r:embed="rId4"/>
          <a:stretch>
            <a:fillRect/>
          </a:stretch>
        </p:blipFill>
        <p:spPr>
          <a:xfrm>
            <a:off x="827319" y="622213"/>
            <a:ext cx="3887861" cy="547378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1123520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80120" y="318058"/>
            <a:ext cx="4185492" cy="1325563"/>
          </a:xfrm>
        </p:spPr>
        <p:txBody>
          <a:bodyPr/>
          <a:lstStyle/>
          <a:p>
            <a:r>
              <a:rPr lang="nn-NO" dirty="0" smtClean="0"/>
              <a:t>Ord frå ein sjukepleiar…</a:t>
            </a:r>
            <a:endParaRPr lang="nn-NO" dirty="0"/>
          </a:p>
        </p:txBody>
      </p:sp>
      <p:sp>
        <p:nvSpPr>
          <p:cNvPr id="5" name="TekstSylinder 4"/>
          <p:cNvSpPr txBox="1"/>
          <p:nvPr/>
        </p:nvSpPr>
        <p:spPr>
          <a:xfrm>
            <a:off x="5952522" y="710873"/>
            <a:ext cx="4553739" cy="1200329"/>
          </a:xfrm>
          <a:prstGeom prst="rect">
            <a:avLst/>
          </a:prstGeom>
          <a:noFill/>
        </p:spPr>
        <p:txBody>
          <a:bodyPr wrap="square" rtlCol="0">
            <a:spAutoFit/>
          </a:bodyPr>
          <a:lstStyle/>
          <a:p>
            <a:r>
              <a:rPr lang="nn-NO" dirty="0" smtClean="0">
                <a:solidFill>
                  <a:schemeClr val="accent1">
                    <a:lumMod val="75000"/>
                  </a:schemeClr>
                </a:solidFill>
              </a:rPr>
              <a:t>«Vi </a:t>
            </a:r>
            <a:r>
              <a:rPr lang="nn-NO" dirty="0">
                <a:solidFill>
                  <a:schemeClr val="accent1">
                    <a:lumMod val="75000"/>
                  </a:schemeClr>
                </a:solidFill>
              </a:rPr>
              <a:t>gjer så godt </a:t>
            </a:r>
            <a:r>
              <a:rPr lang="nn-NO" dirty="0" smtClean="0">
                <a:solidFill>
                  <a:schemeClr val="accent1">
                    <a:lumMod val="75000"/>
                  </a:schemeClr>
                </a:solidFill>
              </a:rPr>
              <a:t>vi </a:t>
            </a:r>
            <a:r>
              <a:rPr lang="nn-NO" dirty="0">
                <a:solidFill>
                  <a:schemeClr val="accent1">
                    <a:lumMod val="75000"/>
                  </a:schemeClr>
                </a:solidFill>
              </a:rPr>
              <a:t>kan kvar dag, men samstundes ser </a:t>
            </a:r>
            <a:r>
              <a:rPr lang="nn-NO" dirty="0" smtClean="0">
                <a:solidFill>
                  <a:schemeClr val="accent1">
                    <a:lumMod val="75000"/>
                  </a:schemeClr>
                </a:solidFill>
              </a:rPr>
              <a:t>vi </a:t>
            </a:r>
            <a:r>
              <a:rPr lang="nn-NO" dirty="0">
                <a:solidFill>
                  <a:schemeClr val="accent1">
                    <a:lumMod val="75000"/>
                  </a:schemeClr>
                </a:solidFill>
              </a:rPr>
              <a:t>behovet for rettleiing, anbefalingar og fagleg støtte i vanskelege </a:t>
            </a:r>
            <a:r>
              <a:rPr lang="nn-NO" dirty="0" err="1">
                <a:solidFill>
                  <a:schemeClr val="accent1">
                    <a:lumMod val="75000"/>
                  </a:schemeClr>
                </a:solidFill>
              </a:rPr>
              <a:t>kostholdsrelaterte</a:t>
            </a:r>
            <a:r>
              <a:rPr lang="nn-NO" dirty="0">
                <a:solidFill>
                  <a:schemeClr val="accent1">
                    <a:lumMod val="75000"/>
                  </a:schemeClr>
                </a:solidFill>
              </a:rPr>
              <a:t> </a:t>
            </a:r>
            <a:r>
              <a:rPr lang="nn-NO" dirty="0" smtClean="0">
                <a:solidFill>
                  <a:schemeClr val="accent1">
                    <a:lumMod val="75000"/>
                  </a:schemeClr>
                </a:solidFill>
              </a:rPr>
              <a:t>problemstillingar»</a:t>
            </a:r>
            <a:endParaRPr lang="nn-NO" dirty="0">
              <a:solidFill>
                <a:schemeClr val="accent1">
                  <a:lumMod val="75000"/>
                </a:schemeClr>
              </a:solidFill>
            </a:endParaRPr>
          </a:p>
        </p:txBody>
      </p:sp>
      <p:sp>
        <p:nvSpPr>
          <p:cNvPr id="6" name="TekstSylinder 5"/>
          <p:cNvSpPr txBox="1"/>
          <p:nvPr/>
        </p:nvSpPr>
        <p:spPr>
          <a:xfrm>
            <a:off x="1145193" y="2637802"/>
            <a:ext cx="4274545" cy="1754326"/>
          </a:xfrm>
          <a:prstGeom prst="rect">
            <a:avLst/>
          </a:prstGeom>
          <a:noFill/>
        </p:spPr>
        <p:txBody>
          <a:bodyPr wrap="square" rtlCol="0">
            <a:spAutoFit/>
          </a:bodyPr>
          <a:lstStyle/>
          <a:p>
            <a:r>
              <a:rPr lang="nn-NO" dirty="0" smtClean="0">
                <a:solidFill>
                  <a:schemeClr val="accent6">
                    <a:lumMod val="75000"/>
                  </a:schemeClr>
                </a:solidFill>
              </a:rPr>
              <a:t>«Vi </a:t>
            </a:r>
            <a:r>
              <a:rPr lang="nn-NO" dirty="0">
                <a:solidFill>
                  <a:schemeClr val="accent6">
                    <a:lumMod val="75000"/>
                  </a:schemeClr>
                </a:solidFill>
              </a:rPr>
              <a:t>har ikkje inngåande kunnskapar </a:t>
            </a:r>
            <a:r>
              <a:rPr lang="nn-NO" dirty="0" smtClean="0">
                <a:solidFill>
                  <a:schemeClr val="accent6">
                    <a:lumMod val="75000"/>
                  </a:schemeClr>
                </a:solidFill>
              </a:rPr>
              <a:t>om ernæring </a:t>
            </a:r>
            <a:r>
              <a:rPr lang="nn-NO" dirty="0">
                <a:solidFill>
                  <a:schemeClr val="accent6">
                    <a:lumMod val="75000"/>
                  </a:schemeClr>
                </a:solidFill>
              </a:rPr>
              <a:t>på same måte som ein klinisk ernæringsfysiolog med 5 års utdanning </a:t>
            </a:r>
            <a:r>
              <a:rPr lang="nn-NO" dirty="0" smtClean="0">
                <a:solidFill>
                  <a:schemeClr val="accent6">
                    <a:lumMod val="75000"/>
                  </a:schemeClr>
                </a:solidFill>
              </a:rPr>
              <a:t>har. </a:t>
            </a:r>
            <a:r>
              <a:rPr lang="nn-NO" dirty="0">
                <a:solidFill>
                  <a:schemeClr val="accent6">
                    <a:lumMod val="75000"/>
                  </a:schemeClr>
                </a:solidFill>
              </a:rPr>
              <a:t>Heller ikkje fastlegane har denne kompetansen, med eit halvt års ernæring i løpet av </a:t>
            </a:r>
            <a:r>
              <a:rPr lang="nn-NO" dirty="0" smtClean="0">
                <a:solidFill>
                  <a:schemeClr val="accent6">
                    <a:lumMod val="75000"/>
                  </a:schemeClr>
                </a:solidFill>
              </a:rPr>
              <a:t>medisinstudiet»</a:t>
            </a:r>
            <a:endParaRPr lang="nn-NO" dirty="0">
              <a:solidFill>
                <a:schemeClr val="accent6">
                  <a:lumMod val="75000"/>
                </a:schemeClr>
              </a:solidFill>
            </a:endParaRPr>
          </a:p>
        </p:txBody>
      </p:sp>
      <p:sp>
        <p:nvSpPr>
          <p:cNvPr id="7" name="Rektangel 6"/>
          <p:cNvSpPr/>
          <p:nvPr/>
        </p:nvSpPr>
        <p:spPr>
          <a:xfrm>
            <a:off x="7022833" y="3133422"/>
            <a:ext cx="3640871" cy="1477328"/>
          </a:xfrm>
          <a:prstGeom prst="rect">
            <a:avLst/>
          </a:prstGeom>
        </p:spPr>
        <p:txBody>
          <a:bodyPr wrap="square">
            <a:spAutoFit/>
          </a:bodyPr>
          <a:lstStyle/>
          <a:p>
            <a:r>
              <a:rPr lang="nn-NO" dirty="0" smtClean="0">
                <a:solidFill>
                  <a:srgbClr val="C00000"/>
                </a:solidFill>
              </a:rPr>
              <a:t>«Ernæringsmessige utfordringar </a:t>
            </a:r>
            <a:r>
              <a:rPr lang="nn-NO" dirty="0">
                <a:solidFill>
                  <a:srgbClr val="C00000"/>
                </a:solidFill>
              </a:rPr>
              <a:t>er velkjende, og noko både sjukepleiarane, helsefagarbeidarane og ufaglærte brukar mykje tid og ressursar </a:t>
            </a:r>
            <a:r>
              <a:rPr lang="nn-NO" dirty="0" smtClean="0">
                <a:solidFill>
                  <a:srgbClr val="C00000"/>
                </a:solidFill>
              </a:rPr>
              <a:t>på»</a:t>
            </a:r>
            <a:endParaRPr lang="nn-NO" dirty="0">
              <a:solidFill>
                <a:srgbClr val="C00000"/>
              </a:solidFill>
            </a:endParaRPr>
          </a:p>
        </p:txBody>
      </p:sp>
      <p:sp>
        <p:nvSpPr>
          <p:cNvPr id="9" name="TekstSylinder 8"/>
          <p:cNvSpPr txBox="1"/>
          <p:nvPr/>
        </p:nvSpPr>
        <p:spPr>
          <a:xfrm>
            <a:off x="580120" y="5386310"/>
            <a:ext cx="11373181" cy="1477328"/>
          </a:xfrm>
          <a:prstGeom prst="rect">
            <a:avLst/>
          </a:prstGeom>
          <a:noFill/>
        </p:spPr>
        <p:txBody>
          <a:bodyPr wrap="square" rtlCol="0">
            <a:spAutoFit/>
          </a:bodyPr>
          <a:lstStyle/>
          <a:p>
            <a:r>
              <a:rPr lang="nn-NO" b="1" dirty="0" smtClean="0">
                <a:solidFill>
                  <a:schemeClr val="accent4">
                    <a:lumMod val="50000"/>
                  </a:schemeClr>
                </a:solidFill>
              </a:rPr>
              <a:t>«Det er behov </a:t>
            </a:r>
            <a:r>
              <a:rPr lang="nn-NO" b="1" dirty="0">
                <a:solidFill>
                  <a:schemeClr val="accent4">
                    <a:lumMod val="50000"/>
                  </a:schemeClr>
                </a:solidFill>
              </a:rPr>
              <a:t>for ein fagperson i </a:t>
            </a:r>
            <a:r>
              <a:rPr lang="nn-NO" b="1" dirty="0" smtClean="0">
                <a:solidFill>
                  <a:schemeClr val="accent4">
                    <a:lumMod val="50000"/>
                  </a:schemeClr>
                </a:solidFill>
              </a:rPr>
              <a:t>kommunen. </a:t>
            </a:r>
            <a:r>
              <a:rPr lang="nn-NO" dirty="0" smtClean="0">
                <a:solidFill>
                  <a:schemeClr val="accent4">
                    <a:lumMod val="50000"/>
                  </a:schemeClr>
                </a:solidFill>
              </a:rPr>
              <a:t>Ein </a:t>
            </a:r>
            <a:r>
              <a:rPr lang="nn-NO" dirty="0">
                <a:solidFill>
                  <a:schemeClr val="accent4">
                    <a:lumMod val="50000"/>
                  </a:schemeClr>
                </a:solidFill>
              </a:rPr>
              <a:t>person </a:t>
            </a:r>
            <a:r>
              <a:rPr lang="nn-NO" dirty="0" smtClean="0">
                <a:solidFill>
                  <a:schemeClr val="accent4">
                    <a:lumMod val="50000"/>
                  </a:schemeClr>
                </a:solidFill>
              </a:rPr>
              <a:t>vi </a:t>
            </a:r>
            <a:r>
              <a:rPr lang="nn-NO" dirty="0">
                <a:solidFill>
                  <a:schemeClr val="accent4">
                    <a:lumMod val="50000"/>
                  </a:schemeClr>
                </a:solidFill>
              </a:rPr>
              <a:t>kan rådføre oss med i vanskelege situasjonar. Der pasienten ikkje vil ete, ikkje har matlyst, et for mykje, eller feil mat. Ein </a:t>
            </a:r>
            <a:r>
              <a:rPr lang="nn-NO" dirty="0" smtClean="0">
                <a:solidFill>
                  <a:schemeClr val="accent4">
                    <a:lumMod val="50000"/>
                  </a:schemeClr>
                </a:solidFill>
              </a:rPr>
              <a:t>vi </a:t>
            </a:r>
            <a:r>
              <a:rPr lang="nn-NO" dirty="0">
                <a:solidFill>
                  <a:schemeClr val="accent4">
                    <a:lumMod val="50000"/>
                  </a:schemeClr>
                </a:solidFill>
              </a:rPr>
              <a:t>kan rådføre oss med når brukaren ikkje likar smaken på næringsdrikken, når brukaren går ned i vekt, eller når personen med sondemat går opp i vekt. </a:t>
            </a:r>
            <a:r>
              <a:rPr lang="nn-NO" b="1" dirty="0">
                <a:solidFill>
                  <a:schemeClr val="accent4">
                    <a:lumMod val="50000"/>
                  </a:schemeClr>
                </a:solidFill>
              </a:rPr>
              <a:t>Ein </a:t>
            </a:r>
            <a:r>
              <a:rPr lang="nn-NO" b="1" dirty="0" smtClean="0">
                <a:solidFill>
                  <a:schemeClr val="accent4">
                    <a:lumMod val="50000"/>
                  </a:schemeClr>
                </a:solidFill>
              </a:rPr>
              <a:t>vi </a:t>
            </a:r>
            <a:r>
              <a:rPr lang="nn-NO" b="1" dirty="0">
                <a:solidFill>
                  <a:schemeClr val="accent4">
                    <a:lumMod val="50000"/>
                  </a:schemeClr>
                </a:solidFill>
              </a:rPr>
              <a:t>kan rådføre oss med i forhold til det havet som finst av ulike </a:t>
            </a:r>
            <a:r>
              <a:rPr lang="nn-NO" b="1" dirty="0" smtClean="0">
                <a:solidFill>
                  <a:schemeClr val="accent4">
                    <a:lumMod val="50000"/>
                  </a:schemeClr>
                </a:solidFill>
              </a:rPr>
              <a:t>næringsmiddel»</a:t>
            </a:r>
            <a:endParaRPr lang="nn-NO" b="1" dirty="0">
              <a:solidFill>
                <a:schemeClr val="accent4">
                  <a:lumMod val="50000"/>
                </a:schemeClr>
              </a:solidFill>
            </a:endParaRPr>
          </a:p>
          <a:p>
            <a:endParaRPr lang="nn-NO" dirty="0"/>
          </a:p>
        </p:txBody>
      </p:sp>
    </p:spTree>
    <p:extLst>
      <p:ext uri="{BB962C8B-B14F-4D97-AF65-F5344CB8AC3E}">
        <p14:creationId xmlns:p14="http://schemas.microsoft.com/office/powerpoint/2010/main" val="352672333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err="1"/>
              <a:t>Referansar</a:t>
            </a:r>
            <a:r>
              <a:rPr lang="nb-NO" dirty="0"/>
              <a:t/>
            </a:r>
            <a:br>
              <a:rPr lang="nb-NO" dirty="0"/>
            </a:br>
            <a:endParaRPr lang="nn-NO" dirty="0"/>
          </a:p>
        </p:txBody>
      </p:sp>
      <p:sp>
        <p:nvSpPr>
          <p:cNvPr id="6" name="Plassholder for innhold 5"/>
          <p:cNvSpPr>
            <a:spLocks noGrp="1"/>
          </p:cNvSpPr>
          <p:nvPr>
            <p:ph idx="1"/>
          </p:nvPr>
        </p:nvSpPr>
        <p:spPr>
          <a:xfrm>
            <a:off x="364474" y="1690688"/>
            <a:ext cx="10989326" cy="4849832"/>
          </a:xfrm>
        </p:spPr>
        <p:txBody>
          <a:bodyPr>
            <a:normAutofit fontScale="55000" lnSpcReduction="20000"/>
          </a:bodyPr>
          <a:lstStyle/>
          <a:p>
            <a:pPr lvl="0">
              <a:lnSpc>
                <a:spcPct val="170000"/>
              </a:lnSpc>
            </a:pPr>
            <a:r>
              <a:rPr lang="nb-NO" dirty="0"/>
              <a:t>Meld. St. 15 (2017-2018) Leve hele livet – En kvalitetsreform for eldre, </a:t>
            </a:r>
            <a:r>
              <a:rPr lang="nb-NO" dirty="0" err="1"/>
              <a:t>jf</a:t>
            </a:r>
            <a:r>
              <a:rPr lang="nb-NO" dirty="0"/>
              <a:t> </a:t>
            </a:r>
            <a:r>
              <a:rPr lang="nb-NO" dirty="0" err="1"/>
              <a:t>Innst</a:t>
            </a:r>
            <a:r>
              <a:rPr lang="nb-NO" dirty="0"/>
              <a:t>. 43 S (2018-2019).</a:t>
            </a:r>
          </a:p>
          <a:p>
            <a:pPr lvl="0">
              <a:lnSpc>
                <a:spcPct val="170000"/>
              </a:lnSpc>
            </a:pPr>
            <a:r>
              <a:rPr lang="nb-NO" dirty="0" err="1"/>
              <a:t>Helsedirektorartet</a:t>
            </a:r>
            <a:r>
              <a:rPr lang="nb-NO" dirty="0"/>
              <a:t> (2017). Ernæring i helse- og omsorgstjenesten. Status, utfordringer og eksempler på gode tiltak. K</a:t>
            </a:r>
            <a:r>
              <a:rPr lang="nb-NO" i="1" dirty="0"/>
              <a:t>unnskapsgrunnlag for Ny handlingsplan for bedre kosthold i befolkningen. </a:t>
            </a:r>
            <a:r>
              <a:rPr lang="nb-NO" dirty="0"/>
              <a:t>Rapport. IS-2591</a:t>
            </a:r>
          </a:p>
          <a:p>
            <a:pPr lvl="0">
              <a:lnSpc>
                <a:spcPct val="170000"/>
              </a:lnSpc>
            </a:pPr>
            <a:r>
              <a:rPr lang="nb-NO" dirty="0"/>
              <a:t>Helsedirektoratet (2017). Kompetansebehov </a:t>
            </a:r>
            <a:r>
              <a:rPr lang="nb-NO" dirty="0" err="1"/>
              <a:t>innan</a:t>
            </a:r>
            <a:r>
              <a:rPr lang="nb-NO" dirty="0"/>
              <a:t> ernæring hos nøkkelgrupper. Oppdrag 3c.  Rapport. IS-2592</a:t>
            </a:r>
          </a:p>
          <a:p>
            <a:pPr lvl="0">
              <a:lnSpc>
                <a:spcPct val="170000"/>
              </a:lnSpc>
            </a:pPr>
            <a:r>
              <a:rPr lang="nb-NO" dirty="0"/>
              <a:t>Departementene. Nasjonal handlingsplan for bedre </a:t>
            </a:r>
            <a:r>
              <a:rPr lang="nb-NO" dirty="0" smtClean="0"/>
              <a:t>kosthold </a:t>
            </a:r>
            <a:r>
              <a:rPr lang="nb-NO" dirty="0"/>
              <a:t>(2017-2021). Sunt kosthold, måltidsglede og god helse for alle!</a:t>
            </a:r>
          </a:p>
          <a:p>
            <a:pPr lvl="0">
              <a:lnSpc>
                <a:spcPct val="170000"/>
              </a:lnSpc>
            </a:pPr>
            <a:r>
              <a:rPr lang="nb-NO" dirty="0"/>
              <a:t>Helsedirektoratet. </a:t>
            </a:r>
            <a:r>
              <a:rPr lang="nb-NO" i="1" dirty="0"/>
              <a:t>Nasjonale faglige retningslinjer for forebygging og behandling av underernæring. IS-1580. </a:t>
            </a:r>
            <a:r>
              <a:rPr lang="nb-NO" dirty="0"/>
              <a:t>Oslo: Helsedirektoratet, 2013</a:t>
            </a:r>
            <a:r>
              <a:rPr lang="nb-NO" dirty="0" smtClean="0"/>
              <a:t>.</a:t>
            </a:r>
          </a:p>
          <a:p>
            <a:pPr>
              <a:lnSpc>
                <a:spcPct val="170000"/>
              </a:lnSpc>
            </a:pPr>
            <a:r>
              <a:rPr lang="nn-NO" dirty="0" smtClean="0"/>
              <a:t>Nasjonal </a:t>
            </a:r>
            <a:r>
              <a:rPr lang="nn-NO" dirty="0" err="1" smtClean="0"/>
              <a:t>kompetansetjeneste</a:t>
            </a:r>
            <a:r>
              <a:rPr lang="nn-NO" dirty="0" smtClean="0"/>
              <a:t> for Aldring og Helse (2017). Leve hele livet – en kvalitetsreform for eldre. Delprosjekt 1. Mat </a:t>
            </a:r>
            <a:r>
              <a:rPr lang="nn-NO" dirty="0"/>
              <a:t>og ernæring til </a:t>
            </a:r>
            <a:r>
              <a:rPr lang="nn-NO" dirty="0" smtClean="0"/>
              <a:t>eldre </a:t>
            </a:r>
            <a:r>
              <a:rPr lang="nn-NO" i="1" dirty="0" smtClean="0"/>
              <a:t>- Oppsummering </a:t>
            </a:r>
            <a:r>
              <a:rPr lang="nn-NO" i="1" dirty="0"/>
              <a:t>av kunnskap og </a:t>
            </a:r>
            <a:r>
              <a:rPr lang="nn-NO" i="1" dirty="0" err="1" smtClean="0"/>
              <a:t>forskningsresultater</a:t>
            </a:r>
            <a:r>
              <a:rPr lang="nn-NO" i="1" dirty="0" smtClean="0"/>
              <a:t>. </a:t>
            </a:r>
            <a:endParaRPr lang="nb-NO" dirty="0" smtClean="0"/>
          </a:p>
          <a:p>
            <a:pPr>
              <a:lnSpc>
                <a:spcPct val="170000"/>
              </a:lnSpc>
            </a:pPr>
            <a:r>
              <a:rPr lang="nn-NO" i="1" dirty="0"/>
              <a:t>1. Eiliv Mørk, Svetlana </a:t>
            </a:r>
            <a:r>
              <a:rPr lang="nn-NO" i="1" dirty="0" err="1"/>
              <a:t>Beyrer</a:t>
            </a:r>
            <a:r>
              <a:rPr lang="nn-NO" i="1" dirty="0"/>
              <a:t>, Fatima Valdes </a:t>
            </a:r>
            <a:r>
              <a:rPr lang="nn-NO" i="1" dirty="0" err="1"/>
              <a:t>Haugstveit,Brith</a:t>
            </a:r>
            <a:r>
              <a:rPr lang="nn-NO" i="1" dirty="0"/>
              <a:t> Sundby og Håkon </a:t>
            </a:r>
            <a:r>
              <a:rPr lang="nn-NO" i="1" dirty="0" err="1"/>
              <a:t>Torfi</a:t>
            </a:r>
            <a:r>
              <a:rPr lang="nn-NO" i="1" dirty="0"/>
              <a:t> nn Karlsen. </a:t>
            </a:r>
            <a:r>
              <a:rPr lang="nb-NO" dirty="0"/>
              <a:t>Statistikk om tjenester og tjenestemottakere. Kommunale helse- og omsorgstjenester (2017) Rapporter 2018/26</a:t>
            </a:r>
            <a:endParaRPr lang="nn-NO" dirty="0"/>
          </a:p>
          <a:p>
            <a:endParaRPr lang="nn-NO" dirty="0"/>
          </a:p>
        </p:txBody>
      </p:sp>
    </p:spTree>
    <p:extLst>
      <p:ext uri="{BB962C8B-B14F-4D97-AF65-F5344CB8AC3E}">
        <p14:creationId xmlns:p14="http://schemas.microsoft.com/office/powerpoint/2010/main" val="10960331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n-NO" sz="4000" dirty="0" smtClean="0"/>
              <a:t>Bakgrunn for ernæringsstrategien i Helse Førde</a:t>
            </a:r>
            <a:endParaRPr lang="nn-NO" sz="4000" dirty="0"/>
          </a:p>
        </p:txBody>
      </p:sp>
      <p:sp>
        <p:nvSpPr>
          <p:cNvPr id="3" name="Plassholder for innhold 2"/>
          <p:cNvSpPr>
            <a:spLocks noGrp="1"/>
          </p:cNvSpPr>
          <p:nvPr>
            <p:ph idx="1"/>
          </p:nvPr>
        </p:nvSpPr>
        <p:spPr/>
        <p:txBody>
          <a:bodyPr>
            <a:normAutofit fontScale="92500" lnSpcReduction="10000"/>
          </a:bodyPr>
          <a:lstStyle/>
          <a:p>
            <a:pPr lvl="0">
              <a:lnSpc>
                <a:spcPct val="150000"/>
              </a:lnSpc>
            </a:pPr>
            <a:r>
              <a:rPr lang="nn-NO" sz="2400" dirty="0" smtClean="0"/>
              <a:t>Oppdragsdokumentet </a:t>
            </a:r>
            <a:r>
              <a:rPr lang="nn-NO" sz="2400" dirty="0"/>
              <a:t>frå Helse- og omsorgsdepartementet </a:t>
            </a:r>
            <a:r>
              <a:rPr lang="nn-NO" sz="1600" dirty="0"/>
              <a:t>(2013) </a:t>
            </a:r>
          </a:p>
          <a:p>
            <a:pPr marL="457200" lvl="1" indent="0">
              <a:lnSpc>
                <a:spcPct val="150000"/>
              </a:lnSpc>
              <a:buNone/>
            </a:pPr>
            <a:r>
              <a:rPr lang="nn-NO" sz="2000" dirty="0"/>
              <a:t>«</a:t>
            </a:r>
            <a:r>
              <a:rPr lang="nn-NO" sz="2000" i="1" dirty="0"/>
              <a:t>Helseføretaka har etablert ein overordna ernæringsstrategi i tråd med anbefalingar i faglege retningslinjer frå Helsedirektoratet og Kosthåndboken</a:t>
            </a:r>
            <a:r>
              <a:rPr lang="nn-NO" sz="2000" dirty="0"/>
              <a:t>»</a:t>
            </a:r>
          </a:p>
          <a:p>
            <a:pPr lvl="0">
              <a:lnSpc>
                <a:spcPct val="150000"/>
              </a:lnSpc>
            </a:pPr>
            <a:endParaRPr lang="nb-NO" dirty="0" smtClean="0"/>
          </a:p>
          <a:p>
            <a:pPr>
              <a:lnSpc>
                <a:spcPct val="150000"/>
              </a:lnSpc>
            </a:pPr>
            <a:r>
              <a:rPr lang="nn-NO" sz="2400" dirty="0"/>
              <a:t>Oppdragsdokument til helseføretaka som gjeld mat og ernæring </a:t>
            </a:r>
            <a:r>
              <a:rPr lang="nn-NO" sz="1400" dirty="0"/>
              <a:t>(HOD, 2010-2013) </a:t>
            </a:r>
          </a:p>
          <a:p>
            <a:pPr lvl="1">
              <a:lnSpc>
                <a:spcPct val="150000"/>
              </a:lnSpc>
              <a:buFont typeface="Wingdings" panose="05000000000000000000" pitchFamily="2" charset="2"/>
              <a:buChar char="Ø"/>
            </a:pPr>
            <a:r>
              <a:rPr lang="nn-NO" sz="2000" dirty="0">
                <a:sym typeface="Wingdings" panose="05000000000000000000" pitchFamily="2" charset="2"/>
              </a:rPr>
              <a:t> P</a:t>
            </a:r>
            <a:r>
              <a:rPr lang="nn-NO" sz="2000" dirty="0"/>
              <a:t>asientar vert ernæringsmessig vurdert og følgt opp</a:t>
            </a:r>
          </a:p>
          <a:p>
            <a:pPr lvl="1">
              <a:lnSpc>
                <a:spcPct val="150000"/>
              </a:lnSpc>
              <a:buFont typeface="Wingdings" panose="05000000000000000000" pitchFamily="2" charset="2"/>
              <a:buChar char="Ø"/>
            </a:pPr>
            <a:r>
              <a:rPr lang="nn-NO" sz="2000" b="1" dirty="0"/>
              <a:t> </a:t>
            </a:r>
            <a:r>
              <a:rPr lang="nn-NO" sz="2000" b="1" i="1" dirty="0"/>
              <a:t>Ernæringsplanar vidareformidla til kommunane</a:t>
            </a:r>
          </a:p>
          <a:p>
            <a:pPr lvl="1">
              <a:lnSpc>
                <a:spcPct val="150000"/>
              </a:lnSpc>
              <a:buFont typeface="Wingdings" panose="05000000000000000000" pitchFamily="2" charset="2"/>
              <a:buChar char="Ø"/>
            </a:pPr>
            <a:r>
              <a:rPr lang="nn-NO" sz="2000" b="1" i="1" dirty="0"/>
              <a:t> Rettleiingsansvaret ovanfor kommunane ivaretakast</a:t>
            </a:r>
          </a:p>
          <a:p>
            <a:pPr lvl="0">
              <a:lnSpc>
                <a:spcPct val="150000"/>
              </a:lnSpc>
            </a:pPr>
            <a:endParaRPr lang="nb-NO" dirty="0"/>
          </a:p>
          <a:p>
            <a:pPr marL="0" lvl="0" indent="0">
              <a:lnSpc>
                <a:spcPct val="150000"/>
              </a:lnSpc>
              <a:buNone/>
            </a:pPr>
            <a:endParaRPr lang="nn-NO" dirty="0"/>
          </a:p>
          <a:p>
            <a:pPr marL="0" indent="0">
              <a:lnSpc>
                <a:spcPct val="150000"/>
              </a:lnSpc>
              <a:buNone/>
            </a:pPr>
            <a:endParaRPr lang="nn-NO" dirty="0"/>
          </a:p>
        </p:txBody>
      </p:sp>
    </p:spTree>
    <p:extLst>
      <p:ext uri="{BB962C8B-B14F-4D97-AF65-F5344CB8AC3E}">
        <p14:creationId xmlns:p14="http://schemas.microsoft.com/office/powerpoint/2010/main" val="8736733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p:cNvSpPr>
            <a:spLocks noGrp="1"/>
          </p:cNvSpPr>
          <p:nvPr>
            <p:ph idx="1"/>
          </p:nvPr>
        </p:nvSpPr>
        <p:spPr>
          <a:xfrm>
            <a:off x="600075" y="1950245"/>
            <a:ext cx="9485723" cy="4147230"/>
          </a:xfrm>
        </p:spPr>
        <p:txBody>
          <a:bodyPr>
            <a:normAutofit lnSpcReduction="10000"/>
          </a:bodyPr>
          <a:lstStyle/>
          <a:p>
            <a:pPr>
              <a:lnSpc>
                <a:spcPct val="150000"/>
              </a:lnSpc>
            </a:pPr>
            <a:r>
              <a:rPr lang="nn-NO" sz="1833" b="1" kern="0" dirty="0" smtClean="0">
                <a:solidFill>
                  <a:srgbClr val="000000"/>
                </a:solidFill>
                <a:latin typeface="Arial Unicode MS"/>
              </a:rPr>
              <a:t>Tydeleg </a:t>
            </a:r>
            <a:r>
              <a:rPr lang="nn-NO" sz="1833" b="1" kern="0" dirty="0">
                <a:solidFill>
                  <a:srgbClr val="000000"/>
                </a:solidFill>
                <a:latin typeface="Arial Unicode MS"/>
              </a:rPr>
              <a:t>ansvarsfordeling</a:t>
            </a:r>
          </a:p>
          <a:p>
            <a:pPr marL="179993" lvl="1" indent="0">
              <a:lnSpc>
                <a:spcPct val="150000"/>
              </a:lnSpc>
              <a:buNone/>
            </a:pPr>
            <a:r>
              <a:rPr lang="nn-NO" sz="1777" kern="0" dirty="0">
                <a:solidFill>
                  <a:srgbClr val="000000"/>
                </a:solidFill>
                <a:latin typeface="Arial Unicode MS"/>
              </a:rPr>
              <a:t>- Ansvar og oppgåvefordelinga for ernæringsarbeidet skal definerast og konkretiserast.</a:t>
            </a:r>
            <a:br>
              <a:rPr lang="nn-NO" sz="1777" kern="0" dirty="0">
                <a:solidFill>
                  <a:srgbClr val="000000"/>
                </a:solidFill>
                <a:latin typeface="Arial Unicode MS"/>
              </a:rPr>
            </a:br>
            <a:endParaRPr lang="nn-NO" sz="1777" kern="0" dirty="0">
              <a:solidFill>
                <a:srgbClr val="000000"/>
              </a:solidFill>
              <a:latin typeface="Arial Unicode MS"/>
            </a:endParaRPr>
          </a:p>
          <a:p>
            <a:pPr>
              <a:lnSpc>
                <a:spcPct val="150000"/>
              </a:lnSpc>
            </a:pPr>
            <a:r>
              <a:rPr lang="nn-NO" sz="1833" b="1" kern="0" dirty="0">
                <a:solidFill>
                  <a:srgbClr val="000000"/>
                </a:solidFill>
                <a:latin typeface="Arial Unicode MS"/>
              </a:rPr>
              <a:t>Auke ernæringskunnskap</a:t>
            </a:r>
          </a:p>
          <a:p>
            <a:pPr marL="179993" lvl="1" indent="0">
              <a:lnSpc>
                <a:spcPct val="150000"/>
              </a:lnSpc>
              <a:buNone/>
            </a:pPr>
            <a:r>
              <a:rPr lang="nn-NO" sz="1777" kern="0" dirty="0">
                <a:solidFill>
                  <a:srgbClr val="000000"/>
                </a:solidFill>
                <a:latin typeface="Arial Unicode MS"/>
              </a:rPr>
              <a:t>- Større samsvar mellom pasientane sine behov og vår kompetanse, ressursar og kapasitet  innanfor matservice, matomsorg, pleie- og ernæringsbehandling.</a:t>
            </a:r>
            <a:br>
              <a:rPr lang="nn-NO" sz="1777" kern="0" dirty="0">
                <a:solidFill>
                  <a:srgbClr val="000000"/>
                </a:solidFill>
                <a:latin typeface="Arial Unicode MS"/>
              </a:rPr>
            </a:br>
            <a:endParaRPr lang="nn-NO" sz="1777" kern="0" dirty="0">
              <a:solidFill>
                <a:srgbClr val="000000"/>
              </a:solidFill>
              <a:latin typeface="Arial Unicode MS"/>
            </a:endParaRPr>
          </a:p>
          <a:p>
            <a:pPr>
              <a:lnSpc>
                <a:spcPct val="150000"/>
              </a:lnSpc>
            </a:pPr>
            <a:r>
              <a:rPr lang="nn-NO" sz="1833" b="1" kern="0" dirty="0">
                <a:solidFill>
                  <a:srgbClr val="000000"/>
                </a:solidFill>
                <a:latin typeface="Arial Unicode MS"/>
              </a:rPr>
              <a:t>Betre intern og ekstern samhandling</a:t>
            </a:r>
          </a:p>
          <a:p>
            <a:pPr marL="179993" lvl="1" indent="0">
              <a:lnSpc>
                <a:spcPct val="150000"/>
              </a:lnSpc>
              <a:buNone/>
            </a:pPr>
            <a:r>
              <a:rPr lang="nn-NO" sz="1777" kern="0" dirty="0">
                <a:solidFill>
                  <a:srgbClr val="000000"/>
                </a:solidFill>
                <a:latin typeface="Arial Unicode MS"/>
              </a:rPr>
              <a:t>- God dokumentasjon ved utskriving og overføring av pasientar til nytt omsorgsnivå</a:t>
            </a:r>
            <a:endParaRPr lang="nb-NO" sz="1777" kern="0" dirty="0">
              <a:solidFill>
                <a:srgbClr val="000000"/>
              </a:solidFill>
              <a:latin typeface="Arial Unicode MS"/>
            </a:endParaRPr>
          </a:p>
        </p:txBody>
      </p:sp>
      <p:sp>
        <p:nvSpPr>
          <p:cNvPr id="5" name="Tittel 4"/>
          <p:cNvSpPr>
            <a:spLocks noGrp="1"/>
          </p:cNvSpPr>
          <p:nvPr>
            <p:ph type="title"/>
          </p:nvPr>
        </p:nvSpPr>
        <p:spPr/>
        <p:txBody>
          <a:bodyPr/>
          <a:lstStyle/>
          <a:p>
            <a:r>
              <a:rPr lang="nn-NO" dirty="0" smtClean="0"/>
              <a:t>Handlingsplan ernæringssatsing Helse Førde</a:t>
            </a:r>
            <a:endParaRPr lang="nn-NO" dirty="0"/>
          </a:p>
        </p:txBody>
      </p:sp>
    </p:spTree>
    <p:extLst>
      <p:ext uri="{BB962C8B-B14F-4D97-AF65-F5344CB8AC3E}">
        <p14:creationId xmlns:p14="http://schemas.microsoft.com/office/powerpoint/2010/main" val="9317008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p:cNvPicPr>
            <a:picLocks noChangeAspect="1"/>
          </p:cNvPicPr>
          <p:nvPr/>
        </p:nvPicPr>
        <p:blipFill>
          <a:blip r:embed="rId3"/>
          <a:stretch>
            <a:fillRect/>
          </a:stretch>
        </p:blipFill>
        <p:spPr>
          <a:xfrm>
            <a:off x="9960556" y="141063"/>
            <a:ext cx="2076740" cy="619211"/>
          </a:xfrm>
          <a:prstGeom prst="rect">
            <a:avLst/>
          </a:prstGeom>
        </p:spPr>
      </p:pic>
      <p:sp>
        <p:nvSpPr>
          <p:cNvPr id="7" name="Rektangel 6"/>
          <p:cNvSpPr/>
          <p:nvPr/>
        </p:nvSpPr>
        <p:spPr>
          <a:xfrm>
            <a:off x="525887" y="645975"/>
            <a:ext cx="11140225" cy="5765022"/>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73"/>
            <a:endParaRPr lang="nb-NO" sz="2142">
              <a:solidFill>
                <a:prstClr val="white"/>
              </a:solidFill>
              <a:latin typeface="Calibri" panose="020F0502020204030204"/>
            </a:endParaRPr>
          </a:p>
        </p:txBody>
      </p:sp>
      <p:sp>
        <p:nvSpPr>
          <p:cNvPr id="3" name="Tittel 2"/>
          <p:cNvSpPr>
            <a:spLocks noGrp="1"/>
          </p:cNvSpPr>
          <p:nvPr>
            <p:ph type="title"/>
          </p:nvPr>
        </p:nvSpPr>
        <p:spPr>
          <a:xfrm>
            <a:off x="865618" y="614708"/>
            <a:ext cx="10515600" cy="1325563"/>
          </a:xfrm>
        </p:spPr>
        <p:txBody>
          <a:bodyPr>
            <a:normAutofit fontScale="90000"/>
          </a:bodyPr>
          <a:lstStyle/>
          <a:p>
            <a:r>
              <a:rPr lang="nn-NO" sz="4500" b="1" dirty="0" smtClean="0">
                <a:solidFill>
                  <a:srgbClr val="00338D"/>
                </a:solidFill>
                <a:latin typeface="Calibri" panose="020F0502020204030204"/>
              </a:rPr>
              <a:t>Handlingsplan ernæringssatsing Helse Førde</a:t>
            </a:r>
            <a:endParaRPr lang="nb-NO" dirty="0"/>
          </a:p>
        </p:txBody>
      </p:sp>
      <p:sp>
        <p:nvSpPr>
          <p:cNvPr id="2" name="Plassholder for innhold 1"/>
          <p:cNvSpPr>
            <a:spLocks noGrp="1"/>
          </p:cNvSpPr>
          <p:nvPr>
            <p:ph idx="1"/>
          </p:nvPr>
        </p:nvSpPr>
        <p:spPr/>
        <p:txBody>
          <a:bodyPr>
            <a:normAutofit/>
          </a:bodyPr>
          <a:lstStyle/>
          <a:p>
            <a:pPr marL="457182" lvl="1" indent="0" eaLnBrk="0" fontAlgn="base" hangingPunct="0">
              <a:lnSpc>
                <a:spcPct val="170000"/>
              </a:lnSpc>
              <a:spcBef>
                <a:spcPct val="20000"/>
              </a:spcBef>
              <a:spcAft>
                <a:spcPct val="0"/>
              </a:spcAft>
              <a:buNone/>
            </a:pPr>
            <a:endParaRPr lang="nb-NO" sz="2200" kern="0" dirty="0">
              <a:solidFill>
                <a:srgbClr val="000000"/>
              </a:solidFill>
              <a:latin typeface="Arial Unicode MS"/>
            </a:endParaRPr>
          </a:p>
          <a:p>
            <a:endParaRPr lang="nb-NO" dirty="0"/>
          </a:p>
        </p:txBody>
      </p:sp>
      <p:sp>
        <p:nvSpPr>
          <p:cNvPr id="4" name="Rektangel 3"/>
          <p:cNvSpPr/>
          <p:nvPr/>
        </p:nvSpPr>
        <p:spPr>
          <a:xfrm>
            <a:off x="893036" y="1794704"/>
            <a:ext cx="10460764" cy="4524315"/>
          </a:xfrm>
          <a:prstGeom prst="rect">
            <a:avLst/>
          </a:prstGeom>
        </p:spPr>
        <p:txBody>
          <a:bodyPr wrap="square">
            <a:spAutoFit/>
          </a:bodyPr>
          <a:lstStyle/>
          <a:p>
            <a:pPr marL="342900" indent="-342900" defTabSz="914363">
              <a:buClr>
                <a:srgbClr val="5B9BD5"/>
              </a:buClr>
              <a:buFont typeface="Arial" panose="020B0604020202020204" pitchFamily="34" charset="0"/>
              <a:buChar char="•"/>
            </a:pPr>
            <a:r>
              <a:rPr lang="nn-NO" sz="2400" dirty="0" smtClean="0">
                <a:solidFill>
                  <a:srgbClr val="000000"/>
                </a:solidFill>
                <a:latin typeface="Calibri" panose="020F0502020204030204" pitchFamily="34" charset="0"/>
                <a:cs typeface="Calibri" panose="020F0502020204030204" pitchFamily="34" charset="0"/>
              </a:rPr>
              <a:t>Tydeleg ansvarsfordeling</a:t>
            </a:r>
          </a:p>
          <a:p>
            <a:pPr marL="914400" lvl="1" indent="-457200" defTabSz="914363">
              <a:buClr>
                <a:srgbClr val="5B9BD5"/>
              </a:buClr>
              <a:buFont typeface="Arial" panose="020B0604020202020204" pitchFamily="34" charset="0"/>
              <a:buChar char="•"/>
            </a:pPr>
            <a:r>
              <a:rPr lang="nn-NO" sz="2400" dirty="0" smtClean="0">
                <a:solidFill>
                  <a:srgbClr val="000000"/>
                </a:solidFill>
                <a:latin typeface="Calibri" panose="020F0502020204030204" pitchFamily="34" charset="0"/>
                <a:cs typeface="Calibri" panose="020F0502020204030204" pitchFamily="34" charset="0"/>
              </a:rPr>
              <a:t>Ansvar </a:t>
            </a:r>
            <a:r>
              <a:rPr lang="nn-NO" sz="2400" dirty="0">
                <a:solidFill>
                  <a:srgbClr val="000000"/>
                </a:solidFill>
                <a:latin typeface="Calibri" panose="020F0502020204030204" pitchFamily="34" charset="0"/>
                <a:cs typeface="Calibri" panose="020F0502020204030204" pitchFamily="34" charset="0"/>
              </a:rPr>
              <a:t>og oppgåvefordelinga for ernæringsarbeidet skal definerast og konkretiserast.</a:t>
            </a:r>
            <a:br>
              <a:rPr lang="nn-NO" sz="2400" dirty="0">
                <a:solidFill>
                  <a:srgbClr val="000000"/>
                </a:solidFill>
                <a:latin typeface="Calibri" panose="020F0502020204030204" pitchFamily="34" charset="0"/>
                <a:cs typeface="Calibri" panose="020F0502020204030204" pitchFamily="34" charset="0"/>
              </a:rPr>
            </a:br>
            <a:endParaRPr lang="nn-NO" sz="2400" dirty="0">
              <a:solidFill>
                <a:srgbClr val="000000"/>
              </a:solidFill>
              <a:latin typeface="Calibri" panose="020F0502020204030204" pitchFamily="34" charset="0"/>
              <a:cs typeface="Calibri" panose="020F0502020204030204" pitchFamily="34" charset="0"/>
            </a:endParaRPr>
          </a:p>
          <a:p>
            <a:pPr marL="457200" indent="-457200" defTabSz="914363">
              <a:buClr>
                <a:srgbClr val="5B9BD5"/>
              </a:buClr>
              <a:buFont typeface="Arial" panose="020B0604020202020204" pitchFamily="34" charset="0"/>
              <a:buChar char="•"/>
            </a:pPr>
            <a:r>
              <a:rPr lang="nn-NO" sz="2400" dirty="0">
                <a:solidFill>
                  <a:srgbClr val="000000"/>
                </a:solidFill>
                <a:latin typeface="Calibri" panose="020F0502020204030204" pitchFamily="34" charset="0"/>
                <a:cs typeface="Calibri" panose="020F0502020204030204" pitchFamily="34" charset="0"/>
              </a:rPr>
              <a:t>Auke </a:t>
            </a:r>
            <a:r>
              <a:rPr lang="nn-NO" sz="2400" dirty="0" smtClean="0">
                <a:solidFill>
                  <a:srgbClr val="000000"/>
                </a:solidFill>
                <a:latin typeface="Calibri" panose="020F0502020204030204" pitchFamily="34" charset="0"/>
                <a:cs typeface="Calibri" panose="020F0502020204030204" pitchFamily="34" charset="0"/>
              </a:rPr>
              <a:t>ernæringskunnskap</a:t>
            </a:r>
          </a:p>
          <a:p>
            <a:pPr marL="914400" lvl="1" indent="-457200" defTabSz="914363">
              <a:buClr>
                <a:srgbClr val="5B9BD5"/>
              </a:buClr>
              <a:buFont typeface="Arial" panose="020B0604020202020204" pitchFamily="34" charset="0"/>
              <a:buChar char="•"/>
            </a:pPr>
            <a:r>
              <a:rPr lang="nn-NO" sz="2400" dirty="0" smtClean="0">
                <a:solidFill>
                  <a:srgbClr val="000000"/>
                </a:solidFill>
                <a:latin typeface="Calibri" panose="020F0502020204030204" pitchFamily="34" charset="0"/>
                <a:cs typeface="Calibri" panose="020F0502020204030204" pitchFamily="34" charset="0"/>
              </a:rPr>
              <a:t>Større </a:t>
            </a:r>
            <a:r>
              <a:rPr lang="nn-NO" sz="2400" dirty="0">
                <a:solidFill>
                  <a:srgbClr val="000000"/>
                </a:solidFill>
                <a:latin typeface="Calibri" panose="020F0502020204030204" pitchFamily="34" charset="0"/>
                <a:cs typeface="Calibri" panose="020F0502020204030204" pitchFamily="34" charset="0"/>
              </a:rPr>
              <a:t>samsvar mellom pasientane sine behov og vår kompetanse, ressursar og kapasitet  innanfor matservice, matomsorg, pleie- og ernæringsbehandling.</a:t>
            </a:r>
            <a:br>
              <a:rPr lang="nn-NO" sz="2400" dirty="0">
                <a:solidFill>
                  <a:srgbClr val="000000"/>
                </a:solidFill>
                <a:latin typeface="Calibri" panose="020F0502020204030204" pitchFamily="34" charset="0"/>
                <a:cs typeface="Calibri" panose="020F0502020204030204" pitchFamily="34" charset="0"/>
              </a:rPr>
            </a:br>
            <a:endParaRPr lang="nn-NO" sz="2400" dirty="0">
              <a:solidFill>
                <a:srgbClr val="000000"/>
              </a:solidFill>
              <a:latin typeface="Calibri" panose="020F0502020204030204" pitchFamily="34" charset="0"/>
              <a:cs typeface="Calibri" panose="020F0502020204030204" pitchFamily="34" charset="0"/>
            </a:endParaRPr>
          </a:p>
          <a:p>
            <a:pPr marL="457200" indent="-457200" defTabSz="914363">
              <a:buClr>
                <a:srgbClr val="5B9BD5"/>
              </a:buClr>
              <a:buFont typeface="Arial" panose="020B0604020202020204" pitchFamily="34" charset="0"/>
              <a:buChar char="•"/>
            </a:pPr>
            <a:r>
              <a:rPr lang="nn-NO" sz="2400" dirty="0">
                <a:solidFill>
                  <a:srgbClr val="000000"/>
                </a:solidFill>
                <a:latin typeface="Calibri" panose="020F0502020204030204" pitchFamily="34" charset="0"/>
                <a:cs typeface="Calibri" panose="020F0502020204030204" pitchFamily="34" charset="0"/>
              </a:rPr>
              <a:t>Betre intern og ekstern </a:t>
            </a:r>
            <a:r>
              <a:rPr lang="nn-NO" sz="2400" dirty="0" smtClean="0">
                <a:solidFill>
                  <a:srgbClr val="000000"/>
                </a:solidFill>
                <a:latin typeface="Calibri" panose="020F0502020204030204" pitchFamily="34" charset="0"/>
                <a:cs typeface="Calibri" panose="020F0502020204030204" pitchFamily="34" charset="0"/>
              </a:rPr>
              <a:t>samhandling</a:t>
            </a:r>
          </a:p>
          <a:p>
            <a:pPr marL="914400" lvl="1" indent="-457200" defTabSz="914363">
              <a:buClr>
                <a:srgbClr val="5B9BD5"/>
              </a:buClr>
              <a:buFont typeface="Arial" panose="020B0604020202020204" pitchFamily="34" charset="0"/>
              <a:buChar char="•"/>
            </a:pPr>
            <a:r>
              <a:rPr lang="nn-NO" sz="2400" dirty="0" smtClean="0">
                <a:solidFill>
                  <a:srgbClr val="000000"/>
                </a:solidFill>
                <a:latin typeface="Calibri" panose="020F0502020204030204" pitchFamily="34" charset="0"/>
                <a:cs typeface="Calibri" panose="020F0502020204030204" pitchFamily="34" charset="0"/>
              </a:rPr>
              <a:t>God </a:t>
            </a:r>
            <a:r>
              <a:rPr lang="nn-NO" sz="2400" dirty="0">
                <a:solidFill>
                  <a:srgbClr val="000000"/>
                </a:solidFill>
                <a:latin typeface="Calibri" panose="020F0502020204030204" pitchFamily="34" charset="0"/>
                <a:cs typeface="Calibri" panose="020F0502020204030204" pitchFamily="34" charset="0"/>
              </a:rPr>
              <a:t>dokumentasjon ved utskriving og overføring av pasientar til nytt </a:t>
            </a:r>
            <a:r>
              <a:rPr lang="nn-NO" sz="2400" dirty="0" smtClean="0">
                <a:solidFill>
                  <a:srgbClr val="000000"/>
                </a:solidFill>
                <a:latin typeface="Calibri" panose="020F0502020204030204" pitchFamily="34" charset="0"/>
                <a:cs typeface="Calibri" panose="020F0502020204030204" pitchFamily="34" charset="0"/>
              </a:rPr>
              <a:t>omsorgsnivå</a:t>
            </a:r>
            <a:endParaRPr lang="nn-NO" sz="2400" dirty="0">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261132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p:cNvPicPr>
            <a:picLocks noChangeAspect="1"/>
          </p:cNvPicPr>
          <p:nvPr/>
        </p:nvPicPr>
        <p:blipFill>
          <a:blip r:embed="rId2"/>
          <a:stretch>
            <a:fillRect/>
          </a:stretch>
        </p:blipFill>
        <p:spPr>
          <a:xfrm>
            <a:off x="4426643" y="2029708"/>
            <a:ext cx="7226279" cy="4258730"/>
          </a:xfrm>
          <a:prstGeom prst="rect">
            <a:avLst/>
          </a:prstGeom>
          <a:ln>
            <a:noFill/>
          </a:ln>
          <a:effectLst>
            <a:outerShdw blurRad="292100" dist="139700" dir="2700000" algn="tl" rotWithShape="0">
              <a:srgbClr val="333333">
                <a:alpha val="65000"/>
              </a:srgbClr>
            </a:outerShdw>
          </a:effectLst>
        </p:spPr>
      </p:pic>
      <p:pic>
        <p:nvPicPr>
          <p:cNvPr id="5" name="Bilde 4"/>
          <p:cNvPicPr>
            <a:picLocks noChangeAspect="1"/>
          </p:cNvPicPr>
          <p:nvPr/>
        </p:nvPicPr>
        <p:blipFill>
          <a:blip r:embed="rId3"/>
          <a:stretch>
            <a:fillRect/>
          </a:stretch>
        </p:blipFill>
        <p:spPr>
          <a:xfrm>
            <a:off x="589119" y="2220685"/>
            <a:ext cx="3447697" cy="1837509"/>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7" name="Tittel 1"/>
          <p:cNvSpPr>
            <a:spLocks noGrp="1"/>
          </p:cNvSpPr>
          <p:nvPr>
            <p:ph type="title"/>
          </p:nvPr>
        </p:nvSpPr>
        <p:spPr>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b-NO" dirty="0">
                <a:solidFill>
                  <a:schemeClr val="accent1">
                    <a:lumMod val="75000"/>
                  </a:schemeClr>
                </a:solidFill>
              </a:rPr>
              <a:t>Handlingsplan Ernæringsstrategi Helse Førde</a:t>
            </a:r>
            <a:endParaRPr lang="nb-NO" dirty="0"/>
          </a:p>
        </p:txBody>
      </p:sp>
      <p:sp>
        <p:nvSpPr>
          <p:cNvPr id="8" name="Ellipse 7"/>
          <p:cNvSpPr/>
          <p:nvPr/>
        </p:nvSpPr>
        <p:spPr>
          <a:xfrm>
            <a:off x="4876800" y="4450080"/>
            <a:ext cx="1698171" cy="68797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n-NO"/>
          </a:p>
        </p:txBody>
      </p:sp>
    </p:spTree>
    <p:extLst>
      <p:ext uri="{BB962C8B-B14F-4D97-AF65-F5344CB8AC3E}">
        <p14:creationId xmlns:p14="http://schemas.microsoft.com/office/powerpoint/2010/main" val="17199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6"/>
          <p:cNvSpPr/>
          <p:nvPr/>
        </p:nvSpPr>
        <p:spPr>
          <a:xfrm>
            <a:off x="515155" y="867141"/>
            <a:ext cx="11140225" cy="5658155"/>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73"/>
            <a:endParaRPr lang="nb-NO" sz="2142">
              <a:solidFill>
                <a:prstClr val="white"/>
              </a:solidFill>
              <a:latin typeface="Calibri" panose="020F0502020204030204"/>
            </a:endParaRPr>
          </a:p>
        </p:txBody>
      </p:sp>
      <p:sp>
        <p:nvSpPr>
          <p:cNvPr id="3" name="Tittel 2"/>
          <p:cNvSpPr>
            <a:spLocks noGrp="1"/>
          </p:cNvSpPr>
          <p:nvPr>
            <p:ph type="title"/>
          </p:nvPr>
        </p:nvSpPr>
        <p:spPr>
          <a:xfrm>
            <a:off x="892628" y="1162844"/>
            <a:ext cx="10515600" cy="1325563"/>
          </a:xfrm>
        </p:spPr>
        <p:txBody>
          <a:bodyPr>
            <a:normAutofit/>
          </a:bodyPr>
          <a:lstStyle/>
          <a:p>
            <a:r>
              <a:rPr lang="nn-NO" sz="4500" b="1" dirty="0" smtClean="0">
                <a:solidFill>
                  <a:srgbClr val="00338D"/>
                </a:solidFill>
                <a:latin typeface="Calibri" panose="020F0502020204030204"/>
              </a:rPr>
              <a:t>Dette skal vi gjere innan februar 2020</a:t>
            </a:r>
            <a:endParaRPr lang="nb-NO" dirty="0"/>
          </a:p>
        </p:txBody>
      </p:sp>
      <p:sp>
        <p:nvSpPr>
          <p:cNvPr id="2" name="Plassholder for innhold 1"/>
          <p:cNvSpPr>
            <a:spLocks noGrp="1"/>
          </p:cNvSpPr>
          <p:nvPr>
            <p:ph idx="1"/>
          </p:nvPr>
        </p:nvSpPr>
        <p:spPr/>
        <p:txBody>
          <a:bodyPr>
            <a:normAutofit/>
          </a:bodyPr>
          <a:lstStyle/>
          <a:p>
            <a:pPr marL="457182" lvl="1" indent="0" eaLnBrk="0" fontAlgn="base" hangingPunct="0">
              <a:lnSpc>
                <a:spcPct val="170000"/>
              </a:lnSpc>
              <a:spcBef>
                <a:spcPct val="20000"/>
              </a:spcBef>
              <a:spcAft>
                <a:spcPct val="0"/>
              </a:spcAft>
              <a:buNone/>
            </a:pPr>
            <a:endParaRPr lang="nb-NO" sz="2200" kern="0" dirty="0">
              <a:solidFill>
                <a:srgbClr val="000000"/>
              </a:solidFill>
              <a:latin typeface="Arial Unicode MS"/>
            </a:endParaRPr>
          </a:p>
          <a:p>
            <a:endParaRPr lang="nb-NO" dirty="0"/>
          </a:p>
        </p:txBody>
      </p:sp>
      <p:sp>
        <p:nvSpPr>
          <p:cNvPr id="4" name="Rektangel 3"/>
          <p:cNvSpPr/>
          <p:nvPr/>
        </p:nvSpPr>
        <p:spPr>
          <a:xfrm>
            <a:off x="1194616" y="1676400"/>
            <a:ext cx="10460764" cy="5786199"/>
          </a:xfrm>
          <a:prstGeom prst="rect">
            <a:avLst/>
          </a:prstGeom>
        </p:spPr>
        <p:txBody>
          <a:bodyPr wrap="square">
            <a:spAutoFit/>
          </a:bodyPr>
          <a:lstStyle/>
          <a:p>
            <a:pPr defTabSz="914363">
              <a:lnSpc>
                <a:spcPct val="150000"/>
              </a:lnSpc>
              <a:buClr>
                <a:srgbClr val="5B9BD5"/>
              </a:buClr>
            </a:pPr>
            <a:endParaRPr lang="nn-NO" sz="2600" dirty="0" smtClean="0">
              <a:solidFill>
                <a:srgbClr val="000000"/>
              </a:solidFill>
              <a:latin typeface="Calibri" panose="020F0502020204030204" pitchFamily="34" charset="0"/>
              <a:cs typeface="Calibri" panose="020F0502020204030204" pitchFamily="34" charset="0"/>
            </a:endParaRPr>
          </a:p>
          <a:p>
            <a:pPr marL="457200" indent="-457200" defTabSz="914363">
              <a:lnSpc>
                <a:spcPct val="200000"/>
              </a:lnSpc>
              <a:buClr>
                <a:srgbClr val="5B9BD5"/>
              </a:buClr>
              <a:buFont typeface="Arial" panose="020B0604020202020204" pitchFamily="34" charset="0"/>
              <a:buChar char="•"/>
            </a:pPr>
            <a:r>
              <a:rPr lang="nn-NO" sz="2400" dirty="0" smtClean="0">
                <a:solidFill>
                  <a:srgbClr val="000000"/>
                </a:solidFill>
                <a:latin typeface="Calibri" panose="020F0502020204030204" pitchFamily="34" charset="0"/>
                <a:cs typeface="Calibri" panose="020F0502020204030204" pitchFamily="34" charset="0"/>
              </a:rPr>
              <a:t>Etablere </a:t>
            </a:r>
            <a:r>
              <a:rPr lang="nn-NO" sz="2400" dirty="0">
                <a:solidFill>
                  <a:srgbClr val="000000"/>
                </a:solidFill>
                <a:latin typeface="Calibri" panose="020F0502020204030204" pitchFamily="34" charset="0"/>
                <a:cs typeface="Calibri" panose="020F0502020204030204" pitchFamily="34" charset="0"/>
              </a:rPr>
              <a:t>eit overordna ernæringsutval i Helse </a:t>
            </a:r>
            <a:r>
              <a:rPr lang="nn-NO" sz="2400" dirty="0" smtClean="0">
                <a:solidFill>
                  <a:srgbClr val="000000"/>
                </a:solidFill>
                <a:latin typeface="Calibri" panose="020F0502020204030204" pitchFamily="34" charset="0"/>
                <a:cs typeface="Calibri" panose="020F0502020204030204" pitchFamily="34" charset="0"/>
              </a:rPr>
              <a:t>Førde</a:t>
            </a:r>
          </a:p>
          <a:p>
            <a:pPr marL="457200" indent="-457200" defTabSz="914363">
              <a:lnSpc>
                <a:spcPct val="200000"/>
              </a:lnSpc>
              <a:buClr>
                <a:srgbClr val="5B9BD5"/>
              </a:buClr>
              <a:buFont typeface="Arial" panose="020B0604020202020204" pitchFamily="34" charset="0"/>
              <a:buChar char="•"/>
            </a:pPr>
            <a:r>
              <a:rPr lang="nn-NO" sz="2400" dirty="0" smtClean="0">
                <a:solidFill>
                  <a:srgbClr val="000000"/>
                </a:solidFill>
                <a:latin typeface="Calibri" panose="020F0502020204030204" pitchFamily="34" charset="0"/>
                <a:cs typeface="Calibri" panose="020F0502020204030204" pitchFamily="34" charset="0"/>
              </a:rPr>
              <a:t>Etablere </a:t>
            </a:r>
            <a:r>
              <a:rPr lang="nn-NO" sz="2400" dirty="0">
                <a:solidFill>
                  <a:srgbClr val="000000"/>
                </a:solidFill>
                <a:latin typeface="Calibri" panose="020F0502020204030204" pitchFamily="34" charset="0"/>
                <a:cs typeface="Calibri" panose="020F0502020204030204" pitchFamily="34" charset="0"/>
              </a:rPr>
              <a:t>eit ernæringsnettverk på avdelings- og </a:t>
            </a:r>
            <a:r>
              <a:rPr lang="nn-NO" sz="2400" dirty="0" smtClean="0">
                <a:solidFill>
                  <a:srgbClr val="000000"/>
                </a:solidFill>
                <a:latin typeface="Calibri" panose="020F0502020204030204" pitchFamily="34" charset="0"/>
                <a:cs typeface="Calibri" panose="020F0502020204030204" pitchFamily="34" charset="0"/>
              </a:rPr>
              <a:t>sengepostnivå</a:t>
            </a:r>
          </a:p>
          <a:p>
            <a:pPr marL="457200" indent="-457200" defTabSz="914363">
              <a:lnSpc>
                <a:spcPct val="200000"/>
              </a:lnSpc>
              <a:buClr>
                <a:srgbClr val="5B9BD5"/>
              </a:buClr>
              <a:buFont typeface="Arial" panose="020B0604020202020204" pitchFamily="34" charset="0"/>
              <a:buChar char="•"/>
            </a:pPr>
            <a:r>
              <a:rPr lang="nn-NO" sz="2400" dirty="0" smtClean="0">
                <a:solidFill>
                  <a:srgbClr val="000000"/>
                </a:solidFill>
                <a:latin typeface="Calibri" panose="020F0502020204030204" pitchFamily="34" charset="0"/>
                <a:cs typeface="Calibri" panose="020F0502020204030204" pitchFamily="34" charset="0"/>
              </a:rPr>
              <a:t>Opplæring </a:t>
            </a:r>
            <a:r>
              <a:rPr lang="nn-NO" sz="2400" dirty="0">
                <a:solidFill>
                  <a:srgbClr val="000000"/>
                </a:solidFill>
                <a:latin typeface="Calibri" panose="020F0502020204030204" pitchFamily="34" charset="0"/>
                <a:cs typeface="Calibri" panose="020F0502020204030204" pitchFamily="34" charset="0"/>
              </a:rPr>
              <a:t>og utdanning av ernæringsfagleiarar og ernæringskontaktar</a:t>
            </a:r>
          </a:p>
          <a:p>
            <a:pPr marL="457200" indent="-457200" defTabSz="914363">
              <a:lnSpc>
                <a:spcPct val="200000"/>
              </a:lnSpc>
              <a:buClr>
                <a:srgbClr val="5B9BD5"/>
              </a:buClr>
              <a:buFont typeface="Arial" panose="020B0604020202020204" pitchFamily="34" charset="0"/>
              <a:buChar char="•"/>
            </a:pPr>
            <a:r>
              <a:rPr lang="nn-NO" sz="2400" dirty="0">
                <a:solidFill>
                  <a:srgbClr val="000000"/>
                </a:solidFill>
                <a:latin typeface="Calibri" panose="020F0502020204030204" pitchFamily="34" charset="0"/>
                <a:cs typeface="Calibri" panose="020F0502020204030204" pitchFamily="34" charset="0"/>
              </a:rPr>
              <a:t>Utarbeide og etablere rutinebeskrivingar for samhandling med </a:t>
            </a:r>
            <a:r>
              <a:rPr lang="nn-NO" sz="2400" dirty="0" smtClean="0">
                <a:solidFill>
                  <a:srgbClr val="000000"/>
                </a:solidFill>
                <a:latin typeface="Calibri" panose="020F0502020204030204" pitchFamily="34" charset="0"/>
                <a:cs typeface="Calibri" panose="020F0502020204030204" pitchFamily="34" charset="0"/>
              </a:rPr>
              <a:t>kommunane</a:t>
            </a:r>
          </a:p>
          <a:p>
            <a:pPr marL="457200" indent="-457200" defTabSz="914363">
              <a:lnSpc>
                <a:spcPct val="200000"/>
              </a:lnSpc>
              <a:buClr>
                <a:srgbClr val="5B9BD5"/>
              </a:buClr>
              <a:buFont typeface="Arial" panose="020B0604020202020204" pitchFamily="34" charset="0"/>
              <a:buChar char="•"/>
            </a:pPr>
            <a:r>
              <a:rPr lang="nn-NO" sz="2400" dirty="0">
                <a:solidFill>
                  <a:srgbClr val="000000"/>
                </a:solidFill>
                <a:latin typeface="Calibri" panose="020F0502020204030204" pitchFamily="34" charset="0"/>
                <a:cs typeface="Calibri" panose="020F0502020204030204" pitchFamily="34" charset="0"/>
              </a:rPr>
              <a:t>Gjennomføre nye brukarundersøkingar for mattilbod (vaksne og barn)</a:t>
            </a:r>
          </a:p>
          <a:p>
            <a:pPr marL="457200" indent="-457200" defTabSz="914363">
              <a:lnSpc>
                <a:spcPct val="200000"/>
              </a:lnSpc>
              <a:buClr>
                <a:srgbClr val="5B9BD5"/>
              </a:buClr>
              <a:buFont typeface="Arial" panose="020B0604020202020204" pitchFamily="34" charset="0"/>
              <a:buChar char="•"/>
            </a:pPr>
            <a:endParaRPr lang="nn-NO" sz="2600" dirty="0">
              <a:solidFill>
                <a:srgbClr val="000000"/>
              </a:solidFill>
              <a:latin typeface="Calibri" panose="020F0502020204030204" pitchFamily="34" charset="0"/>
              <a:cs typeface="Calibri" panose="020F0502020204030204" pitchFamily="34" charset="0"/>
            </a:endParaRPr>
          </a:p>
          <a:p>
            <a:pPr marL="380985" indent="-380985" defTabSz="914363">
              <a:lnSpc>
                <a:spcPct val="150000"/>
              </a:lnSpc>
              <a:buClr>
                <a:srgbClr val="5B9BD5"/>
              </a:buClr>
              <a:buFont typeface="Arial" panose="020B0604020202020204" pitchFamily="34" charset="0"/>
              <a:buChar char="•"/>
            </a:pPr>
            <a:endParaRPr lang="nn-NO" sz="2600" dirty="0">
              <a:solidFill>
                <a:srgbClr val="000000"/>
              </a:solidFill>
              <a:latin typeface="Calibri" panose="020F0502020204030204" pitchFamily="34" charset="0"/>
              <a:cs typeface="Calibri" panose="020F0502020204030204" pitchFamily="34" charset="0"/>
            </a:endParaRPr>
          </a:p>
        </p:txBody>
      </p:sp>
      <p:pic>
        <p:nvPicPr>
          <p:cNvPr id="5" name="Bilde 4"/>
          <p:cNvPicPr>
            <a:picLocks noChangeAspect="1"/>
          </p:cNvPicPr>
          <p:nvPr/>
        </p:nvPicPr>
        <p:blipFill>
          <a:blip r:embed="rId3"/>
          <a:stretch>
            <a:fillRect/>
          </a:stretch>
        </p:blipFill>
        <p:spPr>
          <a:xfrm>
            <a:off x="9960556" y="141063"/>
            <a:ext cx="2076740" cy="619211"/>
          </a:xfrm>
          <a:prstGeom prst="rect">
            <a:avLst/>
          </a:prstGeom>
        </p:spPr>
      </p:pic>
      <p:sp>
        <p:nvSpPr>
          <p:cNvPr id="8" name="Rektangel 7"/>
          <p:cNvSpPr/>
          <p:nvPr/>
        </p:nvSpPr>
        <p:spPr>
          <a:xfrm>
            <a:off x="9426992" y="5973650"/>
            <a:ext cx="2108911" cy="421975"/>
          </a:xfrm>
          <a:prstGeom prst="rect">
            <a:avLst/>
          </a:prstGeom>
        </p:spPr>
        <p:txBody>
          <a:bodyPr wrap="none">
            <a:spAutoFit/>
          </a:bodyPr>
          <a:lstStyle/>
          <a:p>
            <a:pPr defTabSz="1088473"/>
            <a:r>
              <a:rPr lang="nb-NO" sz="2142" dirty="0">
                <a:solidFill>
                  <a:prstClr val="black"/>
                </a:solidFill>
                <a:latin typeface="Calibri" panose="020F0502020204030204"/>
              </a:rPr>
              <a:t>#matsommedisin</a:t>
            </a:r>
            <a:endParaRPr lang="nn-NO" sz="2142" dirty="0">
              <a:solidFill>
                <a:prstClr val="black"/>
              </a:solidFill>
              <a:latin typeface="Calibri" panose="020F0502020204030204"/>
            </a:endParaRPr>
          </a:p>
        </p:txBody>
      </p:sp>
    </p:spTree>
    <p:extLst>
      <p:ext uri="{BB962C8B-B14F-4D97-AF65-F5344CB8AC3E}">
        <p14:creationId xmlns:p14="http://schemas.microsoft.com/office/powerpoint/2010/main" val="24540345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nvPr>
        </p:nvGraphicFramePr>
        <p:xfrm>
          <a:off x="591586" y="98425"/>
          <a:ext cx="10609814" cy="65690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19" name="Rett linje 18"/>
          <p:cNvCxnSpPr/>
          <p:nvPr/>
        </p:nvCxnSpPr>
        <p:spPr>
          <a:xfrm flipH="1" flipV="1">
            <a:off x="4423682" y="3123384"/>
            <a:ext cx="8980" cy="908685"/>
          </a:xfrm>
          <a:prstGeom prst="line">
            <a:avLst/>
          </a:prstGeom>
        </p:spPr>
        <p:style>
          <a:lnRef idx="1">
            <a:schemeClr val="accent1"/>
          </a:lnRef>
          <a:fillRef idx="0">
            <a:schemeClr val="accent1"/>
          </a:fillRef>
          <a:effectRef idx="0">
            <a:schemeClr val="accent1"/>
          </a:effectRef>
          <a:fontRef idx="minor">
            <a:schemeClr val="tx1"/>
          </a:fontRef>
        </p:style>
      </p:cxnSp>
      <p:sp>
        <p:nvSpPr>
          <p:cNvPr id="20" name="Tittel 19"/>
          <p:cNvSpPr>
            <a:spLocks noGrp="1"/>
          </p:cNvSpPr>
          <p:nvPr>
            <p:ph type="title"/>
          </p:nvPr>
        </p:nvSpPr>
        <p:spPr>
          <a:xfrm flipH="1">
            <a:off x="269965" y="261257"/>
            <a:ext cx="3304507" cy="1332412"/>
          </a:xfrm>
          <a:ln/>
        </p:spPr>
        <p:style>
          <a:lnRef idx="2">
            <a:schemeClr val="accent5"/>
          </a:lnRef>
          <a:fillRef idx="1">
            <a:schemeClr val="lt1"/>
          </a:fillRef>
          <a:effectRef idx="0">
            <a:schemeClr val="accent5"/>
          </a:effectRef>
          <a:fontRef idx="minor">
            <a:schemeClr val="dk1"/>
          </a:fontRef>
        </p:style>
        <p:txBody>
          <a:bodyPr vert="horz">
            <a:noAutofit/>
          </a:bodyPr>
          <a:lstStyle/>
          <a:p>
            <a:r>
              <a:rPr lang="nn-NO" sz="2800" dirty="0">
                <a:solidFill>
                  <a:schemeClr val="accent1">
                    <a:lumMod val="75000"/>
                  </a:schemeClr>
                </a:solidFill>
              </a:rPr>
              <a:t>Organisering </a:t>
            </a:r>
            <a:br>
              <a:rPr lang="nn-NO" sz="2800" dirty="0">
                <a:solidFill>
                  <a:schemeClr val="accent1">
                    <a:lumMod val="75000"/>
                  </a:schemeClr>
                </a:solidFill>
              </a:rPr>
            </a:br>
            <a:r>
              <a:rPr lang="nn-NO" sz="2800" dirty="0">
                <a:solidFill>
                  <a:schemeClr val="accent1">
                    <a:lumMod val="75000"/>
                  </a:schemeClr>
                </a:solidFill>
              </a:rPr>
              <a:t>av ernæringsarbeidet</a:t>
            </a:r>
            <a:br>
              <a:rPr lang="nn-NO" sz="2800" dirty="0">
                <a:solidFill>
                  <a:schemeClr val="accent1">
                    <a:lumMod val="75000"/>
                  </a:schemeClr>
                </a:solidFill>
              </a:rPr>
            </a:br>
            <a:r>
              <a:rPr lang="nn-NO" sz="2800" dirty="0">
                <a:solidFill>
                  <a:schemeClr val="accent1">
                    <a:lumMod val="75000"/>
                  </a:schemeClr>
                </a:solidFill>
              </a:rPr>
              <a:t>i Helse Førde</a:t>
            </a:r>
          </a:p>
        </p:txBody>
      </p:sp>
      <p:sp>
        <p:nvSpPr>
          <p:cNvPr id="5" name="TekstSylinder 9"/>
          <p:cNvSpPr txBox="1"/>
          <p:nvPr/>
        </p:nvSpPr>
        <p:spPr>
          <a:xfrm>
            <a:off x="10008796" y="4411039"/>
            <a:ext cx="461665" cy="1847850"/>
          </a:xfrm>
          <a:prstGeom prst="rect">
            <a:avLst/>
          </a:prstGeom>
          <a:solidFill>
            <a:schemeClr val="accent1">
              <a:lumMod val="40000"/>
              <a:lumOff val="60000"/>
            </a:schemeClr>
          </a:solidFill>
        </p:spPr>
        <p:txBody>
          <a:bodyPr vert="vert" wrap="square" rtlCol="0">
            <a:spAutoFit/>
          </a:bodyPr>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363"/>
            <a:r>
              <a:rPr lang="nn-NO" dirty="0">
                <a:solidFill>
                  <a:prstClr val="black"/>
                </a:solidFill>
                <a:latin typeface="Calibri" panose="020F0502020204030204"/>
              </a:rPr>
              <a:t>Ernæringsnettverk</a:t>
            </a:r>
          </a:p>
        </p:txBody>
      </p:sp>
      <p:pic>
        <p:nvPicPr>
          <p:cNvPr id="3" name="Bilde 2"/>
          <p:cNvPicPr>
            <a:picLocks noChangeAspect="1"/>
          </p:cNvPicPr>
          <p:nvPr/>
        </p:nvPicPr>
        <p:blipFill>
          <a:blip r:embed="rId8"/>
          <a:stretch>
            <a:fillRect/>
          </a:stretch>
        </p:blipFill>
        <p:spPr>
          <a:xfrm>
            <a:off x="10008794" y="98426"/>
            <a:ext cx="2076740" cy="619211"/>
          </a:xfrm>
          <a:prstGeom prst="rect">
            <a:avLst/>
          </a:prstGeom>
        </p:spPr>
      </p:pic>
    </p:spTree>
    <p:extLst>
      <p:ext uri="{BB962C8B-B14F-4D97-AF65-F5344CB8AC3E}">
        <p14:creationId xmlns:p14="http://schemas.microsoft.com/office/powerpoint/2010/main" val="41015672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 name="Plassholder for innhold 3"/>
          <p:cNvGraphicFramePr>
            <a:graphicFrameLocks noGrp="1"/>
          </p:cNvGraphicFramePr>
          <p:nvPr>
            <p:ph idx="1"/>
            <p:extLst>
              <p:ext uri="{D42A27DB-BD31-4B8C-83A1-F6EECF244321}">
                <p14:modId xmlns:p14="http://schemas.microsoft.com/office/powerpoint/2010/main" val="3554107815"/>
              </p:ext>
            </p:extLst>
          </p:nvPr>
        </p:nvGraphicFramePr>
        <p:xfrm>
          <a:off x="0" y="580496"/>
          <a:ext cx="11668991" cy="61216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ktangel 5"/>
          <p:cNvSpPr/>
          <p:nvPr/>
        </p:nvSpPr>
        <p:spPr>
          <a:xfrm>
            <a:off x="249381" y="2760038"/>
            <a:ext cx="2182091" cy="158465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nn-NO" sz="2100" u="sng" dirty="0" smtClean="0">
                <a:solidFill>
                  <a:schemeClr val="bg1"/>
                </a:solidFill>
              </a:rPr>
              <a:t>Auka hjelpebehov</a:t>
            </a:r>
          </a:p>
          <a:p>
            <a:pPr marL="285750" indent="-285750">
              <a:buFontTx/>
              <a:buChar char="-"/>
            </a:pPr>
            <a:r>
              <a:rPr lang="nn-NO" sz="2100" dirty="0" smtClean="0">
                <a:solidFill>
                  <a:schemeClr val="bg1"/>
                </a:solidFill>
              </a:rPr>
              <a:t>Lege</a:t>
            </a:r>
          </a:p>
          <a:p>
            <a:pPr marL="285750" indent="-285750">
              <a:buFontTx/>
              <a:buChar char="-"/>
            </a:pPr>
            <a:r>
              <a:rPr lang="nn-NO" sz="2100" dirty="0" smtClean="0">
                <a:solidFill>
                  <a:schemeClr val="bg1"/>
                </a:solidFill>
              </a:rPr>
              <a:t>Heimeteneste</a:t>
            </a:r>
          </a:p>
          <a:p>
            <a:pPr marL="285750" indent="-285750">
              <a:buFontTx/>
              <a:buChar char="-"/>
            </a:pPr>
            <a:r>
              <a:rPr lang="nn-NO" sz="2100" dirty="0" smtClean="0">
                <a:solidFill>
                  <a:schemeClr val="bg1"/>
                </a:solidFill>
              </a:rPr>
              <a:t>Institusjon</a:t>
            </a:r>
            <a:endParaRPr lang="nn-NO" sz="2100" dirty="0">
              <a:solidFill>
                <a:schemeClr val="bg1"/>
              </a:solidFill>
            </a:endParaRPr>
          </a:p>
        </p:txBody>
      </p:sp>
      <p:sp>
        <p:nvSpPr>
          <p:cNvPr id="10" name="Rektangel 9"/>
          <p:cNvSpPr/>
          <p:nvPr/>
        </p:nvSpPr>
        <p:spPr>
          <a:xfrm>
            <a:off x="9206345" y="2760038"/>
            <a:ext cx="2693619" cy="1584650"/>
          </a:xfrm>
          <a:prstGeom prst="rect">
            <a:avLst/>
          </a:prstGeom>
        </p:spPr>
        <p:style>
          <a:lnRef idx="1">
            <a:schemeClr val="accent1"/>
          </a:lnRef>
          <a:fillRef idx="2">
            <a:schemeClr val="accent1"/>
          </a:fillRef>
          <a:effectRef idx="1">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nb-N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nn-NO" sz="2100" u="sng" dirty="0" smtClean="0"/>
              <a:t>Auka risiko</a:t>
            </a:r>
          </a:p>
          <a:p>
            <a:pPr marL="285750" indent="-285750">
              <a:buFontTx/>
              <a:buChar char="-"/>
            </a:pPr>
            <a:r>
              <a:rPr lang="nn-NO" sz="2100" dirty="0" smtClean="0"/>
              <a:t>Komplikasjonar/sjuk</a:t>
            </a:r>
          </a:p>
          <a:p>
            <a:pPr marL="285750" indent="-285750">
              <a:buFontTx/>
              <a:buChar char="-"/>
            </a:pPr>
            <a:r>
              <a:rPr lang="nn-NO" sz="2100" dirty="0" smtClean="0"/>
              <a:t>Skrøpelege</a:t>
            </a:r>
          </a:p>
          <a:p>
            <a:pPr marL="285750" indent="-285750">
              <a:buFontTx/>
              <a:buChar char="-"/>
            </a:pPr>
            <a:r>
              <a:rPr lang="nn-NO" sz="2100" dirty="0" smtClean="0"/>
              <a:t>Lenger liggetid</a:t>
            </a:r>
            <a:endParaRPr lang="nn-NO" sz="2100" dirty="0"/>
          </a:p>
        </p:txBody>
      </p:sp>
      <p:sp>
        <p:nvSpPr>
          <p:cNvPr id="20" name="Ellipse 19"/>
          <p:cNvSpPr/>
          <p:nvPr/>
        </p:nvSpPr>
        <p:spPr>
          <a:xfrm>
            <a:off x="4447309" y="2534024"/>
            <a:ext cx="2815935" cy="2060049"/>
          </a:xfrm>
          <a:prstGeom prst="ellipse">
            <a:avLst/>
          </a:prstGeom>
        </p:spPr>
        <p:style>
          <a:lnRef idx="1">
            <a:schemeClr val="accent6"/>
          </a:lnRef>
          <a:fillRef idx="2">
            <a:schemeClr val="accent6"/>
          </a:fillRef>
          <a:effectRef idx="1">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nb-N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nn-NO" sz="1600" dirty="0">
              <a:ln w="0"/>
              <a:solidFill>
                <a:schemeClr val="tx1"/>
              </a:solidFill>
              <a:effectLst>
                <a:outerShdw blurRad="38100" dist="25400" dir="5400000" algn="ctr" rotWithShape="0">
                  <a:srgbClr val="6E747A">
                    <a:alpha val="43000"/>
                  </a:srgbClr>
                </a:outerShdw>
              </a:effectLst>
            </a:endParaRPr>
          </a:p>
        </p:txBody>
      </p:sp>
      <p:sp>
        <p:nvSpPr>
          <p:cNvPr id="22" name="TekstSylinder 21"/>
          <p:cNvSpPr txBox="1"/>
          <p:nvPr/>
        </p:nvSpPr>
        <p:spPr>
          <a:xfrm>
            <a:off x="4696688" y="3136865"/>
            <a:ext cx="2327565" cy="830997"/>
          </a:xfrm>
          <a:prstGeom prst="rect">
            <a:avLst/>
          </a:prstGeom>
          <a:noFill/>
        </p:spPr>
        <p:txBody>
          <a:bodyPr wrap="square" rtlCol="0">
            <a:spAutoFit/>
          </a:bodyPr>
          <a:lstStyle/>
          <a:p>
            <a:pPr algn="ctr"/>
            <a:r>
              <a:rPr lang="nn-NO" sz="2400" dirty="0"/>
              <a:t>Underernærings-</a:t>
            </a:r>
          </a:p>
          <a:p>
            <a:pPr algn="ctr"/>
            <a:r>
              <a:rPr lang="nn-NO" sz="2400" dirty="0"/>
              <a:t>karusell</a:t>
            </a:r>
          </a:p>
        </p:txBody>
      </p:sp>
    </p:spTree>
    <p:extLst>
      <p:ext uri="{BB962C8B-B14F-4D97-AF65-F5344CB8AC3E}">
        <p14:creationId xmlns:p14="http://schemas.microsoft.com/office/powerpoint/2010/main" val="26483137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1084</TotalTime>
  <Words>3449</Words>
  <Application>Microsoft Office PowerPoint</Application>
  <PresentationFormat>Widescreen</PresentationFormat>
  <Paragraphs>293</Paragraphs>
  <Slides>25</Slides>
  <Notes>23</Notes>
  <HiddenSlides>1</HiddenSlides>
  <MMClips>0</MMClips>
  <ScaleCrop>false</ScaleCrop>
  <HeadingPairs>
    <vt:vector size="6" baseType="variant">
      <vt:variant>
        <vt:lpstr>Brukte skrifter</vt:lpstr>
      </vt:variant>
      <vt:variant>
        <vt:i4>5</vt:i4>
      </vt:variant>
      <vt:variant>
        <vt:lpstr>Tema</vt:lpstr>
      </vt:variant>
      <vt:variant>
        <vt:i4>2</vt:i4>
      </vt:variant>
      <vt:variant>
        <vt:lpstr>Lysbildetitler</vt:lpstr>
      </vt:variant>
      <vt:variant>
        <vt:i4>25</vt:i4>
      </vt:variant>
    </vt:vector>
  </HeadingPairs>
  <TitlesOfParts>
    <vt:vector size="32" baseType="lpstr">
      <vt:lpstr>Arial</vt:lpstr>
      <vt:lpstr>Arial Unicode MS</vt:lpstr>
      <vt:lpstr>Calibri</vt:lpstr>
      <vt:lpstr>Calibri Light</vt:lpstr>
      <vt:lpstr>Wingdings</vt:lpstr>
      <vt:lpstr>Office-tema</vt:lpstr>
      <vt:lpstr>1_Office-tema</vt:lpstr>
      <vt:lpstr>Samhandling innan Ernæringsfagfeltet</vt:lpstr>
      <vt:lpstr>Disposisjon</vt:lpstr>
      <vt:lpstr>Bakgrunn for ernæringsstrategien i Helse Førde</vt:lpstr>
      <vt:lpstr>Handlingsplan ernæringssatsing Helse Førde</vt:lpstr>
      <vt:lpstr>Handlingsplan ernæringssatsing Helse Førde</vt:lpstr>
      <vt:lpstr>Handlingsplan Ernæringsstrategi Helse Førde</vt:lpstr>
      <vt:lpstr>Dette skal vi gjere innan februar 2020</vt:lpstr>
      <vt:lpstr>Organisering  av ernæringsarbeidet i Helse Førde</vt:lpstr>
      <vt:lpstr>PowerPoint-presentasjon</vt:lpstr>
      <vt:lpstr>Underernæring belastar helsebudsjetta</vt:lpstr>
      <vt:lpstr>Kost - Nytte</vt:lpstr>
      <vt:lpstr>TILTAK  VI VEIT FUNGERAR</vt:lpstr>
      <vt:lpstr>PowerPoint-presentasjon</vt:lpstr>
      <vt:lpstr>Utfordringsbilete - Samhandling</vt:lpstr>
      <vt:lpstr>Ernæring i helse- og  omsorgstenesta</vt:lpstr>
      <vt:lpstr>Ernæring i helse- og omsorgstenesta</vt:lpstr>
      <vt:lpstr>Helsestasjon og skulehelsetenesta</vt:lpstr>
      <vt:lpstr>Kommunale helsetenester inkludert fastlege og frisklivssentralar</vt:lpstr>
      <vt:lpstr>Rus og psykiatri</vt:lpstr>
      <vt:lpstr>Rehabilitering og Habilitering</vt:lpstr>
      <vt:lpstr>Pleie og omsorgstenesta</vt:lpstr>
      <vt:lpstr>Nasjonal handlingsplan for                              bedre kosthold (2017–2021) </vt:lpstr>
      <vt:lpstr>PowerPoint-presentasjon</vt:lpstr>
      <vt:lpstr>Ord frå ein sjukepleiar…</vt:lpstr>
      <vt:lpstr>Referansar </vt:lpstr>
    </vt:vector>
  </TitlesOfParts>
  <Company>Helse Vest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Ulltang, Marte</dc:creator>
  <cp:lastModifiedBy>Holvik, Tone</cp:lastModifiedBy>
  <cp:revision>84</cp:revision>
  <cp:lastPrinted>2019-04-29T07:35:31Z</cp:lastPrinted>
  <dcterms:created xsi:type="dcterms:W3CDTF">2019-04-24T09:49:57Z</dcterms:created>
  <dcterms:modified xsi:type="dcterms:W3CDTF">2019-11-13T13:05:04Z</dcterms:modified>
</cp:coreProperties>
</file>