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3" r:id="rId6"/>
    <p:sldId id="266" r:id="rId7"/>
    <p:sldId id="264" r:id="rId8"/>
    <p:sldId id="261" r:id="rId9"/>
  </p:sldIdLst>
  <p:sldSz cx="14630400" cy="8229600"/>
  <p:notesSz cx="6797675" cy="9926638"/>
  <p:defaultTextStyle>
    <a:defPPr>
      <a:defRPr lang="nb-NO"/>
    </a:defPPr>
    <a:lvl1pPr marL="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09B"/>
    <a:srgbClr val="DBD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1" autoAdjust="0"/>
  </p:normalViewPr>
  <p:slideViewPr>
    <p:cSldViewPr snapToGrid="0">
      <p:cViewPr varScale="1">
        <p:scale>
          <a:sx n="56" d="100"/>
          <a:sy n="56" d="100"/>
        </p:scale>
        <p:origin x="570" y="6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29308-A14F-43FA-A3C5-58A53CCC2EBF}" type="datetimeFigureOut">
              <a:rPr lang="nb-NO" smtClean="0"/>
              <a:t>13.11.2019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2DEB9-A34F-4D3C-9735-5DD337EAC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750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0090" y="1080136"/>
            <a:ext cx="13159645" cy="6480810"/>
          </a:xfrm>
          <a:solidFill>
            <a:schemeClr val="accent1"/>
          </a:solidFill>
        </p:spPr>
        <p:txBody>
          <a:bodyPr lIns="540000" tIns="540000" rIns="5040000" bIns="2448000" anchor="t"/>
          <a:lstStyle>
            <a:lvl1pPr algn="l">
              <a:lnSpc>
                <a:spcPct val="9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6162" y="6660833"/>
            <a:ext cx="1008126" cy="324040"/>
          </a:xfrm>
        </p:spPr>
        <p:txBody>
          <a:bodyPr/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13.11.2019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520315" y="6660833"/>
            <a:ext cx="5040630" cy="324040"/>
          </a:xfrm>
        </p:spPr>
        <p:txBody>
          <a:bodyPr>
            <a:noAutofit/>
          </a:bodyPr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</a:t>
            </a:r>
            <a:r>
              <a:rPr lang="nb-NO" dirty="0" err="1"/>
              <a:t>Navnesen</a:t>
            </a:r>
            <a:r>
              <a:rPr lang="nb-NO" dirty="0"/>
              <a:t> og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x bilder /m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6"/>
            <a:ext cx="4320540" cy="2160270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9" name="Plassholder for bilde 6"/>
          <p:cNvSpPr>
            <a:spLocks noGrp="1"/>
          </p:cNvSpPr>
          <p:nvPr>
            <p:ph type="pic" sz="quarter" idx="11"/>
          </p:nvPr>
        </p:nvSpPr>
        <p:spPr>
          <a:xfrm>
            <a:off x="5238656" y="1080137"/>
            <a:ext cx="4140517" cy="3240405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bilde 6"/>
          <p:cNvSpPr>
            <a:spLocks noGrp="1"/>
          </p:cNvSpPr>
          <p:nvPr>
            <p:ph type="pic" sz="quarter" idx="12"/>
          </p:nvPr>
        </p:nvSpPr>
        <p:spPr>
          <a:xfrm>
            <a:off x="5238656" y="4500563"/>
            <a:ext cx="4140517" cy="3060383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5"/>
          </p:nvPr>
        </p:nvSpPr>
        <p:spPr>
          <a:xfrm>
            <a:off x="720090" y="3420428"/>
            <a:ext cx="4320540" cy="41405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360000" tIns="360000" rIns="360000" bIns="360000">
            <a:norm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000" b="1">
                <a:solidFill>
                  <a:schemeClr val="lt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2" name="Plassholder for bilde 6"/>
          <p:cNvSpPr>
            <a:spLocks noGrp="1"/>
          </p:cNvSpPr>
          <p:nvPr>
            <p:ph type="pic" sz="quarter" idx="16"/>
          </p:nvPr>
        </p:nvSpPr>
        <p:spPr>
          <a:xfrm>
            <a:off x="9559195" y="1080135"/>
            <a:ext cx="4320540" cy="6480809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2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20090" y="2160270"/>
            <a:ext cx="6300788" cy="54006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560945" y="2160270"/>
            <a:ext cx="6300788" cy="54006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13.11.2019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8"/>
          <p:cNvSpPr>
            <a:spLocks noGrp="1"/>
          </p:cNvSpPr>
          <p:nvPr>
            <p:ph type="title"/>
          </p:nvPr>
        </p:nvSpPr>
        <p:spPr>
          <a:xfrm>
            <a:off x="720090" y="1080135"/>
            <a:ext cx="13141643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560945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560945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13.11.2019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13.11.2019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13.11.2019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rgbClr val="AAA09B"/>
          </a:solidFill>
        </p:spPr>
        <p:txBody>
          <a:bodyPr lIns="0" tIns="1980000" rIns="0" bIns="0" anchor="t" anchorCtr="1"/>
          <a:lstStyle>
            <a:lvl1pPr marL="0" indent="0">
              <a:buNone/>
              <a:defRPr sz="1800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1620203"/>
            <a:ext cx="7380922" cy="830997"/>
          </a:xfrm>
          <a:noFill/>
        </p:spPr>
        <p:txBody>
          <a:bodyPr lIns="0" tIns="0" rIns="0" bIns="0" anchor="t">
            <a:spAutoFit/>
          </a:bodyPr>
          <a:lstStyle>
            <a:lvl1pPr algn="l">
              <a:lnSpc>
                <a:spcPct val="9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Legg til tittel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6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6502" y="1080136"/>
            <a:ext cx="13019227" cy="6480810"/>
          </a:xfrm>
          <a:solidFill>
            <a:srgbClr val="AAA09B"/>
          </a:solidFill>
        </p:spPr>
        <p:txBody>
          <a:bodyPr lIns="540000" tIns="540000" rIns="5040000" bIns="2448000" anchor="t">
            <a:normAutofit/>
          </a:bodyPr>
          <a:lstStyle>
            <a:lvl1pPr>
              <a:lnSpc>
                <a:spcPct val="90000"/>
              </a:lnSpc>
              <a:defRPr sz="5000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1296162" y="6660833"/>
            <a:ext cx="1008126" cy="324040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13.11.2019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2520315" y="6660833"/>
            <a:ext cx="5040630" cy="32404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</a:t>
            </a:r>
            <a:r>
              <a:rPr lang="nb-NO" dirty="0" err="1"/>
              <a:t>Navnesen</a:t>
            </a:r>
            <a:r>
              <a:rPr lang="nb-NO" dirty="0"/>
              <a:t> og sted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13480086" y="7681260"/>
            <a:ext cx="345643" cy="221599"/>
          </a:xfr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90" y="2340293"/>
            <a:ext cx="10441305" cy="522065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13.11.2019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tekst &amp; innhold /m undertit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7560945" y="1080135"/>
            <a:ext cx="6300788" cy="648081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13.11.2019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1" y="1080135"/>
            <a:ext cx="6300788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&amp;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2160270"/>
            <a:ext cx="6300788" cy="54006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7560945" y="1080135"/>
            <a:ext cx="6300788" cy="648081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13.11.2019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6300788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85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tekst og teks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13.11.2019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6300788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142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chemeClr val="lt2"/>
          </a:solidFill>
        </p:spPr>
        <p:txBody>
          <a:bodyPr lIns="0" tIns="144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82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ko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2" hasCustomPrompt="1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rgbClr val="DBD6D4"/>
          </a:solidFill>
        </p:spPr>
        <p:txBody>
          <a:bodyPr lIns="0" tIns="1440000" rIns="0" bIns="0" anchor="ctr"/>
          <a:lstStyle>
            <a:lvl1pPr marL="0" indent="0" algn="ctr">
              <a:buNone/>
              <a:defRPr sz="100" baseline="0"/>
            </a:lvl1pPr>
          </a:lstStyle>
          <a:p>
            <a:pPr lvl="0"/>
            <a:r>
              <a:rPr lang="nb-NO" sz="100" dirty="0"/>
              <a:t> </a:t>
            </a:r>
            <a:endParaRPr lang="nb-NO" dirty="0"/>
          </a:p>
        </p:txBody>
      </p:sp>
      <p:sp>
        <p:nvSpPr>
          <p:cNvPr id="4" name="Plassholder for bilde 6"/>
          <p:cNvSpPr>
            <a:spLocks noGrp="1"/>
          </p:cNvSpPr>
          <p:nvPr>
            <p:ph type="pic" sz="quarter" idx="11" hasCustomPrompt="1"/>
          </p:nvPr>
        </p:nvSpPr>
        <p:spPr>
          <a:xfrm>
            <a:off x="4995624" y="2160271"/>
            <a:ext cx="4608576" cy="4320540"/>
          </a:xfrm>
          <a:prstGeom prst="rect">
            <a:avLst/>
          </a:prstGeom>
          <a:noFill/>
        </p:spPr>
        <p:txBody>
          <a:bodyPr lIns="0" tIns="108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dirty="0"/>
              <a:t>Ikon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8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10441305" cy="8641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340293"/>
            <a:ext cx="10441305" cy="52206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0090" y="7812977"/>
            <a:ext cx="1152144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51F3-9B16-40C6-B209-3688FC9C95F6}" type="datetimeFigureOut">
              <a:rPr lang="nb-NO" smtClean="0"/>
              <a:t>13.11.2019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229150" y="7812977"/>
            <a:ext cx="8932245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3541235" y="7812977"/>
            <a:ext cx="345643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0521" y="332467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6" r:id="rId5"/>
    <p:sldLayoutId id="2147483658" r:id="rId6"/>
    <p:sldLayoutId id="2147483664" r:id="rId7"/>
    <p:sldLayoutId id="2147483660" r:id="rId8"/>
    <p:sldLayoutId id="2147483662" r:id="rId9"/>
    <p:sldLayoutId id="2147483659" r:id="rId10"/>
    <p:sldLayoutId id="2147483652" r:id="rId11"/>
    <p:sldLayoutId id="2147483653" r:id="rId12"/>
    <p:sldLayoutId id="2147483654" r:id="rId13"/>
    <p:sldLayoutId id="2147483655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0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ts val="26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ts val="26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ts val="22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ts val="2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ts val="18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Lokal pasientløype for døgnbehandling av akutte alkoholproblem Nordfjord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10.09.2018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Arild Krogh Nøstdal, NPS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720090" y="1877439"/>
            <a:ext cx="11371391" cy="5683508"/>
          </a:xfrm>
        </p:spPr>
        <p:txBody>
          <a:bodyPr/>
          <a:lstStyle/>
          <a:p>
            <a:r>
              <a:rPr lang="nb-NO" dirty="0" smtClean="0"/>
              <a:t>Ei pasientløype som i detalj skisserer </a:t>
            </a:r>
            <a:r>
              <a:rPr lang="nb-NO" dirty="0" err="1" smtClean="0"/>
              <a:t>ein</a:t>
            </a:r>
            <a:r>
              <a:rPr lang="nb-NO" dirty="0" smtClean="0"/>
              <a:t> samla koordinert innsats </a:t>
            </a:r>
            <a:r>
              <a:rPr lang="nb-NO" dirty="0" err="1" smtClean="0"/>
              <a:t>frå</a:t>
            </a:r>
            <a:r>
              <a:rPr lang="nb-NO" dirty="0" smtClean="0"/>
              <a:t> Seksjon rus NPS og Medisinsk avdeling NSH. </a:t>
            </a:r>
            <a:r>
              <a:rPr lang="nn-NO" dirty="0" smtClean="0"/>
              <a:t>Flytskjemaet viser </a:t>
            </a:r>
            <a:r>
              <a:rPr lang="nn-NO" dirty="0"/>
              <a:t>korleis </a:t>
            </a:r>
            <a:r>
              <a:rPr lang="nn-NO" dirty="0" smtClean="0"/>
              <a:t>arbeidsinnsatsen er fordelt </a:t>
            </a:r>
            <a:r>
              <a:rPr lang="nn-NO" dirty="0"/>
              <a:t>mellom TSB og Medisinsk avdeling, </a:t>
            </a:r>
            <a:r>
              <a:rPr lang="nn-NO" dirty="0" smtClean="0"/>
              <a:t>med lenkjer til </a:t>
            </a:r>
            <a:r>
              <a:rPr lang="nn-NO" dirty="0"/>
              <a:t>kriterium, fagleg grunnlag og </a:t>
            </a:r>
            <a:r>
              <a:rPr lang="nn-NO" dirty="0" err="1"/>
              <a:t>rutiner</a:t>
            </a:r>
            <a:r>
              <a:rPr lang="nn-NO" dirty="0"/>
              <a:t>, </a:t>
            </a:r>
            <a:r>
              <a:rPr lang="nn-NO" dirty="0" smtClean="0"/>
              <a:t>og synleggjer </a:t>
            </a:r>
            <a:r>
              <a:rPr lang="nn-NO" dirty="0"/>
              <a:t>ansvarsliner med tydeleg kontaktinformasjon</a:t>
            </a:r>
            <a:r>
              <a:rPr lang="nn-NO" dirty="0" smtClean="0"/>
              <a:t>.</a:t>
            </a:r>
          </a:p>
          <a:p>
            <a:endParaRPr lang="nn-NO" dirty="0" smtClean="0"/>
          </a:p>
          <a:p>
            <a:r>
              <a:rPr lang="nn-NO" dirty="0" smtClean="0"/>
              <a:t>«Snur ting på hovudet» sett ut frå korleis ting fungerer i dag. Seksjon rus får med dette ei sentral rolle i akuttbehandlinga ved å: </a:t>
            </a:r>
          </a:p>
          <a:p>
            <a:pPr marL="457200" indent="-457200">
              <a:buAutoNum type="arabicPeriod"/>
            </a:pPr>
            <a:endParaRPr lang="nn-NO" dirty="0" smtClean="0"/>
          </a:p>
          <a:p>
            <a:pPr marL="457200" indent="-457200">
              <a:buAutoNum type="arabicPeriod"/>
            </a:pPr>
            <a:r>
              <a:rPr lang="nn-NO" dirty="0" smtClean="0"/>
              <a:t>Bli fyrste kontaktpunkt for </a:t>
            </a:r>
            <a:r>
              <a:rPr lang="nn-NO" dirty="0" err="1" smtClean="0"/>
              <a:t>henvendingar</a:t>
            </a:r>
            <a:r>
              <a:rPr lang="nn-NO" dirty="0" smtClean="0"/>
              <a:t> frå samarbeidande helsetenester</a:t>
            </a:r>
          </a:p>
          <a:p>
            <a:pPr marL="457200" indent="-457200">
              <a:buAutoNum type="arabicPeriod"/>
            </a:pPr>
            <a:r>
              <a:rPr lang="nn-NO" dirty="0" smtClean="0"/>
              <a:t>Ta stilling til om pasienten har behov for medisinsk avrusing</a:t>
            </a:r>
          </a:p>
          <a:p>
            <a:pPr marL="457200" indent="-457200">
              <a:buAutoNum type="arabicPeriod"/>
            </a:pPr>
            <a:r>
              <a:rPr lang="nn-NO" dirty="0" smtClean="0"/>
              <a:t>Ha mynde til å tilvise pasientar til rask </a:t>
            </a:r>
            <a:r>
              <a:rPr lang="nn-NO" dirty="0" err="1" smtClean="0"/>
              <a:t>oppstart</a:t>
            </a:r>
            <a:r>
              <a:rPr lang="nn-NO" dirty="0" smtClean="0"/>
              <a:t> av Medisinsk avrusing ved NSH</a:t>
            </a:r>
          </a:p>
          <a:p>
            <a:pPr marL="457200" indent="-457200">
              <a:buAutoNum type="arabicPeriod"/>
            </a:pPr>
            <a:r>
              <a:rPr lang="nn-NO" dirty="0" smtClean="0"/>
              <a:t>Låse kapasitet på akuttplass/brukarstyrt plass frå og med </a:t>
            </a:r>
            <a:r>
              <a:rPr lang="nn-NO" dirty="0" err="1" smtClean="0"/>
              <a:t>oppstart</a:t>
            </a:r>
            <a:r>
              <a:rPr lang="nn-NO" dirty="0" smtClean="0"/>
              <a:t> medisinsk avrusing, slik at pasienten kan kome direkte til oss og få vidare oppfølging etter somatisk avklaring.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Kva?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71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Skjematisk framstilling av lokal pasientløype for akutte alkoholproblem: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52" y="1979612"/>
            <a:ext cx="12782144" cy="606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90" y="1867711"/>
            <a:ext cx="12665170" cy="5693235"/>
          </a:xfrm>
        </p:spPr>
        <p:txBody>
          <a:bodyPr>
            <a:normAutofit fontScale="85000" lnSpcReduction="10000"/>
          </a:bodyPr>
          <a:lstStyle/>
          <a:p>
            <a:endParaRPr lang="nb-NO" dirty="0" smtClean="0"/>
          </a:p>
          <a:p>
            <a:r>
              <a:rPr lang="nb-NO" dirty="0" err="1"/>
              <a:t>Alkoholabstinensreaksjonar</a:t>
            </a:r>
            <a:r>
              <a:rPr lang="nb-NO" dirty="0"/>
              <a:t> kan </a:t>
            </a:r>
            <a:r>
              <a:rPr lang="nb-NO" dirty="0" err="1"/>
              <a:t>vere</a:t>
            </a:r>
            <a:r>
              <a:rPr lang="nb-NO" dirty="0"/>
              <a:t> </a:t>
            </a:r>
            <a:r>
              <a:rPr lang="nb-NO" dirty="0" err="1"/>
              <a:t>livstruande</a:t>
            </a:r>
            <a:r>
              <a:rPr lang="nb-NO" dirty="0"/>
              <a:t>, og er </a:t>
            </a:r>
            <a:r>
              <a:rPr lang="nb-NO" dirty="0" err="1"/>
              <a:t>difor</a:t>
            </a:r>
            <a:r>
              <a:rPr lang="nb-NO" dirty="0"/>
              <a:t> ei problemstilling som krev særskilt </a:t>
            </a:r>
            <a:r>
              <a:rPr lang="nb-NO" dirty="0" err="1" smtClean="0"/>
              <a:t>merksemd</a:t>
            </a:r>
            <a:r>
              <a:rPr lang="nb-NO" dirty="0" smtClean="0"/>
              <a:t>. I HF er det Medisinsk avdeling som har ansvar for akutt medisinsk avrusing/TSB har ansvar for «resten». I dag ser </a:t>
            </a:r>
            <a:r>
              <a:rPr lang="nb-NO" dirty="0" err="1" smtClean="0"/>
              <a:t>ein</a:t>
            </a:r>
            <a:r>
              <a:rPr lang="nb-NO" dirty="0" smtClean="0"/>
              <a:t> dessverre alt for mange oppstykka forløp der </a:t>
            </a:r>
            <a:r>
              <a:rPr lang="nb-NO" dirty="0" err="1" smtClean="0"/>
              <a:t>pasientar</a:t>
            </a:r>
            <a:r>
              <a:rPr lang="nb-NO" dirty="0" smtClean="0"/>
              <a:t> vert </a:t>
            </a:r>
            <a:r>
              <a:rPr lang="nb-NO" dirty="0" err="1" smtClean="0"/>
              <a:t>innlagde</a:t>
            </a:r>
            <a:r>
              <a:rPr lang="nb-NO" dirty="0" smtClean="0"/>
              <a:t> og </a:t>
            </a:r>
            <a:r>
              <a:rPr lang="nb-NO" dirty="0" err="1" smtClean="0"/>
              <a:t>utskrivne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Med. avd. </a:t>
            </a:r>
            <a:r>
              <a:rPr lang="nb-NO" dirty="0" err="1" smtClean="0"/>
              <a:t>utan</a:t>
            </a:r>
            <a:r>
              <a:rPr lang="nb-NO" dirty="0" smtClean="0"/>
              <a:t> at vi veit om det, eller der vi får spørsmål om vi har ledig plass når pasienten er ferdig med avrusing – og kanskje </a:t>
            </a:r>
            <a:r>
              <a:rPr lang="nb-NO" dirty="0" err="1" smtClean="0"/>
              <a:t>ikkje</a:t>
            </a:r>
            <a:r>
              <a:rPr lang="nb-NO" dirty="0" smtClean="0"/>
              <a:t> har </a:t>
            </a:r>
            <a:r>
              <a:rPr lang="nb-NO" dirty="0" err="1" smtClean="0"/>
              <a:t>kapasiet</a:t>
            </a:r>
            <a:r>
              <a:rPr lang="nb-NO" smtClean="0"/>
              <a:t> der og då.</a:t>
            </a:r>
            <a:endParaRPr lang="nb-NO" dirty="0" smtClean="0"/>
          </a:p>
          <a:p>
            <a:endParaRPr lang="nb-NO" dirty="0"/>
          </a:p>
          <a:p>
            <a:r>
              <a:rPr lang="nb-NO" dirty="0" err="1" smtClean="0"/>
              <a:t>Erfaringane</a:t>
            </a:r>
            <a:r>
              <a:rPr lang="nb-NO" dirty="0" smtClean="0"/>
              <a:t> våre ved Seksjon rus </a:t>
            </a:r>
            <a:r>
              <a:rPr lang="nb-NO" dirty="0" err="1" smtClean="0"/>
              <a:t>tilseier</a:t>
            </a:r>
            <a:r>
              <a:rPr lang="nb-NO" dirty="0" smtClean="0"/>
              <a:t> at </a:t>
            </a:r>
            <a:r>
              <a:rPr lang="nb-NO" dirty="0" err="1" smtClean="0"/>
              <a:t>tilbodet</a:t>
            </a:r>
            <a:r>
              <a:rPr lang="nb-NO" dirty="0" smtClean="0"/>
              <a:t> «</a:t>
            </a:r>
            <a:r>
              <a:rPr lang="nb-NO" dirty="0" err="1" smtClean="0"/>
              <a:t>brukarstyrt</a:t>
            </a:r>
            <a:r>
              <a:rPr lang="nb-NO" dirty="0" smtClean="0"/>
              <a:t> innlegging» </a:t>
            </a:r>
            <a:r>
              <a:rPr lang="nb-NO" dirty="0" err="1" smtClean="0"/>
              <a:t>ikkje</a:t>
            </a:r>
            <a:r>
              <a:rPr lang="nb-NO" dirty="0" smtClean="0"/>
              <a:t> har hatt ei god nok utforming når det gjeld å treffe akutte alkoholproblem, som </a:t>
            </a:r>
            <a:r>
              <a:rPr lang="nb-NO" dirty="0" err="1" smtClean="0"/>
              <a:t>omfattar</a:t>
            </a:r>
            <a:r>
              <a:rPr lang="nb-NO" dirty="0" smtClean="0"/>
              <a:t> ei stor gruppe </a:t>
            </a:r>
            <a:r>
              <a:rPr lang="nb-NO" dirty="0" err="1" smtClean="0"/>
              <a:t>pasientar</a:t>
            </a:r>
            <a:r>
              <a:rPr lang="nb-NO" dirty="0" smtClean="0"/>
              <a:t>. Det er </a:t>
            </a:r>
            <a:r>
              <a:rPr lang="nb-NO" dirty="0" err="1" smtClean="0"/>
              <a:t>vidare</a:t>
            </a:r>
            <a:r>
              <a:rPr lang="nb-NO" dirty="0" smtClean="0"/>
              <a:t> behov for å betre tilgangen til akutt døgnbehandling ut over dette, for </a:t>
            </a:r>
            <a:r>
              <a:rPr lang="nb-NO" dirty="0" err="1" smtClean="0"/>
              <a:t>pasientar</a:t>
            </a:r>
            <a:r>
              <a:rPr lang="nb-NO" dirty="0" smtClean="0"/>
              <a:t> som </a:t>
            </a:r>
            <a:r>
              <a:rPr lang="nb-NO" dirty="0" err="1" smtClean="0"/>
              <a:t>ikkje</a:t>
            </a:r>
            <a:r>
              <a:rPr lang="nb-NO" dirty="0" smtClean="0"/>
              <a:t> har slik avtale om </a:t>
            </a:r>
            <a:r>
              <a:rPr lang="nb-NO" dirty="0" err="1" smtClean="0"/>
              <a:t>brukarstyrt</a:t>
            </a:r>
            <a:r>
              <a:rPr lang="nb-NO" dirty="0" smtClean="0"/>
              <a:t> innlegging</a:t>
            </a:r>
            <a:r>
              <a:rPr lang="nb-NO" dirty="0"/>
              <a:t>.</a:t>
            </a:r>
            <a:r>
              <a:rPr lang="nb-NO" dirty="0" smtClean="0"/>
              <a:t> 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Vi har jobba systematisk med problemstillinga gjennom «Co-produksjon» i </a:t>
            </a:r>
            <a:r>
              <a:rPr lang="nb-NO" dirty="0" err="1" smtClean="0"/>
              <a:t>fleire</a:t>
            </a:r>
            <a:r>
              <a:rPr lang="nb-NO" dirty="0" smtClean="0"/>
              <a:t> år, </a:t>
            </a:r>
            <a:r>
              <a:rPr lang="nb-NO" dirty="0" err="1" smtClean="0"/>
              <a:t>eit</a:t>
            </a:r>
            <a:r>
              <a:rPr lang="nb-NO" dirty="0" smtClean="0"/>
              <a:t> likeverdig samarbeid mellom tilsette, </a:t>
            </a:r>
            <a:r>
              <a:rPr lang="nb-NO" dirty="0" err="1" smtClean="0"/>
              <a:t>pasientar</a:t>
            </a:r>
            <a:r>
              <a:rPr lang="nb-NO" dirty="0" smtClean="0"/>
              <a:t> og </a:t>
            </a:r>
            <a:r>
              <a:rPr lang="nb-NO" dirty="0" err="1" smtClean="0"/>
              <a:t>leiar</a:t>
            </a:r>
            <a:r>
              <a:rPr lang="nb-NO" dirty="0" smtClean="0"/>
              <a:t>, der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handsamar</a:t>
            </a:r>
            <a:r>
              <a:rPr lang="nb-NO" dirty="0" smtClean="0"/>
              <a:t> saker som har med </a:t>
            </a:r>
            <a:r>
              <a:rPr lang="nb-NO" dirty="0" err="1" smtClean="0"/>
              <a:t>tenesteutvikling</a:t>
            </a:r>
            <a:r>
              <a:rPr lang="nb-NO" dirty="0" smtClean="0"/>
              <a:t> å </a:t>
            </a:r>
            <a:r>
              <a:rPr lang="nb-NO" dirty="0" err="1" smtClean="0"/>
              <a:t>gjere</a:t>
            </a:r>
            <a:r>
              <a:rPr lang="nb-NO" dirty="0" smtClean="0"/>
              <a:t> -  oppsummert mellom anna: </a:t>
            </a:r>
            <a:r>
              <a:rPr lang="nb-NO" b="1" dirty="0" smtClean="0"/>
              <a:t>«det er heilt </a:t>
            </a:r>
            <a:r>
              <a:rPr lang="nb-NO" b="1" dirty="0" err="1" smtClean="0"/>
              <a:t>avgjerande</a:t>
            </a:r>
            <a:r>
              <a:rPr lang="nb-NO" b="1" dirty="0" smtClean="0"/>
              <a:t> å få hjelpa når </a:t>
            </a:r>
            <a:r>
              <a:rPr lang="nb-NO" b="1" dirty="0" err="1" smtClean="0"/>
              <a:t>ein</a:t>
            </a:r>
            <a:r>
              <a:rPr lang="nb-NO" b="1" dirty="0" smtClean="0"/>
              <a:t> treng det» og «informasjonen om </a:t>
            </a:r>
            <a:r>
              <a:rPr lang="nb-NO" b="1" dirty="0" err="1" smtClean="0"/>
              <a:t>tenestene</a:t>
            </a:r>
            <a:r>
              <a:rPr lang="nb-NO" b="1" dirty="0" smtClean="0"/>
              <a:t>/</a:t>
            </a:r>
            <a:r>
              <a:rPr lang="nb-NO" b="1" dirty="0" err="1" smtClean="0"/>
              <a:t>behandlingstilboda</a:t>
            </a:r>
            <a:r>
              <a:rPr lang="nb-NO" b="1" dirty="0" smtClean="0"/>
              <a:t> er for </a:t>
            </a:r>
            <a:r>
              <a:rPr lang="nb-NO" b="1" dirty="0" err="1" smtClean="0"/>
              <a:t>dårleg</a:t>
            </a:r>
            <a:r>
              <a:rPr lang="nb-NO" b="1" dirty="0" smtClean="0"/>
              <a:t>». </a:t>
            </a:r>
            <a:r>
              <a:rPr lang="nb-NO" dirty="0" smtClean="0"/>
              <a:t>Det er behov for å </a:t>
            </a:r>
            <a:r>
              <a:rPr lang="nb-NO" dirty="0" err="1" smtClean="0"/>
              <a:t>vere</a:t>
            </a:r>
            <a:r>
              <a:rPr lang="nb-NO" dirty="0" smtClean="0"/>
              <a:t> langt </a:t>
            </a:r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 err="1" smtClean="0"/>
              <a:t>opne</a:t>
            </a:r>
            <a:r>
              <a:rPr lang="nb-NO" dirty="0" smtClean="0"/>
              <a:t> når det gjeld </a:t>
            </a:r>
            <a:r>
              <a:rPr lang="nb-NO" dirty="0" err="1" smtClean="0"/>
              <a:t>offentleg</a:t>
            </a:r>
            <a:r>
              <a:rPr lang="nb-NO" dirty="0" smtClean="0"/>
              <a:t> informasjon om </a:t>
            </a: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 err="1" smtClean="0"/>
              <a:t>tenestetilboda</a:t>
            </a:r>
            <a:r>
              <a:rPr lang="nb-NO" dirty="0" smtClean="0"/>
              <a:t> er meint å fungere og </a:t>
            </a: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kan få hjelp, at vi gjev innsyn og </a:t>
            </a:r>
            <a:r>
              <a:rPr lang="nb-NO" dirty="0" err="1" smtClean="0"/>
              <a:t>forpliktar</a:t>
            </a:r>
            <a:r>
              <a:rPr lang="nb-NO" dirty="0" smtClean="0"/>
              <a:t> oss.</a:t>
            </a:r>
            <a:endParaRPr lang="nb-NO" b="1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Kvifor</a:t>
            </a:r>
            <a:r>
              <a:rPr lang="nb-NO" dirty="0" smtClean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318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720089" y="2178996"/>
            <a:ext cx="13132098" cy="5651770"/>
          </a:xfrm>
        </p:spPr>
        <p:txBody>
          <a:bodyPr>
            <a:normAutofit/>
          </a:bodyPr>
          <a:lstStyle/>
          <a:p>
            <a:r>
              <a:rPr lang="nb-NO" dirty="0" smtClean="0"/>
              <a:t>10.09.18 vart det gjennomført møte mellom Medisinsk klinikk og klinikk for Psykisk helsevern i HF, der det vart gjeve klarsignal for oppstart.</a:t>
            </a:r>
          </a:p>
          <a:p>
            <a:endParaRPr lang="nb-NO" dirty="0" smtClean="0"/>
          </a:p>
          <a:p>
            <a:r>
              <a:rPr lang="nb-NO" dirty="0" smtClean="0"/>
              <a:t>Ei arbeidsgruppe jobbar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vidare</a:t>
            </a:r>
            <a:r>
              <a:rPr lang="nb-NO" dirty="0" smtClean="0"/>
              <a:t> med moment som må </a:t>
            </a:r>
            <a:r>
              <a:rPr lang="nb-NO" dirty="0" err="1" smtClean="0"/>
              <a:t>avklarast</a:t>
            </a:r>
            <a:r>
              <a:rPr lang="nb-NO" dirty="0" smtClean="0"/>
              <a:t> </a:t>
            </a:r>
            <a:r>
              <a:rPr lang="nb-NO" dirty="0" err="1" smtClean="0"/>
              <a:t>nærare</a:t>
            </a:r>
            <a:r>
              <a:rPr lang="nb-NO" dirty="0" smtClean="0"/>
              <a:t>, mellom anna prosedyrer og informasjonsarbeid internt/eksternt, fastsetting av tidspunkt for iverksetting.</a:t>
            </a:r>
          </a:p>
          <a:p>
            <a:endParaRPr lang="nb-NO" dirty="0" smtClean="0"/>
          </a:p>
          <a:p>
            <a:r>
              <a:rPr lang="nb-NO" dirty="0" smtClean="0"/>
              <a:t>Vi </a:t>
            </a:r>
            <a:r>
              <a:rPr lang="nb-NO" dirty="0" err="1" smtClean="0"/>
              <a:t>ynskjer</a:t>
            </a:r>
            <a:r>
              <a:rPr lang="nb-NO" dirty="0" smtClean="0"/>
              <a:t> </a:t>
            </a:r>
            <a:r>
              <a:rPr lang="nb-NO" dirty="0" err="1" smtClean="0"/>
              <a:t>innspel</a:t>
            </a:r>
            <a:r>
              <a:rPr lang="nb-NO" dirty="0" smtClean="0"/>
              <a:t> og </a:t>
            </a:r>
            <a:r>
              <a:rPr lang="nb-NO" dirty="0" err="1" smtClean="0"/>
              <a:t>tilbakemeldingar</a:t>
            </a:r>
            <a:r>
              <a:rPr lang="nb-NO" smtClean="0"/>
              <a:t>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for pasientløypa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19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01_Format_16-9">
  <a:themeElements>
    <a:clrScheme name="Helse Vest">
      <a:dk1>
        <a:sysClr val="windowText" lastClr="000000"/>
      </a:dk1>
      <a:lt1>
        <a:sysClr val="window" lastClr="FFFFFF"/>
      </a:lt1>
      <a:dk2>
        <a:srgbClr val="323232"/>
      </a:dk2>
      <a:lt2>
        <a:srgbClr val="E7E6E6"/>
      </a:lt2>
      <a:accent1>
        <a:srgbClr val="00338D"/>
      </a:accent1>
      <a:accent2>
        <a:srgbClr val="86786F"/>
      </a:accent2>
      <a:accent3>
        <a:srgbClr val="7AB2DC"/>
      </a:accent3>
      <a:accent4>
        <a:srgbClr val="F7D93E"/>
      </a:accent4>
      <a:accent5>
        <a:srgbClr val="FA7369"/>
      </a:accent5>
      <a:accent6>
        <a:srgbClr val="7DDBD4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HelseVest_16_9.potx" id="{3327F725-F5AB-4F23-8515-419A6D40C242}" vid="{9E4DF230-4A50-432A-B0B1-1FB5168D8C8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D4447312DA7BD4A96285F47EEAC4356" ma:contentTypeVersion="1" ma:contentTypeDescription="Opprett et nytt dokument." ma:contentTypeScope="" ma:versionID="aab5d890a453b45996f5a064a76714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0c0180eee9ee720d3a6c588d300bb7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C838CB-AC11-4873-915B-2EA06E4271B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17761B-22C8-4CE0-9987-9F8643508D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62356B-17A7-4063-8489-06B76D99A7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 HFD 16-9</Template>
  <TotalTime>355</TotalTime>
  <Words>466</Words>
  <Application>Microsoft Office PowerPoint</Application>
  <PresentationFormat>Egendefinert</PresentationFormat>
  <Paragraphs>28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Mal01_Format_16-9</vt:lpstr>
      <vt:lpstr>Lokal pasientløype for døgnbehandling av akutte alkoholproblem Nordfjord</vt:lpstr>
      <vt:lpstr>Kva?</vt:lpstr>
      <vt:lpstr>Skjematisk framstilling av lokal pasientløype for akutte alkoholproblem:</vt:lpstr>
      <vt:lpstr>Kvifor?</vt:lpstr>
      <vt:lpstr>Status for pasientløypa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Lindseth, Thomas Christopher Manzini</dc:creator>
  <cp:lastModifiedBy>Holvik, Tone</cp:lastModifiedBy>
  <cp:revision>49</cp:revision>
  <cp:lastPrinted>2018-09-09T16:07:43Z</cp:lastPrinted>
  <dcterms:created xsi:type="dcterms:W3CDTF">2018-07-02T08:59:43Z</dcterms:created>
  <dcterms:modified xsi:type="dcterms:W3CDTF">2019-11-13T07:24:18Z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0x0101009D4447312DA7BD4A96285F47EEAC4356</vt:lpwstr>
  </property>
</Properties>
</file>