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272" r:id="rId6"/>
    <p:sldId id="269" r:id="rId7"/>
    <p:sldId id="264" r:id="rId8"/>
    <p:sldId id="258" r:id="rId9"/>
    <p:sldId id="290" r:id="rId10"/>
    <p:sldId id="286" r:id="rId11"/>
    <p:sldId id="288" r:id="rId12"/>
    <p:sldId id="273" r:id="rId13"/>
    <p:sldId id="274" r:id="rId14"/>
    <p:sldId id="291" r:id="rId15"/>
    <p:sldId id="292" r:id="rId16"/>
    <p:sldId id="293" r:id="rId17"/>
    <p:sldId id="294" r:id="rId18"/>
    <p:sldId id="295" r:id="rId19"/>
    <p:sldId id="289" r:id="rId20"/>
  </p:sldIdLst>
  <p:sldSz cx="14630400" cy="8229600"/>
  <p:notesSz cx="6858000" cy="9144000"/>
  <p:custDataLst>
    <p:tags r:id="rId22"/>
  </p:custDataLst>
  <p:defaultTextStyle>
    <a:defPPr>
      <a:defRPr lang="nb-NO"/>
    </a:defPPr>
    <a:lvl1pPr marL="0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57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A09B"/>
    <a:srgbClr val="DBD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8" autoAdjust="0"/>
    <p:restoredTop sz="94661" autoAdjust="0"/>
  </p:normalViewPr>
  <p:slideViewPr>
    <p:cSldViewPr snapToGrid="0">
      <p:cViewPr varScale="1">
        <p:scale>
          <a:sx n="57" d="100"/>
          <a:sy n="57" d="100"/>
        </p:scale>
        <p:origin x="102" y="18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mo\AppData\Local\Microsoft\Windows\INetCache\Content.Outlook\AVSSZB9O\Oversikt%20PhD%20og%20postdoc%20ferdige%20og%20i%20l&#248;p_07.05.%2020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mo\AppData\Local\Microsoft\Windows\INetCache\Content.Outlook\AVSSZB9O\Oversikt%20PhD%20og%20postdoc%20ferdige%20og%20i%20l&#248;p_07.05.%2020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rimo\AppData\Local\Microsoft\Windows\INetCache\Content.Outlook\TK7EL50N\Div%20oversiktar%20ressursbruk%20og%20publ%20HFD%20og%20samanlikna%20med%20andre%20%2015.05%202019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Fagbakgrunn</a:t>
            </a:r>
            <a:r>
              <a:rPr lang="en-US" baseline="0"/>
              <a:t> til tilsette med doktorgrad eller i ulike fasar av doktorgradsutdanning, 2019 (N=42)</a:t>
            </a:r>
            <a:endParaRPr lang="en-US"/>
          </a:p>
        </c:rich>
      </c:tx>
      <c:layout>
        <c:manualLayout>
          <c:xMode val="edge"/>
          <c:yMode val="edge"/>
          <c:x val="0.15618044619422569"/>
          <c:y val="6.4814814814814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'[Oversikt PhD og postdoc ferdige og i løp_07.05. 2019.xlsx]I PhD-løp HF 2019 + samla komp '!$O$48</c:f>
              <c:strCache>
                <c:ptCount val="1"/>
                <c:pt idx="0">
                  <c:v>Har doktorgrad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'[Oversikt PhD og postdoc ferdige og i løp_07.05. 2019.xlsx]I PhD-løp HF 2019 + samla komp '!$P$47:$S$47</c:f>
              <c:strCache>
                <c:ptCount val="4"/>
                <c:pt idx="0">
                  <c:v>Lege</c:v>
                </c:pt>
                <c:pt idx="1">
                  <c:v>Psykolog</c:v>
                </c:pt>
                <c:pt idx="2">
                  <c:v>Anna helsefag</c:v>
                </c:pt>
                <c:pt idx="3">
                  <c:v>Andre</c:v>
                </c:pt>
              </c:strCache>
            </c:strRef>
          </c:cat>
          <c:val>
            <c:numRef>
              <c:f>'[Oversikt PhD og postdoc ferdige og i løp_07.05. 2019.xlsx]I PhD-løp HF 2019 + samla komp '!$P$48:$S$48</c:f>
              <c:numCache>
                <c:formatCode>General</c:formatCode>
                <c:ptCount val="4"/>
                <c:pt idx="0">
                  <c:v>17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D0-43DB-A0E7-30FF100F25F9}"/>
            </c:ext>
          </c:extLst>
        </c:ser>
        <c:ser>
          <c:idx val="1"/>
          <c:order val="1"/>
          <c:tx>
            <c:strRef>
              <c:f>'[Oversikt PhD og postdoc ferdige og i løp_07.05. 2019.xlsx]I PhD-løp HF 2019 + samla komp '!$O$49</c:f>
              <c:strCache>
                <c:ptCount val="1"/>
                <c:pt idx="0">
                  <c:v>I formelt PhD-løp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'[Oversikt PhD og postdoc ferdige og i løp_07.05. 2019.xlsx]I PhD-løp HF 2019 + samla komp '!$P$47:$S$47</c:f>
              <c:strCache>
                <c:ptCount val="4"/>
                <c:pt idx="0">
                  <c:v>Lege</c:v>
                </c:pt>
                <c:pt idx="1">
                  <c:v>Psykolog</c:v>
                </c:pt>
                <c:pt idx="2">
                  <c:v>Anna helsefag</c:v>
                </c:pt>
                <c:pt idx="3">
                  <c:v>Andre</c:v>
                </c:pt>
              </c:strCache>
            </c:strRef>
          </c:cat>
          <c:val>
            <c:numRef>
              <c:f>'[Oversikt PhD og postdoc ferdige og i løp_07.05. 2019.xlsx]I PhD-løp HF 2019 + samla komp '!$P$49:$S$49</c:f>
              <c:numCache>
                <c:formatCode>General</c:formatCode>
                <c:ptCount val="4"/>
                <c:pt idx="0">
                  <c:v>2</c:v>
                </c:pt>
                <c:pt idx="1">
                  <c:v>4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D0-43DB-A0E7-30FF100F25F9}"/>
            </c:ext>
          </c:extLst>
        </c:ser>
        <c:ser>
          <c:idx val="2"/>
          <c:order val="2"/>
          <c:tx>
            <c:strRef>
              <c:f>'[Oversikt PhD og postdoc ferdige og i løp_07.05. 2019.xlsx]I PhD-løp HF 2019 + samla komp '!$O$50</c:f>
              <c:strCache>
                <c:ptCount val="1"/>
                <c:pt idx="0">
                  <c:v>Under planlegging/oppstart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'[Oversikt PhD og postdoc ferdige og i løp_07.05. 2019.xlsx]I PhD-løp HF 2019 + samla komp '!$P$47:$S$47</c:f>
              <c:strCache>
                <c:ptCount val="4"/>
                <c:pt idx="0">
                  <c:v>Lege</c:v>
                </c:pt>
                <c:pt idx="1">
                  <c:v>Psykolog</c:v>
                </c:pt>
                <c:pt idx="2">
                  <c:v>Anna helsefag</c:v>
                </c:pt>
                <c:pt idx="3">
                  <c:v>Andre</c:v>
                </c:pt>
              </c:strCache>
            </c:strRef>
          </c:cat>
          <c:val>
            <c:numRef>
              <c:f>'[Oversikt PhD og postdoc ferdige og i løp_07.05. 2019.xlsx]I PhD-løp HF 2019 + samla komp '!$P$50:$S$50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D0-43DB-A0E7-30FF100F2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3366936"/>
        <c:axId val="343362016"/>
      </c:barChart>
      <c:catAx>
        <c:axId val="343366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3362016"/>
        <c:crosses val="autoZero"/>
        <c:auto val="1"/>
        <c:lblAlgn val="ctr"/>
        <c:lblOffset val="100"/>
        <c:noMultiLvlLbl val="0"/>
      </c:catAx>
      <c:valAx>
        <c:axId val="343362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43366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Tilsette med doktorgrad eller</a:t>
            </a:r>
            <a:r>
              <a:rPr lang="nb-NO" baseline="0"/>
              <a:t> i ulike fasar av doktorgradsutdanning, fordelt etter klinikk</a:t>
            </a:r>
            <a:endParaRPr lang="nb-NO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'[Oversikt PhD og postdoc ferdige og i løp_07.05. 2019.xlsx]I PhD-løp HF 2019 + samla komp '!$O$40</c:f>
              <c:strCache>
                <c:ptCount val="1"/>
                <c:pt idx="0">
                  <c:v>Har doktorgrad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'[Oversikt PhD og postdoc ferdige og i løp_07.05. 2019.xlsx]I PhD-løp HF 2019 + samla komp '!$P$39:$S$39</c:f>
              <c:strCache>
                <c:ptCount val="4"/>
                <c:pt idx="0">
                  <c:v>Med</c:v>
                </c:pt>
                <c:pt idx="1">
                  <c:v>Kir</c:v>
                </c:pt>
                <c:pt idx="2">
                  <c:v>PHV</c:v>
                </c:pt>
                <c:pt idx="3">
                  <c:v>Stab</c:v>
                </c:pt>
              </c:strCache>
            </c:strRef>
          </c:cat>
          <c:val>
            <c:numRef>
              <c:f>'[Oversikt PhD og postdoc ferdige og i løp_07.05. 2019.xlsx]I PhD-løp HF 2019 + samla komp '!$P$40:$S$40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5</c:v>
                </c:pt>
                <c:pt idx="3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8C-4940-83D2-3BE2CD0C265B}"/>
            </c:ext>
          </c:extLst>
        </c:ser>
        <c:ser>
          <c:idx val="1"/>
          <c:order val="1"/>
          <c:tx>
            <c:strRef>
              <c:f>'[Oversikt PhD og postdoc ferdige og i løp_07.05. 2019.xlsx]I PhD-løp HF 2019 + samla komp '!$O$41</c:f>
              <c:strCache>
                <c:ptCount val="1"/>
                <c:pt idx="0">
                  <c:v>I formelt PhD-løp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'[Oversikt PhD og postdoc ferdige og i løp_07.05. 2019.xlsx]I PhD-løp HF 2019 + samla komp '!$P$39:$S$39</c:f>
              <c:strCache>
                <c:ptCount val="4"/>
                <c:pt idx="0">
                  <c:v>Med</c:v>
                </c:pt>
                <c:pt idx="1">
                  <c:v>Kir</c:v>
                </c:pt>
                <c:pt idx="2">
                  <c:v>PHV</c:v>
                </c:pt>
                <c:pt idx="3">
                  <c:v>Stab</c:v>
                </c:pt>
              </c:strCache>
            </c:strRef>
          </c:cat>
          <c:val>
            <c:numRef>
              <c:f>'[Oversikt PhD og postdoc ferdige og i løp_07.05. 2019.xlsx]I PhD-løp HF 2019 + samla komp '!$P$41:$S$41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8C-4940-83D2-3BE2CD0C265B}"/>
            </c:ext>
          </c:extLst>
        </c:ser>
        <c:ser>
          <c:idx val="2"/>
          <c:order val="2"/>
          <c:tx>
            <c:strRef>
              <c:f>'[Oversikt PhD og postdoc ferdige og i løp_07.05. 2019.xlsx]I PhD-løp HF 2019 + samla komp '!$O$42</c:f>
              <c:strCache>
                <c:ptCount val="1"/>
                <c:pt idx="0">
                  <c:v>Under planlegging/oppstart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'[Oversikt PhD og postdoc ferdige og i løp_07.05. 2019.xlsx]I PhD-løp HF 2019 + samla komp '!$P$39:$S$39</c:f>
              <c:strCache>
                <c:ptCount val="4"/>
                <c:pt idx="0">
                  <c:v>Med</c:v>
                </c:pt>
                <c:pt idx="1">
                  <c:v>Kir</c:v>
                </c:pt>
                <c:pt idx="2">
                  <c:v>PHV</c:v>
                </c:pt>
                <c:pt idx="3">
                  <c:v>Stab</c:v>
                </c:pt>
              </c:strCache>
            </c:strRef>
          </c:cat>
          <c:val>
            <c:numRef>
              <c:f>'[Oversikt PhD og postdoc ferdige og i løp_07.05. 2019.xlsx]I PhD-løp HF 2019 + samla komp '!$P$42:$S$42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8C-4940-83D2-3BE2CD0C26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1051944"/>
        <c:axId val="471052272"/>
      </c:barChart>
      <c:catAx>
        <c:axId val="47105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71052272"/>
        <c:crosses val="autoZero"/>
        <c:auto val="1"/>
        <c:lblAlgn val="ctr"/>
        <c:lblOffset val="100"/>
        <c:noMultiLvlLbl val="0"/>
      </c:catAx>
      <c:valAx>
        <c:axId val="471052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471051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/>
              <a:t>Eksempel PHR - finansiering</a:t>
            </a:r>
            <a:r>
              <a:rPr lang="nb-NO" baseline="0"/>
              <a:t> 2015-2018</a:t>
            </a:r>
            <a:endParaRPr lang="nb-NO"/>
          </a:p>
        </c:rich>
      </c:tx>
      <c:layout>
        <c:manualLayout>
          <c:xMode val="edge"/>
          <c:yMode val="edge"/>
          <c:x val="0.14977777777777779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A49-4DE7-9FF7-8DE1E3B8A92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49-4DE7-9FF7-8DE1E3B8A92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A49-4DE7-9FF7-8DE1E3B8A92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A49-4DE7-9FF7-8DE1E3B8A92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'[Div oversiktar ressursbruk og publ HFD og samanlikna med andre  15.05 2019.xlsx]Foretaka i HV'!$R$121:$U$121</c:f>
              <c:strCache>
                <c:ptCount val="4"/>
                <c:pt idx="0">
                  <c:v>Internt 6,2MNOK</c:v>
                </c:pt>
                <c:pt idx="1">
                  <c:v>NFR 10MNOK</c:v>
                </c:pt>
                <c:pt idx="2">
                  <c:v>HV 5,4MNOK</c:v>
                </c:pt>
                <c:pt idx="3">
                  <c:v>HVL 7,5MNOK</c:v>
                </c:pt>
              </c:strCache>
            </c:strRef>
          </c:cat>
          <c:val>
            <c:numRef>
              <c:f>'[Div oversiktar ressursbruk og publ HFD og samanlikna med andre  15.05 2019.xlsx]Foretaka i HV'!$R$122:$U$122</c:f>
              <c:numCache>
                <c:formatCode>General</c:formatCode>
                <c:ptCount val="4"/>
                <c:pt idx="0">
                  <c:v>6200000</c:v>
                </c:pt>
                <c:pt idx="1">
                  <c:v>10000000</c:v>
                </c:pt>
                <c:pt idx="2">
                  <c:v>5400000</c:v>
                </c:pt>
                <c:pt idx="3">
                  <c:v>7500000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49-4DE7-9FF7-8DE1E3B8A92E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29308-A14F-43FA-A3C5-58A53CCC2EBF}" type="datetimeFigureOut">
              <a:rPr lang="nb-NO" smtClean="0"/>
              <a:t>24.09.2019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2DEB9-A34F-4D3C-9735-5DD337EAC3A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750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20090" y="1080136"/>
            <a:ext cx="13159645" cy="6480810"/>
          </a:xfrm>
          <a:solidFill>
            <a:schemeClr val="accent5"/>
          </a:solidFill>
        </p:spPr>
        <p:txBody>
          <a:bodyPr lIns="540000" tIns="540000" rIns="5040000" bIns="2448000" anchor="t"/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296162" y="6660833"/>
            <a:ext cx="1008126" cy="324040"/>
          </a:xfrm>
        </p:spPr>
        <p:txBody>
          <a:bodyPr/>
          <a:lstStyle>
            <a:lvl1pPr algn="l">
              <a:defRPr sz="1600" b="0">
                <a:solidFill>
                  <a:schemeClr val="bg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24.09.2019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2520315" y="6660833"/>
            <a:ext cx="5040630" cy="324040"/>
          </a:xfrm>
        </p:spPr>
        <p:txBody>
          <a:bodyPr>
            <a:noAutofit/>
          </a:bodyPr>
          <a:lstStyle>
            <a:lvl1pPr algn="l"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 og sted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035" y="455558"/>
            <a:ext cx="191414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x bilder /m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720090" y="1080136"/>
            <a:ext cx="4320540" cy="2160270"/>
          </a:xfrm>
          <a:prstGeom prst="rect">
            <a:avLst/>
          </a:prstGeom>
          <a:solidFill>
            <a:schemeClr val="lt2"/>
          </a:solidFill>
        </p:spPr>
        <p:txBody>
          <a:bodyPr lIns="0" tIns="360000" rIns="0" bIns="0" anchor="t" anchorCtr="1"/>
          <a:lstStyle>
            <a:lvl1pPr marL="0" indent="0">
              <a:buNone/>
              <a:defRPr sz="18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9" name="Plassholder for bilde 6"/>
          <p:cNvSpPr>
            <a:spLocks noGrp="1"/>
          </p:cNvSpPr>
          <p:nvPr>
            <p:ph type="pic" sz="quarter" idx="11"/>
          </p:nvPr>
        </p:nvSpPr>
        <p:spPr>
          <a:xfrm>
            <a:off x="5238656" y="1080137"/>
            <a:ext cx="4140517" cy="3240405"/>
          </a:xfrm>
          <a:prstGeom prst="rect">
            <a:avLst/>
          </a:prstGeom>
          <a:solidFill>
            <a:schemeClr val="lt2"/>
          </a:solidFill>
        </p:spPr>
        <p:txBody>
          <a:bodyPr lIns="0" tIns="360000" rIns="0" bIns="0" anchor="t" anchorCtr="1"/>
          <a:lstStyle>
            <a:lvl1pPr marL="0" indent="0">
              <a:buNone/>
              <a:defRPr sz="1800"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lassholder for bilde 6"/>
          <p:cNvSpPr>
            <a:spLocks noGrp="1"/>
          </p:cNvSpPr>
          <p:nvPr>
            <p:ph type="pic" sz="quarter" idx="12"/>
          </p:nvPr>
        </p:nvSpPr>
        <p:spPr>
          <a:xfrm>
            <a:off x="5238656" y="4500563"/>
            <a:ext cx="4140517" cy="3060383"/>
          </a:xfrm>
          <a:prstGeom prst="rect">
            <a:avLst/>
          </a:prstGeom>
          <a:solidFill>
            <a:schemeClr val="lt2"/>
          </a:solidFill>
        </p:spPr>
        <p:txBody>
          <a:bodyPr lIns="0" tIns="360000" rIns="0" bIns="0" anchor="t" anchorCtr="1"/>
          <a:lstStyle>
            <a:lvl1pPr marL="0" indent="0">
              <a:buNone/>
              <a:defRPr sz="18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13" name="Plassholder for innhold 12"/>
          <p:cNvSpPr>
            <a:spLocks noGrp="1"/>
          </p:cNvSpPr>
          <p:nvPr>
            <p:ph sz="quarter" idx="15"/>
          </p:nvPr>
        </p:nvSpPr>
        <p:spPr>
          <a:xfrm>
            <a:off x="720090" y="3420428"/>
            <a:ext cx="4320540" cy="4140517"/>
          </a:xfrm>
          <a:prstGeom prst="rect">
            <a:avLst/>
          </a:prstGeom>
          <a:solidFill>
            <a:schemeClr val="accent5"/>
          </a:solidFill>
        </p:spPr>
        <p:txBody>
          <a:bodyPr lIns="360000" tIns="360000" rIns="360000" bIns="360000">
            <a:norm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sz="3000" b="1">
                <a:solidFill>
                  <a:schemeClr val="lt1"/>
                </a:solidFill>
                <a:latin typeface="Cambria" panose="02040503050406030204" pitchFamily="18" charset="0"/>
              </a:defRPr>
            </a:lvl1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12" name="Plassholder for bilde 6"/>
          <p:cNvSpPr>
            <a:spLocks noGrp="1"/>
          </p:cNvSpPr>
          <p:nvPr>
            <p:ph type="pic" sz="quarter" idx="16"/>
          </p:nvPr>
        </p:nvSpPr>
        <p:spPr>
          <a:xfrm>
            <a:off x="9559195" y="1080135"/>
            <a:ext cx="4320540" cy="6480809"/>
          </a:xfrm>
          <a:prstGeom prst="rect">
            <a:avLst/>
          </a:prstGeom>
          <a:solidFill>
            <a:schemeClr val="lt2"/>
          </a:solidFill>
        </p:spPr>
        <p:txBody>
          <a:bodyPr lIns="0" tIns="360000" rIns="0" bIns="0" anchor="t" anchorCtr="1"/>
          <a:lstStyle>
            <a:lvl1pPr marL="0" indent="0">
              <a:buNone/>
              <a:defRPr sz="1800"/>
            </a:lvl1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035" y="455558"/>
            <a:ext cx="191414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2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20090" y="2160270"/>
            <a:ext cx="6300788" cy="5400675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560945" y="2160270"/>
            <a:ext cx="6300788" cy="5400675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24.09.2019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720090" y="1080135"/>
            <a:ext cx="13141643" cy="864108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90" y="2160270"/>
            <a:ext cx="6300788" cy="72009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0090" y="3060383"/>
            <a:ext cx="6300788" cy="45005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7560945" y="2160270"/>
            <a:ext cx="6300788" cy="72009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7560945" y="3060383"/>
            <a:ext cx="6300788" cy="45005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24.09.2019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24.09.2019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24.09.2019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C881C67-D77C-6F43-A19B-F03D764120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69B46B6-A036-7E48-9162-F5D2C0EB0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98C92B8-8AE2-AB4B-A6F2-4B5C70EC9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D88DC-8CC3-4344-88A8-6BF62E2D8171}" type="datetimeFigureOut">
              <a:rPr lang="nb-NO" smtClean="0"/>
              <a:t>24.09.2019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8688CBE-60D3-3249-BCEE-047DFDA55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7DC41D7-FF65-334B-BDBA-50DD338E5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C395-6B77-D14B-A6C5-18572B4B4A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9821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720090" y="1080137"/>
            <a:ext cx="13159645" cy="6480810"/>
          </a:xfrm>
          <a:prstGeom prst="rect">
            <a:avLst/>
          </a:prstGeom>
          <a:solidFill>
            <a:srgbClr val="AAA09B"/>
          </a:solidFill>
        </p:spPr>
        <p:txBody>
          <a:bodyPr lIns="0" tIns="1980000" rIns="0" bIns="0" anchor="t" anchorCtr="1"/>
          <a:lstStyle>
            <a:lvl1pPr marL="0" indent="0">
              <a:buNone/>
              <a:defRPr sz="1800">
                <a:solidFill>
                  <a:schemeClr val="lt1"/>
                </a:solidFill>
              </a:defRPr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1620203"/>
            <a:ext cx="7380922" cy="830997"/>
          </a:xfrm>
          <a:noFill/>
        </p:spPr>
        <p:txBody>
          <a:bodyPr lIns="0" tIns="0" rIns="0" bIns="0" anchor="t">
            <a:spAutoFit/>
          </a:bodyPr>
          <a:lstStyle>
            <a:lvl1pPr algn="l"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Legg til tittel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035" y="455558"/>
            <a:ext cx="191414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60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6502" y="1080136"/>
            <a:ext cx="13019227" cy="6480810"/>
          </a:xfrm>
          <a:solidFill>
            <a:srgbClr val="AAA09B"/>
          </a:solidFill>
        </p:spPr>
        <p:txBody>
          <a:bodyPr lIns="540000" tIns="540000" rIns="5040000" bIns="2448000" anchor="t">
            <a:normAutofit/>
          </a:bodyPr>
          <a:lstStyle>
            <a:lvl1pPr>
              <a:lnSpc>
                <a:spcPct val="9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>
          <a:xfrm>
            <a:off x="1296162" y="6660833"/>
            <a:ext cx="1008126" cy="324040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24.09.2019</a:t>
            </a:fld>
            <a:endParaRPr lang="nb-NO" dirty="0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>
          <a:xfrm>
            <a:off x="2520315" y="6660833"/>
            <a:ext cx="5040630" cy="32404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Navn </a:t>
            </a:r>
            <a:r>
              <a:rPr lang="nb-NO" dirty="0" err="1"/>
              <a:t>Navnesen</a:t>
            </a:r>
            <a:r>
              <a:rPr lang="nb-NO" dirty="0"/>
              <a:t> og sted</a:t>
            </a:r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>
          <a:xfrm>
            <a:off x="13480086" y="7681260"/>
            <a:ext cx="345643" cy="221599"/>
          </a:xfrm>
        </p:spPr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035" y="455558"/>
            <a:ext cx="191414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90" y="2340293"/>
            <a:ext cx="10441305" cy="522065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24.09.2019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tekst &amp; innhold /m undertit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90" y="2160270"/>
            <a:ext cx="6300788" cy="72009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0090" y="3060383"/>
            <a:ext cx="6300788" cy="45005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7560945" y="1080135"/>
            <a:ext cx="6300788" cy="64808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Sett inn innhold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24.09.2019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0091" y="1080135"/>
            <a:ext cx="6300788" cy="864108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800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&amp;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0090" y="2160270"/>
            <a:ext cx="6300788" cy="5400675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 hasCustomPrompt="1"/>
          </p:nvPr>
        </p:nvSpPr>
        <p:spPr>
          <a:xfrm>
            <a:off x="7560945" y="1080135"/>
            <a:ext cx="6300788" cy="648081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/>
              <a:t>Sett inn innhold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24.09.2019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0090" y="1080135"/>
            <a:ext cx="6300788" cy="864108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485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tekst og teks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90" y="2160270"/>
            <a:ext cx="6300788" cy="72009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20090" y="3060383"/>
            <a:ext cx="6300788" cy="4500563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24.09.2019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0090" y="1080135"/>
            <a:ext cx="6300788" cy="864108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142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720090" y="1080137"/>
            <a:ext cx="13159645" cy="6480810"/>
          </a:xfrm>
          <a:prstGeom prst="rect">
            <a:avLst/>
          </a:prstGeom>
          <a:solidFill>
            <a:schemeClr val="lt2"/>
          </a:solidFill>
        </p:spPr>
        <p:txBody>
          <a:bodyPr lIns="0" tIns="1440000" rIns="0" bIns="0" anchor="t" anchorCtr="1"/>
          <a:lstStyle>
            <a:lvl1pPr marL="0" indent="0">
              <a:buNone/>
              <a:defRPr sz="1800"/>
            </a:lvl1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035" y="455558"/>
            <a:ext cx="191414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8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kon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2" hasCustomPrompt="1"/>
          </p:nvPr>
        </p:nvSpPr>
        <p:spPr>
          <a:xfrm>
            <a:off x="720090" y="1080137"/>
            <a:ext cx="13159645" cy="6480810"/>
          </a:xfrm>
          <a:prstGeom prst="rect">
            <a:avLst/>
          </a:prstGeom>
          <a:solidFill>
            <a:srgbClr val="DBD6D4"/>
          </a:solidFill>
        </p:spPr>
        <p:txBody>
          <a:bodyPr lIns="0" tIns="1440000" rIns="0" bIns="0" anchor="ctr"/>
          <a:lstStyle>
            <a:lvl1pPr marL="0" indent="0" algn="ctr">
              <a:buNone/>
              <a:defRPr sz="100" baseline="0"/>
            </a:lvl1pPr>
          </a:lstStyle>
          <a:p>
            <a:pPr lvl="0"/>
            <a:r>
              <a:rPr lang="nb-NO" sz="100" dirty="0"/>
              <a:t> </a:t>
            </a:r>
            <a:endParaRPr lang="nb-NO" dirty="0"/>
          </a:p>
        </p:txBody>
      </p:sp>
      <p:sp>
        <p:nvSpPr>
          <p:cNvPr id="4" name="Plassholder for bilde 6"/>
          <p:cNvSpPr>
            <a:spLocks noGrp="1"/>
          </p:cNvSpPr>
          <p:nvPr>
            <p:ph type="pic" sz="quarter" idx="11" hasCustomPrompt="1"/>
          </p:nvPr>
        </p:nvSpPr>
        <p:spPr>
          <a:xfrm>
            <a:off x="4995624" y="2160271"/>
            <a:ext cx="4608576" cy="4320540"/>
          </a:xfrm>
          <a:prstGeom prst="rect">
            <a:avLst/>
          </a:prstGeom>
          <a:noFill/>
        </p:spPr>
        <p:txBody>
          <a:bodyPr lIns="0" tIns="1080000" rIns="0" bIns="0" anchor="t" anchorCtr="1"/>
          <a:lstStyle>
            <a:lvl1pPr marL="0" indent="0">
              <a:buNone/>
              <a:defRPr sz="1800"/>
            </a:lvl1pPr>
          </a:lstStyle>
          <a:p>
            <a:r>
              <a:rPr lang="nb-NO" dirty="0"/>
              <a:t>Ikon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035" y="455558"/>
            <a:ext cx="191414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8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20090" y="1080135"/>
            <a:ext cx="10441305" cy="86410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0090" y="2340293"/>
            <a:ext cx="10441305" cy="52206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20090" y="7812977"/>
            <a:ext cx="1152144" cy="221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51F3-9B16-40C6-B209-3688FC9C95F6}" type="datetimeFigureOut">
              <a:rPr lang="nb-NO" smtClean="0"/>
              <a:t>24.09.2019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229150" y="7812977"/>
            <a:ext cx="8932245" cy="221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3541235" y="7812977"/>
            <a:ext cx="345643" cy="22159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521" y="332467"/>
            <a:ext cx="191414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0" r:id="rId4"/>
    <p:sldLayoutId id="2147483656" r:id="rId5"/>
    <p:sldLayoutId id="2147483658" r:id="rId6"/>
    <p:sldLayoutId id="2147483664" r:id="rId7"/>
    <p:sldLayoutId id="2147483660" r:id="rId8"/>
    <p:sldLayoutId id="2147483662" r:id="rId9"/>
    <p:sldLayoutId id="2147483659" r:id="rId10"/>
    <p:sldLayoutId id="2147483652" r:id="rId11"/>
    <p:sldLayoutId id="2147483653" r:id="rId12"/>
    <p:sldLayoutId id="2147483654" r:id="rId13"/>
    <p:sldLayoutId id="2147483655" r:id="rId14"/>
    <p:sldLayoutId id="2147483665" r:id="rId15"/>
  </p:sldLayoutIdLst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0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ts val="2600"/>
        </a:lnSpc>
        <a:spcBef>
          <a:spcPts val="4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ts val="2600"/>
        </a:lnSpc>
        <a:spcBef>
          <a:spcPts val="4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ts val="22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ts val="2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ts val="18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31.png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5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tags" Target="../tags/tag9.xml"/><Relationship Id="rId7" Type="http://schemas.openxmlformats.org/officeDocument/2006/relationships/chart" Target="../charts/chart1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16.png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chart" Target="../charts/chart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72972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think-cell Slide" r:id="rId5" imgW="359" imgH="358" progId="TCLayout.ActiveDocument.1">
                  <p:embed/>
                </p:oleObj>
              </mc:Choice>
              <mc:Fallback>
                <p:oleObj name="think-cell Slide" r:id="rId5" imgW="359" imgH="35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ktangel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nb-NO" sz="2400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7" name="Tittel 6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 b="0" dirty="0"/>
              <a:t/>
            </a:r>
            <a:br>
              <a:rPr lang="nb-NO" b="0" dirty="0"/>
            </a:br>
            <a:r>
              <a:rPr lang="nb-NO" b="0" dirty="0" smtClean="0"/>
              <a:t>Revisjon </a:t>
            </a:r>
            <a:r>
              <a:rPr lang="nb-NO" b="0" dirty="0"/>
              <a:t>av strategi for forsking og </a:t>
            </a:r>
            <a:r>
              <a:rPr lang="nb-NO" b="0" dirty="0" smtClean="0"/>
              <a:t>innovasjon i Helse Førde </a:t>
            </a:r>
            <a:br>
              <a:rPr lang="nb-NO" b="0" dirty="0" smtClean="0"/>
            </a:br>
            <a:r>
              <a:rPr lang="nb-NO" b="0" dirty="0"/>
              <a:t/>
            </a:r>
            <a:br>
              <a:rPr lang="nb-NO" b="0" dirty="0"/>
            </a:br>
            <a:r>
              <a:rPr lang="nb-NO" sz="2700" b="0" dirty="0" smtClean="0"/>
              <a:t>Orientering </a:t>
            </a:r>
            <a:endParaRPr lang="nb-NO" sz="2700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dirty="0" smtClean="0"/>
              <a:t>24.09.2019	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Koordineringsrådet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463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Innovasjon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277003" y="2544188"/>
            <a:ext cx="50530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bg1"/>
                </a:solidFill>
              </a:rPr>
              <a:t>Innovasjonstenking </a:t>
            </a:r>
            <a:r>
              <a:rPr lang="nb-NO" sz="2800" dirty="0" smtClean="0">
                <a:solidFill>
                  <a:schemeClr val="bg1"/>
                </a:solidFill>
              </a:rPr>
              <a:t>i mindre grad </a:t>
            </a:r>
            <a:r>
              <a:rPr lang="nb-NO" sz="2800" dirty="0" smtClean="0">
                <a:solidFill>
                  <a:schemeClr val="bg1"/>
                </a:solidFill>
              </a:rPr>
              <a:t>utvikla i 2013</a:t>
            </a:r>
            <a:endParaRPr lang="nb-NO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bg1"/>
                </a:solidFill>
              </a:rPr>
              <a:t>No </a:t>
            </a:r>
            <a:r>
              <a:rPr lang="nb-NO" sz="2800" dirty="0" err="1" smtClean="0">
                <a:solidFill>
                  <a:schemeClr val="bg1"/>
                </a:solidFill>
              </a:rPr>
              <a:t>fleire</a:t>
            </a:r>
            <a:r>
              <a:rPr lang="nb-NO" sz="2800" dirty="0" smtClean="0">
                <a:solidFill>
                  <a:schemeClr val="bg1"/>
                </a:solidFill>
              </a:rPr>
              <a:t> </a:t>
            </a:r>
            <a:r>
              <a:rPr lang="nb-NO" sz="2800" dirty="0" err="1" smtClean="0">
                <a:solidFill>
                  <a:schemeClr val="bg1"/>
                </a:solidFill>
              </a:rPr>
              <a:t>erfaringar</a:t>
            </a:r>
            <a:r>
              <a:rPr lang="nb-NO" sz="2800" dirty="0" smtClean="0">
                <a:solidFill>
                  <a:schemeClr val="bg1"/>
                </a:solidFill>
              </a:rPr>
              <a:t> og aktive prosjekt </a:t>
            </a:r>
            <a:endParaRPr lang="nb-NO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smtClean="0">
                <a:solidFill>
                  <a:schemeClr val="bg1"/>
                </a:solidFill>
              </a:rPr>
              <a:t>Helse Vest </a:t>
            </a:r>
            <a:r>
              <a:rPr lang="nb-NO" sz="2800" dirty="0" err="1" smtClean="0">
                <a:solidFill>
                  <a:schemeClr val="bg1"/>
                </a:solidFill>
              </a:rPr>
              <a:t>Innovasjonstrategi</a:t>
            </a:r>
            <a:endParaRPr lang="nb-NO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dirty="0" err="1" smtClean="0">
                <a:solidFill>
                  <a:schemeClr val="bg1"/>
                </a:solidFill>
              </a:rPr>
              <a:t>Høgare</a:t>
            </a:r>
            <a:r>
              <a:rPr lang="nb-NO" sz="2800" dirty="0" smtClean="0">
                <a:solidFill>
                  <a:schemeClr val="bg1"/>
                </a:solidFill>
              </a:rPr>
              <a:t> forventning om at </a:t>
            </a:r>
            <a:r>
              <a:rPr lang="nb-NO" sz="2800" dirty="0" err="1" smtClean="0">
                <a:solidFill>
                  <a:schemeClr val="bg1"/>
                </a:solidFill>
              </a:rPr>
              <a:t>HFa</a:t>
            </a:r>
            <a:r>
              <a:rPr lang="nb-NO" sz="2800" dirty="0" smtClean="0">
                <a:solidFill>
                  <a:schemeClr val="bg1"/>
                </a:solidFill>
              </a:rPr>
              <a:t> skal bidra til verdiskaping, samarbeide med næringsliv, utvikle </a:t>
            </a:r>
            <a:r>
              <a:rPr lang="nb-NO" sz="2800" dirty="0" err="1" smtClean="0">
                <a:solidFill>
                  <a:schemeClr val="bg1"/>
                </a:solidFill>
              </a:rPr>
              <a:t>idear</a:t>
            </a:r>
            <a:r>
              <a:rPr lang="nb-NO" sz="2800" dirty="0" smtClean="0">
                <a:solidFill>
                  <a:schemeClr val="bg1"/>
                </a:solidFill>
              </a:rPr>
              <a:t> og forsking mot kommersialisering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bg1"/>
              </a:solidFill>
            </a:endParaRPr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2"/>
          <a:srcRect l="7618" r="9072"/>
          <a:stretch/>
        </p:blipFill>
        <p:spPr>
          <a:xfrm>
            <a:off x="10011951" y="3067428"/>
            <a:ext cx="3157086" cy="2699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091" y="3067428"/>
            <a:ext cx="2958057" cy="2705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091" y="5873615"/>
            <a:ext cx="6218946" cy="1443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5"/>
          <a:srcRect b="9221"/>
          <a:stretch/>
        </p:blipFill>
        <p:spPr>
          <a:xfrm>
            <a:off x="6950091" y="1148062"/>
            <a:ext cx="6218946" cy="181276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2929" y="1148062"/>
            <a:ext cx="683895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7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/>
          <p:cNvSpPr>
            <a:spLocks noGrp="1"/>
          </p:cNvSpPr>
          <p:nvPr>
            <p:ph type="body" idx="1"/>
          </p:nvPr>
        </p:nvSpPr>
        <p:spPr>
          <a:xfrm>
            <a:off x="4243354" y="3445828"/>
            <a:ext cx="6300788" cy="720090"/>
          </a:xfrm>
        </p:spPr>
        <p:txBody>
          <a:bodyPr/>
          <a:lstStyle/>
          <a:p>
            <a:endParaRPr lang="nb-NO"/>
          </a:p>
        </p:txBody>
      </p:sp>
      <p:sp>
        <p:nvSpPr>
          <p:cNvPr id="8" name="Plassholder for innhold 7"/>
          <p:cNvSpPr>
            <a:spLocks noGrp="1"/>
          </p:cNvSpPr>
          <p:nvPr>
            <p:ph sz="half" idx="2"/>
          </p:nvPr>
        </p:nvSpPr>
        <p:spPr>
          <a:xfrm>
            <a:off x="712152" y="11547496"/>
            <a:ext cx="6300788" cy="4500563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2050" name="Plassholder for innhold 9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963" y="1460715"/>
            <a:ext cx="4899025" cy="627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35000"/>
              </a:prstClr>
            </a:outerShdw>
            <a:softEdge rad="0"/>
          </a:effectLst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lassholder for innhold 6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85" y="956465"/>
            <a:ext cx="4196802" cy="6418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501"/>
            <a:ext cx="4449763" cy="675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Bilde 9" descr="image0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7243"/>
            <a:ext cx="4420517" cy="140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6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720089" y="1552967"/>
            <a:ext cx="12392062" cy="5220653"/>
          </a:xfrm>
        </p:spPr>
        <p:txBody>
          <a:bodyPr/>
          <a:lstStyle/>
          <a:p>
            <a:pPr marL="0" indent="0">
              <a:buNone/>
            </a:pPr>
            <a:r>
              <a:rPr lang="nb-NO" b="1" dirty="0"/>
              <a:t>Bruk av drone i helsevesenet</a:t>
            </a:r>
          </a:p>
          <a:p>
            <a:r>
              <a:rPr lang="nb-NO" dirty="0"/>
              <a:t>Regionalt prosjekt i HV leia av Helse Førde</a:t>
            </a:r>
          </a:p>
          <a:p>
            <a:r>
              <a:rPr lang="nb-NO" dirty="0"/>
              <a:t>Fått </a:t>
            </a:r>
            <a:r>
              <a:rPr lang="nb-NO" dirty="0" err="1"/>
              <a:t>innovasjonsmidlar</a:t>
            </a:r>
            <a:r>
              <a:rPr lang="nb-NO" dirty="0"/>
              <a:t> for 2019 -  totalt 1 million i HV</a:t>
            </a:r>
          </a:p>
          <a:p>
            <a:r>
              <a:rPr lang="nb-NO" dirty="0"/>
              <a:t>Tett og godt samarbeid med Airlift Solution 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b="1" dirty="0"/>
              <a:t>Pust deg betre</a:t>
            </a:r>
          </a:p>
          <a:p>
            <a:r>
              <a:rPr lang="nb-NO" dirty="0"/>
              <a:t>Pedagogisk verktøy for lungesjuke og </a:t>
            </a:r>
            <a:r>
              <a:rPr lang="nb-NO" dirty="0" err="1"/>
              <a:t>deira</a:t>
            </a:r>
            <a:r>
              <a:rPr lang="nb-NO" dirty="0"/>
              <a:t> </a:t>
            </a:r>
            <a:r>
              <a:rPr lang="nb-NO" dirty="0" err="1"/>
              <a:t>behandlarar</a:t>
            </a:r>
            <a:r>
              <a:rPr lang="nb-NO" dirty="0"/>
              <a:t> </a:t>
            </a:r>
          </a:p>
          <a:p>
            <a:r>
              <a:rPr lang="nb-NO" dirty="0"/>
              <a:t>Samarbeid med </a:t>
            </a:r>
            <a:r>
              <a:rPr lang="nb-NO" dirty="0" err="1"/>
              <a:t>Haptiq</a:t>
            </a:r>
            <a:r>
              <a:rPr lang="nb-NO" dirty="0"/>
              <a:t> i Florø</a:t>
            </a:r>
          </a:p>
          <a:p>
            <a:endParaRPr lang="nb-NO" dirty="0"/>
          </a:p>
          <a:p>
            <a:pPr marL="0" indent="0">
              <a:buNone/>
            </a:pPr>
            <a:r>
              <a:rPr lang="nb-NO" b="1" dirty="0" err="1"/>
              <a:t>TikkTalk</a:t>
            </a:r>
            <a:endParaRPr lang="nb-NO" b="1" dirty="0"/>
          </a:p>
          <a:p>
            <a:r>
              <a:rPr lang="nb-NO" dirty="0" err="1"/>
              <a:t>Auke</a:t>
            </a:r>
            <a:r>
              <a:rPr lang="nb-NO" dirty="0"/>
              <a:t> kvaliteten i </a:t>
            </a:r>
            <a:r>
              <a:rPr lang="nb-NO" dirty="0" err="1"/>
              <a:t>tolketenestene</a:t>
            </a:r>
            <a:endParaRPr lang="nb-NO" dirty="0"/>
          </a:p>
          <a:p>
            <a:r>
              <a:rPr lang="nb-NO" dirty="0"/>
              <a:t>Helse Førde har </a:t>
            </a:r>
            <a:r>
              <a:rPr lang="nb-NO" dirty="0" err="1"/>
              <a:t>vore</a:t>
            </a:r>
            <a:r>
              <a:rPr lang="nb-NO" dirty="0"/>
              <a:t> pilot</a:t>
            </a:r>
          </a:p>
          <a:p>
            <a:r>
              <a:rPr lang="nb-NO" dirty="0"/>
              <a:t>Samarbeid med </a:t>
            </a:r>
            <a:r>
              <a:rPr lang="nb-NO" dirty="0" err="1"/>
              <a:t>Skiwo</a:t>
            </a:r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720089" y="511055"/>
            <a:ext cx="11167110" cy="864108"/>
          </a:xfrm>
        </p:spPr>
        <p:txBody>
          <a:bodyPr>
            <a:normAutofit/>
          </a:bodyPr>
          <a:lstStyle/>
          <a:p>
            <a:r>
              <a:rPr lang="nb-NO" dirty="0" err="1"/>
              <a:t>Offentleg</a:t>
            </a:r>
            <a:r>
              <a:rPr lang="nb-NO" dirty="0"/>
              <a:t> - privat samarbeid - </a:t>
            </a:r>
            <a:r>
              <a:rPr lang="nb-NO" b="0" dirty="0"/>
              <a:t>prosjekt</a:t>
            </a:r>
            <a:r>
              <a:rPr lang="nb-NO" dirty="0"/>
              <a:t> </a:t>
            </a:r>
            <a:r>
              <a:rPr lang="nb-NO" b="0" dirty="0"/>
              <a:t>som HFD </a:t>
            </a:r>
            <a:r>
              <a:rPr lang="nb-NO" b="0" dirty="0" err="1"/>
              <a:t>deltek</a:t>
            </a:r>
            <a:r>
              <a:rPr lang="nb-NO" b="0" dirty="0"/>
              <a:t>/har </a:t>
            </a:r>
            <a:r>
              <a:rPr lang="nb-NO" b="0" dirty="0" err="1"/>
              <a:t>delteke</a:t>
            </a:r>
            <a:r>
              <a:rPr lang="nb-NO" b="0" dirty="0"/>
              <a:t> i</a:t>
            </a:r>
            <a:br>
              <a:rPr lang="nb-NO" b="0" dirty="0"/>
            </a:br>
            <a:endParaRPr lang="nb-NO" b="0" dirty="0"/>
          </a:p>
        </p:txBody>
      </p:sp>
      <p:pic>
        <p:nvPicPr>
          <p:cNvPr id="4" name="Bild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712" y="1552967"/>
            <a:ext cx="5469147" cy="626256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CC048F8B-CE8F-4A46-8783-DCC0F8B2366E}"/>
              </a:ext>
            </a:extLst>
          </p:cNvPr>
          <p:cNvSpPr txBox="1"/>
          <p:nvPr/>
        </p:nvSpPr>
        <p:spPr>
          <a:xfrm>
            <a:off x="9420046" y="5397437"/>
            <a:ext cx="4822758" cy="2070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Underveis-skisse i arbeidet mot en 3D pustedukke som visualiserer øvelsene til pasienten til bruk på mobiltelefon og nettbrett</a:t>
            </a:r>
          </a:p>
          <a:p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EE2DF5-28B8-AE40-9F07-48C6531354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57901C2-7C3C-EF4F-A687-1C17A8474F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8EA2BBC-41F0-404E-81A5-CCAEA1AB8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1DF09B0-1419-FA4A-80FC-36E05398B0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BF268AC-B7B9-0545-ACFA-E43EF37B56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8539EF5-3FAE-C346-8346-A29171118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63"/>
            <a:ext cx="14630400" cy="822960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C8DA5D14-AF30-D343-9D3D-80EFB2D3D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24880">
            <a:off x="8950529" y="-12520"/>
            <a:ext cx="5114374" cy="7208179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06F8414B-68F8-E54A-80EB-56D936DA973C}"/>
              </a:ext>
            </a:extLst>
          </p:cNvPr>
          <p:cNvSpPr/>
          <p:nvPr/>
        </p:nvSpPr>
        <p:spPr>
          <a:xfrm rot="1266648">
            <a:off x="7818397" y="2952465"/>
            <a:ext cx="6324856" cy="3182497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41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F8EC07-3227-9C47-A964-68F00FB0E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8C921B7-6CFC-BD44-BE2D-912ACDFE0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F1C0CAD-0AF2-B748-AAD8-0FFCCE9FB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44085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ktangel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nb-NO" sz="50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Framdrift 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2475182" y="5647816"/>
            <a:ext cx="7889230" cy="1015663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nb-NO" sz="4000" dirty="0" smtClean="0">
                <a:solidFill>
                  <a:schemeClr val="bg1"/>
                </a:solidFill>
              </a:rPr>
              <a:t>forskningsstrategi@helse-forde.no</a:t>
            </a:r>
            <a:endParaRPr lang="nb-NO" sz="28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000" dirty="0">
              <a:solidFill>
                <a:schemeClr val="bg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7434" y="2834713"/>
            <a:ext cx="7535557" cy="221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1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89532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ktangel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nb-NO" sz="45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Forsking </a:t>
            </a:r>
            <a:r>
              <a:rPr lang="nb-NO" dirty="0" smtClean="0"/>
              <a:t>= </a:t>
            </a:r>
            <a:r>
              <a:rPr lang="nb-NO" dirty="0" err="1" smtClean="0"/>
              <a:t>kjerneoppgåve</a:t>
            </a:r>
            <a:r>
              <a:rPr lang="nb-NO" dirty="0" smtClean="0"/>
              <a:t> (legitimitet) </a:t>
            </a:r>
            <a:br>
              <a:rPr lang="nb-NO" dirty="0" smtClean="0"/>
            </a:br>
            <a:r>
              <a:rPr lang="nb-NO" dirty="0" smtClean="0"/>
              <a:t>Innovasjon – </a:t>
            </a:r>
            <a:r>
              <a:rPr lang="nb-NO" dirty="0" err="1" smtClean="0"/>
              <a:t>sterkare</a:t>
            </a:r>
            <a:r>
              <a:rPr lang="nb-NO" dirty="0" smtClean="0"/>
              <a:t> </a:t>
            </a:r>
            <a:r>
              <a:rPr lang="nb-NO" dirty="0" err="1" smtClean="0"/>
              <a:t>føringar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Planen </a:t>
            </a:r>
            <a:r>
              <a:rPr lang="nb-NO" dirty="0" err="1" smtClean="0"/>
              <a:t>frå</a:t>
            </a:r>
            <a:r>
              <a:rPr lang="nb-NO" dirty="0" smtClean="0"/>
              <a:t> 2013 </a:t>
            </a:r>
            <a:br>
              <a:rPr lang="nb-NO" dirty="0" smtClean="0"/>
            </a:b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3570" y="4128934"/>
            <a:ext cx="7635893" cy="238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1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10857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ktangel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nb-NO" sz="50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Status måloppnåing  </a:t>
            </a:r>
            <a:br>
              <a:rPr lang="nb-NO" dirty="0" smtClean="0"/>
            </a:br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9683" y="1080136"/>
            <a:ext cx="6066046" cy="2398475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1216100" y="2359522"/>
            <a:ext cx="55210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b="1" dirty="0" err="1">
                <a:solidFill>
                  <a:schemeClr val="bg1"/>
                </a:solidFill>
              </a:rPr>
              <a:t>Auka</a:t>
            </a:r>
            <a:r>
              <a:rPr lang="nb-NO" sz="2800" b="1" dirty="0">
                <a:solidFill>
                  <a:schemeClr val="bg1"/>
                </a:solidFill>
              </a:rPr>
              <a:t> tal </a:t>
            </a:r>
            <a:r>
              <a:rPr lang="nb-NO" sz="2800" b="1" dirty="0" err="1">
                <a:solidFill>
                  <a:schemeClr val="bg1"/>
                </a:solidFill>
              </a:rPr>
              <a:t>publikasjonar</a:t>
            </a:r>
            <a:r>
              <a:rPr lang="nb-NO" sz="2800" b="1" dirty="0">
                <a:solidFill>
                  <a:schemeClr val="bg1"/>
                </a:solidFill>
              </a:rPr>
              <a:t> </a:t>
            </a:r>
            <a:r>
              <a:rPr lang="nb-NO" sz="2800" b="1" dirty="0" smtClean="0">
                <a:solidFill>
                  <a:schemeClr val="bg1"/>
                </a:solidFill>
              </a:rPr>
              <a:t>og gradvis </a:t>
            </a:r>
            <a:r>
              <a:rPr lang="nb-NO" sz="2800" b="1" dirty="0" err="1" smtClean="0">
                <a:solidFill>
                  <a:schemeClr val="bg1"/>
                </a:solidFill>
              </a:rPr>
              <a:t>auka</a:t>
            </a:r>
            <a:r>
              <a:rPr lang="nb-NO" sz="2800" b="1" dirty="0" smtClean="0">
                <a:solidFill>
                  <a:schemeClr val="bg1"/>
                </a:solidFill>
              </a:rPr>
              <a:t> aktivitet og budsjett </a:t>
            </a:r>
            <a:endParaRPr lang="nb-NO" sz="28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800" b="1" dirty="0" smtClean="0">
                <a:solidFill>
                  <a:schemeClr val="bg1"/>
                </a:solidFill>
              </a:rPr>
              <a:t>Etablert tematiske </a:t>
            </a:r>
            <a:r>
              <a:rPr lang="nb-NO" sz="2800" b="1" dirty="0" err="1" smtClean="0">
                <a:solidFill>
                  <a:schemeClr val="bg1"/>
                </a:solidFill>
              </a:rPr>
              <a:t>forskingsgrupper</a:t>
            </a:r>
            <a:r>
              <a:rPr lang="nb-NO" sz="2800" b="1" dirty="0" smtClean="0">
                <a:solidFill>
                  <a:schemeClr val="bg1"/>
                </a:solidFill>
              </a:rPr>
              <a:t> </a:t>
            </a:r>
            <a:r>
              <a:rPr lang="nb-NO" sz="2800" b="1" dirty="0" smtClean="0">
                <a:solidFill>
                  <a:schemeClr val="bg1"/>
                </a:solidFill>
              </a:rPr>
              <a:t>for </a:t>
            </a:r>
            <a:r>
              <a:rPr lang="nb-NO" sz="2800" b="1" dirty="0" err="1" smtClean="0">
                <a:solidFill>
                  <a:schemeClr val="bg1"/>
                </a:solidFill>
              </a:rPr>
              <a:t>meir</a:t>
            </a:r>
            <a:r>
              <a:rPr lang="nb-NO" sz="2800" b="1" dirty="0" smtClean="0">
                <a:solidFill>
                  <a:schemeClr val="bg1"/>
                </a:solidFill>
              </a:rPr>
              <a:t> robuste fagmiljø: Psykisk helsevern og livsstil, folkehelse og fedme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1" dirty="0" err="1" smtClean="0">
                <a:solidFill>
                  <a:schemeClr val="bg1"/>
                </a:solidFill>
              </a:rPr>
              <a:t>Meir</a:t>
            </a:r>
            <a:r>
              <a:rPr lang="nb-NO" sz="2800" b="1" dirty="0" smtClean="0">
                <a:solidFill>
                  <a:schemeClr val="bg1"/>
                </a:solidFill>
              </a:rPr>
              <a:t> eksterne </a:t>
            </a:r>
            <a:r>
              <a:rPr lang="nb-NO" sz="2800" b="1" dirty="0" err="1" smtClean="0">
                <a:solidFill>
                  <a:schemeClr val="bg1"/>
                </a:solidFill>
              </a:rPr>
              <a:t>forskingsmidlar</a:t>
            </a:r>
            <a:r>
              <a:rPr lang="nb-NO" sz="2800" b="1" dirty="0" smtClean="0">
                <a:solidFill>
                  <a:schemeClr val="bg1"/>
                </a:solidFill>
              </a:rPr>
              <a:t> </a:t>
            </a:r>
            <a:endParaRPr lang="nb-NO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1" dirty="0" smtClean="0">
                <a:solidFill>
                  <a:schemeClr val="bg1"/>
                </a:solidFill>
              </a:rPr>
              <a:t>2 professorat og </a:t>
            </a:r>
            <a:r>
              <a:rPr lang="nb-NO" sz="2800" b="1" dirty="0" err="1" smtClean="0">
                <a:solidFill>
                  <a:schemeClr val="bg1"/>
                </a:solidFill>
              </a:rPr>
              <a:t>fleire</a:t>
            </a:r>
            <a:r>
              <a:rPr lang="nb-NO" sz="2800" b="1" dirty="0" smtClean="0">
                <a:solidFill>
                  <a:schemeClr val="bg1"/>
                </a:solidFill>
              </a:rPr>
              <a:t> med doktorgrad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1" dirty="0" err="1" smtClean="0">
                <a:solidFill>
                  <a:schemeClr val="bg1"/>
                </a:solidFill>
              </a:rPr>
              <a:t>Fleire</a:t>
            </a:r>
            <a:r>
              <a:rPr lang="nb-NO" sz="2800" b="1" dirty="0" smtClean="0">
                <a:solidFill>
                  <a:schemeClr val="bg1"/>
                </a:solidFill>
              </a:rPr>
              <a:t> innovasjonsprosjekt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800" b="1" dirty="0" smtClean="0">
                <a:solidFill>
                  <a:schemeClr val="bg1"/>
                </a:solidFill>
              </a:rPr>
              <a:t>Samarbeidet med </a:t>
            </a:r>
            <a:r>
              <a:rPr lang="nb-NO" sz="2800" b="1" dirty="0" err="1" smtClean="0">
                <a:solidFill>
                  <a:schemeClr val="bg1"/>
                </a:solidFill>
              </a:rPr>
              <a:t>Høgskulen</a:t>
            </a:r>
            <a:r>
              <a:rPr lang="nb-NO" sz="2800" b="1" dirty="0" smtClean="0">
                <a:solidFill>
                  <a:schemeClr val="bg1"/>
                </a:solidFill>
              </a:rPr>
              <a:t> på </a:t>
            </a:r>
            <a:r>
              <a:rPr lang="nb-NO" sz="2800" b="1" dirty="0" smtClean="0">
                <a:solidFill>
                  <a:schemeClr val="bg1"/>
                </a:solidFill>
              </a:rPr>
              <a:t>Vestlandet </a:t>
            </a:r>
            <a:r>
              <a:rPr lang="nb-NO" sz="2800" b="1" dirty="0" smtClean="0">
                <a:solidFill>
                  <a:schemeClr val="bg1"/>
                </a:solidFill>
              </a:rPr>
              <a:t>styrka </a:t>
            </a:r>
          </a:p>
          <a:p>
            <a:endParaRPr lang="nb-NO" sz="24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9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2431" b="12431"/>
          <a:stretch>
            <a:fillRect/>
          </a:stretch>
        </p:blipFill>
        <p:spPr>
          <a:xfrm>
            <a:off x="10967877" y="1080136"/>
            <a:ext cx="2877992" cy="1438996"/>
          </a:xfrm>
          <a:prstGeom prst="rect">
            <a:avLst/>
          </a:prstGeom>
        </p:spPr>
      </p:pic>
      <p:pic>
        <p:nvPicPr>
          <p:cNvPr id="5" name="Plassholder for bilde 4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38" y="4033361"/>
            <a:ext cx="3017737" cy="3240405"/>
          </a:xfr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276" y="5653563"/>
            <a:ext cx="5215467" cy="1955800"/>
          </a:xfrm>
          <a:prstGeom prst="rect">
            <a:avLst/>
          </a:prstGeom>
        </p:spPr>
      </p:pic>
      <p:pic>
        <p:nvPicPr>
          <p:cNvPr id="14" name="Bild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6469" y="2576036"/>
            <a:ext cx="2819400" cy="2914650"/>
          </a:xfrm>
          <a:prstGeom prst="rect">
            <a:avLst/>
          </a:prstGeom>
        </p:spPr>
      </p:pic>
      <p:pic>
        <p:nvPicPr>
          <p:cNvPr id="1026" name="Picture 2" descr="https://i2.wp.com/helseforsking.hisf.no/wp-content/uploads/2018/09/samarbeid-med-lab-e1537863990182-225x300.jpg?resize=225%2C300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18" b="22018"/>
          <a:stretch>
            <a:fillRect/>
          </a:stretch>
        </p:blipFill>
        <p:spPr bwMode="auto">
          <a:xfrm>
            <a:off x="8470900" y="3663950"/>
            <a:ext cx="2395538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ild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6647" y="1080136"/>
            <a:ext cx="2671258" cy="3143725"/>
          </a:xfrm>
          <a:prstGeom prst="rect">
            <a:avLst/>
          </a:prstGeom>
        </p:spPr>
      </p:pic>
      <p:pic>
        <p:nvPicPr>
          <p:cNvPr id="17" name="Bild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57936" y="1080136"/>
            <a:ext cx="2778238" cy="2499485"/>
          </a:xfrm>
          <a:prstGeom prst="rect">
            <a:avLst/>
          </a:prstGeom>
        </p:spPr>
      </p:pic>
      <p:pic>
        <p:nvPicPr>
          <p:cNvPr id="18" name="Bild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8989" y="576968"/>
            <a:ext cx="2914650" cy="2695575"/>
          </a:xfrm>
          <a:prstGeom prst="rect">
            <a:avLst/>
          </a:prstGeom>
        </p:spPr>
      </p:pic>
      <p:pic>
        <p:nvPicPr>
          <p:cNvPr id="19" name="Bild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" y="454040"/>
            <a:ext cx="1300621" cy="281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3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880167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ktangel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nb-NO" sz="3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/>
              <a:t>Tilsette med </a:t>
            </a:r>
            <a:r>
              <a:rPr lang="nb-NO" sz="3600" dirty="0" smtClean="0"/>
              <a:t>doktorgrad</a:t>
            </a:r>
            <a:endParaRPr lang="nb-NO" sz="3600" dirty="0"/>
          </a:p>
        </p:txBody>
      </p:sp>
      <p:graphicFrame>
        <p:nvGraphicFramePr>
          <p:cNvPr id="8" name="Diagra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2529047"/>
              </p:ext>
            </p:extLst>
          </p:nvPr>
        </p:nvGraphicFramePr>
        <p:xfrm>
          <a:off x="7316115" y="2475412"/>
          <a:ext cx="5516336" cy="3690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Diagram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244525"/>
              </p:ext>
            </p:extLst>
          </p:nvPr>
        </p:nvGraphicFramePr>
        <p:xfrm>
          <a:off x="1580727" y="3060451"/>
          <a:ext cx="4961164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0773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26106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ktangel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nn-NO" sz="36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Status – </a:t>
            </a:r>
            <a:r>
              <a:rPr lang="nb-NO" dirty="0" err="1" smtClean="0"/>
              <a:t>nokre</a:t>
            </a:r>
            <a:r>
              <a:rPr lang="nb-NO" dirty="0" smtClean="0"/>
              <a:t> </a:t>
            </a:r>
            <a:r>
              <a:rPr lang="nb-NO" dirty="0" err="1" smtClean="0"/>
              <a:t>utfordringar</a:t>
            </a:r>
            <a:r>
              <a:rPr lang="nb-NO" dirty="0" smtClean="0"/>
              <a:t>: </a:t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r>
              <a:rPr lang="nn-NO" sz="4000" dirty="0"/>
              <a:t>Robust nok </a:t>
            </a:r>
            <a:r>
              <a:rPr lang="nn-NO" sz="4000" dirty="0" smtClean="0"/>
              <a:t>fagmiljø og organisering</a:t>
            </a:r>
            <a:r>
              <a:rPr lang="nn-NO" sz="4000" dirty="0"/>
              <a:t/>
            </a:r>
            <a:br>
              <a:rPr lang="nn-NO" sz="4000" dirty="0"/>
            </a:br>
            <a:r>
              <a:rPr lang="nn-NO" sz="4000" dirty="0" smtClean="0"/>
              <a:t>Framleis relativt få aktive forskarar </a:t>
            </a:r>
            <a:br>
              <a:rPr lang="nn-NO" sz="4000" dirty="0" smtClean="0"/>
            </a:br>
            <a:r>
              <a:rPr lang="nn-NO" sz="4000" dirty="0" smtClean="0"/>
              <a:t>vanskeleg å </a:t>
            </a:r>
            <a:r>
              <a:rPr lang="nn-NO" sz="4000" dirty="0" err="1" smtClean="0"/>
              <a:t>koble</a:t>
            </a:r>
            <a:r>
              <a:rPr lang="nn-NO" sz="4000" dirty="0" smtClean="0"/>
              <a:t> klinikk og forsking </a:t>
            </a:r>
            <a:br>
              <a:rPr lang="nn-NO" sz="4000" dirty="0" smtClean="0"/>
            </a:br>
            <a:r>
              <a:rPr lang="nn-NO" sz="4000" dirty="0" smtClean="0"/>
              <a:t>Ikkje forsking i alle avdelingar  </a:t>
            </a:r>
            <a:r>
              <a:rPr lang="nn-NO" sz="4000" dirty="0"/>
              <a:t/>
            </a:r>
            <a:br>
              <a:rPr lang="nn-NO" sz="4000" dirty="0"/>
            </a:br>
            <a:r>
              <a:rPr lang="nn-NO" sz="4000" dirty="0" err="1" smtClean="0"/>
              <a:t>Koble</a:t>
            </a:r>
            <a:r>
              <a:rPr lang="nn-NO" sz="4000" dirty="0" smtClean="0"/>
              <a:t> </a:t>
            </a:r>
            <a:r>
              <a:rPr lang="nn-NO" sz="4000" dirty="0"/>
              <a:t>på </a:t>
            </a:r>
            <a:r>
              <a:rPr lang="nn-NO" sz="4000" dirty="0" smtClean="0"/>
              <a:t>kommunane?</a:t>
            </a:r>
            <a:br>
              <a:rPr lang="nn-NO" sz="4000" dirty="0" smtClean="0"/>
            </a:br>
            <a:r>
              <a:rPr lang="nn-NO" sz="4000" dirty="0" smtClean="0"/>
              <a:t>Utvikle innovasjonsevne</a:t>
            </a:r>
            <a:r>
              <a:rPr lang="nn-NO" sz="4000" dirty="0"/>
              <a:t/>
            </a:r>
            <a:br>
              <a:rPr lang="nn-NO" sz="4000" dirty="0"/>
            </a:b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6985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2"/>
          <a:srcRect t="15606"/>
          <a:stretch/>
        </p:blipFill>
        <p:spPr>
          <a:xfrm>
            <a:off x="152400" y="741471"/>
            <a:ext cx="11827511" cy="3868713"/>
          </a:xfrm>
          <a:prstGeom prst="rect">
            <a:avLst/>
          </a:prstGeom>
        </p:spPr>
      </p:pic>
      <p:sp>
        <p:nvSpPr>
          <p:cNvPr id="6" name="Plassholder for innhold 8"/>
          <p:cNvSpPr txBox="1">
            <a:spLocks/>
          </p:cNvSpPr>
          <p:nvPr/>
        </p:nvSpPr>
        <p:spPr>
          <a:xfrm>
            <a:off x="9356090" y="4610184"/>
            <a:ext cx="4320540" cy="3077550"/>
          </a:xfrm>
          <a:prstGeom prst="rect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 algn="l" defTabSz="914400" rtl="0" eaLnBrk="1" latinLnBrk="0" hangingPunct="1">
              <a:lnSpc>
                <a:spcPts val="26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ts val="26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ts val="22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ts val="2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ts val="18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Arbeidsgruppa</a:t>
            </a:r>
          </a:p>
          <a:p>
            <a:pPr marL="171450" indent="-171450">
              <a:lnSpc>
                <a:spcPct val="100000"/>
              </a:lnSpc>
            </a:pPr>
            <a:r>
              <a:rPr lang="nb-NO" sz="1200" dirty="0" smtClean="0"/>
              <a:t>Christian Moltu, Fagsjef Psykiatrisk klinikk, Professor II, </a:t>
            </a:r>
            <a:r>
              <a:rPr lang="nb-NO" sz="1200" dirty="0" err="1" smtClean="0"/>
              <a:t>Høgskulen</a:t>
            </a:r>
            <a:r>
              <a:rPr lang="nb-NO" sz="1200" dirty="0" smtClean="0"/>
              <a:t> på Vestlandet</a:t>
            </a:r>
          </a:p>
          <a:p>
            <a:pPr marL="171450" indent="-171450">
              <a:lnSpc>
                <a:spcPct val="100000"/>
              </a:lnSpc>
            </a:pPr>
            <a:r>
              <a:rPr lang="nb-NO" sz="1200" dirty="0" smtClean="0"/>
              <a:t>Tom Guldhav, Klinikkdirektør Kirurgisk klinikk </a:t>
            </a:r>
          </a:p>
          <a:p>
            <a:pPr marL="171450" indent="-171450">
              <a:lnSpc>
                <a:spcPct val="100000"/>
              </a:lnSpc>
            </a:pPr>
            <a:r>
              <a:rPr lang="nb-NO" sz="1200" dirty="0" smtClean="0"/>
              <a:t>Anne Kristin Kleiven, Utviklingsdirektør</a:t>
            </a:r>
          </a:p>
          <a:p>
            <a:pPr marL="171450" indent="-171450">
              <a:lnSpc>
                <a:spcPct val="100000"/>
              </a:lnSpc>
            </a:pPr>
            <a:r>
              <a:rPr lang="nb-NO" sz="1200" dirty="0" smtClean="0"/>
              <a:t>Hege Kristiansen, Overlege/stipendiat</a:t>
            </a:r>
          </a:p>
          <a:p>
            <a:pPr marL="171450" indent="-171450">
              <a:lnSpc>
                <a:spcPct val="100000"/>
              </a:lnSpc>
            </a:pPr>
            <a:r>
              <a:rPr lang="nb-NO" sz="1200" dirty="0" smtClean="0"/>
              <a:t>Marit Solheim, </a:t>
            </a:r>
            <a:r>
              <a:rPr lang="nb-NO" sz="1200" dirty="0" err="1" smtClean="0"/>
              <a:t>Forskingsleiar</a:t>
            </a:r>
            <a:endParaRPr lang="nb-NO" sz="1200" dirty="0" smtClean="0"/>
          </a:p>
          <a:p>
            <a:pPr marL="171450" indent="-171450">
              <a:lnSpc>
                <a:spcPct val="100000"/>
              </a:lnSpc>
            </a:pPr>
            <a:r>
              <a:rPr lang="nb-NO" sz="1200" dirty="0" smtClean="0"/>
              <a:t>Haldis Økland Lier, Fagdirektør Helse Fonna</a:t>
            </a:r>
          </a:p>
          <a:p>
            <a:pPr marL="171450" indent="-171450">
              <a:lnSpc>
                <a:spcPct val="100000"/>
              </a:lnSpc>
            </a:pPr>
            <a:r>
              <a:rPr lang="nb-NO" sz="1200" dirty="0" smtClean="0"/>
              <a:t>Stig Magne Solstad, psykolog/</a:t>
            </a:r>
            <a:r>
              <a:rPr lang="nb-NO" sz="1200" dirty="0" err="1" smtClean="0"/>
              <a:t>tillitsvald</a:t>
            </a:r>
            <a:endParaRPr lang="nb-NO" sz="1200" dirty="0" smtClean="0"/>
          </a:p>
          <a:p>
            <a:pPr marL="171450" indent="-171450">
              <a:lnSpc>
                <a:spcPct val="100000"/>
              </a:lnSpc>
            </a:pPr>
            <a:r>
              <a:rPr lang="nb-NO" sz="1200" dirty="0" smtClean="0"/>
              <a:t>Rune Larsen, Overlege/</a:t>
            </a:r>
            <a:r>
              <a:rPr lang="nb-NO" sz="1200" dirty="0" err="1" smtClean="0"/>
              <a:t>Verneombod</a:t>
            </a:r>
            <a:r>
              <a:rPr lang="nb-NO" sz="1200" dirty="0" smtClean="0"/>
              <a:t> </a:t>
            </a:r>
            <a:r>
              <a:rPr lang="nb-NO" sz="1200" dirty="0" err="1" smtClean="0"/>
              <a:t>legar</a:t>
            </a:r>
            <a:r>
              <a:rPr lang="nb-NO" sz="1200" dirty="0" smtClean="0"/>
              <a:t> AAM</a:t>
            </a:r>
          </a:p>
          <a:p>
            <a:pPr marL="171450" indent="-171450">
              <a:lnSpc>
                <a:spcPct val="100000"/>
              </a:lnSpc>
            </a:pPr>
            <a:r>
              <a:rPr lang="nb-NO" sz="1200" dirty="0" smtClean="0"/>
              <a:t>Marianne Myklebust, </a:t>
            </a:r>
            <a:r>
              <a:rPr lang="nb-NO" sz="1200" dirty="0" err="1" smtClean="0"/>
              <a:t>adm.støtte</a:t>
            </a:r>
            <a:endParaRPr lang="nb-NO" sz="1200" dirty="0" smtClean="0"/>
          </a:p>
          <a:p>
            <a:pPr>
              <a:lnSpc>
                <a:spcPct val="100000"/>
              </a:lnSpc>
            </a:pP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6656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66866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nb-NO" sz="60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ttel 2"/>
          <p:cNvSpPr>
            <a:spLocks noGrp="1"/>
          </p:cNvSpPr>
          <p:nvPr>
            <p:ph type="ctrTitle"/>
          </p:nvPr>
        </p:nvSpPr>
        <p:spPr>
          <a:xfrm>
            <a:off x="1260157" y="1383950"/>
            <a:ext cx="7380922" cy="2492990"/>
          </a:xfrm>
        </p:spPr>
        <p:txBody>
          <a:bodyPr/>
          <a:lstStyle/>
          <a:p>
            <a:r>
              <a:rPr lang="nb-NO" dirty="0" smtClean="0"/>
              <a:t>Involvering 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3014780"/>
            <a:ext cx="7815590" cy="4056836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260157" y="3260785"/>
            <a:ext cx="433660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bg1"/>
                </a:solidFill>
              </a:rPr>
              <a:t>Strukturert </a:t>
            </a:r>
            <a:r>
              <a:rPr lang="nb-NO" sz="2000" dirty="0" err="1" smtClean="0">
                <a:solidFill>
                  <a:schemeClr val="bg1"/>
                </a:solidFill>
              </a:rPr>
              <a:t>spørjeundersøking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endParaRPr lang="nb-NO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bg1"/>
                </a:solidFill>
              </a:rPr>
              <a:t>Intervju </a:t>
            </a:r>
            <a:r>
              <a:rPr lang="nb-NO" sz="2000" dirty="0" smtClean="0">
                <a:solidFill>
                  <a:schemeClr val="bg1"/>
                </a:solidFill>
              </a:rPr>
              <a:t>med </a:t>
            </a:r>
            <a:r>
              <a:rPr lang="nb-NO" sz="2000" dirty="0" err="1" smtClean="0">
                <a:solidFill>
                  <a:schemeClr val="bg1"/>
                </a:solidFill>
              </a:rPr>
              <a:t>utvalde</a:t>
            </a:r>
            <a:r>
              <a:rPr lang="nb-NO" sz="2000" dirty="0" smtClean="0">
                <a:solidFill>
                  <a:schemeClr val="bg1"/>
                </a:solidFill>
              </a:rPr>
              <a:t> </a:t>
            </a:r>
            <a:r>
              <a:rPr lang="nb-NO" sz="2000" dirty="0" err="1" smtClean="0">
                <a:solidFill>
                  <a:schemeClr val="bg1"/>
                </a:solidFill>
              </a:rPr>
              <a:t>leiarar</a:t>
            </a:r>
            <a:endParaRPr lang="nb-NO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bg1"/>
                </a:solidFill>
              </a:rPr>
              <a:t>Fokusgrupper og intervju med </a:t>
            </a:r>
            <a:r>
              <a:rPr lang="nb-NO" sz="2000" dirty="0" err="1" smtClean="0">
                <a:solidFill>
                  <a:schemeClr val="bg1"/>
                </a:solidFill>
              </a:rPr>
              <a:t>forskarar</a:t>
            </a:r>
            <a:r>
              <a:rPr lang="nb-NO" sz="2000" dirty="0" smtClean="0">
                <a:solidFill>
                  <a:schemeClr val="bg1"/>
                </a:solidFill>
              </a:rPr>
              <a:t> og </a:t>
            </a:r>
            <a:r>
              <a:rPr lang="nb-NO" sz="2000" dirty="0" err="1" smtClean="0">
                <a:solidFill>
                  <a:schemeClr val="bg1"/>
                </a:solidFill>
              </a:rPr>
              <a:t>innovatørar</a:t>
            </a:r>
            <a:endParaRPr lang="nb-NO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bg1"/>
                </a:solidFill>
              </a:rPr>
              <a:t>Informasjon i direktørens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0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 smtClean="0">
                <a:solidFill>
                  <a:schemeClr val="bg1"/>
                </a:solidFill>
              </a:rPr>
              <a:t>Open </a:t>
            </a:r>
            <a:r>
              <a:rPr lang="nb-NO" sz="2000" dirty="0" smtClean="0">
                <a:solidFill>
                  <a:schemeClr val="bg1"/>
                </a:solidFill>
              </a:rPr>
              <a:t>forslags- og </a:t>
            </a:r>
            <a:r>
              <a:rPr lang="nb-NO" sz="2000" dirty="0" err="1" smtClean="0">
                <a:solidFill>
                  <a:schemeClr val="bg1"/>
                </a:solidFill>
              </a:rPr>
              <a:t>innspelspostkasse</a:t>
            </a:r>
            <a:r>
              <a:rPr lang="nb-NO" sz="2000" dirty="0" smtClean="0">
                <a:solidFill>
                  <a:schemeClr val="bg1"/>
                </a:solidFill>
              </a:rPr>
              <a:t> for alle tilsette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b="1" dirty="0" err="1" smtClean="0">
                <a:solidFill>
                  <a:srgbClr val="FF0000"/>
                </a:solidFill>
              </a:rPr>
              <a:t>Innspelsmøter</a:t>
            </a:r>
            <a:r>
              <a:rPr lang="nb-NO" sz="2000" b="1" dirty="0" smtClean="0">
                <a:solidFill>
                  <a:srgbClr val="FF0000"/>
                </a:solidFill>
              </a:rPr>
              <a:t> med </a:t>
            </a:r>
            <a:r>
              <a:rPr lang="nb-NO" sz="2000" b="1" dirty="0" err="1" smtClean="0">
                <a:solidFill>
                  <a:srgbClr val="FF0000"/>
                </a:solidFill>
              </a:rPr>
              <a:t>samarbeidspartar</a:t>
            </a:r>
            <a:endParaRPr lang="nb-NO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7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439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think-cell Slide" r:id="rId5" imgW="470" imgH="469" progId="TCLayout.ActiveDocument.1">
                  <p:embed/>
                </p:oleObj>
              </mc:Choice>
              <mc:Fallback>
                <p:oleObj name="think-cell Slide" r:id="rId5" imgW="470" imgH="469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ktangel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nb-NO" sz="4000" b="1" dirty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 smtClean="0"/>
              <a:t>Interne </a:t>
            </a:r>
            <a:r>
              <a:rPr lang="nb-NO" sz="4000" dirty="0" err="1" smtClean="0"/>
              <a:t>midlar</a:t>
            </a:r>
            <a:r>
              <a:rPr lang="nb-NO" sz="4000" dirty="0" smtClean="0"/>
              <a:t> gir </a:t>
            </a:r>
            <a:r>
              <a:rPr lang="nb-NO" sz="4000" dirty="0" smtClean="0"/>
              <a:t>ekstern finansiering og eksternt samarbeid</a:t>
            </a:r>
            <a:endParaRPr lang="nb-NO" sz="40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1463040" y="2960828"/>
            <a:ext cx="51917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chemeClr val="bg1"/>
                </a:solidFill>
              </a:rPr>
              <a:t>Tematiske </a:t>
            </a:r>
            <a:r>
              <a:rPr lang="nb-NO" sz="2400" dirty="0" err="1" smtClean="0">
                <a:solidFill>
                  <a:schemeClr val="bg1"/>
                </a:solidFill>
              </a:rPr>
              <a:t>forskingssatsingar</a:t>
            </a:r>
            <a:r>
              <a:rPr lang="nb-NO" sz="2400" dirty="0" smtClean="0">
                <a:solidFill>
                  <a:schemeClr val="bg1"/>
                </a:solidFill>
              </a:rPr>
              <a:t> som </a:t>
            </a:r>
            <a:r>
              <a:rPr lang="nb-NO" sz="2400" dirty="0" err="1" smtClean="0">
                <a:solidFill>
                  <a:schemeClr val="bg1"/>
                </a:solidFill>
              </a:rPr>
              <a:t>verkemiddel</a:t>
            </a:r>
            <a:endParaRPr lang="nb-NO" sz="2400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chemeClr val="bg1"/>
                </a:solidFill>
              </a:rPr>
              <a:t>Konkurranse – behov styrka </a:t>
            </a:r>
            <a:r>
              <a:rPr lang="nb-NO" sz="2400" dirty="0" err="1" smtClean="0">
                <a:solidFill>
                  <a:schemeClr val="bg1"/>
                </a:solidFill>
              </a:rPr>
              <a:t>søkje</a:t>
            </a:r>
            <a:r>
              <a:rPr lang="nb-NO" sz="2400" dirty="0" smtClean="0">
                <a:solidFill>
                  <a:schemeClr val="bg1"/>
                </a:solidFill>
              </a:rPr>
              <a:t>- og samarbeidskompetanse </a:t>
            </a:r>
            <a:endParaRPr lang="nb-NO" sz="24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chemeClr val="bg1"/>
                </a:solidFill>
              </a:rPr>
              <a:t>Eksempel: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chemeClr val="bg1"/>
                </a:solidFill>
              </a:rPr>
              <a:t>Psykisk helsevern har </a:t>
            </a:r>
            <a:r>
              <a:rPr lang="nb-NO" sz="2400" dirty="0" err="1" smtClean="0">
                <a:solidFill>
                  <a:schemeClr val="bg1"/>
                </a:solidFill>
              </a:rPr>
              <a:t>har</a:t>
            </a:r>
            <a:r>
              <a:rPr lang="nb-NO" sz="2400" dirty="0" smtClean="0">
                <a:solidFill>
                  <a:schemeClr val="bg1"/>
                </a:solidFill>
              </a:rPr>
              <a:t> </a:t>
            </a:r>
            <a:r>
              <a:rPr lang="nb-NO" sz="2400" dirty="0" smtClean="0">
                <a:solidFill>
                  <a:schemeClr val="bg1"/>
                </a:solidFill>
              </a:rPr>
              <a:t>brukt 1,5MNOK </a:t>
            </a:r>
            <a:r>
              <a:rPr lang="nb-NO" sz="2400" dirty="0" err="1" smtClean="0">
                <a:solidFill>
                  <a:schemeClr val="bg1"/>
                </a:solidFill>
              </a:rPr>
              <a:t>årleg</a:t>
            </a:r>
            <a:r>
              <a:rPr lang="nb-NO" sz="2400" dirty="0" smtClean="0">
                <a:solidFill>
                  <a:schemeClr val="bg1"/>
                </a:solidFill>
              </a:rPr>
              <a:t> i perioden 2015-2018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dirty="0" smtClean="0">
                <a:solidFill>
                  <a:schemeClr val="bg1"/>
                </a:solidFill>
              </a:rPr>
              <a:t>Satsinga har sikra ekstern finansiering for 22,9MNOK i same </a:t>
            </a:r>
            <a:r>
              <a:rPr lang="nb-NO" sz="2400" dirty="0" smtClean="0">
                <a:solidFill>
                  <a:schemeClr val="bg1"/>
                </a:solidFill>
              </a:rPr>
              <a:t>periode</a:t>
            </a:r>
            <a:endParaRPr lang="nb-NO" sz="24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919115"/>
              </p:ext>
            </p:extLst>
          </p:nvPr>
        </p:nvGraphicFramePr>
        <p:xfrm>
          <a:off x="7316115" y="3166464"/>
          <a:ext cx="6130552" cy="4113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2690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HHlHDI48gyYSZwkDIY2C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mUJxN8JXAoijIfN5EvH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Z68e2MY2KRzaqtyiZCL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2bIwwdgdDtsaAVEQTIK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T.lQoItHMP0Pj2WS1ixc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O5QuBPPs2mbeB44Yj0oF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rVldBAJ2SJeOxmuNG8e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HOzSitSNj6u2x2NJs4hw"/>
</p:tagLst>
</file>

<file path=ppt/theme/theme1.xml><?xml version="1.0" encoding="utf-8"?>
<a:theme xmlns:a="http://schemas.openxmlformats.org/drawingml/2006/main" name="Mal01_Format_16-9">
  <a:themeElements>
    <a:clrScheme name="Helse Vest">
      <a:dk1>
        <a:sysClr val="windowText" lastClr="000000"/>
      </a:dk1>
      <a:lt1>
        <a:sysClr val="window" lastClr="FFFFFF"/>
      </a:lt1>
      <a:dk2>
        <a:srgbClr val="323232"/>
      </a:dk2>
      <a:lt2>
        <a:srgbClr val="E7E6E6"/>
      </a:lt2>
      <a:accent1>
        <a:srgbClr val="00338D"/>
      </a:accent1>
      <a:accent2>
        <a:srgbClr val="86786F"/>
      </a:accent2>
      <a:accent3>
        <a:srgbClr val="7AB2DC"/>
      </a:accent3>
      <a:accent4>
        <a:srgbClr val="F7D93E"/>
      </a:accent4>
      <a:accent5>
        <a:srgbClr val="FA7369"/>
      </a:accent5>
      <a:accent6>
        <a:srgbClr val="7DDBD4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HelseVest_16_9.potx" id="{3327F725-F5AB-4F23-8515-419A6D40C242}" vid="{9E4DF230-4A50-432A-B0B1-1FB5168D8C8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6F7D2805F0FF428F72CA7EE5C73382" ma:contentTypeVersion="0" ma:contentTypeDescription="Opprett et nytt dokument." ma:contentTypeScope="" ma:versionID="0a8b97912010f24facdf2c957c66870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e2500873ed525c1cf306a41cba81ed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837AFB-71F8-4EF7-A17C-93B0C81BF1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F0FF099-76E3-4AB1-A442-CD5A54ED66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1B207C-F211-4625-88EF-91CB19F0794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16-9</Template>
  <TotalTime>1944</TotalTime>
  <Words>344</Words>
  <Application>Microsoft Office PowerPoint</Application>
  <PresentationFormat>Egendefinert</PresentationFormat>
  <Paragraphs>62</Paragraphs>
  <Slides>16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</vt:lpstr>
      <vt:lpstr>Mal01_Format_16-9</vt:lpstr>
      <vt:lpstr>think-cell Slide</vt:lpstr>
      <vt:lpstr> Revisjon av strategi for forsking og innovasjon i Helse Førde   Orientering </vt:lpstr>
      <vt:lpstr>Forsking = kjerneoppgåve (legitimitet)  Innovasjon – sterkare føringar  Planen frå 2013  </vt:lpstr>
      <vt:lpstr>Status måloppnåing   </vt:lpstr>
      <vt:lpstr>PowerPoint-presentasjon</vt:lpstr>
      <vt:lpstr>Tilsette med doktorgrad</vt:lpstr>
      <vt:lpstr>Status – nokre utfordringar:   Robust nok fagmiljø og organisering Framleis relativt få aktive forskarar  vanskeleg å koble klinikk og forsking  Ikkje forsking i alle avdelingar   Koble på kommunane? Utvikle innovasjonsevne </vt:lpstr>
      <vt:lpstr>PowerPoint-presentasjon</vt:lpstr>
      <vt:lpstr>Involvering   </vt:lpstr>
      <vt:lpstr>Interne midlar gir ekstern finansiering og eksternt samarbeid</vt:lpstr>
      <vt:lpstr>Innovasjon</vt:lpstr>
      <vt:lpstr>PowerPoint-presentasjon</vt:lpstr>
      <vt:lpstr>Offentleg - privat samarbeid - prosjekt som HFD deltek/har delteke i </vt:lpstr>
      <vt:lpstr>PowerPoint-presentasjon</vt:lpstr>
      <vt:lpstr>PowerPoint-presentasjon</vt:lpstr>
      <vt:lpstr>PowerPoint-presentasjon</vt:lpstr>
      <vt:lpstr>Framdrift </vt:lpstr>
    </vt:vector>
  </TitlesOfParts>
  <Company>Helse Vest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Revisjon av strategi for forsking og innovasjon i Helse Førde</dc:title>
  <dc:creator>Moltu, Christian</dc:creator>
  <cp:lastModifiedBy>Kleiven, Anne Kristin</cp:lastModifiedBy>
  <cp:revision>37</cp:revision>
  <dcterms:created xsi:type="dcterms:W3CDTF">2019-05-23T08:07:40Z</dcterms:created>
  <dcterms:modified xsi:type="dcterms:W3CDTF">2019-09-24T09:46:47Z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0x010100146F7D2805F0FF428F72CA7EE5C73382</vt:lpwstr>
  </property>
</Properties>
</file>