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60" r:id="rId6"/>
    <p:sldId id="259" r:id="rId7"/>
    <p:sldId id="258" r:id="rId8"/>
    <p:sldId id="272" r:id="rId9"/>
    <p:sldId id="267" r:id="rId10"/>
    <p:sldId id="273" r:id="rId11"/>
    <p:sldId id="274" r:id="rId12"/>
    <p:sldId id="264" r:id="rId13"/>
    <p:sldId id="261" r:id="rId14"/>
    <p:sldId id="262" r:id="rId15"/>
    <p:sldId id="265" r:id="rId16"/>
    <p:sldId id="263" r:id="rId17"/>
    <p:sldId id="266" r:id="rId18"/>
    <p:sldId id="268" r:id="rId19"/>
    <p:sldId id="269" r:id="rId20"/>
    <p:sldId id="275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3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0075" y="900113"/>
            <a:ext cx="10966371" cy="5400675"/>
          </a:xfrm>
          <a:solidFill>
            <a:schemeClr val="accent1"/>
          </a:solidFill>
        </p:spPr>
        <p:txBody>
          <a:bodyPr lIns="540000" tIns="540000" rIns="5040000" bIns="2448000" anchor="t"/>
          <a:lstStyle>
            <a:lvl1pPr algn="l"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80135" y="5550694"/>
            <a:ext cx="840105" cy="270033"/>
          </a:xfrm>
        </p:spPr>
        <p:txBody>
          <a:bodyPr/>
          <a:lstStyle>
            <a:lvl1pPr algn="l">
              <a:defRPr sz="1333" b="0"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19.09.2019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100263" y="5550694"/>
            <a:ext cx="4200525" cy="270033"/>
          </a:xfrm>
        </p:spPr>
        <p:txBody>
          <a:bodyPr>
            <a:noAutofit/>
          </a:bodyPr>
          <a:lstStyle>
            <a:lvl1pPr algn="l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r>
              <a:rPr lang="nb-NO" dirty="0"/>
              <a:t> og sted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0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x bilder /m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3"/>
            <a:ext cx="3600450" cy="1800225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9" name="Plassholder for bilde 6"/>
          <p:cNvSpPr>
            <a:spLocks noGrp="1"/>
          </p:cNvSpPr>
          <p:nvPr>
            <p:ph type="pic" sz="quarter" idx="11"/>
          </p:nvPr>
        </p:nvSpPr>
        <p:spPr>
          <a:xfrm>
            <a:off x="4365547" y="900114"/>
            <a:ext cx="3450431" cy="2700338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4365547" y="3750470"/>
            <a:ext cx="3450431" cy="2550319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5"/>
          </p:nvPr>
        </p:nvSpPr>
        <p:spPr>
          <a:xfrm>
            <a:off x="600075" y="2850357"/>
            <a:ext cx="3600450" cy="3450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solidFill>
                  <a:schemeClr val="lt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7965996" y="900113"/>
            <a:ext cx="3600450" cy="5400674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5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0075" y="1800225"/>
            <a:ext cx="5250657" cy="4500563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0787" y="1800225"/>
            <a:ext cx="5250657" cy="4500563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19.09.2019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600076" y="900113"/>
            <a:ext cx="10951369" cy="7200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71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00787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00787" y="2550320"/>
            <a:ext cx="5250657" cy="3750469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19.09.2019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it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182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19.09.2019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749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19.09.2019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4786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rgbClr val="AAA09B"/>
          </a:solidFill>
        </p:spPr>
        <p:txBody>
          <a:bodyPr lIns="0" tIns="1980000" rIns="0" bIns="0" anchor="t" anchorCtr="1"/>
          <a:lstStyle>
            <a:lvl1pPr marL="0" indent="0">
              <a:buNone/>
              <a:defRPr sz="1500">
                <a:solidFill>
                  <a:schemeClr val="lt1"/>
                </a:solidFill>
              </a:defRPr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50131" y="1350169"/>
            <a:ext cx="6150768" cy="692498"/>
          </a:xfrm>
          <a:noFill/>
        </p:spPr>
        <p:txBody>
          <a:bodyPr lIns="0" tIns="0" rIns="0" bIns="0" anchor="t">
            <a:spAutoFit/>
          </a:bodyPr>
          <a:lstStyle>
            <a:lvl1pPr algn="l"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Legg til tittel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8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2085" y="900113"/>
            <a:ext cx="10849356" cy="5400675"/>
          </a:xfrm>
          <a:solidFill>
            <a:srgbClr val="AAA09B"/>
          </a:solidFill>
        </p:spPr>
        <p:txBody>
          <a:bodyPr lIns="540000" tIns="540000" rIns="5040000" bIns="2448000" anchor="t">
            <a:normAutofit/>
          </a:bodyPr>
          <a:lstStyle>
            <a:lvl1pPr>
              <a:lnSpc>
                <a:spcPct val="90000"/>
              </a:lnSpc>
              <a:defRPr sz="4167">
                <a:solidFill>
                  <a:schemeClr val="l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1080135" y="5550694"/>
            <a:ext cx="840105" cy="270033"/>
          </a:xfrm>
        </p:spPr>
        <p:txBody>
          <a:bodyPr/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19.09.2019</a:t>
            </a:fld>
            <a:endParaRPr lang="nb-NO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>
          <a:xfrm>
            <a:off x="2100263" y="5550694"/>
            <a:ext cx="4200525" cy="27003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r>
              <a:rPr lang="nb-NO" dirty="0"/>
              <a:t> og sted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11233405" y="6401050"/>
            <a:ext cx="288036" cy="184666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23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0075" y="1950245"/>
            <a:ext cx="8701088" cy="4350544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19.09.2019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7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tekst &amp; innhold /m undertit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300787" y="900113"/>
            <a:ext cx="5250657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19.09.2019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6" y="900113"/>
            <a:ext cx="5250657" cy="7200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64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&amp;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1800225"/>
            <a:ext cx="5250657" cy="4500563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300787" y="900113"/>
            <a:ext cx="5250657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19.09.2019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5250657" cy="7200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322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teks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19.09.2019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5250657" cy="7200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88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chemeClr val="lt2"/>
          </a:solidFill>
        </p:spPr>
        <p:txBody>
          <a:bodyPr lIns="0" tIns="144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95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 hasCustomPrompt="1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rgbClr val="DBD6D4"/>
          </a:solidFill>
        </p:spPr>
        <p:txBody>
          <a:bodyPr lIns="0" tIns="1440000" rIns="0" bIns="0" anchor="ctr"/>
          <a:lstStyle>
            <a:lvl1pPr marL="0" indent="0" algn="ctr">
              <a:buNone/>
              <a:defRPr sz="100" baseline="0"/>
            </a:lvl1pPr>
          </a:lstStyle>
          <a:p>
            <a:pPr lvl="0"/>
            <a:r>
              <a:rPr lang="nb-NO" sz="100" dirty="0"/>
              <a:t> </a:t>
            </a:r>
            <a:endParaRPr lang="nb-NO" dirty="0"/>
          </a:p>
        </p:txBody>
      </p:sp>
      <p:sp>
        <p:nvSpPr>
          <p:cNvPr id="4" name="Plassholder for bilde 6"/>
          <p:cNvSpPr>
            <a:spLocks noGrp="1"/>
          </p:cNvSpPr>
          <p:nvPr>
            <p:ph type="pic" sz="quarter" idx="11" hasCustomPrompt="1"/>
          </p:nvPr>
        </p:nvSpPr>
        <p:spPr>
          <a:xfrm>
            <a:off x="4163020" y="1800226"/>
            <a:ext cx="3840480" cy="3600450"/>
          </a:xfrm>
          <a:prstGeom prst="rect">
            <a:avLst/>
          </a:prstGeom>
          <a:noFill/>
        </p:spPr>
        <p:txBody>
          <a:bodyPr lIns="0" tIns="108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 dirty="0"/>
              <a:t>Ikon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32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8701088" cy="7200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950245"/>
            <a:ext cx="8701088" cy="4350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0075" y="6510815"/>
            <a:ext cx="96012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t>19.09.2019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857625" y="6510815"/>
            <a:ext cx="74435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84363" y="6510815"/>
            <a:ext cx="28803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8" y="277056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3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761970" rtl="0" eaLnBrk="1" latinLnBrk="0" hangingPunct="1">
        <a:lnSpc>
          <a:spcPts val="2667"/>
        </a:lnSpc>
        <a:spcBef>
          <a:spcPct val="0"/>
        </a:spcBef>
        <a:buNone/>
        <a:defRPr sz="25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93" indent="-179993" algn="l" defTabSz="761970" rtl="0" eaLnBrk="1" latinLnBrk="0" hangingPunct="1">
        <a:lnSpc>
          <a:spcPts val="2167"/>
        </a:lnSpc>
        <a:spcBef>
          <a:spcPts val="3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86" indent="-179993" algn="l" defTabSz="761970" rtl="0" eaLnBrk="1" latinLnBrk="0" hangingPunct="1">
        <a:lnSpc>
          <a:spcPts val="2167"/>
        </a:lnSpc>
        <a:spcBef>
          <a:spcPts val="3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78" indent="-179993" algn="l" defTabSz="761970" rtl="0" eaLnBrk="1" latinLnBrk="0" hangingPunct="1">
        <a:lnSpc>
          <a:spcPts val="1833"/>
        </a:lnSpc>
        <a:spcBef>
          <a:spcPts val="33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719971" indent="-179993" algn="l" defTabSz="761970" rtl="0" eaLnBrk="1" latinLnBrk="0" hangingPunct="1">
        <a:lnSpc>
          <a:spcPts val="1667"/>
        </a:lnSpc>
        <a:spcBef>
          <a:spcPts val="3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99964" indent="-179993" algn="l" defTabSz="761970" rtl="0" eaLnBrk="1" latinLnBrk="0" hangingPunct="1">
        <a:lnSpc>
          <a:spcPts val="15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50131" y="1350169"/>
            <a:ext cx="6150768" cy="1384995"/>
          </a:xfrm>
        </p:spPr>
        <p:txBody>
          <a:bodyPr/>
          <a:lstStyle/>
          <a:p>
            <a:r>
              <a:rPr lang="nb-NO" dirty="0" smtClean="0"/>
              <a:t>NOU – Åpenhet </a:t>
            </a:r>
            <a:br>
              <a:rPr lang="nb-NO" dirty="0" smtClean="0"/>
            </a:br>
            <a:r>
              <a:rPr lang="nb-NO" dirty="0" smtClean="0"/>
              <a:t>i grenseland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7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84" y="904389"/>
            <a:ext cx="10709966" cy="5709062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8813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75" y="1147470"/>
            <a:ext cx="10808660" cy="4984888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8825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8" y="275656"/>
            <a:ext cx="11615184" cy="650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89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81" y="761889"/>
            <a:ext cx="10670437" cy="58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94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689" y="688013"/>
            <a:ext cx="10135009" cy="5755317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8570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53" y="608447"/>
            <a:ext cx="9239694" cy="6036206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7551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5" y="1036787"/>
            <a:ext cx="11092305" cy="52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15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177" y="2350697"/>
            <a:ext cx="5359162" cy="1811548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4800" dirty="0" smtClean="0"/>
              <a:t>Merknader frå Helse Førde</a:t>
            </a:r>
            <a:endParaRPr lang="nn-NO" sz="48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50697"/>
            <a:ext cx="53340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5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556" y="257742"/>
            <a:ext cx="4451230" cy="6502733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558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036" y="222313"/>
            <a:ext cx="11557591" cy="6419210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1078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9" y="0"/>
            <a:ext cx="12100512" cy="66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739" y="782231"/>
            <a:ext cx="10493791" cy="5879789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890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338" y="1020726"/>
            <a:ext cx="11351323" cy="5018566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2264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77711" y="1734585"/>
            <a:ext cx="9259917" cy="43505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n-NO" sz="2800" dirty="0" smtClean="0"/>
              <a:t>«Film</a:t>
            </a:r>
            <a:r>
              <a:rPr lang="nn-NO" sz="2800" dirty="0"/>
              <a:t>, foto, </a:t>
            </a:r>
            <a:r>
              <a:rPr lang="nn-NO" sz="2800" dirty="0" err="1"/>
              <a:t>reportasjer</a:t>
            </a:r>
            <a:r>
              <a:rPr lang="nn-NO" sz="2800" dirty="0"/>
              <a:t> osv. </a:t>
            </a:r>
            <a:r>
              <a:rPr lang="nn-NO" sz="2800" dirty="0" err="1"/>
              <a:t>fra</a:t>
            </a:r>
            <a:r>
              <a:rPr lang="nn-NO" sz="2800" dirty="0"/>
              <a:t> steder der </a:t>
            </a:r>
            <a:r>
              <a:rPr lang="nn-NO" sz="2800" dirty="0" smtClean="0"/>
              <a:t>det </a:t>
            </a:r>
            <a:r>
              <a:rPr lang="nb-NO" sz="2800" dirty="0" smtClean="0"/>
              <a:t>ytes </a:t>
            </a:r>
            <a:r>
              <a:rPr lang="nb-NO" sz="2800" dirty="0"/>
              <a:t>offentlige velferdstjenester blir stadig </a:t>
            </a:r>
            <a:r>
              <a:rPr lang="nb-NO" sz="2800" dirty="0" smtClean="0"/>
              <a:t>mer </a:t>
            </a:r>
            <a:r>
              <a:rPr lang="nn-NO" sz="2800" dirty="0" smtClean="0"/>
              <a:t>aktuelt</a:t>
            </a:r>
            <a:r>
              <a:rPr lang="nn-NO" sz="2800" dirty="0"/>
              <a:t>. Ny teknologi har gjort det </a:t>
            </a:r>
            <a:r>
              <a:rPr lang="nn-NO" sz="2800" dirty="0" err="1" smtClean="0"/>
              <a:t>enklere</a:t>
            </a:r>
            <a:r>
              <a:rPr lang="nn-NO" sz="2800" dirty="0" smtClean="0"/>
              <a:t> </a:t>
            </a:r>
            <a:r>
              <a:rPr lang="nb-NO" sz="2800" dirty="0" smtClean="0"/>
              <a:t>både </a:t>
            </a:r>
            <a:r>
              <a:rPr lang="nb-NO" sz="2800" dirty="0"/>
              <a:t>å filme og fotografere, samt å </a:t>
            </a:r>
            <a:r>
              <a:rPr lang="nb-NO" sz="2800" dirty="0" smtClean="0"/>
              <a:t>offentliggjøre </a:t>
            </a:r>
            <a:r>
              <a:rPr lang="nn-NO" sz="2800" dirty="0" smtClean="0"/>
              <a:t>materialet</a:t>
            </a:r>
            <a:r>
              <a:rPr lang="nn-NO" sz="2800" dirty="0"/>
              <a:t>. Samtidig har vi fått en </a:t>
            </a:r>
            <a:r>
              <a:rPr lang="nn-NO" sz="2800" dirty="0" smtClean="0"/>
              <a:t>kultur </a:t>
            </a:r>
            <a:r>
              <a:rPr lang="nb-NO" sz="2800" dirty="0" smtClean="0"/>
              <a:t>med </a:t>
            </a:r>
            <a:r>
              <a:rPr lang="nb-NO" sz="2800" dirty="0"/>
              <a:t>større grad av åpenhet både fra </a:t>
            </a:r>
            <a:r>
              <a:rPr lang="nb-NO" sz="2800" dirty="0" smtClean="0"/>
              <a:t>tjenesteyterne og </a:t>
            </a:r>
            <a:r>
              <a:rPr lang="nb-NO" sz="2800" dirty="0"/>
              <a:t>de som bruker tjenestene. Bilder, </a:t>
            </a:r>
            <a:r>
              <a:rPr lang="nb-NO" sz="2800" dirty="0" smtClean="0"/>
              <a:t>film, </a:t>
            </a:r>
            <a:r>
              <a:rPr lang="nn-NO" sz="2800" dirty="0" smtClean="0"/>
              <a:t>lyd </a:t>
            </a:r>
            <a:r>
              <a:rPr lang="nn-NO" sz="2800" dirty="0"/>
              <a:t>og tekst som viser eller beskriver </a:t>
            </a:r>
            <a:r>
              <a:rPr lang="nn-NO" sz="2800" dirty="0" err="1" smtClean="0"/>
              <a:t>pasienter</a:t>
            </a:r>
            <a:r>
              <a:rPr lang="nn-NO" sz="2800" dirty="0" smtClean="0"/>
              <a:t>, </a:t>
            </a:r>
            <a:r>
              <a:rPr lang="nn-NO" sz="2800" dirty="0" err="1" smtClean="0"/>
              <a:t>brukere</a:t>
            </a:r>
            <a:r>
              <a:rPr lang="nn-NO" sz="2800" dirty="0" smtClean="0"/>
              <a:t> </a:t>
            </a:r>
            <a:r>
              <a:rPr lang="nn-NO" sz="2800" dirty="0"/>
              <a:t>av </a:t>
            </a:r>
            <a:r>
              <a:rPr lang="nn-NO" sz="2800" dirty="0" err="1"/>
              <a:t>barneverntjenesten</a:t>
            </a:r>
            <a:r>
              <a:rPr lang="nn-NO" sz="2800" dirty="0"/>
              <a:t>, </a:t>
            </a:r>
            <a:r>
              <a:rPr lang="nn-NO" sz="2800" dirty="0" smtClean="0"/>
              <a:t>barnehagebarn og </a:t>
            </a:r>
            <a:r>
              <a:rPr lang="nn-NO" sz="2800" dirty="0"/>
              <a:t>elever, heretter omtalt som </a:t>
            </a:r>
            <a:r>
              <a:rPr lang="nn-NO" sz="2800" dirty="0" err="1" smtClean="0"/>
              <a:t>brukere</a:t>
            </a:r>
            <a:r>
              <a:rPr lang="nn-NO" sz="2800" dirty="0" smtClean="0"/>
              <a:t>, </a:t>
            </a:r>
            <a:r>
              <a:rPr lang="nb-NO" sz="2800" dirty="0" smtClean="0"/>
              <a:t>offentliggjøres </a:t>
            </a:r>
            <a:r>
              <a:rPr lang="nb-NO" sz="2800" dirty="0"/>
              <a:t>i økende omfang i papir- og </a:t>
            </a:r>
            <a:r>
              <a:rPr lang="nb-NO" sz="2800" dirty="0" smtClean="0"/>
              <a:t>nettaviser, </a:t>
            </a:r>
            <a:r>
              <a:rPr lang="nn-NO" sz="2800" dirty="0" smtClean="0"/>
              <a:t>på </a:t>
            </a:r>
            <a:r>
              <a:rPr lang="nn-NO" sz="2800" dirty="0"/>
              <a:t>TV, i </a:t>
            </a:r>
            <a:r>
              <a:rPr lang="nn-NO" sz="2800" dirty="0" err="1"/>
              <a:t>dokumentarfilmer</a:t>
            </a:r>
            <a:r>
              <a:rPr lang="nn-NO" sz="2800" dirty="0"/>
              <a:t>, i </a:t>
            </a:r>
            <a:r>
              <a:rPr lang="nn-NO" sz="2800" dirty="0" smtClean="0"/>
              <a:t>sosiale </a:t>
            </a:r>
            <a:r>
              <a:rPr lang="nn-NO" sz="2800" dirty="0" err="1" smtClean="0"/>
              <a:t>medier</a:t>
            </a:r>
            <a:r>
              <a:rPr lang="nn-NO" sz="2800" dirty="0" smtClean="0"/>
              <a:t> </a:t>
            </a:r>
            <a:r>
              <a:rPr lang="nn-NO" sz="2800" dirty="0"/>
              <a:t>osv</a:t>
            </a:r>
            <a:r>
              <a:rPr lang="nn-NO" sz="2800" dirty="0" smtClean="0"/>
              <a:t>.»</a:t>
            </a:r>
            <a:endParaRPr lang="nn-NO" sz="2800" dirty="0" smtClean="0">
              <a:latin typeface="UniCenturyOldStyle"/>
            </a:endParaRPr>
          </a:p>
          <a:p>
            <a:pPr marL="0" indent="0">
              <a:buNone/>
            </a:pPr>
            <a:endParaRPr lang="nn-NO" dirty="0">
              <a:latin typeface="UniCenturyOldStyle"/>
            </a:endParaRP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677711" y="865608"/>
            <a:ext cx="8701088" cy="720090"/>
          </a:xfrm>
        </p:spPr>
        <p:txBody>
          <a:bodyPr>
            <a:normAutofit/>
          </a:bodyPr>
          <a:lstStyle/>
          <a:p>
            <a:r>
              <a:rPr lang="nn-NO" sz="4800" dirty="0" smtClean="0"/>
              <a:t>Bakgrunn</a:t>
            </a:r>
            <a:endParaRPr lang="nn-NO" sz="4800" dirty="0"/>
          </a:p>
        </p:txBody>
      </p:sp>
    </p:spTree>
    <p:extLst>
      <p:ext uri="{BB962C8B-B14F-4D97-AF65-F5344CB8AC3E}">
        <p14:creationId xmlns:p14="http://schemas.microsoft.com/office/powerpoint/2010/main" val="260135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0074" y="1950245"/>
            <a:ext cx="9173653" cy="4350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dirty="0">
                <a:latin typeface="UniCenturyOldStyle"/>
              </a:rPr>
              <a:t>«Det vil normalt være lovlig å ta </a:t>
            </a:r>
            <a:r>
              <a:rPr lang="nn-NO" dirty="0" err="1">
                <a:latin typeface="UniCenturyOldStyle"/>
              </a:rPr>
              <a:t>bilder</a:t>
            </a:r>
            <a:r>
              <a:rPr lang="nn-NO" dirty="0">
                <a:latin typeface="UniCenturyOldStyle"/>
              </a:rPr>
              <a:t> og film. Normalt </a:t>
            </a:r>
            <a:r>
              <a:rPr lang="nb-NO" dirty="0">
                <a:latin typeface="UniCenturyOldStyle"/>
              </a:rPr>
              <a:t>vil det også være lovlig å ta lydopptak av samtaler e</a:t>
            </a:r>
            <a:r>
              <a:rPr lang="nn-NO" dirty="0">
                <a:latin typeface="UniCenturyOldStyle"/>
              </a:rPr>
              <a:t>n </a:t>
            </a:r>
            <a:r>
              <a:rPr lang="nn-NO" dirty="0" err="1">
                <a:latin typeface="UniCenturyOldStyle"/>
              </a:rPr>
              <a:t>selv</a:t>
            </a:r>
            <a:r>
              <a:rPr lang="nn-NO" dirty="0">
                <a:latin typeface="UniCenturyOldStyle"/>
              </a:rPr>
              <a:t> deltar i</a:t>
            </a:r>
            <a:r>
              <a:rPr lang="nn-NO" dirty="0" smtClean="0">
                <a:latin typeface="UniCenturyOldStyle"/>
              </a:rPr>
              <a:t>.»</a:t>
            </a:r>
          </a:p>
          <a:p>
            <a:pPr marL="0" indent="0">
              <a:buNone/>
            </a:pPr>
            <a:endParaRPr lang="nn-NO" dirty="0">
              <a:latin typeface="UniCenturyOldStyle"/>
            </a:endParaRPr>
          </a:p>
          <a:p>
            <a:pPr marL="0" indent="0">
              <a:buNone/>
            </a:pPr>
            <a:r>
              <a:rPr lang="nn-NO" dirty="0" smtClean="0">
                <a:latin typeface="UniCenturyOldStyle"/>
              </a:rPr>
              <a:t>Tre forhold gjer det mogeleg å nekte/avgrense opptak:</a:t>
            </a:r>
          </a:p>
          <a:p>
            <a:pPr marL="0" indent="0">
              <a:buNone/>
            </a:pPr>
            <a:endParaRPr lang="nn-NO" dirty="0">
              <a:latin typeface="UniCenturyOldStyle"/>
            </a:endParaRPr>
          </a:p>
          <a:p>
            <a:pPr lvl="1"/>
            <a:r>
              <a:rPr lang="nn-NO" dirty="0" smtClean="0">
                <a:latin typeface="UniCenturyOldStyle"/>
              </a:rPr>
              <a:t>Forstyrrande for drifta, men må vere basert på ei konkret grunngjeving</a:t>
            </a:r>
          </a:p>
          <a:p>
            <a:pPr lvl="1"/>
            <a:r>
              <a:rPr lang="nn-NO" dirty="0" smtClean="0">
                <a:latin typeface="UniCenturyOldStyle"/>
              </a:rPr>
              <a:t>Omsynet til personvern</a:t>
            </a:r>
          </a:p>
          <a:p>
            <a:pPr lvl="1"/>
            <a:r>
              <a:rPr lang="nn-NO" dirty="0" smtClean="0">
                <a:latin typeface="UniCenturyOldStyle"/>
              </a:rPr>
              <a:t>Teieplikta</a:t>
            </a:r>
          </a:p>
          <a:p>
            <a:pPr lvl="1"/>
            <a:endParaRPr lang="nn-NO" dirty="0">
              <a:latin typeface="UniCenturyOldStyle"/>
            </a:endParaRPr>
          </a:p>
          <a:p>
            <a:pPr lvl="1"/>
            <a:endParaRPr lang="nn-NO" dirty="0" smtClean="0">
              <a:latin typeface="UniCenturyOldStyle"/>
            </a:endParaRPr>
          </a:p>
          <a:p>
            <a:pPr marL="179993" lvl="1" indent="0">
              <a:lnSpc>
                <a:spcPct val="100000"/>
              </a:lnSpc>
              <a:buNone/>
            </a:pPr>
            <a:r>
              <a:rPr lang="nn-NO" sz="2800" dirty="0" smtClean="0">
                <a:latin typeface="UniCenturyOldStyle"/>
              </a:rPr>
              <a:t>Vi får ansvar for å leggje til rette for opptak</a:t>
            </a:r>
          </a:p>
          <a:p>
            <a:pPr marL="179993" lvl="1" indent="0">
              <a:lnSpc>
                <a:spcPct val="100000"/>
              </a:lnSpc>
              <a:buNone/>
            </a:pPr>
            <a:r>
              <a:rPr lang="nn-NO" sz="2800" dirty="0" smtClean="0">
                <a:latin typeface="UniCenturyOldStyle"/>
              </a:rPr>
              <a:t>Den som gjer/eig opptaket får ansvaret for publiseringa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4800" dirty="0" smtClean="0"/>
              <a:t>Hovudkonklusjonar</a:t>
            </a:r>
            <a:endParaRPr lang="nn-NO" sz="4800" dirty="0"/>
          </a:p>
        </p:txBody>
      </p:sp>
    </p:spTree>
    <p:extLst>
      <p:ext uri="{BB962C8B-B14F-4D97-AF65-F5344CB8AC3E}">
        <p14:creationId xmlns:p14="http://schemas.microsoft.com/office/powerpoint/2010/main" val="78027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519" y="820799"/>
            <a:ext cx="10040932" cy="5963068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26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01_Format_16-9">
  <a:themeElements>
    <a:clrScheme name="Helse Vest">
      <a:dk1>
        <a:sysClr val="windowText" lastClr="000000"/>
      </a:dk1>
      <a:lt1>
        <a:sysClr val="window" lastClr="FFFFFF"/>
      </a:lt1>
      <a:dk2>
        <a:srgbClr val="323232"/>
      </a:dk2>
      <a:lt2>
        <a:srgbClr val="E7E6E6"/>
      </a:lt2>
      <a:accent1>
        <a:srgbClr val="00338D"/>
      </a:accent1>
      <a:accent2>
        <a:srgbClr val="86786F"/>
      </a:accent2>
      <a:accent3>
        <a:srgbClr val="7AB2DC"/>
      </a:accent3>
      <a:accent4>
        <a:srgbClr val="F7D93E"/>
      </a:accent4>
      <a:accent5>
        <a:srgbClr val="FA7369"/>
      </a:accent5>
      <a:accent6>
        <a:srgbClr val="7DDBD4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HelseVest_16_9.potx" id="{3327F725-F5AB-4F23-8515-419A6D40C242}" vid="{9E4DF230-4A50-432A-B0B1-1FB5168D8C8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22AEE8191DBE4B800A713E2622B2DD" ma:contentTypeVersion="0" ma:contentTypeDescription="Opprett et nytt dokument." ma:contentTypeScope="" ma:versionID="e62053e9499fadc1fc98636b2cb60ff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e2500873ed525c1cf306a41cba81e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C4B0C6-AE4C-40D4-81DF-B98E9768480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06C309-3459-48C0-89AA-A23DC7F419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2D0546-1E1E-4E5B-B662-3C8F01959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184</Words>
  <Application>Microsoft Office PowerPoint</Application>
  <PresentationFormat>Widescreen</PresentationFormat>
  <Paragraphs>16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UniCenturyOldStyle</vt:lpstr>
      <vt:lpstr>Mal01_Format_16-9</vt:lpstr>
      <vt:lpstr>NOU – Åpenhet  i grenseland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Bakgrunn</vt:lpstr>
      <vt:lpstr>Hovudkonklusjonar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Merknader frå Helse Førde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 – Åpenhet  i grenseland</dc:title>
  <dc:creator>Ulvedal, Terje</dc:creator>
  <cp:lastModifiedBy>Ulvedal, Terje</cp:lastModifiedBy>
  <cp:revision>8</cp:revision>
  <dcterms:created xsi:type="dcterms:W3CDTF">2019-09-06T08:20:54Z</dcterms:created>
  <dcterms:modified xsi:type="dcterms:W3CDTF">2019-09-19T10:49:31Z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0x0101006A22AEE8191DBE4B800A713E2622B2DD</vt:lpwstr>
  </property>
</Properties>
</file>