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89213" y="1733384"/>
            <a:ext cx="8915399" cy="2115047"/>
          </a:xfrm>
        </p:spPr>
        <p:txBody>
          <a:bodyPr>
            <a:normAutofit/>
          </a:bodyPr>
          <a:lstStyle/>
          <a:p>
            <a:r>
              <a:rPr lang="nn-NO" sz="2700" dirty="0"/>
              <a:t>Kartlegging Sogn og Fjordane – vår </a:t>
            </a:r>
            <a:r>
              <a:rPr lang="nn-NO" sz="2700" dirty="0" smtClean="0"/>
              <a:t>2019 </a:t>
            </a:r>
            <a:r>
              <a:rPr lang="nn-NO" sz="3600" i="1" dirty="0" smtClean="0"/>
              <a:t>Rekruttering av sjukepleiarar i kommunane</a:t>
            </a:r>
            <a:endParaRPr lang="en-US" sz="3600" i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Hans Johan Breidablik, </a:t>
            </a:r>
            <a:r>
              <a:rPr lang="nb-NO" dirty="0" err="1"/>
              <a:t>s</a:t>
            </a:r>
            <a:r>
              <a:rPr lang="nb-NO" dirty="0" err="1" smtClean="0"/>
              <a:t>eniorrådgjevar</a:t>
            </a:r>
            <a:r>
              <a:rPr lang="nb-NO" dirty="0" smtClean="0"/>
              <a:t> Samhandlingsbarometeret i samarbeide med Tone Holvik, Samhandlingssjef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143" y="100321"/>
            <a:ext cx="3319733" cy="22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Utanlandske</a:t>
            </a:r>
            <a:r>
              <a:rPr lang="nb-NO" dirty="0" smtClean="0"/>
              <a:t> </a:t>
            </a:r>
            <a:r>
              <a:rPr lang="nb-NO" dirty="0" err="1" smtClean="0"/>
              <a:t>sjukepleiarar</a:t>
            </a:r>
            <a:r>
              <a:rPr lang="nb-NO" dirty="0" smtClean="0"/>
              <a:t> i </a:t>
            </a:r>
            <a:r>
              <a:rPr lang="nb-NO" dirty="0" err="1" smtClean="0"/>
              <a:t>kommunane</a:t>
            </a:r>
            <a:r>
              <a:rPr lang="nb-NO" dirty="0" smtClean="0"/>
              <a:t> i dag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/>
              <a:t>I kva grad har ein tilsett utanlandske sjukepleiarar: Har ein sjukepleiarar </a:t>
            </a:r>
            <a:r>
              <a:rPr lang="nn-NO" b="1" dirty="0" smtClean="0"/>
              <a:t>med </a:t>
            </a:r>
            <a:r>
              <a:rPr lang="nn-NO" b="1" dirty="0"/>
              <a:t>utanlandsk bakgrunn i dag</a:t>
            </a:r>
            <a:r>
              <a:rPr lang="nn-NO" b="1" dirty="0" smtClean="0"/>
              <a:t>?</a:t>
            </a:r>
          </a:p>
          <a:p>
            <a:endParaRPr lang="nn-NO" b="1" dirty="0"/>
          </a:p>
          <a:p>
            <a:endParaRPr lang="en-US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09" y="3347499"/>
            <a:ext cx="7653129" cy="18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Kommentarar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kommunane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51722" y="1463039"/>
            <a:ext cx="10774017" cy="5247861"/>
          </a:xfrm>
        </p:spPr>
        <p:txBody>
          <a:bodyPr>
            <a:normAutofit fontScale="550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hjelper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skaffe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bustad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prøver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bistå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den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løysinga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høve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bustad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den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einskilte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ønsker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god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dekning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heimetenesta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men slit med god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dekning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vernepleiar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/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tenestene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funksjonshemma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Manglar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sjukepleiarstilling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sjukeheimen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faste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ønskjer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ikkje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nattevakter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fekk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sagt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to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polske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Adecco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hausten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2018,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hadde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full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språkopplæring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bindingstid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18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mnd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bu-kollektiv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ynskjer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saman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noko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desse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to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ynskte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bu-kollektivet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populært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rimeleg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husleige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dekka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faste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stillingar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men slit med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skaffe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sjukefråvær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ferie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grunnen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jamnleg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innleige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vikarbyrå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ta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bruk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høgre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løn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enn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KS sine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minstelønssatsar</a:t>
            </a:r>
            <a:endParaRPr lang="en-US" dirty="0">
              <a:solidFill>
                <a:srgbClr val="383838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mange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utanlandske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heller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ha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norske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hjelpepleiarar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enn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fleire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utlandske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dersom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får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norske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hjelpe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bolig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etter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deira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behov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Den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beste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gje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utdanningsstipend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personar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bur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ynskjer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her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framover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Me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mange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unge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denne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ordninga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Den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største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utfordringa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vikariat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søker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det.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Spørsmål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9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vanskeleg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svare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fleire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aktuelle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tiltak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som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aktuelle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visst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skal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bruke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100 000,-. pr.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større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samanheng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om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tiltaket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beste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«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politisk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spørsmål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Store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utfordringar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skaffe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bustad</a:t>
            </a:r>
            <a:endParaRPr lang="en-US" dirty="0">
              <a:solidFill>
                <a:srgbClr val="383838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Rekrutteringstiltak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viktig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prioritere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opne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å ta inn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utlandet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Viktig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at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beherskar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godt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norsk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Rekrutteringsarbeidet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bli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meir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krevjande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framover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Viktig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jobbe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gode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tiltak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Oppmode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tilsette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ta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sjukepleiarutdanning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tilby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stilling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før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ferdig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gje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stipend,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tilbod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om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høgare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løn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m.v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Kostnaden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formidling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ca. 160 000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arbeid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gang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felles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bemanningsplan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heimetenestene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institusjon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nytte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sjukepleierressursen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målretta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mot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nødvendige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sjukepleieroppgåver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nytte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ressursen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tvers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slik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styrke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ressursane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vi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best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tenleg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måte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innbyggjarane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benyttet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utlandet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tatt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kostnad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Utfordring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forståelsen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for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oppbygging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norske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helsesystemet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språk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sjukepleiefaglige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ansvaret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når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gjelder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kontakt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med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pårørande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fremdrift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ved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rehabilitering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utskriving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Vår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erfaring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at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tar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fleire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år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før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utanlandske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trygge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disse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oppgåvene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,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noen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tilfelle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aldri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Rekruttering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utanlandske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også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sine positive sider,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dei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arbeidssomme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stabile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arbeidstakarar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Dei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gode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akuttsjukepleie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og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tekniske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sjukepleiarprosedyrar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kan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stille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seg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positiv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til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å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skaffe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evt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subsidiere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husleige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delvis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i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ein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periode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 Men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dette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må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diskuterast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/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vedtakast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på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eit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høgare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383838"/>
                </a:solidFill>
                <a:latin typeface="verdana" panose="020B0604030504040204" pitchFamily="34" charset="0"/>
              </a:rPr>
              <a:t>nivå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Bakteppet</a:t>
            </a:r>
            <a:endParaRPr lang="en-US" sz="4400" b="1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4104" y="2726268"/>
            <a:ext cx="4843605" cy="271780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7190747" y="1311966"/>
            <a:ext cx="4313864" cy="4023360"/>
          </a:xfrm>
        </p:spPr>
        <p:txBody>
          <a:bodyPr>
            <a:noAutofit/>
          </a:bodyPr>
          <a:lstStyle/>
          <a:p>
            <a:r>
              <a:rPr lang="nb-NO" sz="2800" b="1" i="1" dirty="0" smtClean="0">
                <a:solidFill>
                  <a:srgbClr val="202020"/>
                </a:solidFill>
                <a:latin typeface="freight-text-pro"/>
              </a:rPr>
              <a:t>«I </a:t>
            </a:r>
            <a:r>
              <a:rPr lang="nb-NO" sz="2800" b="1" i="1" dirty="0">
                <a:solidFill>
                  <a:srgbClr val="202020"/>
                </a:solidFill>
                <a:latin typeface="freight-text-pro"/>
              </a:rPr>
              <a:t>2030 vil Norge mangle 15 000 sykepleiere, viser framskrivninger av dagens situasjon. Statsråd Bent Høie (H) ønsker innspill og lanserer flere mulige </a:t>
            </a:r>
            <a:r>
              <a:rPr lang="nb-NO" sz="2800" b="1" i="1" dirty="0" smtClean="0">
                <a:solidFill>
                  <a:srgbClr val="202020"/>
                </a:solidFill>
                <a:latin typeface="freight-text-pro"/>
              </a:rPr>
              <a:t>løsninger»</a:t>
            </a:r>
            <a:endParaRPr lang="en-US" sz="2800" i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474226" y="5444068"/>
            <a:ext cx="41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Mange land er i lignende situasjon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0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Mediaoppslag</a:t>
            </a:r>
            <a:endParaRPr lang="en-US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75" t="10229" r="46954" b="5515"/>
          <a:stretch/>
        </p:blipFill>
        <p:spPr>
          <a:xfrm>
            <a:off x="2130949" y="2126222"/>
            <a:ext cx="4087691" cy="385375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 smtClean="0"/>
              <a:t>Atle Hamar NRK 16. august 2019</a:t>
            </a:r>
            <a:endParaRPr lang="nb-NO" dirty="0" smtClean="0"/>
          </a:p>
          <a:p>
            <a:r>
              <a:rPr lang="nb-NO" dirty="0" smtClean="0"/>
              <a:t>                        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b="1" i="1" dirty="0" smtClean="0"/>
              <a:t>Treng rekruttering av </a:t>
            </a:r>
            <a:r>
              <a:rPr lang="nb-NO" b="1" i="1" dirty="0" err="1" smtClean="0"/>
              <a:t>utanlandsk</a:t>
            </a:r>
            <a:r>
              <a:rPr lang="nb-NO" b="1" i="1" dirty="0" smtClean="0"/>
              <a:t> arbeidskraft </a:t>
            </a:r>
            <a:r>
              <a:rPr lang="nb-NO" b="1" i="1" dirty="0" err="1" smtClean="0"/>
              <a:t>innan</a:t>
            </a:r>
            <a:r>
              <a:rPr lang="nb-NO" b="1" i="1" dirty="0" smtClean="0"/>
              <a:t> bygg/anlegg og helsesektoren.</a:t>
            </a:r>
            <a:endParaRPr lang="nb-NO" b="1" i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47" y="2638714"/>
            <a:ext cx="15716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92925" y="381000"/>
            <a:ext cx="8911687" cy="125306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Bakteppet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demografi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tilgjengelig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arbeidskraft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34" y="1696893"/>
            <a:ext cx="6583000" cy="50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Vestlandet</a:t>
            </a:r>
            <a:r>
              <a:rPr lang="en-US" sz="4000" b="1" dirty="0" smtClean="0"/>
              <a:t> (“</a:t>
            </a:r>
            <a:r>
              <a:rPr lang="en-US" sz="4000" b="1" dirty="0" err="1" smtClean="0"/>
              <a:t>bærekraftsbrøk</a:t>
            </a:r>
            <a:r>
              <a:rPr lang="en-US" sz="4000" b="1" dirty="0" smtClean="0"/>
              <a:t>”)</a:t>
            </a:r>
            <a:endParaRPr lang="en-US" sz="40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649" y="1398989"/>
            <a:ext cx="7642728" cy="499334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938378" y="5562600"/>
            <a:ext cx="225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 err="1" smtClean="0"/>
              <a:t>Samhandlingsbarometeret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463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Vikarkostnader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7824" y="1426464"/>
            <a:ext cx="7978793" cy="5057938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NAV Sogn og Fjordane </a:t>
            </a:r>
            <a:r>
              <a:rPr lang="nb-NO" dirty="0"/>
              <a:t>har laget et notat som beskriver situasjonen i </a:t>
            </a:r>
            <a:r>
              <a:rPr lang="nb-NO" dirty="0" smtClean="0"/>
              <a:t>fylket:</a:t>
            </a:r>
            <a:endParaRPr lang="nb-NO" dirty="0"/>
          </a:p>
          <a:p>
            <a:r>
              <a:rPr lang="nb-NO" b="1" dirty="0"/>
              <a:t>Mangel på kvalifisert helsepersonell – ei varsla </a:t>
            </a:r>
            <a:r>
              <a:rPr lang="nb-NO" b="1" dirty="0" smtClean="0"/>
              <a:t>krise:</a:t>
            </a:r>
            <a:endParaRPr lang="nb-NO" b="1" dirty="0"/>
          </a:p>
          <a:p>
            <a:r>
              <a:rPr lang="nb-NO" i="1" dirty="0"/>
              <a:t>«Dette notatet gir </a:t>
            </a:r>
            <a:r>
              <a:rPr lang="nb-NO" i="1" dirty="0" err="1"/>
              <a:t>eit</a:t>
            </a:r>
            <a:r>
              <a:rPr lang="nb-NO" i="1" dirty="0"/>
              <a:t> kort bakteppe på utfordringa knytt til bemanningssituasjonen i helsesektoren med vekt på kommunen sitt ansvar i Sogn og Fjordane, i dag og i </a:t>
            </a:r>
            <a:r>
              <a:rPr lang="nb-NO" i="1" dirty="0" err="1"/>
              <a:t>endå</a:t>
            </a:r>
            <a:r>
              <a:rPr lang="nb-NO" i="1" dirty="0"/>
              <a:t> større grad i åra som kjem.  Notatet tek først og fremt opp </a:t>
            </a:r>
            <a:r>
              <a:rPr lang="nb-NO" b="1" i="1" dirty="0"/>
              <a:t>mangelen på </a:t>
            </a:r>
            <a:r>
              <a:rPr lang="nb-NO" b="1" i="1" dirty="0" err="1"/>
              <a:t>sjukepleiarar</a:t>
            </a:r>
            <a:r>
              <a:rPr lang="nb-NO" i="1" dirty="0"/>
              <a:t>.  </a:t>
            </a:r>
            <a:endParaRPr lang="nb-NO" i="1" dirty="0" smtClean="0"/>
          </a:p>
          <a:p>
            <a:r>
              <a:rPr lang="nb-NO" i="1" dirty="0" smtClean="0"/>
              <a:t>Vi </a:t>
            </a:r>
            <a:r>
              <a:rPr lang="nb-NO" i="1" dirty="0" err="1"/>
              <a:t>ønskjer</a:t>
            </a:r>
            <a:r>
              <a:rPr lang="nb-NO" i="1" dirty="0"/>
              <a:t> å få fram </a:t>
            </a:r>
            <a:r>
              <a:rPr lang="nb-NO" b="1" i="1" dirty="0"/>
              <a:t>alvoret</a:t>
            </a:r>
            <a:r>
              <a:rPr lang="nb-NO" i="1" dirty="0"/>
              <a:t> i situasjonen, men like viktig er det å </a:t>
            </a:r>
            <a:r>
              <a:rPr lang="nb-NO" i="1" dirty="0" err="1"/>
              <a:t>peike</a:t>
            </a:r>
            <a:r>
              <a:rPr lang="nb-NO" i="1" dirty="0"/>
              <a:t> på </a:t>
            </a:r>
            <a:r>
              <a:rPr lang="nb-NO" b="1" i="1" dirty="0"/>
              <a:t>andre </a:t>
            </a:r>
            <a:r>
              <a:rPr lang="nb-NO" b="1" i="1" dirty="0" err="1"/>
              <a:t>strategiar</a:t>
            </a:r>
            <a:r>
              <a:rPr lang="nb-NO" b="1" i="1" dirty="0"/>
              <a:t> </a:t>
            </a:r>
            <a:r>
              <a:rPr lang="nb-NO" i="1" dirty="0"/>
              <a:t>for å møte denne utfordringa enn vi ser i dag, som i stor grad er knytt til </a:t>
            </a:r>
            <a:r>
              <a:rPr lang="nb-NO" i="1" dirty="0" err="1"/>
              <a:t>ein</a:t>
            </a:r>
            <a:r>
              <a:rPr lang="nb-NO" i="1" dirty="0"/>
              <a:t> økonomisk konkurranse om </a:t>
            </a:r>
            <a:r>
              <a:rPr lang="nb-NO" i="1" dirty="0" err="1"/>
              <a:t>ein</a:t>
            </a:r>
            <a:r>
              <a:rPr lang="nb-NO" i="1" dirty="0"/>
              <a:t> avgrensa ressurs». </a:t>
            </a:r>
            <a:endParaRPr lang="nb-NO" i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NOU </a:t>
            </a:r>
            <a:r>
              <a:rPr lang="nb-NO" b="1" dirty="0"/>
              <a:t>2018: 2 </a:t>
            </a:r>
            <a:r>
              <a:rPr lang="nb-NO" dirty="0"/>
              <a:t>konkluderer en også med at «</a:t>
            </a:r>
            <a:r>
              <a:rPr lang="nb-NO" b="1" i="1" dirty="0"/>
              <a:t>også fremover vil tilgangen på innvandrere med helse- og sosialfaglig utdanning være viktig for å dekke personellbehovene i helse- og omsorgssektoren</a:t>
            </a:r>
            <a:r>
              <a:rPr lang="nb-NO" dirty="0"/>
              <a:t>». Sykepleiere med utenlandsk utdanning utfører nå totalt nesten hvert fjerde årsverk i Oslo, drøyt 18 prosent i Akershus og rundt 15 prosent i Finnmark (Rapport: NHSP 2020-2023 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80" y="1996005"/>
            <a:ext cx="4406035" cy="28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9904"/>
          </a:xfrm>
        </p:spPr>
        <p:txBody>
          <a:bodyPr/>
          <a:lstStyle/>
          <a:p>
            <a:r>
              <a:rPr lang="nb-NO" dirty="0" smtClean="0"/>
              <a:t>Kartlegging Sogn og Fjordane vår 2019</a:t>
            </a:r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6285" y="3446803"/>
            <a:ext cx="4796166" cy="3115562"/>
          </a:xfrm>
          <a:prstGeom prst="rect">
            <a:avLst/>
          </a:prstGeom>
        </p:spPr>
      </p:pic>
      <p:pic>
        <p:nvPicPr>
          <p:cNvPr id="15" name="Plassholder for innhold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3678" y="3446803"/>
            <a:ext cx="5180880" cy="311556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091193" y="1969475"/>
            <a:ext cx="4811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3838"/>
                </a:solidFill>
                <a:latin typeface="verdana" panose="020B0604030504040204" pitchFamily="34" charset="0"/>
              </a:rPr>
              <a:t>«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Kor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krevande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opplever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kommunen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rektrutteringssituasjonen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når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det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gjeld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383838"/>
                </a:solidFill>
                <a:latin typeface="verdana" panose="020B0604030504040204" pitchFamily="34" charset="0"/>
              </a:rPr>
              <a:t>sjukepleiarar</a:t>
            </a:r>
            <a:r>
              <a:rPr lang="en-US" b="1" i="1" dirty="0">
                <a:solidFill>
                  <a:srgbClr val="383838"/>
                </a:solidFill>
                <a:latin typeface="verdana" panose="020B0604030504040204" pitchFamily="34" charset="0"/>
              </a:rPr>
              <a:t> i dag?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» </a:t>
            </a:r>
            <a:r>
              <a:rPr lang="en-US" dirty="0" err="1" smtClean="0">
                <a:solidFill>
                  <a:srgbClr val="383838"/>
                </a:solidFill>
                <a:latin typeface="verdana" panose="020B0604030504040204" pitchFamily="34" charset="0"/>
              </a:rPr>
              <a:t>viser</a:t>
            </a:r>
            <a:r>
              <a:rPr lang="en-US" dirty="0" smtClean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83838"/>
                </a:solidFill>
                <a:latin typeface="verdana" panose="020B0604030504040204" pitchFamily="34" charset="0"/>
              </a:rPr>
              <a:t>følgjande</a:t>
            </a:r>
            <a:r>
              <a:rPr lang="en-US" dirty="0" smtClean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83838"/>
                </a:solidFill>
                <a:latin typeface="verdana" panose="020B0604030504040204" pitchFamily="34" charset="0"/>
              </a:rPr>
              <a:t>fordeling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383838"/>
                </a:solidFill>
                <a:latin typeface="verdana" panose="020B0604030504040204" pitchFamily="34" charset="0"/>
              </a:rPr>
              <a:t>(</a:t>
            </a:r>
            <a:r>
              <a:rPr lang="en-US" dirty="0" err="1" smtClean="0">
                <a:solidFill>
                  <a:srgbClr val="383838"/>
                </a:solidFill>
                <a:latin typeface="verdana" panose="020B0604030504040204" pitchFamily="34" charset="0"/>
              </a:rPr>
              <a:t>prosent</a:t>
            </a:r>
            <a:r>
              <a:rPr lang="en-US" dirty="0">
                <a:solidFill>
                  <a:srgbClr val="383838"/>
                </a:solidFill>
                <a:latin typeface="verdana" panose="020B0604030504040204" pitchFamily="34" charset="0"/>
              </a:rPr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7513982" y="2115047"/>
            <a:ext cx="4190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1" dirty="0" smtClean="0"/>
              <a:t>«</a:t>
            </a:r>
            <a:r>
              <a:rPr lang="nb-NO" sz="2000" b="1" i="1" dirty="0" err="1" smtClean="0"/>
              <a:t>Korleis</a:t>
            </a:r>
            <a:r>
              <a:rPr lang="nb-NO" sz="2000" b="1" i="1" dirty="0" smtClean="0"/>
              <a:t> ser kommunen på rekrutteringssituasjonen framover »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602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Kartlegging (forts.)</a:t>
            </a:r>
            <a:endParaRPr lang="en-US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9638093"/>
              </p:ext>
            </p:extLst>
          </p:nvPr>
        </p:nvGraphicFramePr>
        <p:xfrm>
          <a:off x="6472364" y="3085105"/>
          <a:ext cx="5414837" cy="2202511"/>
        </p:xfrm>
        <a:graphic>
          <a:graphicData uri="http://schemas.openxmlformats.org/drawingml/2006/table">
            <a:tbl>
              <a:tblPr/>
              <a:tblGrid>
                <a:gridCol w="3981367">
                  <a:extLst>
                    <a:ext uri="{9D8B030D-6E8A-4147-A177-3AD203B41FA5}">
                      <a16:colId xmlns:a16="http://schemas.microsoft.com/office/drawing/2014/main" val="3935966595"/>
                    </a:ext>
                  </a:extLst>
                </a:gridCol>
                <a:gridCol w="716735">
                  <a:extLst>
                    <a:ext uri="{9D8B030D-6E8A-4147-A177-3AD203B41FA5}">
                      <a16:colId xmlns:a16="http://schemas.microsoft.com/office/drawing/2014/main" val="2449468950"/>
                    </a:ext>
                  </a:extLst>
                </a:gridCol>
                <a:gridCol w="716735">
                  <a:extLst>
                    <a:ext uri="{9D8B030D-6E8A-4147-A177-3AD203B41FA5}">
                      <a16:colId xmlns:a16="http://schemas.microsoft.com/office/drawing/2014/main" val="1868755349"/>
                    </a:ext>
                  </a:extLst>
                </a:gridCol>
              </a:tblGrid>
              <a:tr h="45667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3. Kva er vanlegaste måten å rekruttere nye sjukepleiarar på i dag? 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89762"/>
                  </a:ext>
                </a:extLst>
              </a:tr>
              <a:tr h="401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Prosent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22501"/>
                  </a:ext>
                </a:extLst>
              </a:tr>
              <a:tr h="401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a) Annonsering i media/fagtidsskrift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96.15%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25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85013"/>
                  </a:ext>
                </a:extLst>
              </a:tr>
              <a:tr h="541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b) Bruke lokalkunnskap/kontakte aktuelle kandidatar/utdanningsinstitusjonar direkte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76.92%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20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16103"/>
                  </a:ext>
                </a:extLst>
              </a:tr>
              <a:tr h="401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c) Andre former, til dømes rekrutteringsbyrå (</a:t>
                      </a:r>
                      <a:r>
                        <a:rPr lang="nn-NO" sz="1200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spesifisér</a:t>
                      </a: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)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30.77%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8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23867"/>
                  </a:ext>
                </a:extLst>
              </a:tr>
            </a:tbl>
          </a:graphicData>
        </a:graphic>
      </p:graphicFrame>
      <p:graphicFrame>
        <p:nvGraphicFramePr>
          <p:cNvPr id="8" name="Plassholder for innhol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3503694"/>
              </p:ext>
            </p:extLst>
          </p:nvPr>
        </p:nvGraphicFramePr>
        <p:xfrm>
          <a:off x="1073424" y="3085104"/>
          <a:ext cx="5279668" cy="2202511"/>
        </p:xfrm>
        <a:graphic>
          <a:graphicData uri="http://schemas.openxmlformats.org/drawingml/2006/table">
            <a:tbl>
              <a:tblPr/>
              <a:tblGrid>
                <a:gridCol w="4523761">
                  <a:extLst>
                    <a:ext uri="{9D8B030D-6E8A-4147-A177-3AD203B41FA5}">
                      <a16:colId xmlns:a16="http://schemas.microsoft.com/office/drawing/2014/main" val="1759815993"/>
                    </a:ext>
                  </a:extLst>
                </a:gridCol>
                <a:gridCol w="416097">
                  <a:extLst>
                    <a:ext uri="{9D8B030D-6E8A-4147-A177-3AD203B41FA5}">
                      <a16:colId xmlns:a16="http://schemas.microsoft.com/office/drawing/2014/main" val="4228058738"/>
                    </a:ext>
                  </a:extLst>
                </a:gridCol>
                <a:gridCol w="339810">
                  <a:extLst>
                    <a:ext uri="{9D8B030D-6E8A-4147-A177-3AD203B41FA5}">
                      <a16:colId xmlns:a16="http://schemas.microsoft.com/office/drawing/2014/main" val="1644483367"/>
                    </a:ext>
                  </a:extLst>
                </a:gridCol>
              </a:tblGrid>
              <a:tr h="3400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4. Har kommunen </a:t>
                      </a:r>
                      <a:r>
                        <a:rPr lang="nn-NO" sz="12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ubesette</a:t>
                      </a: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sjukepleiarstillingar i dag? 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40060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Prosent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11934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a) Nei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23.08%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6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885046"/>
                  </a:ext>
                </a:extLst>
              </a:tr>
              <a:tr h="30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b) Ja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50%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13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53428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c) I tilfelle ja, kor mange (omtrentleg)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26.92%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7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0349" marR="30349" marT="30349" marB="30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12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8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Kartlegging (forts).</a:t>
            </a:r>
            <a:endParaRPr lang="en-US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9831235"/>
              </p:ext>
            </p:extLst>
          </p:nvPr>
        </p:nvGraphicFramePr>
        <p:xfrm>
          <a:off x="978011" y="2552371"/>
          <a:ext cx="5398936" cy="2353583"/>
        </p:xfrm>
        <a:graphic>
          <a:graphicData uri="http://schemas.openxmlformats.org/drawingml/2006/table">
            <a:tbl>
              <a:tblPr/>
              <a:tblGrid>
                <a:gridCol w="4049202">
                  <a:extLst>
                    <a:ext uri="{9D8B030D-6E8A-4147-A177-3AD203B41FA5}">
                      <a16:colId xmlns:a16="http://schemas.microsoft.com/office/drawing/2014/main" val="1093000150"/>
                    </a:ext>
                  </a:extLst>
                </a:gridCol>
                <a:gridCol w="714071">
                  <a:extLst>
                    <a:ext uri="{9D8B030D-6E8A-4147-A177-3AD203B41FA5}">
                      <a16:colId xmlns:a16="http://schemas.microsoft.com/office/drawing/2014/main" val="2335850468"/>
                    </a:ext>
                  </a:extLst>
                </a:gridCol>
                <a:gridCol w="635663">
                  <a:extLst>
                    <a:ext uri="{9D8B030D-6E8A-4147-A177-3AD203B41FA5}">
                      <a16:colId xmlns:a16="http://schemas.microsoft.com/office/drawing/2014/main" val="1524356633"/>
                    </a:ext>
                  </a:extLst>
                </a:gridCol>
              </a:tblGrid>
              <a:tr h="4360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7. Nyttar kommunen vikarbyrå? 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52357"/>
                  </a:ext>
                </a:extLst>
              </a:tr>
              <a:tr h="383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Prosent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52511"/>
                  </a:ext>
                </a:extLst>
              </a:tr>
              <a:tr h="38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a) Nei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42.31%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11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38679"/>
                  </a:ext>
                </a:extLst>
              </a:tr>
              <a:tr h="38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b) Tidvis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42.31%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11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393776"/>
                  </a:ext>
                </a:extLst>
              </a:tr>
              <a:tr h="38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c) Jamleg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15.38%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4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477"/>
                  </a:ext>
                </a:extLst>
              </a:tr>
              <a:tr h="38349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Totalt </a:t>
                      </a:r>
                      <a:r>
                        <a:rPr lang="nn-NO" sz="12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nn-NO" sz="12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: 26 (100%)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11110"/>
                  </a:ext>
                </a:extLst>
              </a:tr>
            </a:tbl>
          </a:graphicData>
        </a:graphic>
      </p:graphicFrame>
      <p:graphicFrame>
        <p:nvGraphicFramePr>
          <p:cNvPr id="11" name="Plassholder for innhold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9229384"/>
              </p:ext>
            </p:extLst>
          </p:nvPr>
        </p:nvGraphicFramePr>
        <p:xfrm>
          <a:off x="6710901" y="2552368"/>
          <a:ext cx="5263763" cy="2353586"/>
        </p:xfrm>
        <a:graphic>
          <a:graphicData uri="http://schemas.openxmlformats.org/drawingml/2006/table">
            <a:tbl>
              <a:tblPr/>
              <a:tblGrid>
                <a:gridCol w="3947821">
                  <a:extLst>
                    <a:ext uri="{9D8B030D-6E8A-4147-A177-3AD203B41FA5}">
                      <a16:colId xmlns:a16="http://schemas.microsoft.com/office/drawing/2014/main" val="638620612"/>
                    </a:ext>
                  </a:extLst>
                </a:gridCol>
                <a:gridCol w="696194">
                  <a:extLst>
                    <a:ext uri="{9D8B030D-6E8A-4147-A177-3AD203B41FA5}">
                      <a16:colId xmlns:a16="http://schemas.microsoft.com/office/drawing/2014/main" val="1608131071"/>
                    </a:ext>
                  </a:extLst>
                </a:gridCol>
                <a:gridCol w="619748">
                  <a:extLst>
                    <a:ext uri="{9D8B030D-6E8A-4147-A177-3AD203B41FA5}">
                      <a16:colId xmlns:a16="http://schemas.microsoft.com/office/drawing/2014/main" val="3351412338"/>
                    </a:ext>
                  </a:extLst>
                </a:gridCol>
              </a:tblGrid>
              <a:tr h="7457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9. Dersom ein fekk tilbod om sjukepleiarar rekruttert frå utlandet med ferdig opplæring i norsk språk og norsk helseteneste, ville det vore aktuelt for kommunen å ta kostnader på t.d. kr 100.000 for dette? 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84974"/>
                  </a:ext>
                </a:extLst>
              </a:tr>
              <a:tr h="26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Prosent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27954"/>
                  </a:ext>
                </a:extLst>
              </a:tr>
              <a:tr h="267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a) Lite aktuelt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30.77%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8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559933"/>
                  </a:ext>
                </a:extLst>
              </a:tr>
              <a:tr h="267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b) Aktuelt viss bindingstid på 1 år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11.54%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3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36677"/>
                  </a:ext>
                </a:extLst>
              </a:tr>
              <a:tr h="267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c) Aktuelt viss bindingstid på 2 år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38.46%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10</a:t>
                      </a:r>
                      <a:endParaRPr lang="en-US" sz="1200" b="1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897675"/>
                  </a:ext>
                </a:extLst>
              </a:tr>
              <a:tr h="267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d) Aktuelt viss bindingstid på 3 år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19.23%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2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5</a:t>
                      </a:r>
                      <a:endParaRPr lang="en-US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98036"/>
                  </a:ext>
                </a:extLst>
              </a:tr>
              <a:tr h="26797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7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Totalt </a:t>
                      </a:r>
                      <a:r>
                        <a:rPr lang="nn-NO" sz="7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antall</a:t>
                      </a:r>
                      <a:r>
                        <a:rPr lang="nn-NO" sz="7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nn-NO" sz="7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svar</a:t>
                      </a:r>
                      <a:r>
                        <a:rPr lang="nn-NO" sz="7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: 26 (100%)</a:t>
                      </a:r>
                      <a:endParaRPr lang="en-US" sz="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4609" marR="24609" marT="24609" marB="246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4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29954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1074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1" baseType="lpstr">
      <vt:lpstr>SimSun</vt:lpstr>
      <vt:lpstr>Arial</vt:lpstr>
      <vt:lpstr>Calibri</vt:lpstr>
      <vt:lpstr>Century Gothic</vt:lpstr>
      <vt:lpstr>freight-text-pro</vt:lpstr>
      <vt:lpstr>Mangal</vt:lpstr>
      <vt:lpstr>Times New Roman</vt:lpstr>
      <vt:lpstr>verdana</vt:lpstr>
      <vt:lpstr>Wingdings 3</vt:lpstr>
      <vt:lpstr>Tryllestav</vt:lpstr>
      <vt:lpstr>Kartlegging Sogn og Fjordane – vår 2019 Rekruttering av sjukepleiarar i kommunane</vt:lpstr>
      <vt:lpstr>Bakteppet</vt:lpstr>
      <vt:lpstr>Mediaoppslag</vt:lpstr>
      <vt:lpstr>Bakteppet (demografi og tilgjengelig arbeidskraft)</vt:lpstr>
      <vt:lpstr>Vestlandet (“bærekraftsbrøk”)</vt:lpstr>
      <vt:lpstr>Vikarkostnader </vt:lpstr>
      <vt:lpstr>Kartlegging Sogn og Fjordane vår 2019</vt:lpstr>
      <vt:lpstr>Kartlegging (forts.)</vt:lpstr>
      <vt:lpstr>Kartlegging (forts).</vt:lpstr>
      <vt:lpstr>Utanlandske sjukepleiarar i kommunane i dag</vt:lpstr>
      <vt:lpstr>Kommentarar frå kommunane: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Kartlegging Sogn og Fjordane – vår 2019 Rekruttering av sjukepleiarar i kommunane i Sogn og Fjordane</dc:title>
  <dc:creator>Breidablik, Hans Johan</dc:creator>
  <cp:lastModifiedBy>Holvik, Tone</cp:lastModifiedBy>
  <cp:revision>15</cp:revision>
  <dcterms:created xsi:type="dcterms:W3CDTF">2019-09-13T08:26:31Z</dcterms:created>
  <dcterms:modified xsi:type="dcterms:W3CDTF">2019-09-13T13:32:03Z</dcterms:modified>
</cp:coreProperties>
</file>