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59" r:id="rId6"/>
    <p:sldId id="257" r:id="rId7"/>
    <p:sldId id="258" r:id="rId8"/>
  </p:sldIdLst>
  <p:sldSz cx="14630400" cy="8229600"/>
  <p:notesSz cx="6858000" cy="9144000"/>
  <p:defaultTextStyle>
    <a:defPPr>
      <a:defRPr lang="nb-NO"/>
    </a:defPPr>
    <a:lvl1pPr marL="0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A09B"/>
    <a:srgbClr val="DBD6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1" autoAdjust="0"/>
  </p:normalViewPr>
  <p:slideViewPr>
    <p:cSldViewPr snapToGrid="0">
      <p:cViewPr varScale="1">
        <p:scale>
          <a:sx n="57" d="100"/>
          <a:sy n="57" d="100"/>
        </p:scale>
        <p:origin x="500" y="52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29308-A14F-43FA-A3C5-58A53CCC2EBF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2DEB9-A34F-4D3C-9735-5DD337EAC3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7502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20090" y="1080136"/>
            <a:ext cx="13159645" cy="6480810"/>
          </a:xfrm>
          <a:solidFill>
            <a:schemeClr val="accent1"/>
          </a:solidFill>
        </p:spPr>
        <p:txBody>
          <a:bodyPr lIns="540000" tIns="540000" rIns="5040000" bIns="2448000" anchor="t"/>
          <a:lstStyle>
            <a:lvl1pPr algn="l">
              <a:lnSpc>
                <a:spcPct val="9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296162" y="6660833"/>
            <a:ext cx="1008126" cy="324040"/>
          </a:xfrm>
        </p:spPr>
        <p:txBody>
          <a:bodyPr/>
          <a:lstStyle>
            <a:lvl1pPr algn="l">
              <a:defRPr sz="1600" b="0">
                <a:solidFill>
                  <a:schemeClr val="bg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23.09.2019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520315" y="6660833"/>
            <a:ext cx="5040630" cy="324040"/>
          </a:xfrm>
        </p:spPr>
        <p:txBody>
          <a:bodyPr>
            <a:noAutofit/>
          </a:bodyPr>
          <a:lstStyle>
            <a:lvl1pPr algn="l">
              <a:defRPr sz="1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Navn </a:t>
            </a:r>
            <a:r>
              <a:rPr lang="nb-NO" dirty="0" err="1"/>
              <a:t>Navnesen</a:t>
            </a:r>
            <a:r>
              <a:rPr lang="nb-NO" dirty="0"/>
              <a:t> og sted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0035" y="455558"/>
            <a:ext cx="191414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406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x bilder /m tekst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/>
          <p:cNvSpPr>
            <a:spLocks noGrp="1"/>
          </p:cNvSpPr>
          <p:nvPr>
            <p:ph type="pic" sz="quarter" idx="10"/>
          </p:nvPr>
        </p:nvSpPr>
        <p:spPr>
          <a:xfrm>
            <a:off x="720090" y="1080136"/>
            <a:ext cx="4320540" cy="2160270"/>
          </a:xfrm>
          <a:prstGeom prst="rect">
            <a:avLst/>
          </a:prstGeom>
          <a:solidFill>
            <a:schemeClr val="lt2"/>
          </a:solidFill>
        </p:spPr>
        <p:txBody>
          <a:bodyPr lIns="0" tIns="360000" rIns="0" bIns="0" anchor="t" anchorCtr="1"/>
          <a:lstStyle>
            <a:lvl1pPr marL="0" indent="0">
              <a:buNone/>
              <a:defRPr sz="1800"/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9" name="Plassholder for bilde 6"/>
          <p:cNvSpPr>
            <a:spLocks noGrp="1"/>
          </p:cNvSpPr>
          <p:nvPr>
            <p:ph type="pic" sz="quarter" idx="11"/>
          </p:nvPr>
        </p:nvSpPr>
        <p:spPr>
          <a:xfrm>
            <a:off x="5238656" y="1080137"/>
            <a:ext cx="4140517" cy="3240405"/>
          </a:xfrm>
          <a:prstGeom prst="rect">
            <a:avLst/>
          </a:prstGeom>
          <a:solidFill>
            <a:schemeClr val="lt2"/>
          </a:solidFill>
        </p:spPr>
        <p:txBody>
          <a:bodyPr lIns="0" tIns="360000" rIns="0" bIns="0" anchor="t" anchorCtr="1"/>
          <a:lstStyle>
            <a:lvl1pPr marL="0" indent="0">
              <a:buNone/>
              <a:defRPr sz="1800"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0" name="Plassholder for bilde 6"/>
          <p:cNvSpPr>
            <a:spLocks noGrp="1"/>
          </p:cNvSpPr>
          <p:nvPr>
            <p:ph type="pic" sz="quarter" idx="12"/>
          </p:nvPr>
        </p:nvSpPr>
        <p:spPr>
          <a:xfrm>
            <a:off x="5238656" y="4500563"/>
            <a:ext cx="4140517" cy="3060383"/>
          </a:xfrm>
          <a:prstGeom prst="rect">
            <a:avLst/>
          </a:prstGeom>
          <a:solidFill>
            <a:schemeClr val="lt2"/>
          </a:solidFill>
        </p:spPr>
        <p:txBody>
          <a:bodyPr lIns="0" tIns="360000" rIns="0" bIns="0" anchor="t" anchorCtr="1"/>
          <a:lstStyle>
            <a:lvl1pPr marL="0" indent="0">
              <a:buNone/>
              <a:defRPr sz="1800"/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3" name="Plassholder for innhold 12"/>
          <p:cNvSpPr>
            <a:spLocks noGrp="1"/>
          </p:cNvSpPr>
          <p:nvPr>
            <p:ph sz="quarter" idx="15"/>
          </p:nvPr>
        </p:nvSpPr>
        <p:spPr>
          <a:xfrm>
            <a:off x="720090" y="3420428"/>
            <a:ext cx="4320540" cy="41405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lIns="360000" tIns="360000" rIns="360000" bIns="360000">
            <a:normAutofit/>
          </a:bodyPr>
          <a:lstStyle>
            <a:lvl1pPr marL="0" indent="0">
              <a:lnSpc>
                <a:spcPts val="3600"/>
              </a:lnSpc>
              <a:spcBef>
                <a:spcPts val="0"/>
              </a:spcBef>
              <a:buNone/>
              <a:defRPr sz="3000" b="1">
                <a:solidFill>
                  <a:schemeClr val="lt1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2" name="Plassholder for bilde 6"/>
          <p:cNvSpPr>
            <a:spLocks noGrp="1"/>
          </p:cNvSpPr>
          <p:nvPr>
            <p:ph type="pic" sz="quarter" idx="16"/>
          </p:nvPr>
        </p:nvSpPr>
        <p:spPr>
          <a:xfrm>
            <a:off x="9559195" y="1080135"/>
            <a:ext cx="4320540" cy="6480809"/>
          </a:xfrm>
          <a:prstGeom prst="rect">
            <a:avLst/>
          </a:prstGeom>
          <a:solidFill>
            <a:schemeClr val="lt2"/>
          </a:solidFill>
        </p:spPr>
        <p:txBody>
          <a:bodyPr lIns="0" tIns="360000" rIns="0" bIns="0" anchor="t" anchorCtr="1"/>
          <a:lstStyle>
            <a:lvl1pPr marL="0" indent="0">
              <a:buNone/>
              <a:defRPr sz="1800"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0035" y="455558"/>
            <a:ext cx="191414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523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720090" y="2160270"/>
            <a:ext cx="6300788" cy="5400675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560945" y="2160270"/>
            <a:ext cx="6300788" cy="5400675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9" name="Tittel 8"/>
          <p:cNvSpPr>
            <a:spLocks noGrp="1"/>
          </p:cNvSpPr>
          <p:nvPr>
            <p:ph type="title"/>
          </p:nvPr>
        </p:nvSpPr>
        <p:spPr>
          <a:xfrm>
            <a:off x="720090" y="1080135"/>
            <a:ext cx="13141643" cy="864108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3274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0090" y="2160270"/>
            <a:ext cx="6300788" cy="72009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20090" y="3060383"/>
            <a:ext cx="6300788" cy="450056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7560945" y="2160270"/>
            <a:ext cx="6300788" cy="72009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7560945" y="3060383"/>
            <a:ext cx="6300788" cy="450056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Tit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4663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8047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840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6"/>
          <p:cNvSpPr>
            <a:spLocks noGrp="1"/>
          </p:cNvSpPr>
          <p:nvPr>
            <p:ph type="pic" sz="quarter" idx="10"/>
          </p:nvPr>
        </p:nvSpPr>
        <p:spPr>
          <a:xfrm>
            <a:off x="720090" y="1080137"/>
            <a:ext cx="13159645" cy="6480810"/>
          </a:xfrm>
          <a:prstGeom prst="rect">
            <a:avLst/>
          </a:prstGeom>
          <a:solidFill>
            <a:srgbClr val="AAA09B"/>
          </a:solidFill>
        </p:spPr>
        <p:txBody>
          <a:bodyPr lIns="0" tIns="1980000" rIns="0" bIns="0" anchor="t" anchorCtr="1"/>
          <a:lstStyle>
            <a:lvl1pPr marL="0" indent="0">
              <a:buNone/>
              <a:defRPr sz="1800">
                <a:solidFill>
                  <a:schemeClr val="lt1"/>
                </a:solidFill>
              </a:defRPr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1620203"/>
            <a:ext cx="7380922" cy="830997"/>
          </a:xfrm>
          <a:noFill/>
        </p:spPr>
        <p:txBody>
          <a:bodyPr lIns="0" tIns="0" rIns="0" bIns="0" anchor="t">
            <a:spAutoFit/>
          </a:bodyPr>
          <a:lstStyle>
            <a:lvl1pPr algn="l">
              <a:lnSpc>
                <a:spcPct val="9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Legg til tittel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0035" y="455558"/>
            <a:ext cx="191414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560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06502" y="1080136"/>
            <a:ext cx="13019227" cy="6480810"/>
          </a:xfrm>
          <a:solidFill>
            <a:srgbClr val="AAA09B"/>
          </a:solidFill>
        </p:spPr>
        <p:txBody>
          <a:bodyPr lIns="540000" tIns="540000" rIns="5040000" bIns="2448000" anchor="t">
            <a:normAutofit/>
          </a:bodyPr>
          <a:lstStyle>
            <a:lvl1pPr>
              <a:lnSpc>
                <a:spcPct val="90000"/>
              </a:lnSpc>
              <a:defRPr sz="5000">
                <a:solidFill>
                  <a:schemeClr val="lt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>
          <a:xfrm>
            <a:off x="1296162" y="6660833"/>
            <a:ext cx="1008126" cy="324040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23.09.2019</a:t>
            </a:fld>
            <a:endParaRPr lang="nb-NO" dirty="0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>
          <a:xfrm>
            <a:off x="2520315" y="6660833"/>
            <a:ext cx="5040630" cy="32404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Navn </a:t>
            </a:r>
            <a:r>
              <a:rPr lang="nb-NO" dirty="0" err="1"/>
              <a:t>Navnesen</a:t>
            </a:r>
            <a:r>
              <a:rPr lang="nb-NO" dirty="0"/>
              <a:t> og sted</a:t>
            </a:r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>
          <a:xfrm>
            <a:off x="13480086" y="7681260"/>
            <a:ext cx="345643" cy="221599"/>
          </a:xfrm>
        </p:spPr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0035" y="455558"/>
            <a:ext cx="191414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11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0090" y="2340293"/>
            <a:ext cx="10441305" cy="522065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2558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tekst &amp; innhold /m undertit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0090" y="2160270"/>
            <a:ext cx="6300788" cy="72009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20090" y="3060383"/>
            <a:ext cx="6300788" cy="450056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 hasCustomPrompt="1"/>
          </p:nvPr>
        </p:nvSpPr>
        <p:spPr>
          <a:xfrm>
            <a:off x="7560945" y="1080135"/>
            <a:ext cx="6300788" cy="648081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Sett inn innhold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0091" y="1080135"/>
            <a:ext cx="6300788" cy="864108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58001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&amp;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20090" y="2160270"/>
            <a:ext cx="6300788" cy="5400675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 hasCustomPrompt="1"/>
          </p:nvPr>
        </p:nvSpPr>
        <p:spPr>
          <a:xfrm>
            <a:off x="7560945" y="1080135"/>
            <a:ext cx="6300788" cy="648081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Sett inn innhold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0090" y="1080135"/>
            <a:ext cx="6300788" cy="864108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4857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, tekst og teks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0090" y="2160270"/>
            <a:ext cx="6300788" cy="72009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20090" y="3060383"/>
            <a:ext cx="6300788" cy="450056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0090" y="1080135"/>
            <a:ext cx="6300788" cy="864108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1426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/>
          <p:cNvSpPr>
            <a:spLocks noGrp="1"/>
          </p:cNvSpPr>
          <p:nvPr>
            <p:ph type="pic" sz="quarter" idx="10"/>
          </p:nvPr>
        </p:nvSpPr>
        <p:spPr>
          <a:xfrm>
            <a:off x="720090" y="1080137"/>
            <a:ext cx="13159645" cy="6480810"/>
          </a:xfrm>
          <a:prstGeom prst="rect">
            <a:avLst/>
          </a:prstGeom>
          <a:solidFill>
            <a:schemeClr val="lt2"/>
          </a:solidFill>
        </p:spPr>
        <p:txBody>
          <a:bodyPr lIns="0" tIns="1440000" rIns="0" bIns="0" anchor="t" anchorCtr="1"/>
          <a:lstStyle>
            <a:lvl1pPr marL="0" indent="0">
              <a:buNone/>
              <a:defRPr sz="1800"/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0035" y="455558"/>
            <a:ext cx="191414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582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kon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2" hasCustomPrompt="1"/>
          </p:nvPr>
        </p:nvSpPr>
        <p:spPr>
          <a:xfrm>
            <a:off x="720090" y="1080137"/>
            <a:ext cx="13159645" cy="6480810"/>
          </a:xfrm>
          <a:prstGeom prst="rect">
            <a:avLst/>
          </a:prstGeom>
          <a:solidFill>
            <a:srgbClr val="DBD6D4"/>
          </a:solidFill>
        </p:spPr>
        <p:txBody>
          <a:bodyPr lIns="0" tIns="1440000" rIns="0" bIns="0" anchor="ctr"/>
          <a:lstStyle>
            <a:lvl1pPr marL="0" indent="0" algn="ctr">
              <a:buNone/>
              <a:defRPr sz="100" baseline="0"/>
            </a:lvl1pPr>
          </a:lstStyle>
          <a:p>
            <a:pPr lvl="0"/>
            <a:r>
              <a:rPr lang="nb-NO" sz="100" dirty="0"/>
              <a:t> </a:t>
            </a:r>
            <a:endParaRPr lang="nb-NO" dirty="0"/>
          </a:p>
        </p:txBody>
      </p:sp>
      <p:sp>
        <p:nvSpPr>
          <p:cNvPr id="4" name="Plassholder for bilde 6"/>
          <p:cNvSpPr>
            <a:spLocks noGrp="1"/>
          </p:cNvSpPr>
          <p:nvPr>
            <p:ph type="pic" sz="quarter" idx="11" hasCustomPrompt="1"/>
          </p:nvPr>
        </p:nvSpPr>
        <p:spPr>
          <a:xfrm>
            <a:off x="4995624" y="2160271"/>
            <a:ext cx="4608576" cy="4320540"/>
          </a:xfrm>
          <a:prstGeom prst="rect">
            <a:avLst/>
          </a:prstGeom>
          <a:noFill/>
        </p:spPr>
        <p:txBody>
          <a:bodyPr lIns="0" tIns="1080000" rIns="0" bIns="0" anchor="t" anchorCtr="1"/>
          <a:lstStyle>
            <a:lvl1pPr marL="0" indent="0">
              <a:buNone/>
              <a:defRPr sz="1800"/>
            </a:lvl1pPr>
          </a:lstStyle>
          <a:p>
            <a:r>
              <a:rPr lang="nb-NO" dirty="0"/>
              <a:t>Ikon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0035" y="455558"/>
            <a:ext cx="191414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387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720090" y="1080135"/>
            <a:ext cx="10441305" cy="86410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0090" y="2340293"/>
            <a:ext cx="10441305" cy="52206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0090" y="7812977"/>
            <a:ext cx="1152144" cy="22159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651F3-9B16-40C6-B209-3688FC9C95F6}" type="datetimeFigureOut">
              <a:rPr lang="nb-NO" smtClean="0"/>
              <a:t>23.09.2019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229150" y="7812977"/>
            <a:ext cx="8932245" cy="22159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3541235" y="7812977"/>
            <a:ext cx="345643" cy="22159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0521" y="332467"/>
            <a:ext cx="191414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85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0" r:id="rId4"/>
    <p:sldLayoutId id="2147483656" r:id="rId5"/>
    <p:sldLayoutId id="2147483658" r:id="rId6"/>
    <p:sldLayoutId id="2147483664" r:id="rId7"/>
    <p:sldLayoutId id="2147483660" r:id="rId8"/>
    <p:sldLayoutId id="2147483662" r:id="rId9"/>
    <p:sldLayoutId id="2147483659" r:id="rId10"/>
    <p:sldLayoutId id="2147483652" r:id="rId11"/>
    <p:sldLayoutId id="2147483653" r:id="rId12"/>
    <p:sldLayoutId id="2147483654" r:id="rId13"/>
    <p:sldLayoutId id="2147483655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30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ts val="2600"/>
        </a:lnSpc>
        <a:spcBef>
          <a:spcPts val="4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ts val="2600"/>
        </a:lnSpc>
        <a:spcBef>
          <a:spcPts val="4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ts val="2200"/>
        </a:lnSpc>
        <a:spcBef>
          <a:spcPts val="4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216000" algn="l" defTabSz="914400" rtl="0" eaLnBrk="1" latinLnBrk="0" hangingPunct="1">
        <a:lnSpc>
          <a:spcPts val="2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16000" algn="l" defTabSz="914400" rtl="0" eaLnBrk="1" latinLnBrk="0" hangingPunct="1">
        <a:lnSpc>
          <a:spcPts val="18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sz="2400" dirty="0" smtClean="0"/>
              <a:t>Koordineringsrådet 23.09.19:</a:t>
            </a:r>
            <a:br>
              <a:rPr lang="nb-NO" sz="2400" dirty="0" smtClean="0"/>
            </a:br>
            <a:r>
              <a:rPr lang="nb-NO" sz="2400" dirty="0"/>
              <a:t/>
            </a:r>
            <a:br>
              <a:rPr lang="nb-NO" sz="2400" dirty="0"/>
            </a:br>
            <a:r>
              <a:rPr lang="nb-NO" sz="2400" dirty="0" smtClean="0"/>
              <a:t/>
            </a:r>
            <a:br>
              <a:rPr lang="nb-NO" sz="2400" dirty="0" smtClean="0"/>
            </a:br>
            <a:r>
              <a:rPr lang="nb-NO" sz="2400" dirty="0" smtClean="0"/>
              <a:t/>
            </a:r>
            <a:br>
              <a:rPr lang="nb-NO" sz="2400" dirty="0" smtClean="0"/>
            </a:br>
            <a:r>
              <a:rPr lang="nb-NO" sz="3600" dirty="0"/>
              <a:t/>
            </a:r>
            <a:br>
              <a:rPr lang="nb-NO" sz="3600" dirty="0"/>
            </a:br>
            <a:r>
              <a:rPr lang="nb-NO" sz="3600" dirty="0" smtClean="0"/>
              <a:t>Sak 39/19:  LIS1-utdanning – felles ansvar? </a:t>
            </a:r>
            <a:br>
              <a:rPr lang="nb-NO" sz="3600" dirty="0" smtClean="0"/>
            </a:br>
            <a:r>
              <a:rPr lang="nb-NO" sz="3600" dirty="0" smtClean="0"/>
              <a:t>Sjå på delavtale om samarbeid om </a:t>
            </a:r>
            <a:r>
              <a:rPr lang="nb-NO" sz="3600" dirty="0" err="1" smtClean="0"/>
              <a:t>turnusteneste</a:t>
            </a:r>
            <a:r>
              <a:rPr lang="nb-NO" sz="3600" dirty="0" smtClean="0"/>
              <a:t> for </a:t>
            </a:r>
            <a:r>
              <a:rPr lang="nb-NO" sz="3600" dirty="0" err="1" smtClean="0"/>
              <a:t>legar</a:t>
            </a:r>
            <a:endParaRPr lang="nb-NO" sz="3600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964E-E9E5-42F6-84DF-FF83CA64DD42}" type="datetime1">
              <a:rPr lang="nb-NO" smtClean="0"/>
              <a:pPr/>
              <a:t>23.09.2019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Trine Hunskår Vingsnes, fagdirektør Helse Førde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637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586740" y="1458468"/>
            <a:ext cx="9976484" cy="5616703"/>
          </a:xfrm>
        </p:spPr>
        <p:txBody>
          <a:bodyPr>
            <a:normAutofit fontScale="25000" lnSpcReduction="20000"/>
          </a:bodyPr>
          <a:lstStyle/>
          <a:p>
            <a:r>
              <a:rPr lang="nb-NO" sz="8000" dirty="0" smtClean="0"/>
              <a:t>Søknadsfrist 15.09., og vi må </a:t>
            </a:r>
            <a:r>
              <a:rPr lang="nb-NO" sz="8000" dirty="0" err="1" smtClean="0"/>
              <a:t>rekne</a:t>
            </a:r>
            <a:r>
              <a:rPr lang="nb-NO" sz="8000" dirty="0" smtClean="0"/>
              <a:t> med 550-600 </a:t>
            </a:r>
            <a:r>
              <a:rPr lang="nb-NO" sz="8000" dirty="0" err="1" smtClean="0"/>
              <a:t>søknadar</a:t>
            </a:r>
            <a:endParaRPr lang="nb-NO" sz="8000" dirty="0" smtClean="0"/>
          </a:p>
          <a:p>
            <a:pPr marL="0" indent="0">
              <a:buNone/>
            </a:pPr>
            <a:endParaRPr lang="nb-NO" sz="8000" dirty="0" smtClean="0"/>
          </a:p>
          <a:p>
            <a:r>
              <a:rPr lang="nb-NO" sz="8000" dirty="0" smtClean="0">
                <a:solidFill>
                  <a:srgbClr val="00B050"/>
                </a:solidFill>
              </a:rPr>
              <a:t>16.09.: Utsending av </a:t>
            </a:r>
            <a:r>
              <a:rPr lang="nb-NO" sz="8000" dirty="0" err="1" smtClean="0">
                <a:solidFill>
                  <a:srgbClr val="00B050"/>
                </a:solidFill>
              </a:rPr>
              <a:t>søknadar</a:t>
            </a:r>
            <a:r>
              <a:rPr lang="nb-NO" sz="8000" dirty="0" smtClean="0">
                <a:solidFill>
                  <a:srgbClr val="00B050"/>
                </a:solidFill>
              </a:rPr>
              <a:t> til gjennomlesing og grovsortering</a:t>
            </a:r>
          </a:p>
          <a:p>
            <a:pPr lvl="1"/>
            <a:r>
              <a:rPr lang="nb-NO" sz="8000" dirty="0" smtClean="0"/>
              <a:t>Gjeld: med. avd., kir. avd., ort. </a:t>
            </a:r>
            <a:r>
              <a:rPr lang="nb-NO" sz="8000" dirty="0"/>
              <a:t>a</a:t>
            </a:r>
            <a:r>
              <a:rPr lang="nb-NO" sz="8000" dirty="0" smtClean="0"/>
              <a:t>vd., PHV, NSH og LSH, </a:t>
            </a:r>
            <a:r>
              <a:rPr lang="nb-NO" sz="8000" dirty="0" err="1" smtClean="0"/>
              <a:t>kommunerepr</a:t>
            </a:r>
            <a:r>
              <a:rPr lang="nb-NO" sz="8000" dirty="0" smtClean="0"/>
              <a:t>.</a:t>
            </a:r>
          </a:p>
          <a:p>
            <a:pPr lvl="1"/>
            <a:r>
              <a:rPr lang="nb-NO" sz="8000" dirty="0" smtClean="0"/>
              <a:t>Andre er også velkomne med </a:t>
            </a:r>
            <a:r>
              <a:rPr lang="nb-NO" sz="8000" dirty="0" err="1" smtClean="0"/>
              <a:t>innspel</a:t>
            </a:r>
            <a:r>
              <a:rPr lang="nb-NO" sz="8000" dirty="0" smtClean="0"/>
              <a:t>!</a:t>
            </a:r>
          </a:p>
          <a:p>
            <a:pPr lvl="1"/>
            <a:r>
              <a:rPr lang="nb-NO" sz="8000" dirty="0" smtClean="0"/>
              <a:t>Frist for </a:t>
            </a:r>
            <a:r>
              <a:rPr lang="nb-NO" sz="8000" dirty="0" err="1" smtClean="0"/>
              <a:t>tilbakemeldingar</a:t>
            </a:r>
            <a:r>
              <a:rPr lang="nb-NO" sz="8000" dirty="0" smtClean="0"/>
              <a:t> 26.sept..</a:t>
            </a:r>
          </a:p>
          <a:p>
            <a:pPr lvl="1"/>
            <a:endParaRPr lang="nb-NO" sz="8000" dirty="0"/>
          </a:p>
          <a:p>
            <a:r>
              <a:rPr lang="nb-NO" sz="8000" dirty="0" smtClean="0"/>
              <a:t>Gjennomgang og prioritering for </a:t>
            </a:r>
            <a:r>
              <a:rPr lang="nb-NO" sz="8000" dirty="0" err="1" smtClean="0"/>
              <a:t>samtalar</a:t>
            </a:r>
            <a:r>
              <a:rPr lang="nb-NO" sz="8000" dirty="0" smtClean="0"/>
              <a:t>/intervju: 40-50 </a:t>
            </a:r>
            <a:r>
              <a:rPr lang="nb-NO" sz="8000" dirty="0" err="1" smtClean="0"/>
              <a:t>søkarar</a:t>
            </a:r>
            <a:r>
              <a:rPr lang="nb-NO" sz="8000" dirty="0" smtClean="0"/>
              <a:t> (</a:t>
            </a:r>
            <a:r>
              <a:rPr lang="nb-NO" sz="8000" dirty="0" err="1" smtClean="0"/>
              <a:t>fagdir</a:t>
            </a:r>
            <a:r>
              <a:rPr lang="nb-NO" sz="8000" dirty="0" smtClean="0"/>
              <a:t>. + HR)</a:t>
            </a:r>
          </a:p>
          <a:p>
            <a:pPr marL="0" indent="0">
              <a:buNone/>
            </a:pPr>
            <a:endParaRPr lang="nb-NO" sz="8000" dirty="0" smtClean="0"/>
          </a:p>
          <a:p>
            <a:r>
              <a:rPr lang="nb-NO" sz="8000" dirty="0" err="1" smtClean="0"/>
              <a:t>Intervjudagar</a:t>
            </a:r>
            <a:r>
              <a:rPr lang="nb-NO" sz="8000" dirty="0" smtClean="0"/>
              <a:t>: 09.-10.-11. oktober. Prioritert liste må </a:t>
            </a:r>
            <a:r>
              <a:rPr lang="nb-NO" sz="8000" dirty="0" err="1" smtClean="0"/>
              <a:t>vere</a:t>
            </a:r>
            <a:r>
              <a:rPr lang="nb-NO" sz="8000" dirty="0" smtClean="0"/>
              <a:t> klar til 24. oktober.</a:t>
            </a:r>
          </a:p>
          <a:p>
            <a:endParaRPr lang="nb-NO" sz="8000" dirty="0"/>
          </a:p>
          <a:p>
            <a:r>
              <a:rPr lang="nb-NO" sz="8000" dirty="0" smtClean="0">
                <a:solidFill>
                  <a:srgbClr val="FF0000"/>
                </a:solidFill>
              </a:rPr>
              <a:t>Samhandling med </a:t>
            </a:r>
            <a:r>
              <a:rPr lang="nb-NO" sz="8000" dirty="0" err="1" smtClean="0">
                <a:solidFill>
                  <a:srgbClr val="FF0000"/>
                </a:solidFill>
              </a:rPr>
              <a:t>kommunane</a:t>
            </a:r>
            <a:endParaRPr lang="nb-NO" sz="8000" dirty="0" smtClean="0">
              <a:solidFill>
                <a:srgbClr val="FF0000"/>
              </a:solidFill>
            </a:endParaRPr>
          </a:p>
          <a:p>
            <a:pPr lvl="1"/>
            <a:r>
              <a:rPr lang="nb-NO" sz="8000" dirty="0" smtClean="0"/>
              <a:t>Tema i fagråd 12.09.</a:t>
            </a:r>
          </a:p>
          <a:p>
            <a:pPr lvl="1"/>
            <a:r>
              <a:rPr lang="nb-NO" sz="8000" dirty="0" smtClean="0"/>
              <a:t>Samhandlingsmøte om LIS1-tenesta: 18.10.</a:t>
            </a:r>
          </a:p>
          <a:p>
            <a:pPr lvl="1"/>
            <a:endParaRPr lang="nb-NO" sz="8000" dirty="0"/>
          </a:p>
          <a:p>
            <a:r>
              <a:rPr lang="nb-NO" sz="8000" dirty="0" smtClean="0"/>
              <a:t>Dei første </a:t>
            </a:r>
            <a:r>
              <a:rPr lang="nb-NO" sz="8000" dirty="0" err="1" smtClean="0"/>
              <a:t>tilboda</a:t>
            </a:r>
            <a:r>
              <a:rPr lang="nb-NO" sz="8000" dirty="0" smtClean="0"/>
              <a:t> går ut 29. oktober</a:t>
            </a:r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586739" y="470535"/>
            <a:ext cx="11978377" cy="864108"/>
          </a:xfrm>
        </p:spPr>
        <p:txBody>
          <a:bodyPr/>
          <a:lstStyle/>
          <a:p>
            <a:r>
              <a:rPr lang="nb-NO" dirty="0" smtClean="0"/>
              <a:t>1) </a:t>
            </a:r>
            <a:r>
              <a:rPr lang="nb-NO" dirty="0" err="1" smtClean="0"/>
              <a:t>Frå</a:t>
            </a:r>
            <a:r>
              <a:rPr lang="nb-NO" dirty="0" smtClean="0"/>
              <a:t> fagrådet 12.09.: Tilsettingsprosess for LIS 1 </a:t>
            </a:r>
            <a:r>
              <a:rPr lang="nb-NO" dirty="0" err="1" smtClean="0"/>
              <a:t>hausten</a:t>
            </a:r>
            <a:r>
              <a:rPr lang="nb-NO" dirty="0" smtClean="0"/>
              <a:t> 2019: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1766" y="2268753"/>
            <a:ext cx="4955637" cy="4559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693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720090" y="1066800"/>
            <a:ext cx="10441305" cy="64941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Behov for revisjon: </a:t>
            </a:r>
            <a:r>
              <a:rPr lang="nb-NO" dirty="0" err="1" smtClean="0"/>
              <a:t>Nokre</a:t>
            </a:r>
            <a:r>
              <a:rPr lang="nb-NO" dirty="0" smtClean="0"/>
              <a:t> punkt</a:t>
            </a:r>
          </a:p>
          <a:p>
            <a:pPr marL="0" indent="0">
              <a:buNone/>
            </a:pPr>
            <a:endParaRPr lang="nb-NO" dirty="0" smtClean="0"/>
          </a:p>
          <a:p>
            <a:pPr lvl="2"/>
            <a:r>
              <a:rPr lang="nb-NO" dirty="0" err="1" smtClean="0"/>
              <a:t>Språkleg</a:t>
            </a:r>
            <a:r>
              <a:rPr lang="nb-NO" dirty="0" smtClean="0"/>
              <a:t>: </a:t>
            </a:r>
          </a:p>
          <a:p>
            <a:pPr lvl="3"/>
            <a:r>
              <a:rPr lang="nb-NO" dirty="0" smtClean="0"/>
              <a:t>Avtalen refererer til «ny» ordning for </a:t>
            </a:r>
            <a:r>
              <a:rPr lang="nb-NO" dirty="0" err="1" smtClean="0"/>
              <a:t>turnusteneste</a:t>
            </a:r>
            <a:r>
              <a:rPr lang="nb-NO" dirty="0" smtClean="0"/>
              <a:t> </a:t>
            </a:r>
            <a:r>
              <a:rPr lang="nb-NO" dirty="0" err="1" smtClean="0"/>
              <a:t>frå</a:t>
            </a:r>
            <a:r>
              <a:rPr lang="nb-NO" dirty="0" smtClean="0"/>
              <a:t> 2012</a:t>
            </a:r>
          </a:p>
          <a:p>
            <a:pPr lvl="3"/>
            <a:r>
              <a:rPr lang="nb-NO" dirty="0" smtClean="0"/>
              <a:t>No </a:t>
            </a:r>
            <a:r>
              <a:rPr lang="nb-NO" dirty="0" err="1" smtClean="0"/>
              <a:t>heiter</a:t>
            </a:r>
            <a:r>
              <a:rPr lang="nb-NO" dirty="0" smtClean="0"/>
              <a:t> det LIS 1 ( </a:t>
            </a:r>
            <a:r>
              <a:rPr lang="nb-NO" dirty="0" err="1" smtClean="0"/>
              <a:t>jmf</a:t>
            </a:r>
            <a:r>
              <a:rPr lang="nb-NO" dirty="0" smtClean="0"/>
              <a:t> ny ordning for </a:t>
            </a:r>
            <a:r>
              <a:rPr lang="nb-NO" dirty="0" err="1" smtClean="0"/>
              <a:t>legars</a:t>
            </a:r>
            <a:r>
              <a:rPr lang="nb-NO" dirty="0" smtClean="0"/>
              <a:t> spesialisering), </a:t>
            </a:r>
            <a:r>
              <a:rPr lang="nb-NO" dirty="0" err="1" smtClean="0"/>
              <a:t>ikkje</a:t>
            </a:r>
            <a:r>
              <a:rPr lang="nb-NO" dirty="0" smtClean="0"/>
              <a:t> turnuslege</a:t>
            </a:r>
          </a:p>
          <a:p>
            <a:pPr marL="648000" lvl="3" indent="0">
              <a:buNone/>
            </a:pPr>
            <a:endParaRPr lang="nb-NO" dirty="0" smtClean="0"/>
          </a:p>
          <a:p>
            <a:pPr lvl="2"/>
            <a:r>
              <a:rPr lang="nb-NO" dirty="0" smtClean="0"/>
              <a:t>Del om </a:t>
            </a:r>
            <a:r>
              <a:rPr lang="nb-NO" dirty="0" err="1" smtClean="0"/>
              <a:t>hovudelement</a:t>
            </a:r>
            <a:r>
              <a:rPr lang="nb-NO" dirty="0" smtClean="0"/>
              <a:t> i turnusordninga:</a:t>
            </a:r>
          </a:p>
          <a:p>
            <a:pPr lvl="3"/>
            <a:r>
              <a:rPr lang="nb-NO" dirty="0" smtClean="0"/>
              <a:t>Punkt om </a:t>
            </a:r>
            <a:r>
              <a:rPr lang="nb-NO" dirty="0" err="1" smtClean="0"/>
              <a:t>tostegs</a:t>
            </a:r>
            <a:r>
              <a:rPr lang="nb-NO" dirty="0" smtClean="0"/>
              <a:t> modell (rekrutteringssvake område får </a:t>
            </a:r>
            <a:r>
              <a:rPr lang="nb-NO" dirty="0" err="1" smtClean="0"/>
              <a:t>tilsetje</a:t>
            </a:r>
            <a:r>
              <a:rPr lang="nb-NO" dirty="0" smtClean="0"/>
              <a:t> først) gjeld </a:t>
            </a:r>
            <a:r>
              <a:rPr lang="nb-NO" dirty="0" err="1" smtClean="0"/>
              <a:t>ikkje</a:t>
            </a:r>
            <a:r>
              <a:rPr lang="nb-NO" dirty="0" smtClean="0"/>
              <a:t> lenger.</a:t>
            </a:r>
          </a:p>
          <a:p>
            <a:pPr lvl="3"/>
            <a:r>
              <a:rPr lang="nb-NO" dirty="0" smtClean="0"/>
              <a:t>Tal </a:t>
            </a:r>
            <a:r>
              <a:rPr lang="nb-NO" dirty="0" err="1" smtClean="0"/>
              <a:t>turnusstillingar</a:t>
            </a:r>
            <a:r>
              <a:rPr lang="nb-NO" dirty="0" smtClean="0"/>
              <a:t> har endra seg </a:t>
            </a:r>
            <a:r>
              <a:rPr lang="nb-NO" dirty="0" err="1" smtClean="0"/>
              <a:t>sidan</a:t>
            </a:r>
            <a:r>
              <a:rPr lang="nb-NO" dirty="0" smtClean="0"/>
              <a:t> 2012.</a:t>
            </a:r>
          </a:p>
          <a:p>
            <a:pPr lvl="3"/>
            <a:endParaRPr lang="nb-NO" dirty="0"/>
          </a:p>
          <a:p>
            <a:pPr lvl="2"/>
            <a:r>
              <a:rPr lang="nb-NO" dirty="0" smtClean="0"/>
              <a:t>Sjå på delen om kriterier ved </a:t>
            </a:r>
            <a:r>
              <a:rPr lang="nb-NO" dirty="0" err="1" smtClean="0"/>
              <a:t>tilsetjing</a:t>
            </a:r>
            <a:r>
              <a:rPr lang="nb-NO" dirty="0" smtClean="0"/>
              <a:t> og vektinga av </a:t>
            </a:r>
            <a:r>
              <a:rPr lang="nb-NO" dirty="0" err="1" smtClean="0"/>
              <a:t>desse</a:t>
            </a:r>
            <a:r>
              <a:rPr lang="nb-NO" dirty="0" smtClean="0"/>
              <a:t>:</a:t>
            </a:r>
          </a:p>
          <a:p>
            <a:pPr lvl="3"/>
            <a:r>
              <a:rPr lang="nb-NO" dirty="0" smtClean="0"/>
              <a:t>Omsynet til rekruttering ( t.d. lokal tilknytting)</a:t>
            </a:r>
          </a:p>
          <a:p>
            <a:pPr lvl="3"/>
            <a:r>
              <a:rPr lang="nb-NO" dirty="0" smtClean="0"/>
              <a:t>Omsynet til at Helse Førde sine tilsette skal </a:t>
            </a:r>
            <a:r>
              <a:rPr lang="nb-NO" dirty="0" err="1" smtClean="0"/>
              <a:t>spegle</a:t>
            </a:r>
            <a:r>
              <a:rPr lang="nb-NO" dirty="0" smtClean="0"/>
              <a:t> befolkninga</a:t>
            </a:r>
          </a:p>
          <a:p>
            <a:pPr lvl="3"/>
            <a:endParaRPr lang="nb-NO" dirty="0"/>
          </a:p>
          <a:p>
            <a:pPr lvl="2"/>
            <a:r>
              <a:rPr lang="nb-NO" dirty="0" smtClean="0"/>
              <a:t>Del om rettleiing:</a:t>
            </a:r>
          </a:p>
          <a:p>
            <a:pPr lvl="3"/>
            <a:r>
              <a:rPr lang="nb-NO" dirty="0" smtClean="0"/>
              <a:t>«</a:t>
            </a:r>
            <a:r>
              <a:rPr lang="nb-NO" dirty="0" err="1" smtClean="0"/>
              <a:t>Tilbod</a:t>
            </a:r>
            <a:r>
              <a:rPr lang="nb-NO" dirty="0" smtClean="0"/>
              <a:t> om introduksjonsprogram» er gradvis blitt til 4 obligatoriske </a:t>
            </a:r>
            <a:r>
              <a:rPr lang="nb-NO" dirty="0" err="1" smtClean="0"/>
              <a:t>dagar</a:t>
            </a:r>
            <a:endParaRPr lang="nb-NO" dirty="0" smtClean="0"/>
          </a:p>
          <a:p>
            <a:pPr lvl="3"/>
            <a:r>
              <a:rPr lang="nb-NO" dirty="0" smtClean="0"/>
              <a:t>Ingen omtale av læringsmål og </a:t>
            </a:r>
            <a:r>
              <a:rPr lang="nb-NO" dirty="0" err="1" smtClean="0"/>
              <a:t>læringsaktivitetar</a:t>
            </a:r>
            <a:r>
              <a:rPr lang="nb-NO" dirty="0" smtClean="0"/>
              <a:t> ( </a:t>
            </a:r>
            <a:r>
              <a:rPr lang="nb-NO" dirty="0" err="1" smtClean="0"/>
              <a:t>korleis</a:t>
            </a:r>
            <a:r>
              <a:rPr lang="nb-NO" dirty="0" smtClean="0"/>
              <a:t> vi </a:t>
            </a:r>
            <a:r>
              <a:rPr lang="nb-NO" dirty="0" err="1" smtClean="0"/>
              <a:t>driftar</a:t>
            </a:r>
            <a:r>
              <a:rPr lang="nb-NO" dirty="0" smtClean="0"/>
              <a:t> LIS1-tenesta </a:t>
            </a:r>
            <a:r>
              <a:rPr lang="nb-NO" dirty="0" err="1" smtClean="0"/>
              <a:t>no</a:t>
            </a:r>
            <a:r>
              <a:rPr lang="nb-NO" dirty="0" smtClean="0"/>
              <a:t>)</a:t>
            </a:r>
          </a:p>
          <a:p>
            <a:pPr lvl="3"/>
            <a:endParaRPr lang="nb-NO" dirty="0"/>
          </a:p>
          <a:p>
            <a:pPr lvl="2"/>
            <a:r>
              <a:rPr lang="nb-NO" dirty="0" smtClean="0"/>
              <a:t>Del om prosess ved utlysing og </a:t>
            </a:r>
            <a:r>
              <a:rPr lang="nb-NO" dirty="0" err="1" smtClean="0"/>
              <a:t>tilsetjing</a:t>
            </a:r>
            <a:r>
              <a:rPr lang="nb-NO" dirty="0" smtClean="0"/>
              <a:t> – </a:t>
            </a:r>
            <a:r>
              <a:rPr lang="nb-NO" dirty="0" err="1" smtClean="0"/>
              <a:t>nokre</a:t>
            </a:r>
            <a:r>
              <a:rPr lang="nb-NO" dirty="0" smtClean="0"/>
              <a:t> punkt som bør </a:t>
            </a:r>
            <a:r>
              <a:rPr lang="nb-NO" dirty="0" err="1" smtClean="0"/>
              <a:t>justerast</a:t>
            </a:r>
            <a:endParaRPr lang="nb-NO" dirty="0" smtClean="0"/>
          </a:p>
          <a:p>
            <a:pPr lvl="3"/>
            <a:endParaRPr lang="nb-NO" dirty="0" smtClean="0"/>
          </a:p>
          <a:p>
            <a:pPr lvl="3"/>
            <a:endParaRPr lang="nb-NO" dirty="0" smtClean="0"/>
          </a:p>
          <a:p>
            <a:pPr lvl="3"/>
            <a:endParaRPr lang="nb-NO" dirty="0"/>
          </a:p>
          <a:p>
            <a:pPr lvl="2"/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720089" y="676942"/>
            <a:ext cx="10441305" cy="864108"/>
          </a:xfrm>
        </p:spPr>
        <p:txBody>
          <a:bodyPr/>
          <a:lstStyle/>
          <a:p>
            <a:r>
              <a:rPr lang="nb-NO" dirty="0" smtClean="0"/>
              <a:t>2) Status i høve </a:t>
            </a:r>
            <a:r>
              <a:rPr lang="nb-NO" dirty="0" err="1" smtClean="0"/>
              <a:t>gjeldande</a:t>
            </a:r>
            <a:r>
              <a:rPr lang="nb-NO" dirty="0" smtClean="0"/>
              <a:t> avtale </a:t>
            </a:r>
            <a:r>
              <a:rPr lang="nb-NO" dirty="0" err="1" smtClean="0"/>
              <a:t>frå</a:t>
            </a:r>
            <a:r>
              <a:rPr lang="nb-NO" dirty="0" smtClean="0"/>
              <a:t> 2014: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1394" y="2047875"/>
            <a:ext cx="3248025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397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Samhandlingsmøte mellom Helse Førde, Fylkesmannen og </a:t>
            </a:r>
            <a:r>
              <a:rPr lang="nb-NO" dirty="0" err="1" smtClean="0"/>
              <a:t>kommunane</a:t>
            </a:r>
            <a:r>
              <a:rPr lang="nb-NO" dirty="0" smtClean="0"/>
              <a:t> skal </a:t>
            </a:r>
            <a:r>
              <a:rPr lang="nb-NO" dirty="0" err="1" smtClean="0"/>
              <a:t>føregå</a:t>
            </a:r>
            <a:r>
              <a:rPr lang="nb-NO" dirty="0" smtClean="0"/>
              <a:t> 18. oktober 2019.</a:t>
            </a:r>
            <a:endParaRPr lang="nb-NO" dirty="0"/>
          </a:p>
          <a:p>
            <a:r>
              <a:rPr lang="nb-NO" dirty="0" smtClean="0"/>
              <a:t>Dette forumet kan få i </a:t>
            </a:r>
            <a:r>
              <a:rPr lang="nb-NO" dirty="0" err="1" smtClean="0"/>
              <a:t>oppgåve</a:t>
            </a:r>
            <a:r>
              <a:rPr lang="nb-NO" dirty="0" smtClean="0"/>
              <a:t> å gjennomgå avtalen og </a:t>
            </a:r>
            <a:r>
              <a:rPr lang="nb-NO" dirty="0" err="1" smtClean="0"/>
              <a:t>gje</a:t>
            </a:r>
            <a:r>
              <a:rPr lang="nb-NO" dirty="0" smtClean="0"/>
              <a:t> råd i høve behov for revisjon</a:t>
            </a:r>
          </a:p>
          <a:p>
            <a:pPr lvl="2"/>
            <a:r>
              <a:rPr lang="nb-NO" dirty="0" err="1" smtClean="0"/>
              <a:t>noverande</a:t>
            </a:r>
            <a:r>
              <a:rPr lang="nb-NO" dirty="0" smtClean="0"/>
              <a:t> praksis</a:t>
            </a:r>
          </a:p>
          <a:p>
            <a:pPr lvl="2"/>
            <a:r>
              <a:rPr lang="nb-NO" dirty="0" smtClean="0"/>
              <a:t>eventuelle </a:t>
            </a:r>
            <a:r>
              <a:rPr lang="nb-NO" dirty="0" err="1" smtClean="0"/>
              <a:t>endringsynskjer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r>
              <a:rPr lang="nb-NO" dirty="0" err="1" smtClean="0"/>
              <a:t>Avtaleutvalet</a:t>
            </a:r>
            <a:endParaRPr lang="nb-NO" dirty="0"/>
          </a:p>
          <a:p>
            <a:r>
              <a:rPr lang="nb-NO" dirty="0" smtClean="0"/>
              <a:t>Fagrådet</a:t>
            </a:r>
          </a:p>
          <a:p>
            <a:r>
              <a:rPr lang="nb-NO" dirty="0" smtClean="0"/>
              <a:t>Koordineringsrådet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Forslag: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05258352"/>
      </p:ext>
    </p:extLst>
  </p:cSld>
  <p:clrMapOvr>
    <a:masterClrMapping/>
  </p:clrMapOvr>
</p:sld>
</file>

<file path=ppt/theme/theme1.xml><?xml version="1.0" encoding="utf-8"?>
<a:theme xmlns:a="http://schemas.openxmlformats.org/drawingml/2006/main" name="Mal01_Format_16-9">
  <a:themeElements>
    <a:clrScheme name="Helse Vest">
      <a:dk1>
        <a:sysClr val="windowText" lastClr="000000"/>
      </a:dk1>
      <a:lt1>
        <a:sysClr val="window" lastClr="FFFFFF"/>
      </a:lt1>
      <a:dk2>
        <a:srgbClr val="323232"/>
      </a:dk2>
      <a:lt2>
        <a:srgbClr val="E7E6E6"/>
      </a:lt2>
      <a:accent1>
        <a:srgbClr val="00338D"/>
      </a:accent1>
      <a:accent2>
        <a:srgbClr val="86786F"/>
      </a:accent2>
      <a:accent3>
        <a:srgbClr val="7AB2DC"/>
      </a:accent3>
      <a:accent4>
        <a:srgbClr val="F7D93E"/>
      </a:accent4>
      <a:accent5>
        <a:srgbClr val="FA7369"/>
      </a:accent5>
      <a:accent6>
        <a:srgbClr val="7DDBD4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mal_HelseVest_16_9.potx" id="{3327F725-F5AB-4F23-8515-419A6D40C242}" vid="{9E4DF230-4A50-432A-B0B1-1FB5168D8C8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D4447312DA7BD4A96285F47EEAC4356" ma:contentTypeVersion="1" ma:contentTypeDescription="Opprett et nytt dokument." ma:contentTypeScope="" ma:versionID="aab5d890a453b45996f5a064a767146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90c0180eee9ee720d3a6c588d300bb7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762356B-17A7-4063-8489-06B76D99A7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1D5340-D865-44E3-AB7B-A17648FF36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C838CB-AC11-4873-915B-2EA06E4271B3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PowerPointmal HFD 16-9</Template>
  <TotalTime>39</TotalTime>
  <Words>320</Words>
  <Application>Microsoft Office PowerPoint</Application>
  <PresentationFormat>Egendefinert</PresentationFormat>
  <Paragraphs>53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</vt:lpstr>
      <vt:lpstr>Mal01_Format_16-9</vt:lpstr>
      <vt:lpstr>Koordineringsrådet 23.09.19:     Sak 39/19:  LIS1-utdanning – felles ansvar?  Sjå på delavtale om samarbeid om turnusteneste for legar</vt:lpstr>
      <vt:lpstr>1) Frå fagrådet 12.09.: Tilsettingsprosess for LIS 1 hausten 2019:</vt:lpstr>
      <vt:lpstr>2) Status i høve gjeldande avtale frå 2014:</vt:lpstr>
      <vt:lpstr>Forslag:</vt:lpstr>
    </vt:vector>
  </TitlesOfParts>
  <Company>Helse Vest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Lindseth, Thomas Christopher Manzini</dc:creator>
  <cp:lastModifiedBy>Holvik, Tone</cp:lastModifiedBy>
  <cp:revision>5</cp:revision>
  <dcterms:created xsi:type="dcterms:W3CDTF">2018-07-02T08:59:43Z</dcterms:created>
  <dcterms:modified xsi:type="dcterms:W3CDTF">2019-09-23T18:43:12Z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0x0101009D4447312DA7BD4A96285F47EEAC4356</vt:lpwstr>
  </property>
</Properties>
</file>