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14E1-A130-4B12-9622-AA2EE9FA80FC}" type="datetimeFigureOut">
              <a:rPr lang="nn-NO" smtClean="0"/>
              <a:t>07.10.2019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5DD-651F-4F65-A3D5-18C44265E72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0230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14E1-A130-4B12-9622-AA2EE9FA80FC}" type="datetimeFigureOut">
              <a:rPr lang="nn-NO" smtClean="0"/>
              <a:t>07.10.2019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5DD-651F-4F65-A3D5-18C44265E72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3900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14E1-A130-4B12-9622-AA2EE9FA80FC}" type="datetimeFigureOut">
              <a:rPr lang="nn-NO" smtClean="0"/>
              <a:t>07.10.2019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5DD-651F-4F65-A3D5-18C44265E72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98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14E1-A130-4B12-9622-AA2EE9FA80FC}" type="datetimeFigureOut">
              <a:rPr lang="nn-NO" smtClean="0"/>
              <a:t>07.10.2019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5DD-651F-4F65-A3D5-18C44265E72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4410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14E1-A130-4B12-9622-AA2EE9FA80FC}" type="datetimeFigureOut">
              <a:rPr lang="nn-NO" smtClean="0"/>
              <a:t>07.10.2019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5DD-651F-4F65-A3D5-18C44265E72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3471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14E1-A130-4B12-9622-AA2EE9FA80FC}" type="datetimeFigureOut">
              <a:rPr lang="nn-NO" smtClean="0"/>
              <a:t>07.10.2019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5DD-651F-4F65-A3D5-18C44265E72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5323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14E1-A130-4B12-9622-AA2EE9FA80FC}" type="datetimeFigureOut">
              <a:rPr lang="nn-NO" smtClean="0"/>
              <a:t>07.10.2019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5DD-651F-4F65-A3D5-18C44265E72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1063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14E1-A130-4B12-9622-AA2EE9FA80FC}" type="datetimeFigureOut">
              <a:rPr lang="nn-NO" smtClean="0"/>
              <a:t>07.10.2019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5DD-651F-4F65-A3D5-18C44265E72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8792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14E1-A130-4B12-9622-AA2EE9FA80FC}" type="datetimeFigureOut">
              <a:rPr lang="nn-NO" smtClean="0"/>
              <a:t>07.10.2019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5DD-651F-4F65-A3D5-18C44265E72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7426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14E1-A130-4B12-9622-AA2EE9FA80FC}" type="datetimeFigureOut">
              <a:rPr lang="nn-NO" smtClean="0"/>
              <a:t>07.10.2019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5DD-651F-4F65-A3D5-18C44265E72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1812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14E1-A130-4B12-9622-AA2EE9FA80FC}" type="datetimeFigureOut">
              <a:rPr lang="nn-NO" smtClean="0"/>
              <a:t>07.10.2019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5DD-651F-4F65-A3D5-18C44265E72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5855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E14E1-A130-4B12-9622-AA2EE9FA80FC}" type="datetimeFigureOut">
              <a:rPr lang="nn-NO" smtClean="0"/>
              <a:t>07.10.2019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EC5DD-651F-4F65-A3D5-18C44265E72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7877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Framtidige </a:t>
            </a:r>
            <a:r>
              <a:rPr lang="nb-NO" dirty="0" err="1" smtClean="0"/>
              <a:t>regionar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65731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Større og </a:t>
            </a:r>
            <a:r>
              <a:rPr lang="nb-NO" dirty="0" err="1" smtClean="0"/>
              <a:t>sterkare</a:t>
            </a:r>
            <a:r>
              <a:rPr lang="nb-NO" dirty="0" smtClean="0"/>
              <a:t> regionråd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Vurdere større og sterkare regionråd </a:t>
            </a:r>
          </a:p>
          <a:p>
            <a:r>
              <a:rPr lang="nn-NO" dirty="0" smtClean="0"/>
              <a:t>Men sjå i samanheng med  naturlege bu- og arbeidsmarknadsregionar (BA-regionar). Femner regionrådet i stor grad ut over naturlege BAS regionar, vil det vere uheldig</a:t>
            </a:r>
          </a:p>
          <a:p>
            <a:r>
              <a:rPr lang="nn-NO" b="1" i="1" dirty="0" smtClean="0"/>
              <a:t>Regionråda må bli større og ein bør starte raskt med å invitere kommunar til å drøfte nye regionråd. </a:t>
            </a:r>
            <a:endParaRPr lang="nn-NO" b="1" i="1" dirty="0"/>
          </a:p>
        </p:txBody>
      </p:sp>
    </p:spTree>
    <p:extLst>
      <p:ext uri="{BB962C8B-B14F-4D97-AF65-F5344CB8AC3E}">
        <p14:creationId xmlns:p14="http://schemas.microsoft.com/office/powerpoint/2010/main" val="324706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Bu- og </a:t>
            </a:r>
            <a:r>
              <a:rPr lang="nb-NO" dirty="0" err="1" smtClean="0"/>
              <a:t>arbeidsmarknadsregionar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Ein BA-region - region med felles marknader for arbeidskraft og eventuelt tenester retta mot </a:t>
            </a:r>
            <a:r>
              <a:rPr lang="nn-NO" dirty="0" err="1" smtClean="0"/>
              <a:t>hushaldningar</a:t>
            </a:r>
            <a:endParaRPr lang="nn-NO" dirty="0"/>
          </a:p>
          <a:p>
            <a:r>
              <a:rPr lang="nn-NO" dirty="0" smtClean="0"/>
              <a:t>Kan òg omtalast som funksjonelle regioner -  samhandling i økonomisk forstand, t.d. samhandling i form av handel av varer og tenester retta mot dei andre institusjonelle sektorane, finansielle investeringar, arbeidskapital, informasjonsutvikling, og flyttemønster</a:t>
            </a:r>
          </a:p>
          <a:p>
            <a:r>
              <a:rPr lang="nn-NO" dirty="0" smtClean="0"/>
              <a:t> </a:t>
            </a:r>
            <a:r>
              <a:rPr lang="nn-NO" b="1" i="1" dirty="0" smtClean="0"/>
              <a:t>Det er viktig å tilpasse storleiken på regionråda til BA-regionen slik at regionen utgjer ein naturleg bu- og arbeidsmarknad. 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57741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framtidig modell</a:t>
            </a:r>
            <a:endParaRPr lang="nn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379622"/>
            <a:ext cx="11618211" cy="605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376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Konklusjon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R</a:t>
            </a:r>
            <a:r>
              <a:rPr lang="nn-NO" dirty="0" smtClean="0"/>
              <a:t>egionråda må framleis vere eit samarbeidsorgan mellom deltakarkommunane, at dei er organisert i samsvar med kommunelova som eit interkommunalt samarbeid, at dei fungere som eit konsensusorgan, slik som praksis har vore tidlegare, og at dei skal vere eit </a:t>
            </a:r>
            <a:r>
              <a:rPr lang="nn-NO" dirty="0" err="1" smtClean="0"/>
              <a:t>generalistorgan</a:t>
            </a:r>
            <a:r>
              <a:rPr lang="nn-NO" dirty="0" smtClean="0"/>
              <a:t> for samarbeid om tenesteproduksjon og samfunnsutvikling</a:t>
            </a:r>
          </a:p>
          <a:p>
            <a:r>
              <a:rPr lang="nn-NO" dirty="0"/>
              <a:t>E</a:t>
            </a:r>
            <a:r>
              <a:rPr lang="nn-NO" dirty="0" smtClean="0"/>
              <a:t>tablere avtalebaserte samarbeid med fylkeskommunen om større regionalpolitisk satsingar. Viktig med regionale partnarskap</a:t>
            </a:r>
          </a:p>
          <a:p>
            <a:r>
              <a:rPr lang="nb-NO" dirty="0" smtClean="0"/>
              <a:t>Dagens SiS er </a:t>
            </a:r>
            <a:r>
              <a:rPr lang="nb-NO" dirty="0" err="1" smtClean="0"/>
              <a:t>ikkje</a:t>
            </a:r>
            <a:r>
              <a:rPr lang="nb-NO" dirty="0" smtClean="0"/>
              <a:t> relevant</a:t>
            </a:r>
          </a:p>
          <a:p>
            <a:r>
              <a:rPr lang="nb-NO" dirty="0" err="1" smtClean="0"/>
              <a:t>Eit</a:t>
            </a:r>
            <a:r>
              <a:rPr lang="nb-NO" dirty="0" smtClean="0"/>
              <a:t> større og </a:t>
            </a:r>
            <a:r>
              <a:rPr lang="nb-NO" dirty="0" err="1" smtClean="0"/>
              <a:t>sterkare</a:t>
            </a:r>
            <a:r>
              <a:rPr lang="nb-NO" dirty="0" smtClean="0"/>
              <a:t> regionråd treng òg </a:t>
            </a:r>
            <a:r>
              <a:rPr lang="nb-NO" dirty="0" err="1" smtClean="0"/>
              <a:t>auka</a:t>
            </a:r>
            <a:r>
              <a:rPr lang="nb-NO" dirty="0" smtClean="0"/>
              <a:t> administrasjon og budsjett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3353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Utfordringsbilde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Nokre</a:t>
            </a:r>
            <a:r>
              <a:rPr lang="nb-NO" dirty="0" smtClean="0"/>
              <a:t> større </a:t>
            </a:r>
            <a:r>
              <a:rPr lang="nb-NO" dirty="0" err="1" smtClean="0"/>
              <a:t>kommunar</a:t>
            </a:r>
            <a:r>
              <a:rPr lang="nb-NO" dirty="0" smtClean="0"/>
              <a:t>, mange små </a:t>
            </a:r>
            <a:r>
              <a:rPr lang="nb-NO" dirty="0" err="1" smtClean="0"/>
              <a:t>kommunar</a:t>
            </a:r>
            <a:r>
              <a:rPr lang="nb-NO" dirty="0" smtClean="0"/>
              <a:t> </a:t>
            </a:r>
          </a:p>
          <a:p>
            <a:r>
              <a:rPr lang="nb-NO" dirty="0" smtClean="0"/>
              <a:t>Demokratisk dimensjon – regionråd </a:t>
            </a:r>
            <a:r>
              <a:rPr lang="nb-NO" dirty="0" err="1" smtClean="0"/>
              <a:t>vs</a:t>
            </a:r>
            <a:r>
              <a:rPr lang="nb-NO" dirty="0" smtClean="0"/>
              <a:t> kommunestyre, nytt </a:t>
            </a:r>
            <a:r>
              <a:rPr lang="nb-NO" dirty="0" err="1" smtClean="0"/>
              <a:t>Vestland</a:t>
            </a:r>
            <a:r>
              <a:rPr lang="nb-NO" dirty="0" smtClean="0"/>
              <a:t> fylke</a:t>
            </a:r>
          </a:p>
          <a:p>
            <a:r>
              <a:rPr lang="nb-NO" dirty="0" smtClean="0"/>
              <a:t>Dagens regionråd blir for små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07304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Vurdere større, felles regionråd</a:t>
            </a:r>
          </a:p>
          <a:p>
            <a:r>
              <a:rPr lang="nb-NO" dirty="0" smtClean="0"/>
              <a:t>Bestemme </a:t>
            </a:r>
            <a:r>
              <a:rPr lang="nb-NO" dirty="0" err="1" smtClean="0"/>
              <a:t>nærare</a:t>
            </a:r>
            <a:r>
              <a:rPr lang="nb-NO" dirty="0" smtClean="0"/>
              <a:t> kva retning </a:t>
            </a:r>
            <a:r>
              <a:rPr lang="nb-NO" dirty="0" err="1" smtClean="0"/>
              <a:t>ein</a:t>
            </a:r>
            <a:r>
              <a:rPr lang="nb-NO" dirty="0" smtClean="0"/>
              <a:t> vil gå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5081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Regionråd i dag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Den regionale </a:t>
            </a:r>
            <a:r>
              <a:rPr lang="nb-NO" dirty="0" smtClean="0"/>
              <a:t>utviklingsrolla </a:t>
            </a:r>
            <a:r>
              <a:rPr lang="nb-NO" dirty="0" smtClean="0"/>
              <a:t>har blitt </a:t>
            </a:r>
            <a:r>
              <a:rPr lang="nb-NO" dirty="0" err="1" smtClean="0"/>
              <a:t>viktigare</a:t>
            </a:r>
            <a:endParaRPr lang="nb-NO" dirty="0" smtClean="0"/>
          </a:p>
          <a:p>
            <a:r>
              <a:rPr lang="nb-NO" dirty="0" smtClean="0"/>
              <a:t>I tillegg viktig som samarbeidsorgan og </a:t>
            </a:r>
            <a:r>
              <a:rPr lang="nb-NO" dirty="0" smtClean="0"/>
              <a:t>kontaktpunkt </a:t>
            </a:r>
            <a:r>
              <a:rPr lang="nb-NO" dirty="0" smtClean="0"/>
              <a:t>mot sentrale styresmakter</a:t>
            </a:r>
          </a:p>
          <a:p>
            <a:r>
              <a:rPr lang="nb-NO" dirty="0" smtClean="0"/>
              <a:t>Generalistorgan i dag</a:t>
            </a:r>
          </a:p>
          <a:p>
            <a:r>
              <a:rPr lang="nn-NO" dirty="0" smtClean="0"/>
              <a:t>Moderne regionråd </a:t>
            </a:r>
            <a:r>
              <a:rPr lang="nn-NO" dirty="0" err="1" smtClean="0"/>
              <a:t>framstår</a:t>
            </a:r>
            <a:r>
              <a:rPr lang="nn-NO" dirty="0" smtClean="0"/>
              <a:t> som nært kopla til areal- og transportplanlegging, strategisk næringsplan, interkommunalt næringsapparat, samordning av planprosesser og avtalebasert </a:t>
            </a:r>
            <a:r>
              <a:rPr lang="nn-NO" dirty="0" err="1" smtClean="0"/>
              <a:t>opptreden</a:t>
            </a:r>
            <a:r>
              <a:rPr lang="nn-NO" dirty="0" smtClean="0"/>
              <a:t> i forhold til fylkeskommunen og/eller statlige aktørar.</a:t>
            </a:r>
          </a:p>
          <a:p>
            <a:r>
              <a:rPr lang="nb-NO" dirty="0" smtClean="0"/>
              <a:t>Todeling – </a:t>
            </a:r>
            <a:r>
              <a:rPr lang="nb-NO" dirty="0" err="1" smtClean="0"/>
              <a:t>politikarar</a:t>
            </a:r>
            <a:r>
              <a:rPr lang="nb-NO" dirty="0" smtClean="0"/>
              <a:t> mot </a:t>
            </a:r>
            <a:r>
              <a:rPr lang="nb-NO" dirty="0" err="1" smtClean="0"/>
              <a:t>samfunnsutvikliar</a:t>
            </a:r>
            <a:r>
              <a:rPr lang="nb-NO" dirty="0" smtClean="0"/>
              <a:t> og rådmennene mot utvikling av </a:t>
            </a:r>
            <a:r>
              <a:rPr lang="nb-NO" dirty="0" err="1" smtClean="0"/>
              <a:t>tenester</a:t>
            </a:r>
            <a:endParaRPr lang="nb-NO" dirty="0" smtClean="0"/>
          </a:p>
          <a:p>
            <a:r>
              <a:rPr lang="nb-NO" dirty="0" smtClean="0"/>
              <a:t>Ofte uklare roller kombinert med mangel på kapasitet og kompetanse, elles lite samordna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20783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Roller </a:t>
            </a:r>
            <a:endParaRPr lang="nn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75874"/>
            <a:ext cx="13563412" cy="478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8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Regional utviklingsrolle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i dag </a:t>
            </a:r>
            <a:r>
              <a:rPr lang="nb-NO" dirty="0" err="1" smtClean="0"/>
              <a:t>omtala</a:t>
            </a:r>
            <a:r>
              <a:rPr lang="nb-NO" dirty="0" smtClean="0"/>
              <a:t> som </a:t>
            </a:r>
            <a:r>
              <a:rPr lang="nb-NO" dirty="0" err="1" smtClean="0"/>
              <a:t>samfunnsutviklarrolla</a:t>
            </a:r>
            <a:endParaRPr lang="nb-NO" dirty="0" smtClean="0"/>
          </a:p>
          <a:p>
            <a:r>
              <a:rPr lang="nb-NO" dirty="0" err="1" smtClean="0"/>
              <a:t>Handlar</a:t>
            </a:r>
            <a:r>
              <a:rPr lang="nb-NO" dirty="0" smtClean="0"/>
              <a:t> om areal- og transportplanlegging, strategisk næringsplan, interkommunalt næringsapparat, samordning av </a:t>
            </a:r>
            <a:r>
              <a:rPr lang="nb-NO" dirty="0" err="1" smtClean="0"/>
              <a:t>planprosessar</a:t>
            </a:r>
            <a:r>
              <a:rPr lang="nb-NO" dirty="0" smtClean="0"/>
              <a:t>, klima og </a:t>
            </a:r>
            <a:r>
              <a:rPr lang="nb-NO" dirty="0" err="1" smtClean="0"/>
              <a:t>miljøsatsingar</a:t>
            </a:r>
            <a:r>
              <a:rPr lang="nb-NO" dirty="0" smtClean="0"/>
              <a:t>, og avtalebasert samarbeid med fylkeskommunen og/eller </a:t>
            </a:r>
            <a:r>
              <a:rPr lang="nb-NO" dirty="0" err="1" smtClean="0"/>
              <a:t>statlege</a:t>
            </a:r>
            <a:r>
              <a:rPr lang="nb-NO" dirty="0" smtClean="0"/>
              <a:t> </a:t>
            </a:r>
            <a:r>
              <a:rPr lang="nb-NO" dirty="0" err="1" smtClean="0"/>
              <a:t>aktørar</a:t>
            </a:r>
            <a:endParaRPr lang="nb-NO" dirty="0" smtClean="0"/>
          </a:p>
          <a:p>
            <a:r>
              <a:rPr lang="nn-NO" dirty="0" smtClean="0"/>
              <a:t>Ei særleg utfordring er tilhøve melom regionråda og nærings- og </a:t>
            </a:r>
            <a:r>
              <a:rPr lang="nn-NO" dirty="0" smtClean="0"/>
              <a:t>utviklingsselskapa</a:t>
            </a:r>
          </a:p>
          <a:p>
            <a:r>
              <a:rPr lang="nn-NO" b="1" i="1" dirty="0" smtClean="0"/>
              <a:t>Det </a:t>
            </a:r>
            <a:r>
              <a:rPr lang="nn-NO" b="1" i="1" dirty="0"/>
              <a:t>må inngåast forpliktande partnarskapsavtale med Vestland fylkeskommune</a:t>
            </a:r>
          </a:p>
          <a:p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421513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Rolla som </a:t>
            </a:r>
            <a:r>
              <a:rPr lang="nb-NO" dirty="0" err="1" smtClean="0"/>
              <a:t>interessehevdar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Handlar om gode arenaer for politikk og utvikling og at ein deltek på sentrale møtepunkt utanfor regionen</a:t>
            </a:r>
          </a:p>
          <a:p>
            <a:r>
              <a:rPr lang="nn-NO" dirty="0" smtClean="0"/>
              <a:t> Interessehevding omhandlar infrastruktur (vegar, bruer, </a:t>
            </a:r>
            <a:r>
              <a:rPr lang="nn-NO" dirty="0" err="1" smtClean="0"/>
              <a:t>rassikring</a:t>
            </a:r>
            <a:r>
              <a:rPr lang="nn-NO" dirty="0" smtClean="0"/>
              <a:t>, offentleg transport), stateleg arbeidsplassar, utdanning og forsking, for å nemne nokre område</a:t>
            </a:r>
          </a:p>
          <a:p>
            <a:r>
              <a:rPr lang="nb-NO" dirty="0" smtClean="0"/>
              <a:t>Treng kapasitet og styrke</a:t>
            </a:r>
          </a:p>
          <a:p>
            <a:r>
              <a:rPr lang="nn-NO" b="1" i="1" dirty="0" smtClean="0"/>
              <a:t>Interessehevding – altså politikkutvikling – vil vere den viktigaste rolla for eit stort og nytt regionråd</a:t>
            </a:r>
            <a:endParaRPr lang="nn-NO" b="1" i="1" dirty="0"/>
          </a:p>
        </p:txBody>
      </p:sp>
    </p:spTree>
    <p:extLst>
      <p:ext uri="{BB962C8B-B14F-4D97-AF65-F5344CB8AC3E}">
        <p14:creationId xmlns:p14="http://schemas.microsoft.com/office/powerpoint/2010/main" val="3308532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Tenesterolla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Fagnettverk innan opplæring, helse, sosial, samfunnsplanlegging og kultur</a:t>
            </a:r>
          </a:p>
          <a:p>
            <a:r>
              <a:rPr lang="nn-NO" dirty="0" smtClean="0"/>
              <a:t>Utfordringa er at dei fagnettverka som fylkesmannen og til dels fylkeskommunen har hatt, lett kan bli borte med at fylkesmannsembeta og fylkeskommunane  vert slått saman</a:t>
            </a:r>
          </a:p>
          <a:p>
            <a:r>
              <a:rPr lang="nn-NO" b="1" i="1" dirty="0" smtClean="0"/>
              <a:t>Bør etablere fagnettverk innan opplæring, helse, sosial, samfunnsplanlegging og kultur. </a:t>
            </a:r>
          </a:p>
          <a:p>
            <a:r>
              <a:rPr lang="nn-NO" b="1" i="1" dirty="0" smtClean="0"/>
              <a:t>Ein bør òg vurdere om det er naudsynt med regional deltaking utover den naturlege bu- og arbeidsområdet</a:t>
            </a:r>
            <a:endParaRPr lang="nn-NO" b="1" i="1" dirty="0"/>
          </a:p>
        </p:txBody>
      </p:sp>
    </p:spTree>
    <p:extLst>
      <p:ext uri="{BB962C8B-B14F-4D97-AF65-F5344CB8AC3E}">
        <p14:creationId xmlns:p14="http://schemas.microsoft.com/office/powerpoint/2010/main" val="3044316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Demokrati og </a:t>
            </a:r>
            <a:r>
              <a:rPr lang="nb-NO" dirty="0" err="1" smtClean="0"/>
              <a:t>medverknad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Store regionråd – </a:t>
            </a:r>
            <a:r>
              <a:rPr lang="nb-NO" dirty="0" err="1" smtClean="0"/>
              <a:t>nærmar</a:t>
            </a:r>
            <a:r>
              <a:rPr lang="nb-NO" dirty="0" smtClean="0"/>
              <a:t> seg gamle fylkeskommunen med </a:t>
            </a:r>
            <a:r>
              <a:rPr lang="nb-NO" dirty="0" err="1" smtClean="0"/>
              <a:t>ordførarar</a:t>
            </a:r>
            <a:r>
              <a:rPr lang="nb-NO" dirty="0" smtClean="0"/>
              <a:t> i fylkestinget?</a:t>
            </a:r>
          </a:p>
          <a:p>
            <a:r>
              <a:rPr lang="nb-NO" dirty="0" smtClean="0"/>
              <a:t>Bør </a:t>
            </a:r>
            <a:r>
              <a:rPr lang="nb-NO" dirty="0" err="1" smtClean="0"/>
              <a:t>ein</a:t>
            </a:r>
            <a:r>
              <a:rPr lang="nb-NO" dirty="0" smtClean="0"/>
              <a:t> sikre lokal </a:t>
            </a:r>
            <a:r>
              <a:rPr lang="nb-NO" dirty="0" smtClean="0"/>
              <a:t>forankring </a:t>
            </a:r>
            <a:r>
              <a:rPr lang="nb-NO" dirty="0" smtClean="0"/>
              <a:t>betre gjennom </a:t>
            </a:r>
            <a:r>
              <a:rPr lang="nb-NO" dirty="0" err="1" smtClean="0"/>
              <a:t>årlege</a:t>
            </a:r>
            <a:r>
              <a:rPr lang="nb-NO" dirty="0" smtClean="0"/>
              <a:t> felles formannskapsmøte?</a:t>
            </a:r>
          </a:p>
          <a:p>
            <a:r>
              <a:rPr lang="nn-NO" b="1" i="1" dirty="0"/>
              <a:t>R</a:t>
            </a:r>
            <a:r>
              <a:rPr lang="nn-NO" b="1" i="1" dirty="0" smtClean="0"/>
              <a:t>år til at ein fortset med dagens ordning med </a:t>
            </a:r>
            <a:r>
              <a:rPr lang="nn-NO" b="1" i="1" dirty="0" smtClean="0"/>
              <a:t>ordførarar</a:t>
            </a:r>
            <a:endParaRPr lang="nn-NO" b="1" i="1" dirty="0" smtClean="0"/>
          </a:p>
          <a:p>
            <a:r>
              <a:rPr lang="nn-NO" b="1" i="1" dirty="0" smtClean="0"/>
              <a:t>Viktig at rådmennene </a:t>
            </a:r>
            <a:r>
              <a:rPr lang="nn-NO" b="1" i="1" dirty="0" smtClean="0"/>
              <a:t>òg deltek</a:t>
            </a:r>
            <a:endParaRPr lang="nb-NO" b="1" i="1" dirty="0" smtClean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81366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564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Framtidige regionar</vt:lpstr>
      <vt:lpstr>Utfordringsbilde</vt:lpstr>
      <vt:lpstr>Mål</vt:lpstr>
      <vt:lpstr>Regionråd i dag</vt:lpstr>
      <vt:lpstr>Roller </vt:lpstr>
      <vt:lpstr>Regional utviklingsrolle</vt:lpstr>
      <vt:lpstr>Rolla som interessehevdar</vt:lpstr>
      <vt:lpstr>Tenesterolla</vt:lpstr>
      <vt:lpstr>Demokrati og medverknad</vt:lpstr>
      <vt:lpstr>Større og sterkare regionråd</vt:lpstr>
      <vt:lpstr>Bu- og arbeidsmarknadsregionar</vt:lpstr>
      <vt:lpstr>Ny framtidig modell</vt:lpstr>
      <vt:lpstr>Konklusjon</vt:lpstr>
    </vt:vector>
  </TitlesOfParts>
  <Company>SYSIKT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Framtidige regionar</dc:title>
  <dc:creator>Trond Ueland</dc:creator>
  <cp:lastModifiedBy>Trond Ueland</cp:lastModifiedBy>
  <cp:revision>12</cp:revision>
  <dcterms:created xsi:type="dcterms:W3CDTF">2019-09-05T07:45:08Z</dcterms:created>
  <dcterms:modified xsi:type="dcterms:W3CDTF">2019-10-07T10:09:07Z</dcterms:modified>
</cp:coreProperties>
</file>