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02" r:id="rId5"/>
    <p:sldId id="303" r:id="rId6"/>
    <p:sldId id="313" r:id="rId7"/>
    <p:sldId id="304" r:id="rId8"/>
    <p:sldId id="284" r:id="rId9"/>
    <p:sldId id="283" r:id="rId10"/>
    <p:sldId id="285" r:id="rId11"/>
    <p:sldId id="286" r:id="rId12"/>
    <p:sldId id="287" r:id="rId13"/>
    <p:sldId id="288" r:id="rId14"/>
    <p:sldId id="289" r:id="rId15"/>
    <p:sldId id="290" r:id="rId16"/>
    <p:sldId id="291" r:id="rId17"/>
    <p:sldId id="295" r:id="rId18"/>
    <p:sldId id="297" r:id="rId19"/>
    <p:sldId id="298" r:id="rId20"/>
    <p:sldId id="299" r:id="rId21"/>
    <p:sldId id="301" r:id="rId22"/>
  </p:sldIdLst>
  <p:sldSz cx="14630400" cy="8229600"/>
  <p:notesSz cx="6858000" cy="9144000"/>
  <p:custDataLst>
    <p:tags r:id="rId24"/>
  </p:custDataLst>
  <p:defaultTextStyle>
    <a:defPPr>
      <a:defRPr lang="nb-NO"/>
    </a:defPPr>
    <a:lvl1pPr marL="0" algn="l" defTabSz="1306220" rtl="0" eaLnBrk="1" latinLnBrk="0" hangingPunct="1">
      <a:defRPr sz="2571" kern="1200">
        <a:solidFill>
          <a:schemeClr val="tx1"/>
        </a:solidFill>
        <a:latin typeface="+mn-lt"/>
        <a:ea typeface="+mn-ea"/>
        <a:cs typeface="+mn-cs"/>
      </a:defRPr>
    </a:lvl1pPr>
    <a:lvl2pPr marL="653110" algn="l" defTabSz="1306220" rtl="0" eaLnBrk="1" latinLnBrk="0" hangingPunct="1">
      <a:defRPr sz="2571" kern="1200">
        <a:solidFill>
          <a:schemeClr val="tx1"/>
        </a:solidFill>
        <a:latin typeface="+mn-lt"/>
        <a:ea typeface="+mn-ea"/>
        <a:cs typeface="+mn-cs"/>
      </a:defRPr>
    </a:lvl2pPr>
    <a:lvl3pPr marL="1306220" algn="l" defTabSz="1306220" rtl="0" eaLnBrk="1" latinLnBrk="0" hangingPunct="1">
      <a:defRPr sz="2571" kern="1200">
        <a:solidFill>
          <a:schemeClr val="tx1"/>
        </a:solidFill>
        <a:latin typeface="+mn-lt"/>
        <a:ea typeface="+mn-ea"/>
        <a:cs typeface="+mn-cs"/>
      </a:defRPr>
    </a:lvl3pPr>
    <a:lvl4pPr marL="1959331" algn="l" defTabSz="1306220" rtl="0" eaLnBrk="1" latinLnBrk="0" hangingPunct="1">
      <a:defRPr sz="2571" kern="1200">
        <a:solidFill>
          <a:schemeClr val="tx1"/>
        </a:solidFill>
        <a:latin typeface="+mn-lt"/>
        <a:ea typeface="+mn-ea"/>
        <a:cs typeface="+mn-cs"/>
      </a:defRPr>
    </a:lvl4pPr>
    <a:lvl5pPr marL="2612441" algn="l" defTabSz="1306220" rtl="0" eaLnBrk="1" latinLnBrk="0" hangingPunct="1">
      <a:defRPr sz="2571" kern="1200">
        <a:solidFill>
          <a:schemeClr val="tx1"/>
        </a:solidFill>
        <a:latin typeface="+mn-lt"/>
        <a:ea typeface="+mn-ea"/>
        <a:cs typeface="+mn-cs"/>
      </a:defRPr>
    </a:lvl5pPr>
    <a:lvl6pPr marL="3265551" algn="l" defTabSz="1306220" rtl="0" eaLnBrk="1" latinLnBrk="0" hangingPunct="1">
      <a:defRPr sz="2571" kern="1200">
        <a:solidFill>
          <a:schemeClr val="tx1"/>
        </a:solidFill>
        <a:latin typeface="+mn-lt"/>
        <a:ea typeface="+mn-ea"/>
        <a:cs typeface="+mn-cs"/>
      </a:defRPr>
    </a:lvl6pPr>
    <a:lvl7pPr marL="3918661" algn="l" defTabSz="1306220" rtl="0" eaLnBrk="1" latinLnBrk="0" hangingPunct="1">
      <a:defRPr sz="2571" kern="1200">
        <a:solidFill>
          <a:schemeClr val="tx1"/>
        </a:solidFill>
        <a:latin typeface="+mn-lt"/>
        <a:ea typeface="+mn-ea"/>
        <a:cs typeface="+mn-cs"/>
      </a:defRPr>
    </a:lvl7pPr>
    <a:lvl8pPr marL="4571771" algn="l" defTabSz="1306220" rtl="0" eaLnBrk="1" latinLnBrk="0" hangingPunct="1">
      <a:defRPr sz="2571" kern="1200">
        <a:solidFill>
          <a:schemeClr val="tx1"/>
        </a:solidFill>
        <a:latin typeface="+mn-lt"/>
        <a:ea typeface="+mn-ea"/>
        <a:cs typeface="+mn-cs"/>
      </a:defRPr>
    </a:lvl8pPr>
    <a:lvl9pPr marL="5224882" algn="l" defTabSz="1306220" rtl="0" eaLnBrk="1" latinLnBrk="0" hangingPunct="1">
      <a:defRPr sz="257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AAA09B"/>
    <a:srgbClr val="DBD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1" autoAdjust="0"/>
  </p:normalViewPr>
  <p:slideViewPr>
    <p:cSldViewPr snapToGrid="0">
      <p:cViewPr varScale="1">
        <p:scale>
          <a:sx n="54" d="100"/>
          <a:sy n="54" d="100"/>
        </p:scale>
        <p:origin x="660" y="52"/>
      </p:cViewPr>
      <p:guideLst>
        <p:guide orient="horz" pos="2592"/>
        <p:guide pos="4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29308-A14F-43FA-A3C5-58A53CCC2EBF}" type="datetimeFigureOut">
              <a:rPr lang="nb-NO" smtClean="0"/>
              <a:t>24.09.2019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2DEB9-A34F-4D3C-9735-5DD337EAC3A4}" type="slidenum">
              <a:rPr lang="nb-NO" smtClean="0"/>
              <a:t>‹#›</a:t>
            </a:fld>
            <a:endParaRPr lang="nb-NO"/>
          </a:p>
        </p:txBody>
      </p:sp>
    </p:spTree>
    <p:extLst>
      <p:ext uri="{BB962C8B-B14F-4D97-AF65-F5344CB8AC3E}">
        <p14:creationId xmlns:p14="http://schemas.microsoft.com/office/powerpoint/2010/main" val="797502547"/>
      </p:ext>
    </p:extLst>
  </p:cSld>
  <p:clrMap bg1="lt1" tx1="dk1" bg2="lt2" tx2="dk2" accent1="accent1" accent2="accent2" accent3="accent3" accent4="accent4" accent5="accent5" accent6="accent6" hlink="hlink" folHlink="folHlink"/>
  <p:notesStyle>
    <a:lvl1pPr marL="0" algn="l" defTabSz="1306220" rtl="0" eaLnBrk="1" latinLnBrk="0" hangingPunct="1">
      <a:defRPr sz="1714" kern="1200">
        <a:solidFill>
          <a:schemeClr val="tx1"/>
        </a:solidFill>
        <a:latin typeface="+mn-lt"/>
        <a:ea typeface="+mn-ea"/>
        <a:cs typeface="+mn-cs"/>
      </a:defRPr>
    </a:lvl1pPr>
    <a:lvl2pPr marL="653110" algn="l" defTabSz="1306220" rtl="0" eaLnBrk="1" latinLnBrk="0" hangingPunct="1">
      <a:defRPr sz="1714" kern="1200">
        <a:solidFill>
          <a:schemeClr val="tx1"/>
        </a:solidFill>
        <a:latin typeface="+mn-lt"/>
        <a:ea typeface="+mn-ea"/>
        <a:cs typeface="+mn-cs"/>
      </a:defRPr>
    </a:lvl2pPr>
    <a:lvl3pPr marL="1306220" algn="l" defTabSz="1306220" rtl="0" eaLnBrk="1" latinLnBrk="0" hangingPunct="1">
      <a:defRPr sz="1714" kern="1200">
        <a:solidFill>
          <a:schemeClr val="tx1"/>
        </a:solidFill>
        <a:latin typeface="+mn-lt"/>
        <a:ea typeface="+mn-ea"/>
        <a:cs typeface="+mn-cs"/>
      </a:defRPr>
    </a:lvl3pPr>
    <a:lvl4pPr marL="1959331" algn="l" defTabSz="1306220" rtl="0" eaLnBrk="1" latinLnBrk="0" hangingPunct="1">
      <a:defRPr sz="1714" kern="1200">
        <a:solidFill>
          <a:schemeClr val="tx1"/>
        </a:solidFill>
        <a:latin typeface="+mn-lt"/>
        <a:ea typeface="+mn-ea"/>
        <a:cs typeface="+mn-cs"/>
      </a:defRPr>
    </a:lvl4pPr>
    <a:lvl5pPr marL="2612441" algn="l" defTabSz="1306220" rtl="0" eaLnBrk="1" latinLnBrk="0" hangingPunct="1">
      <a:defRPr sz="1714" kern="1200">
        <a:solidFill>
          <a:schemeClr val="tx1"/>
        </a:solidFill>
        <a:latin typeface="+mn-lt"/>
        <a:ea typeface="+mn-ea"/>
        <a:cs typeface="+mn-cs"/>
      </a:defRPr>
    </a:lvl5pPr>
    <a:lvl6pPr marL="3265551" algn="l" defTabSz="1306220" rtl="0" eaLnBrk="1" latinLnBrk="0" hangingPunct="1">
      <a:defRPr sz="1714" kern="1200">
        <a:solidFill>
          <a:schemeClr val="tx1"/>
        </a:solidFill>
        <a:latin typeface="+mn-lt"/>
        <a:ea typeface="+mn-ea"/>
        <a:cs typeface="+mn-cs"/>
      </a:defRPr>
    </a:lvl6pPr>
    <a:lvl7pPr marL="3918661" algn="l" defTabSz="1306220" rtl="0" eaLnBrk="1" latinLnBrk="0" hangingPunct="1">
      <a:defRPr sz="1714" kern="1200">
        <a:solidFill>
          <a:schemeClr val="tx1"/>
        </a:solidFill>
        <a:latin typeface="+mn-lt"/>
        <a:ea typeface="+mn-ea"/>
        <a:cs typeface="+mn-cs"/>
      </a:defRPr>
    </a:lvl7pPr>
    <a:lvl8pPr marL="4571771" algn="l" defTabSz="1306220" rtl="0" eaLnBrk="1" latinLnBrk="0" hangingPunct="1">
      <a:defRPr sz="1714" kern="1200">
        <a:solidFill>
          <a:schemeClr val="tx1"/>
        </a:solidFill>
        <a:latin typeface="+mn-lt"/>
        <a:ea typeface="+mn-ea"/>
        <a:cs typeface="+mn-cs"/>
      </a:defRPr>
    </a:lvl8pPr>
    <a:lvl9pPr marL="5224882" algn="l" defTabSz="1306220" rtl="0" eaLnBrk="1" latinLnBrk="0" hangingPunct="1">
      <a:defRPr sz="171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55C3697-D74B-0149-84E8-C429FD2168AD}" type="slidenum">
              <a:rPr lang="nb-NO" smtClean="0"/>
              <a:pPr/>
              <a:t>3</a:t>
            </a:fld>
            <a:endParaRPr lang="nb-NO"/>
          </a:p>
        </p:txBody>
      </p:sp>
    </p:spTree>
    <p:extLst>
      <p:ext uri="{BB962C8B-B14F-4D97-AF65-F5344CB8AC3E}">
        <p14:creationId xmlns:p14="http://schemas.microsoft.com/office/powerpoint/2010/main" val="4250831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720090" y="1080136"/>
            <a:ext cx="13159645" cy="6480810"/>
          </a:xfrm>
          <a:solidFill>
            <a:schemeClr val="accent1"/>
          </a:solidFill>
        </p:spPr>
        <p:txBody>
          <a:bodyPr lIns="540000" tIns="540000" rIns="5040000" bIns="2448000" anchor="t"/>
          <a:lstStyle>
            <a:lvl1pPr algn="l">
              <a:lnSpc>
                <a:spcPct val="90000"/>
              </a:lnSpc>
              <a:defRPr sz="6000">
                <a:solidFill>
                  <a:schemeClr val="bg1"/>
                </a:solidFill>
              </a:defRPr>
            </a:lvl1pPr>
          </a:lstStyle>
          <a:p>
            <a:r>
              <a:rPr lang="nb-NO" smtClean="0"/>
              <a:t>Klikk for å redigere tittelstil</a:t>
            </a:r>
            <a:endParaRPr lang="nb-NO" dirty="0"/>
          </a:p>
        </p:txBody>
      </p:sp>
      <p:sp>
        <p:nvSpPr>
          <p:cNvPr id="4" name="Plassholder for dato 3"/>
          <p:cNvSpPr>
            <a:spLocks noGrp="1"/>
          </p:cNvSpPr>
          <p:nvPr>
            <p:ph type="dt" sz="half" idx="10"/>
          </p:nvPr>
        </p:nvSpPr>
        <p:spPr>
          <a:xfrm>
            <a:off x="1296162" y="6660833"/>
            <a:ext cx="1008126" cy="324040"/>
          </a:xfrm>
        </p:spPr>
        <p:txBody>
          <a:bodyPr/>
          <a:lstStyle>
            <a:lvl1pPr algn="l">
              <a:defRPr sz="1600" b="0">
                <a:solidFill>
                  <a:schemeClr val="bg1"/>
                </a:solidFill>
              </a:defRPr>
            </a:lvl1pPr>
          </a:lstStyle>
          <a:p>
            <a:fld id="{983651F3-9B16-40C6-B209-3688FC9C95F6}" type="datetimeFigureOut">
              <a:rPr lang="nb-NO" smtClean="0"/>
              <a:pPr/>
              <a:t>24.09.2019</a:t>
            </a:fld>
            <a:endParaRPr lang="nb-NO" dirty="0"/>
          </a:p>
        </p:txBody>
      </p:sp>
      <p:sp>
        <p:nvSpPr>
          <p:cNvPr id="5" name="Plassholder for bunntekst 4"/>
          <p:cNvSpPr>
            <a:spLocks noGrp="1"/>
          </p:cNvSpPr>
          <p:nvPr>
            <p:ph type="ftr" sz="quarter" idx="11"/>
          </p:nvPr>
        </p:nvSpPr>
        <p:spPr>
          <a:xfrm>
            <a:off x="2520315" y="6660833"/>
            <a:ext cx="5040630" cy="324040"/>
          </a:xfrm>
        </p:spPr>
        <p:txBody>
          <a:bodyPr>
            <a:noAutofit/>
          </a:bodyPr>
          <a:lstStyle>
            <a:lvl1pPr algn="l">
              <a:defRPr sz="1600" b="0">
                <a:solidFill>
                  <a:schemeClr val="bg1"/>
                </a:solidFill>
              </a:defRPr>
            </a:lvl1pPr>
          </a:lstStyle>
          <a:p>
            <a:r>
              <a:rPr lang="nb-NO" dirty="0"/>
              <a:t>Navn </a:t>
            </a:r>
            <a:r>
              <a:rPr lang="nb-NO" dirty="0" err="1"/>
              <a:t>Navnesen</a:t>
            </a:r>
            <a:r>
              <a:rPr lang="nb-NO" dirty="0"/>
              <a:t> og sted</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50035" y="455558"/>
            <a:ext cx="1914144" cy="390144"/>
          </a:xfrm>
          <a:prstGeom prst="rect">
            <a:avLst/>
          </a:prstGeom>
        </p:spPr>
      </p:pic>
    </p:spTree>
    <p:extLst>
      <p:ext uri="{BB962C8B-B14F-4D97-AF65-F5344CB8AC3E}">
        <p14:creationId xmlns:p14="http://schemas.microsoft.com/office/powerpoint/2010/main" val="21424064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x bilder /m tekstboks">
    <p:spTree>
      <p:nvGrpSpPr>
        <p:cNvPr id="1" name=""/>
        <p:cNvGrpSpPr/>
        <p:nvPr/>
      </p:nvGrpSpPr>
      <p:grpSpPr>
        <a:xfrm>
          <a:off x="0" y="0"/>
          <a:ext cx="0" cy="0"/>
          <a:chOff x="0" y="0"/>
          <a:chExt cx="0" cy="0"/>
        </a:xfrm>
      </p:grpSpPr>
      <p:sp>
        <p:nvSpPr>
          <p:cNvPr id="7" name="Plassholder for bilde 6"/>
          <p:cNvSpPr>
            <a:spLocks noGrp="1"/>
          </p:cNvSpPr>
          <p:nvPr>
            <p:ph type="pic" sz="quarter" idx="10"/>
          </p:nvPr>
        </p:nvSpPr>
        <p:spPr>
          <a:xfrm>
            <a:off x="720090" y="1080136"/>
            <a:ext cx="4320540" cy="2160270"/>
          </a:xfrm>
          <a:prstGeom prst="rect">
            <a:avLst/>
          </a:prstGeom>
          <a:solidFill>
            <a:schemeClr val="lt2"/>
          </a:solidFill>
        </p:spPr>
        <p:txBody>
          <a:bodyPr lIns="0" tIns="360000" rIns="0" bIns="0" anchor="t" anchorCtr="1"/>
          <a:lstStyle>
            <a:lvl1pPr marL="0" indent="0">
              <a:buNone/>
              <a:defRPr sz="1800"/>
            </a:lvl1pPr>
          </a:lstStyle>
          <a:p>
            <a:r>
              <a:rPr lang="nb-NO" smtClean="0"/>
              <a:t>Klikk ikonet for å legge til et bilde</a:t>
            </a:r>
            <a:endParaRPr lang="nb-NO"/>
          </a:p>
        </p:txBody>
      </p:sp>
      <p:sp>
        <p:nvSpPr>
          <p:cNvPr id="9" name="Plassholder for bilde 6"/>
          <p:cNvSpPr>
            <a:spLocks noGrp="1"/>
          </p:cNvSpPr>
          <p:nvPr>
            <p:ph type="pic" sz="quarter" idx="11"/>
          </p:nvPr>
        </p:nvSpPr>
        <p:spPr>
          <a:xfrm>
            <a:off x="5238656" y="1080137"/>
            <a:ext cx="4140517" cy="3240405"/>
          </a:xfrm>
          <a:prstGeom prst="rect">
            <a:avLst/>
          </a:prstGeom>
          <a:solidFill>
            <a:schemeClr val="lt2"/>
          </a:solidFill>
        </p:spPr>
        <p:txBody>
          <a:bodyPr lIns="0" tIns="360000" rIns="0" bIns="0" anchor="t" anchorCtr="1"/>
          <a:lstStyle>
            <a:lvl1pPr marL="0" indent="0">
              <a:buNone/>
              <a:defRPr sz="1800"/>
            </a:lvl1pPr>
          </a:lstStyle>
          <a:p>
            <a:r>
              <a:rPr lang="nb-NO" smtClean="0"/>
              <a:t>Klikk ikonet for å legge til et bilde</a:t>
            </a:r>
            <a:endParaRPr lang="nb-NO" dirty="0"/>
          </a:p>
        </p:txBody>
      </p:sp>
      <p:sp>
        <p:nvSpPr>
          <p:cNvPr id="10" name="Plassholder for bilde 6"/>
          <p:cNvSpPr>
            <a:spLocks noGrp="1"/>
          </p:cNvSpPr>
          <p:nvPr>
            <p:ph type="pic" sz="quarter" idx="12"/>
          </p:nvPr>
        </p:nvSpPr>
        <p:spPr>
          <a:xfrm>
            <a:off x="5238656" y="4500563"/>
            <a:ext cx="4140517" cy="3060383"/>
          </a:xfrm>
          <a:prstGeom prst="rect">
            <a:avLst/>
          </a:prstGeom>
          <a:solidFill>
            <a:schemeClr val="lt2"/>
          </a:solidFill>
        </p:spPr>
        <p:txBody>
          <a:bodyPr lIns="0" tIns="360000" rIns="0" bIns="0" anchor="t" anchorCtr="1"/>
          <a:lstStyle>
            <a:lvl1pPr marL="0" indent="0">
              <a:buNone/>
              <a:defRPr sz="1800"/>
            </a:lvl1pPr>
          </a:lstStyle>
          <a:p>
            <a:r>
              <a:rPr lang="nb-NO" smtClean="0"/>
              <a:t>Klikk ikonet for å legge til et bilde</a:t>
            </a:r>
            <a:endParaRPr lang="nb-NO"/>
          </a:p>
        </p:txBody>
      </p:sp>
      <p:sp>
        <p:nvSpPr>
          <p:cNvPr id="13" name="Plassholder for innhold 12"/>
          <p:cNvSpPr>
            <a:spLocks noGrp="1"/>
          </p:cNvSpPr>
          <p:nvPr>
            <p:ph sz="quarter" idx="15"/>
          </p:nvPr>
        </p:nvSpPr>
        <p:spPr>
          <a:xfrm>
            <a:off x="720090" y="3420428"/>
            <a:ext cx="4320540" cy="4140517"/>
          </a:xfrm>
          <a:prstGeom prst="rect">
            <a:avLst/>
          </a:prstGeom>
          <a:solidFill>
            <a:schemeClr val="accent1">
              <a:lumMod val="40000"/>
              <a:lumOff val="60000"/>
            </a:schemeClr>
          </a:solidFill>
        </p:spPr>
        <p:txBody>
          <a:bodyPr lIns="360000" tIns="360000" rIns="360000" bIns="360000">
            <a:normAutofit/>
          </a:bodyPr>
          <a:lstStyle>
            <a:lvl1pPr marL="0" indent="0">
              <a:lnSpc>
                <a:spcPts val="3600"/>
              </a:lnSpc>
              <a:spcBef>
                <a:spcPts val="0"/>
              </a:spcBef>
              <a:buNone/>
              <a:defRPr sz="3000" b="1">
                <a:solidFill>
                  <a:schemeClr val="lt1"/>
                </a:solidFill>
                <a:latin typeface="Cambria" panose="02040503050406030204" pitchFamily="18" charset="0"/>
              </a:defRPr>
            </a:lvl1pPr>
          </a:lstStyle>
          <a:p>
            <a:pPr lvl="0"/>
            <a:r>
              <a:rPr lang="nb-NO" smtClean="0"/>
              <a:t>Rediger tekststiler i malen</a:t>
            </a:r>
          </a:p>
        </p:txBody>
      </p:sp>
      <p:sp>
        <p:nvSpPr>
          <p:cNvPr id="12" name="Plassholder for bilde 6"/>
          <p:cNvSpPr>
            <a:spLocks noGrp="1"/>
          </p:cNvSpPr>
          <p:nvPr>
            <p:ph type="pic" sz="quarter" idx="16"/>
          </p:nvPr>
        </p:nvSpPr>
        <p:spPr>
          <a:xfrm>
            <a:off x="9559195" y="1080135"/>
            <a:ext cx="4320540" cy="6480809"/>
          </a:xfrm>
          <a:prstGeom prst="rect">
            <a:avLst/>
          </a:prstGeom>
          <a:solidFill>
            <a:schemeClr val="lt2"/>
          </a:solidFill>
        </p:spPr>
        <p:txBody>
          <a:bodyPr lIns="0" tIns="360000" rIns="0" bIns="0" anchor="t" anchorCtr="1"/>
          <a:lstStyle>
            <a:lvl1pPr marL="0" indent="0">
              <a:buNone/>
              <a:defRPr sz="1800"/>
            </a:lvl1pPr>
          </a:lstStyle>
          <a:p>
            <a:r>
              <a:rPr lang="nb-NO" smtClean="0"/>
              <a:t>Klikk ikonet for å legge til et bilde</a:t>
            </a:r>
            <a:endParaRPr lang="nb-NO" dirty="0"/>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50035" y="455558"/>
            <a:ext cx="1914144" cy="390144"/>
          </a:xfrm>
          <a:prstGeom prst="rect">
            <a:avLst/>
          </a:prstGeom>
        </p:spPr>
      </p:pic>
    </p:spTree>
    <p:extLst>
      <p:ext uri="{BB962C8B-B14F-4D97-AF65-F5344CB8AC3E}">
        <p14:creationId xmlns:p14="http://schemas.microsoft.com/office/powerpoint/2010/main" val="7105239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720090" y="2160270"/>
            <a:ext cx="6300788" cy="5400675"/>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7560945" y="2160270"/>
            <a:ext cx="6300788" cy="5400675"/>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24.09.2019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9" name="Tittel 8"/>
          <p:cNvSpPr>
            <a:spLocks noGrp="1"/>
          </p:cNvSpPr>
          <p:nvPr>
            <p:ph type="title"/>
          </p:nvPr>
        </p:nvSpPr>
        <p:spPr>
          <a:xfrm>
            <a:off x="720090" y="1080135"/>
            <a:ext cx="13141643" cy="864108"/>
          </a:xfrm>
        </p:spPr>
        <p:txBody>
          <a:bodyPr/>
          <a:lstStyle/>
          <a:p>
            <a:r>
              <a:rPr lang="nb-NO" smtClean="0"/>
              <a:t>Klikk for å redigere tittelstil</a:t>
            </a:r>
            <a:endParaRPr lang="nb-NO"/>
          </a:p>
        </p:txBody>
      </p:sp>
    </p:spTree>
    <p:extLst>
      <p:ext uri="{BB962C8B-B14F-4D97-AF65-F5344CB8AC3E}">
        <p14:creationId xmlns:p14="http://schemas.microsoft.com/office/powerpoint/2010/main" val="32132744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720090" y="2160270"/>
            <a:ext cx="6300788" cy="720090"/>
          </a:xfrm>
        </p:spPr>
        <p:txBody>
          <a:bodyPr anchor="t">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720090" y="3060383"/>
            <a:ext cx="6300788" cy="45005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7560945" y="2160270"/>
            <a:ext cx="6300788" cy="720090"/>
          </a:xfrm>
        </p:spPr>
        <p:txBody>
          <a:bodyPr anchor="t">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7560945" y="3060383"/>
            <a:ext cx="6300788" cy="45005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24.09.2019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1" name="Tittel 10"/>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3084663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983651F3-9B16-40C6-B209-3688FC9C95F6}" type="datetimeFigureOut">
              <a:rPr lang="nb-NO" smtClean="0"/>
              <a:t>24.09.2019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24.09.2019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nvPr>
        </p:nvGraphicFramePr>
        <p:xfrm>
          <a:off x="1906" y="1906"/>
          <a:ext cx="1904" cy="1904"/>
        </p:xfrm>
        <a:graphic>
          <a:graphicData uri="http://schemas.openxmlformats.org/presentationml/2006/ole">
            <mc:AlternateContent xmlns:mc="http://schemas.openxmlformats.org/markup-compatibility/2006">
              <mc:Choice xmlns:v="urn:schemas-microsoft-com:vml" Requires="v">
                <p:oleObj spid="_x0000_s12302" name="think-cell Slide" r:id="rId4" imgW="383" imgH="384" progId="TCLayout.ActiveDocument.1">
                  <p:embed/>
                </p:oleObj>
              </mc:Choice>
              <mc:Fallback>
                <p:oleObj name="think-cell Slide" r:id="rId4" imgW="383" imgH="384" progId="TCLayout.ActiveDocument.1">
                  <p:embed/>
                  <p:pic>
                    <p:nvPicPr>
                      <p:cNvPr id="13" name="Object 12" hidden="1"/>
                      <p:cNvPicPr/>
                      <p:nvPr/>
                    </p:nvPicPr>
                    <p:blipFill>
                      <a:blip r:embed="rId5"/>
                      <a:stretch>
                        <a:fillRect/>
                      </a:stretch>
                    </p:blipFill>
                    <p:spPr>
                      <a:xfrm>
                        <a:off x="1906" y="1906"/>
                        <a:ext cx="1904" cy="1904"/>
                      </a:xfrm>
                      <a:prstGeom prst="rect">
                        <a:avLst/>
                      </a:prstGeom>
                    </p:spPr>
                  </p:pic>
                </p:oleObj>
              </mc:Fallback>
            </mc:AlternateContent>
          </a:graphicData>
        </a:graphic>
      </p:graphicFrame>
      <p:sp>
        <p:nvSpPr>
          <p:cNvPr id="2" name="Title 1"/>
          <p:cNvSpPr>
            <a:spLocks noGrp="1"/>
          </p:cNvSpPr>
          <p:nvPr>
            <p:ph type="title" hasCustomPrompt="1"/>
          </p:nvPr>
        </p:nvSpPr>
        <p:spPr>
          <a:xfrm>
            <a:off x="653966" y="445771"/>
            <a:ext cx="12618720" cy="811530"/>
          </a:xfrm>
        </p:spPr>
        <p:txBody>
          <a:bodyPr lIns="0" tIns="0" rIns="0" bIns="0">
            <a:normAutofit/>
          </a:bodyPr>
          <a:lstStyle>
            <a:lvl1pPr>
              <a:defRPr sz="3840"/>
            </a:lvl1pPr>
          </a:lstStyle>
          <a:p>
            <a:r>
              <a:rPr lang="en-US" dirty="0"/>
              <a:t>CLICK TO EDIT MASTER TITLE STYLE</a:t>
            </a:r>
          </a:p>
        </p:txBody>
      </p:sp>
    </p:spTree>
    <p:extLst>
      <p:ext uri="{BB962C8B-B14F-4D97-AF65-F5344CB8AC3E}">
        <p14:creationId xmlns:p14="http://schemas.microsoft.com/office/powerpoint/2010/main" val="1235590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dirty="0"/>
              <a:t>Click to edit Master title style</a:t>
            </a:r>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4" name="Date Placeholder 3"/>
          <p:cNvSpPr>
            <a:spLocks noGrp="1"/>
          </p:cNvSpPr>
          <p:nvPr>
            <p:ph type="dt" sz="half" idx="10"/>
          </p:nvPr>
        </p:nvSpPr>
        <p:spPr/>
        <p:txBody>
          <a:bodyPr/>
          <a:lstStyle/>
          <a:p>
            <a:fld id="{4CE1CDAB-8D2B-4D11-90D0-E633D8F8EA8D}"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45CDC-2E95-4681-8FF9-E75172570E5B}" type="slidenum">
              <a:rPr lang="en-US" smtClean="0"/>
              <a:t>‹#›</a:t>
            </a:fld>
            <a:endParaRPr lang="en-US"/>
          </a:p>
        </p:txBody>
      </p:sp>
    </p:spTree>
    <p:extLst>
      <p:ext uri="{BB962C8B-B14F-4D97-AF65-F5344CB8AC3E}">
        <p14:creationId xmlns:p14="http://schemas.microsoft.com/office/powerpoint/2010/main" val="301957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tel og mengdeteks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31522" y="2484119"/>
            <a:ext cx="12833830" cy="333425"/>
          </a:xfrm>
          <a:prstGeom prst="rect">
            <a:avLst/>
          </a:prstGeom>
        </p:spPr>
        <p:txBody>
          <a:bodyPr>
            <a:spAutoFit/>
          </a:bodyPr>
          <a:lstStyle>
            <a:lvl1pPr marL="0" indent="0">
              <a:buFontTx/>
              <a:buNone/>
              <a:defRPr sz="2880">
                <a:latin typeface="Arial"/>
                <a:cs typeface="Arial"/>
              </a:defRPr>
            </a:lvl1pPr>
            <a:lvl2pPr>
              <a:defRPr sz="1680">
                <a:latin typeface="ScalaSans"/>
                <a:cs typeface="ScalaSans"/>
              </a:defRPr>
            </a:lvl2pPr>
            <a:lvl3pPr>
              <a:defRPr sz="1440">
                <a:latin typeface="ScalaSans"/>
                <a:cs typeface="ScalaSans"/>
              </a:defRPr>
            </a:lvl3pPr>
            <a:lvl4pPr>
              <a:defRPr sz="1320">
                <a:latin typeface="ScalaSans"/>
                <a:cs typeface="ScalaSans"/>
              </a:defRPr>
            </a:lvl4pPr>
            <a:lvl5pPr>
              <a:defRPr sz="1320">
                <a:latin typeface="ScalaSans"/>
                <a:cs typeface="ScalaSans"/>
              </a:defRPr>
            </a:lvl5pPr>
          </a:lstStyle>
          <a:p>
            <a:pPr lvl="0"/>
            <a:r>
              <a:rPr lang="nb-NO" smtClean="0"/>
              <a:t>Klikk for å redigere tekststiler i malen</a:t>
            </a:r>
          </a:p>
        </p:txBody>
      </p:sp>
      <p:sp>
        <p:nvSpPr>
          <p:cNvPr id="7" name="Tittel 1"/>
          <p:cNvSpPr>
            <a:spLocks noGrp="1"/>
          </p:cNvSpPr>
          <p:nvPr>
            <p:ph type="ctrTitle"/>
          </p:nvPr>
        </p:nvSpPr>
        <p:spPr>
          <a:xfrm>
            <a:off x="731520" y="852194"/>
            <a:ext cx="10220960" cy="410369"/>
          </a:xfrm>
          <a:prstGeom prst="rect">
            <a:avLst/>
          </a:prstGeom>
        </p:spPr>
        <p:txBody>
          <a:bodyPr wrap="square" anchor="t">
            <a:spAutoFit/>
          </a:bodyPr>
          <a:lstStyle>
            <a:lvl1pPr algn="l">
              <a:defRPr sz="4320" b="1">
                <a:latin typeface="Arial"/>
                <a:cs typeface="Arial"/>
              </a:defRPr>
            </a:lvl1pPr>
          </a:lstStyle>
          <a:p>
            <a:r>
              <a:rPr lang="nb-NO" smtClean="0"/>
              <a:t>Klikk for å redigere tittelstil</a:t>
            </a:r>
            <a:endParaRPr lang="nb-NO" dirty="0"/>
          </a:p>
        </p:txBody>
      </p:sp>
      <p:cxnSp>
        <p:nvCxnSpPr>
          <p:cNvPr id="10" name="Rett linje 9"/>
          <p:cNvCxnSpPr/>
          <p:nvPr userDrawn="1"/>
        </p:nvCxnSpPr>
        <p:spPr>
          <a:xfrm>
            <a:off x="0" y="441430"/>
            <a:ext cx="12152010"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Rett linje 10"/>
          <p:cNvCxnSpPr/>
          <p:nvPr userDrawn="1"/>
        </p:nvCxnSpPr>
        <p:spPr>
          <a:xfrm>
            <a:off x="12808373" y="2070542"/>
            <a:ext cx="2337734"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3" name="Gruppe 12"/>
          <p:cNvGrpSpPr/>
          <p:nvPr userDrawn="1"/>
        </p:nvGrpSpPr>
        <p:grpSpPr>
          <a:xfrm>
            <a:off x="11268955" y="413459"/>
            <a:ext cx="2296397" cy="1699574"/>
            <a:chOff x="1361705" y="363625"/>
            <a:chExt cx="509429" cy="502708"/>
          </a:xfrm>
          <a:solidFill>
            <a:srgbClr val="E7E9F5"/>
          </a:solidFill>
        </p:grpSpPr>
        <p:sp>
          <p:nvSpPr>
            <p:cNvPr id="14" name="Ellipse 13"/>
            <p:cNvSpPr/>
            <p:nvPr userDrawn="1"/>
          </p:nvSpPr>
          <p:spPr>
            <a:xfrm>
              <a:off x="1550088" y="363625"/>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085"/>
            </a:p>
          </p:txBody>
        </p:sp>
        <p:sp>
          <p:nvSpPr>
            <p:cNvPr id="15" name="Ellipse 14"/>
            <p:cNvSpPr/>
            <p:nvPr userDrawn="1"/>
          </p:nvSpPr>
          <p:spPr>
            <a:xfrm>
              <a:off x="1550088" y="733671"/>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085"/>
            </a:p>
          </p:txBody>
        </p:sp>
        <p:grpSp>
          <p:nvGrpSpPr>
            <p:cNvPr id="16" name="Gruppe 15"/>
            <p:cNvGrpSpPr/>
            <p:nvPr userDrawn="1"/>
          </p:nvGrpSpPr>
          <p:grpSpPr>
            <a:xfrm>
              <a:off x="1361705" y="548648"/>
              <a:ext cx="509429" cy="132662"/>
              <a:chOff x="1361705" y="551638"/>
              <a:chExt cx="509429" cy="132662"/>
            </a:xfrm>
            <a:grpFill/>
          </p:grpSpPr>
          <p:sp>
            <p:nvSpPr>
              <p:cNvPr id="18" name="Ellipse 17"/>
              <p:cNvSpPr/>
              <p:nvPr userDrawn="1"/>
            </p:nvSpPr>
            <p:spPr>
              <a:xfrm>
                <a:off x="1552204"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085"/>
              </a:p>
            </p:txBody>
          </p:sp>
          <p:sp>
            <p:nvSpPr>
              <p:cNvPr id="19" name="Ellipse 18"/>
              <p:cNvSpPr/>
              <p:nvPr userDrawn="1"/>
            </p:nvSpPr>
            <p:spPr>
              <a:xfrm>
                <a:off x="1361705"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085"/>
              </a:p>
            </p:txBody>
          </p:sp>
          <p:sp>
            <p:nvSpPr>
              <p:cNvPr id="20" name="Ellipse 19"/>
              <p:cNvSpPr/>
              <p:nvPr userDrawn="1"/>
            </p:nvSpPr>
            <p:spPr>
              <a:xfrm>
                <a:off x="1738472"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085"/>
              </a:p>
            </p:txBody>
          </p:sp>
        </p:grpSp>
      </p:grpSp>
      <p:pic>
        <p:nvPicPr>
          <p:cNvPr id="22" name="Bilde 21" descr="Helse Før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7311300"/>
            <a:ext cx="3877056" cy="592531"/>
          </a:xfrm>
          <a:prstGeom prst="rect">
            <a:avLst/>
          </a:prstGeom>
        </p:spPr>
      </p:pic>
    </p:spTree>
    <p:extLst>
      <p:ext uri="{BB962C8B-B14F-4D97-AF65-F5344CB8AC3E}">
        <p14:creationId xmlns:p14="http://schemas.microsoft.com/office/powerpoint/2010/main" val="332110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9" name="Plassholder for bilde 6"/>
          <p:cNvSpPr>
            <a:spLocks noGrp="1"/>
          </p:cNvSpPr>
          <p:nvPr>
            <p:ph type="pic" sz="quarter" idx="10"/>
          </p:nvPr>
        </p:nvSpPr>
        <p:spPr>
          <a:xfrm>
            <a:off x="720090" y="1080137"/>
            <a:ext cx="13159645" cy="6480810"/>
          </a:xfrm>
          <a:prstGeom prst="rect">
            <a:avLst/>
          </a:prstGeom>
          <a:solidFill>
            <a:srgbClr val="AAA09B"/>
          </a:solidFill>
        </p:spPr>
        <p:txBody>
          <a:bodyPr lIns="0" tIns="1980000" rIns="0" bIns="0" anchor="t" anchorCtr="1"/>
          <a:lstStyle>
            <a:lvl1pPr marL="0" indent="0">
              <a:buNone/>
              <a:defRPr sz="1800">
                <a:solidFill>
                  <a:schemeClr val="lt1"/>
                </a:solidFill>
              </a:defRPr>
            </a:lvl1pPr>
          </a:lstStyle>
          <a:p>
            <a:r>
              <a:rPr lang="nb-NO" smtClean="0"/>
              <a:t>Klikk ikonet for å legge til et bilde</a:t>
            </a:r>
            <a:endParaRPr lang="nb-NO"/>
          </a:p>
        </p:txBody>
      </p:sp>
      <p:sp>
        <p:nvSpPr>
          <p:cNvPr id="2" name="Tittel 1"/>
          <p:cNvSpPr>
            <a:spLocks noGrp="1"/>
          </p:cNvSpPr>
          <p:nvPr>
            <p:ph type="ctrTitle" hasCustomPrompt="1"/>
          </p:nvPr>
        </p:nvSpPr>
        <p:spPr>
          <a:xfrm>
            <a:off x="1260157" y="1620203"/>
            <a:ext cx="7380922" cy="830997"/>
          </a:xfrm>
          <a:noFill/>
        </p:spPr>
        <p:txBody>
          <a:bodyPr lIns="0" tIns="0" rIns="0" bIns="0" anchor="t">
            <a:spAutoFit/>
          </a:bodyPr>
          <a:lstStyle>
            <a:lvl1pPr algn="l">
              <a:lnSpc>
                <a:spcPct val="90000"/>
              </a:lnSpc>
              <a:defRPr sz="6000">
                <a:solidFill>
                  <a:schemeClr val="bg1"/>
                </a:solidFill>
              </a:defRPr>
            </a:lvl1pPr>
          </a:lstStyle>
          <a:p>
            <a:r>
              <a:rPr lang="nb-NO" dirty="0"/>
              <a:t>Legg til tittel</a:t>
            </a:r>
          </a:p>
        </p:txBody>
      </p:sp>
      <p:pic>
        <p:nvPicPr>
          <p:cNvPr id="6" name="Bil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50035" y="455558"/>
            <a:ext cx="1914144" cy="390144"/>
          </a:xfrm>
          <a:prstGeom prst="rect">
            <a:avLst/>
          </a:prstGeom>
        </p:spPr>
      </p:pic>
    </p:spTree>
    <p:extLst>
      <p:ext uri="{BB962C8B-B14F-4D97-AF65-F5344CB8AC3E}">
        <p14:creationId xmlns:p14="http://schemas.microsoft.com/office/powerpoint/2010/main" val="19095608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06502" y="1080136"/>
            <a:ext cx="13019227" cy="6480810"/>
          </a:xfrm>
          <a:solidFill>
            <a:srgbClr val="AAA09B"/>
          </a:solidFill>
        </p:spPr>
        <p:txBody>
          <a:bodyPr lIns="540000" tIns="540000" rIns="5040000" bIns="2448000" anchor="t">
            <a:normAutofit/>
          </a:bodyPr>
          <a:lstStyle>
            <a:lvl1pPr>
              <a:lnSpc>
                <a:spcPct val="90000"/>
              </a:lnSpc>
              <a:defRPr sz="5000">
                <a:solidFill>
                  <a:schemeClr val="lt1"/>
                </a:solidFill>
              </a:defRPr>
            </a:lvl1pPr>
          </a:lstStyle>
          <a:p>
            <a:r>
              <a:rPr lang="nb-NO" smtClean="0"/>
              <a:t>Klikk for å redigere tittelstil</a:t>
            </a:r>
            <a:endParaRPr lang="nb-NO" dirty="0"/>
          </a:p>
        </p:txBody>
      </p:sp>
      <p:sp>
        <p:nvSpPr>
          <p:cNvPr id="8" name="Plassholder for dato 7"/>
          <p:cNvSpPr>
            <a:spLocks noGrp="1"/>
          </p:cNvSpPr>
          <p:nvPr>
            <p:ph type="dt" sz="half" idx="10"/>
          </p:nvPr>
        </p:nvSpPr>
        <p:spPr>
          <a:xfrm>
            <a:off x="1296162" y="6660833"/>
            <a:ext cx="1008126" cy="324040"/>
          </a:xfrm>
        </p:spPr>
        <p:txBody>
          <a:bodyPr/>
          <a:lstStyle>
            <a:lvl1pPr>
              <a:defRPr sz="1600">
                <a:solidFill>
                  <a:schemeClr val="bg1"/>
                </a:solidFill>
              </a:defRPr>
            </a:lvl1pPr>
          </a:lstStyle>
          <a:p>
            <a:fld id="{983651F3-9B16-40C6-B209-3688FC9C95F6}" type="datetimeFigureOut">
              <a:rPr lang="nb-NO" smtClean="0"/>
              <a:pPr/>
              <a:t>24.09.2019</a:t>
            </a:fld>
            <a:endParaRPr lang="nb-NO" dirty="0"/>
          </a:p>
        </p:txBody>
      </p:sp>
      <p:sp>
        <p:nvSpPr>
          <p:cNvPr id="9" name="Plassholder for bunntekst 8"/>
          <p:cNvSpPr>
            <a:spLocks noGrp="1"/>
          </p:cNvSpPr>
          <p:nvPr>
            <p:ph type="ftr" sz="quarter" idx="11"/>
          </p:nvPr>
        </p:nvSpPr>
        <p:spPr>
          <a:xfrm>
            <a:off x="2520315" y="6660833"/>
            <a:ext cx="5040630" cy="324040"/>
          </a:xfrm>
        </p:spPr>
        <p:txBody>
          <a:bodyPr>
            <a:normAutofit/>
          </a:bodyPr>
          <a:lstStyle>
            <a:lvl1pPr>
              <a:defRPr sz="1600">
                <a:solidFill>
                  <a:schemeClr val="bg1"/>
                </a:solidFill>
              </a:defRPr>
            </a:lvl1pPr>
          </a:lstStyle>
          <a:p>
            <a:r>
              <a:rPr lang="nb-NO" dirty="0"/>
              <a:t>Navn </a:t>
            </a:r>
            <a:r>
              <a:rPr lang="nb-NO" dirty="0" err="1"/>
              <a:t>Navnesen</a:t>
            </a:r>
            <a:r>
              <a:rPr lang="nb-NO" dirty="0"/>
              <a:t> og sted</a:t>
            </a:r>
          </a:p>
        </p:txBody>
      </p:sp>
      <p:sp>
        <p:nvSpPr>
          <p:cNvPr id="10" name="Plassholder for lysbildenummer 9"/>
          <p:cNvSpPr>
            <a:spLocks noGrp="1"/>
          </p:cNvSpPr>
          <p:nvPr>
            <p:ph type="sldNum" sz="quarter" idx="12"/>
          </p:nvPr>
        </p:nvSpPr>
        <p:spPr>
          <a:xfrm>
            <a:off x="13480086" y="7681260"/>
            <a:ext cx="345643" cy="221599"/>
          </a:xfrm>
        </p:spPr>
        <p:txBody>
          <a:bodyPr/>
          <a:lstStyle/>
          <a:p>
            <a:fld id="{5751DFAA-887F-4071-8EAD-E8CA316FCF06}" type="slidenum">
              <a:rPr lang="nb-NO" smtClean="0"/>
              <a:t>‹#›</a:t>
            </a:fld>
            <a:endParaRPr lang="nb-NO"/>
          </a:p>
        </p:txBody>
      </p:sp>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50035" y="455558"/>
            <a:ext cx="1914144" cy="390144"/>
          </a:xfrm>
          <a:prstGeom prst="rect">
            <a:avLst/>
          </a:prstGeom>
        </p:spPr>
      </p:pic>
    </p:spTree>
    <p:extLst>
      <p:ext uri="{BB962C8B-B14F-4D97-AF65-F5344CB8AC3E}">
        <p14:creationId xmlns:p14="http://schemas.microsoft.com/office/powerpoint/2010/main" val="2584116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20090" y="2340293"/>
            <a:ext cx="10441305" cy="522065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83651F3-9B16-40C6-B209-3688FC9C95F6}" type="datetimeFigureOut">
              <a:rPr lang="nb-NO" smtClean="0"/>
              <a:t>24.09.2019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Tittel 6"/>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22125582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tekst &amp; innhold /m undertittel ">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720090" y="2160270"/>
            <a:ext cx="6300788" cy="720090"/>
          </a:xfrm>
        </p:spPr>
        <p:txBody>
          <a:bodyPr anchor="t">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720090" y="3060383"/>
            <a:ext cx="6300788" cy="45005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6" name="Plassholder for innhold 5"/>
          <p:cNvSpPr>
            <a:spLocks noGrp="1"/>
          </p:cNvSpPr>
          <p:nvPr>
            <p:ph sz="quarter" idx="4" hasCustomPrompt="1"/>
          </p:nvPr>
        </p:nvSpPr>
        <p:spPr>
          <a:xfrm>
            <a:off x="7560945" y="1080135"/>
            <a:ext cx="6300788" cy="6480810"/>
          </a:xfrm>
        </p:spPr>
        <p:txBody>
          <a:bodyPr/>
          <a:lstStyle>
            <a:lvl1pPr>
              <a:defRPr/>
            </a:lvl1pPr>
          </a:lstStyle>
          <a:p>
            <a:pPr lvl="0"/>
            <a:r>
              <a:rPr lang="nb-NO" dirty="0"/>
              <a:t>Sett inn innhold</a:t>
            </a:r>
          </a:p>
        </p:txBody>
      </p:sp>
      <p:sp>
        <p:nvSpPr>
          <p:cNvPr id="7" name="Plassholder for dato 6"/>
          <p:cNvSpPr>
            <a:spLocks noGrp="1"/>
          </p:cNvSpPr>
          <p:nvPr>
            <p:ph type="dt" sz="half" idx="10"/>
          </p:nvPr>
        </p:nvSpPr>
        <p:spPr/>
        <p:txBody>
          <a:bodyPr/>
          <a:lstStyle/>
          <a:p>
            <a:fld id="{983651F3-9B16-40C6-B209-3688FC9C95F6}" type="datetimeFigureOut">
              <a:rPr lang="nb-NO" smtClean="0"/>
              <a:t>24.09.2019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a:xfrm>
            <a:off x="720091" y="1080135"/>
            <a:ext cx="6300788" cy="864108"/>
          </a:xfrm>
        </p:spPr>
        <p:txBody>
          <a:bodyPr/>
          <a:lstStyle/>
          <a:p>
            <a:r>
              <a:rPr lang="nb-NO" smtClean="0"/>
              <a:t>Klikk for å redigere tittelstil</a:t>
            </a:r>
            <a:endParaRPr lang="nb-NO" dirty="0"/>
          </a:p>
        </p:txBody>
      </p:sp>
    </p:spTree>
    <p:extLst>
      <p:ext uri="{BB962C8B-B14F-4D97-AF65-F5344CB8AC3E}">
        <p14:creationId xmlns:p14="http://schemas.microsoft.com/office/powerpoint/2010/main" val="20580019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tekst &amp; innhold">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720090" y="2160270"/>
            <a:ext cx="6300788" cy="5400675"/>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6" name="Plassholder for innhold 5"/>
          <p:cNvSpPr>
            <a:spLocks noGrp="1"/>
          </p:cNvSpPr>
          <p:nvPr>
            <p:ph sz="quarter" idx="4" hasCustomPrompt="1"/>
          </p:nvPr>
        </p:nvSpPr>
        <p:spPr>
          <a:xfrm>
            <a:off x="7560945" y="1080135"/>
            <a:ext cx="6300788" cy="6480810"/>
          </a:xfrm>
        </p:spPr>
        <p:txBody>
          <a:bodyPr/>
          <a:lstStyle>
            <a:lvl1pPr>
              <a:defRPr/>
            </a:lvl1pPr>
          </a:lstStyle>
          <a:p>
            <a:pPr lvl="0"/>
            <a:r>
              <a:rPr lang="nb-NO" dirty="0"/>
              <a:t>Sett inn innhold</a:t>
            </a:r>
          </a:p>
        </p:txBody>
      </p:sp>
      <p:sp>
        <p:nvSpPr>
          <p:cNvPr id="7" name="Plassholder for dato 6"/>
          <p:cNvSpPr>
            <a:spLocks noGrp="1"/>
          </p:cNvSpPr>
          <p:nvPr>
            <p:ph type="dt" sz="half" idx="10"/>
          </p:nvPr>
        </p:nvSpPr>
        <p:spPr/>
        <p:txBody>
          <a:bodyPr/>
          <a:lstStyle/>
          <a:p>
            <a:fld id="{983651F3-9B16-40C6-B209-3688FC9C95F6}" type="datetimeFigureOut">
              <a:rPr lang="nb-NO" smtClean="0"/>
              <a:t>24.09.2019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a:xfrm>
            <a:off x="720090" y="1080135"/>
            <a:ext cx="6300788" cy="864108"/>
          </a:xfrm>
        </p:spPr>
        <p:txBody>
          <a:bodyPr/>
          <a:lstStyle/>
          <a:p>
            <a:r>
              <a:rPr lang="nb-NO" smtClean="0"/>
              <a:t>Klikk for å redigere tittelstil</a:t>
            </a:r>
            <a:endParaRPr lang="nb-NO"/>
          </a:p>
        </p:txBody>
      </p:sp>
    </p:spTree>
    <p:extLst>
      <p:ext uri="{BB962C8B-B14F-4D97-AF65-F5344CB8AC3E}">
        <p14:creationId xmlns:p14="http://schemas.microsoft.com/office/powerpoint/2010/main" val="15648572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tel, tekst og teksboks">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720090" y="2160270"/>
            <a:ext cx="6300788" cy="720090"/>
          </a:xfrm>
        </p:spPr>
        <p:txBody>
          <a:bodyPr anchor="t">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720090" y="3060383"/>
            <a:ext cx="6300788" cy="45005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24.09.2019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a:xfrm>
            <a:off x="720090" y="1080135"/>
            <a:ext cx="6300788" cy="864108"/>
          </a:xfrm>
        </p:spPr>
        <p:txBody>
          <a:bodyPr/>
          <a:lstStyle/>
          <a:p>
            <a:r>
              <a:rPr lang="nb-NO" smtClean="0"/>
              <a:t>Klikk for å redigere tittelstil</a:t>
            </a:r>
            <a:endParaRPr lang="nb-NO"/>
          </a:p>
        </p:txBody>
      </p:sp>
    </p:spTree>
    <p:extLst>
      <p:ext uri="{BB962C8B-B14F-4D97-AF65-F5344CB8AC3E}">
        <p14:creationId xmlns:p14="http://schemas.microsoft.com/office/powerpoint/2010/main" val="18414265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ort bilde">
    <p:spTree>
      <p:nvGrpSpPr>
        <p:cNvPr id="1" name=""/>
        <p:cNvGrpSpPr/>
        <p:nvPr/>
      </p:nvGrpSpPr>
      <p:grpSpPr>
        <a:xfrm>
          <a:off x="0" y="0"/>
          <a:ext cx="0" cy="0"/>
          <a:chOff x="0" y="0"/>
          <a:chExt cx="0" cy="0"/>
        </a:xfrm>
      </p:grpSpPr>
      <p:sp>
        <p:nvSpPr>
          <p:cNvPr id="7" name="Plassholder for bilde 6"/>
          <p:cNvSpPr>
            <a:spLocks noGrp="1"/>
          </p:cNvSpPr>
          <p:nvPr>
            <p:ph type="pic" sz="quarter" idx="10"/>
          </p:nvPr>
        </p:nvSpPr>
        <p:spPr>
          <a:xfrm>
            <a:off x="720090" y="1080137"/>
            <a:ext cx="13159645" cy="6480810"/>
          </a:xfrm>
          <a:prstGeom prst="rect">
            <a:avLst/>
          </a:prstGeom>
          <a:solidFill>
            <a:schemeClr val="lt2"/>
          </a:solidFill>
        </p:spPr>
        <p:txBody>
          <a:bodyPr lIns="0" tIns="1440000" rIns="0" bIns="0" anchor="t" anchorCtr="1"/>
          <a:lstStyle>
            <a:lvl1pPr marL="0" indent="0">
              <a:buNone/>
              <a:defRPr sz="1800"/>
            </a:lvl1pPr>
          </a:lstStyle>
          <a:p>
            <a:r>
              <a:rPr lang="nb-NO" smtClean="0"/>
              <a:t>Klikk ikonet for å legge til et bilde</a:t>
            </a:r>
            <a:endParaRPr lang="nb-NO"/>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50035" y="455558"/>
            <a:ext cx="1914144" cy="390144"/>
          </a:xfrm>
          <a:prstGeom prst="rect">
            <a:avLst/>
          </a:prstGeom>
        </p:spPr>
      </p:pic>
    </p:spTree>
    <p:extLst>
      <p:ext uri="{BB962C8B-B14F-4D97-AF65-F5344CB8AC3E}">
        <p14:creationId xmlns:p14="http://schemas.microsoft.com/office/powerpoint/2010/main" val="13065823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konslide">
    <p:spTree>
      <p:nvGrpSpPr>
        <p:cNvPr id="1" name=""/>
        <p:cNvGrpSpPr/>
        <p:nvPr/>
      </p:nvGrpSpPr>
      <p:grpSpPr>
        <a:xfrm>
          <a:off x="0" y="0"/>
          <a:ext cx="0" cy="0"/>
          <a:chOff x="0" y="0"/>
          <a:chExt cx="0" cy="0"/>
        </a:xfrm>
      </p:grpSpPr>
      <p:sp>
        <p:nvSpPr>
          <p:cNvPr id="2" name="Plassholder for tekst 1"/>
          <p:cNvSpPr>
            <a:spLocks noGrp="1"/>
          </p:cNvSpPr>
          <p:nvPr>
            <p:ph type="body" sz="quarter" idx="12" hasCustomPrompt="1"/>
          </p:nvPr>
        </p:nvSpPr>
        <p:spPr>
          <a:xfrm>
            <a:off x="720090" y="1080137"/>
            <a:ext cx="13159645" cy="6480810"/>
          </a:xfrm>
          <a:prstGeom prst="rect">
            <a:avLst/>
          </a:prstGeom>
          <a:solidFill>
            <a:srgbClr val="DBD6D4"/>
          </a:solidFill>
        </p:spPr>
        <p:txBody>
          <a:bodyPr lIns="0" tIns="1440000" rIns="0" bIns="0" anchor="ctr"/>
          <a:lstStyle>
            <a:lvl1pPr marL="0" indent="0" algn="ctr">
              <a:buNone/>
              <a:defRPr sz="100" baseline="0"/>
            </a:lvl1pPr>
          </a:lstStyle>
          <a:p>
            <a:pPr lvl="0"/>
            <a:r>
              <a:rPr lang="nb-NO" sz="100" dirty="0"/>
              <a:t> </a:t>
            </a:r>
            <a:endParaRPr lang="nb-NO" dirty="0"/>
          </a:p>
        </p:txBody>
      </p:sp>
      <p:sp>
        <p:nvSpPr>
          <p:cNvPr id="4" name="Plassholder for bilde 6"/>
          <p:cNvSpPr>
            <a:spLocks noGrp="1"/>
          </p:cNvSpPr>
          <p:nvPr>
            <p:ph type="pic" sz="quarter" idx="11" hasCustomPrompt="1"/>
          </p:nvPr>
        </p:nvSpPr>
        <p:spPr>
          <a:xfrm>
            <a:off x="4995624" y="2160271"/>
            <a:ext cx="4608576" cy="4320540"/>
          </a:xfrm>
          <a:prstGeom prst="rect">
            <a:avLst/>
          </a:prstGeom>
          <a:noFill/>
        </p:spPr>
        <p:txBody>
          <a:bodyPr lIns="0" tIns="1080000" rIns="0" bIns="0" anchor="t" anchorCtr="1"/>
          <a:lstStyle>
            <a:lvl1pPr marL="0" indent="0">
              <a:buNone/>
              <a:defRPr sz="1800"/>
            </a:lvl1pPr>
          </a:lstStyle>
          <a:p>
            <a:r>
              <a:rPr lang="nb-NO" dirty="0"/>
              <a:t>Ikon</a:t>
            </a:r>
          </a:p>
        </p:txBody>
      </p:sp>
      <p:pic>
        <p:nvPicPr>
          <p:cNvPr id="6" name="Bil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50035" y="455558"/>
            <a:ext cx="1914144" cy="390144"/>
          </a:xfrm>
          <a:prstGeom prst="rect">
            <a:avLst/>
          </a:prstGeom>
        </p:spPr>
      </p:pic>
    </p:spTree>
    <p:extLst>
      <p:ext uri="{BB962C8B-B14F-4D97-AF65-F5344CB8AC3E}">
        <p14:creationId xmlns:p14="http://schemas.microsoft.com/office/powerpoint/2010/main" val="39113876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20090" y="1080135"/>
            <a:ext cx="10441305" cy="864108"/>
          </a:xfrm>
          <a:prstGeom prst="rect">
            <a:avLst/>
          </a:prstGeom>
        </p:spPr>
        <p:txBody>
          <a:bodyPr vert="horz" lIns="0" tIns="0" rIns="0" bIns="0" rtlCol="0" anchor="t" anchorCtr="0">
            <a:normAutofit/>
          </a:bodyPr>
          <a:lstStyle/>
          <a:p>
            <a:r>
              <a:rPr lang="nb-NO" dirty="0"/>
              <a:t>Klikk for å redigere tittelstil</a:t>
            </a:r>
          </a:p>
        </p:txBody>
      </p:sp>
      <p:sp>
        <p:nvSpPr>
          <p:cNvPr id="3" name="Plassholder for tekst 2"/>
          <p:cNvSpPr>
            <a:spLocks noGrp="1"/>
          </p:cNvSpPr>
          <p:nvPr>
            <p:ph type="body" idx="1"/>
          </p:nvPr>
        </p:nvSpPr>
        <p:spPr>
          <a:xfrm>
            <a:off x="720090" y="2340293"/>
            <a:ext cx="10441305" cy="5220653"/>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720090" y="7812977"/>
            <a:ext cx="1152144" cy="221599"/>
          </a:xfrm>
          <a:prstGeom prst="rect">
            <a:avLst/>
          </a:prstGeom>
        </p:spPr>
        <p:txBody>
          <a:bodyPr vert="horz" lIns="0" tIns="0" rIns="0" bIns="0" rtlCol="0" anchor="ctr">
            <a:normAutofit/>
          </a:bodyPr>
          <a:lstStyle>
            <a:lvl1pPr algn="l">
              <a:defRPr sz="1200">
                <a:solidFill>
                  <a:schemeClr val="tx1">
                    <a:tint val="75000"/>
                  </a:schemeClr>
                </a:solidFill>
              </a:defRPr>
            </a:lvl1pPr>
          </a:lstStyle>
          <a:p>
            <a:fld id="{983651F3-9B16-40C6-B209-3688FC9C95F6}" type="datetimeFigureOut">
              <a:rPr lang="nb-NO" smtClean="0"/>
              <a:t>24.09.2019</a:t>
            </a:fld>
            <a:endParaRPr lang="nb-NO" dirty="0"/>
          </a:p>
        </p:txBody>
      </p:sp>
      <p:sp>
        <p:nvSpPr>
          <p:cNvPr id="5" name="Plassholder for bunntekst 4"/>
          <p:cNvSpPr>
            <a:spLocks noGrp="1"/>
          </p:cNvSpPr>
          <p:nvPr>
            <p:ph type="ftr" sz="quarter" idx="3"/>
          </p:nvPr>
        </p:nvSpPr>
        <p:spPr>
          <a:xfrm>
            <a:off x="2229150" y="7812977"/>
            <a:ext cx="8932245" cy="221599"/>
          </a:xfrm>
          <a:prstGeom prst="rect">
            <a:avLst/>
          </a:prstGeom>
        </p:spPr>
        <p:txBody>
          <a:bodyPr vert="horz" lIns="0" tIns="0" rIns="0" bIns="0" rtlCol="0" anchor="ctr">
            <a:normAutofit/>
          </a:bodyPr>
          <a:lstStyle>
            <a:lvl1pPr algn="l">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13541235" y="7812977"/>
            <a:ext cx="345643" cy="221599"/>
          </a:xfrm>
          <a:prstGeom prst="rect">
            <a:avLst/>
          </a:prstGeom>
        </p:spPr>
        <p:txBody>
          <a:bodyPr vert="horz" lIns="0" tIns="0" rIns="0" bIns="0" rtlCol="0" anchor="ctr">
            <a:normAutofit/>
          </a:bodyPr>
          <a:lstStyle>
            <a:lvl1pPr algn="r">
              <a:defRPr sz="1200">
                <a:solidFill>
                  <a:schemeClr val="tx1">
                    <a:tint val="75000"/>
                  </a:schemeClr>
                </a:solidFill>
              </a:defRPr>
            </a:lvl1pPr>
          </a:lstStyle>
          <a:p>
            <a:fld id="{5751DFAA-887F-4071-8EAD-E8CA316FCF06}" type="slidenum">
              <a:rPr lang="nb-NO" smtClean="0"/>
              <a:t>‹#›</a:t>
            </a:fld>
            <a:endParaRPr lang="nb-NO" dirty="0"/>
          </a:p>
        </p:txBody>
      </p:sp>
      <p:pic>
        <p:nvPicPr>
          <p:cNvPr id="8" name="Bild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2310521" y="332467"/>
            <a:ext cx="1914144" cy="390144"/>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0" r:id="rId4"/>
    <p:sldLayoutId id="2147483656" r:id="rId5"/>
    <p:sldLayoutId id="2147483658" r:id="rId6"/>
    <p:sldLayoutId id="2147483664" r:id="rId7"/>
    <p:sldLayoutId id="2147483660" r:id="rId8"/>
    <p:sldLayoutId id="2147483662" r:id="rId9"/>
    <p:sldLayoutId id="2147483659" r:id="rId10"/>
    <p:sldLayoutId id="2147483652" r:id="rId11"/>
    <p:sldLayoutId id="2147483653" r:id="rId12"/>
    <p:sldLayoutId id="2147483654" r:id="rId13"/>
    <p:sldLayoutId id="2147483655" r:id="rId14"/>
    <p:sldLayoutId id="2147483665" r:id="rId15"/>
    <p:sldLayoutId id="2147483666" r:id="rId16"/>
    <p:sldLayoutId id="2147483667" r:id="rId17"/>
  </p:sldLayoutIdLst>
  <p:timing>
    <p:tnLst>
      <p:par>
        <p:cTn id="1" dur="indefinite" restart="never" nodeType="tmRoot"/>
      </p:par>
    </p:tnLst>
  </p:timing>
  <p:txStyles>
    <p:titleStyle>
      <a:lvl1pPr algn="l" defTabSz="914400" rtl="0" eaLnBrk="1" latinLnBrk="0" hangingPunct="1">
        <a:lnSpc>
          <a:spcPts val="3200"/>
        </a:lnSpc>
        <a:spcBef>
          <a:spcPct val="0"/>
        </a:spcBef>
        <a:buNone/>
        <a:defRPr sz="3000" b="1" kern="1200" cap="none" baseline="0">
          <a:solidFill>
            <a:schemeClr val="tx1"/>
          </a:solidFill>
          <a:latin typeface="+mj-lt"/>
          <a:ea typeface="+mj-ea"/>
          <a:cs typeface="+mj-cs"/>
        </a:defRPr>
      </a:lvl1pPr>
    </p:titleStyle>
    <p:bodyStyle>
      <a:lvl1pPr marL="216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2pPr>
      <a:lvl3pPr marL="648000" indent="-216000" algn="l" defTabSz="914400" rtl="0" eaLnBrk="1" latinLnBrk="0" hangingPunct="1">
        <a:lnSpc>
          <a:spcPts val="2200"/>
        </a:lnSpc>
        <a:spcBef>
          <a:spcPts val="400"/>
        </a:spcBef>
        <a:buFont typeface="Arial" panose="020B0604020202020204" pitchFamily="34" charset="0"/>
        <a:buChar char="•"/>
        <a:defRPr sz="2000" kern="1200">
          <a:solidFill>
            <a:schemeClr val="tx1"/>
          </a:solidFill>
          <a:latin typeface="+mn-lt"/>
          <a:ea typeface="+mn-ea"/>
          <a:cs typeface="+mn-cs"/>
        </a:defRPr>
      </a:lvl3pPr>
      <a:lvl4pPr marL="864000" indent="-216000" algn="l" defTabSz="914400" rtl="0" eaLnBrk="1" latinLnBrk="0" hangingPunct="1">
        <a:lnSpc>
          <a:spcPts val="2000"/>
        </a:lnSpc>
        <a:spcBef>
          <a:spcPts val="40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ts val="1800"/>
        </a:lnSpc>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1119983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6"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tel 3"/>
          <p:cNvSpPr>
            <a:spLocks noGrp="1"/>
          </p:cNvSpPr>
          <p:nvPr>
            <p:ph type="title"/>
          </p:nvPr>
        </p:nvSpPr>
        <p:spPr>
          <a:xfrm>
            <a:off x="806502" y="2138290"/>
            <a:ext cx="13019227" cy="5422656"/>
          </a:xfrm>
        </p:spPr>
        <p:txBody>
          <a:bodyPr/>
          <a:lstStyle/>
          <a:p>
            <a:pPr algn="ctr"/>
            <a:r>
              <a:rPr lang="nb-NO" dirty="0" smtClean="0"/>
              <a:t>		</a:t>
            </a:r>
            <a:endParaRPr lang="nb-NO" dirty="0"/>
          </a:p>
        </p:txBody>
      </p:sp>
      <p:sp>
        <p:nvSpPr>
          <p:cNvPr id="5" name="Plassholder for dato 4"/>
          <p:cNvSpPr>
            <a:spLocks noGrp="1"/>
          </p:cNvSpPr>
          <p:nvPr>
            <p:ph type="dt" sz="half" idx="10"/>
          </p:nvPr>
        </p:nvSpPr>
        <p:spPr>
          <a:xfrm>
            <a:off x="1417313" y="6997889"/>
            <a:ext cx="1008126" cy="324040"/>
          </a:xfrm>
        </p:spPr>
        <p:txBody>
          <a:bodyPr/>
          <a:lstStyle/>
          <a:p>
            <a:pPr defTabSz="1306168"/>
            <a:r>
              <a:rPr lang="nb-NO" dirty="0" smtClean="0">
                <a:solidFill>
                  <a:prstClr val="white"/>
                </a:solidFill>
                <a:latin typeface="Calibri" panose="020F0502020204030204"/>
              </a:rPr>
              <a:t>23.09.19</a:t>
            </a:r>
            <a:endParaRPr lang="nb-NO" dirty="0">
              <a:solidFill>
                <a:prstClr val="white"/>
              </a:solidFill>
              <a:latin typeface="Calibri" panose="020F0502020204030204"/>
            </a:endParaRPr>
          </a:p>
        </p:txBody>
      </p:sp>
      <p:sp>
        <p:nvSpPr>
          <p:cNvPr id="6" name="Plassholder for bunntekst 5"/>
          <p:cNvSpPr>
            <a:spLocks noGrp="1"/>
          </p:cNvSpPr>
          <p:nvPr>
            <p:ph type="ftr" sz="quarter" idx="11"/>
          </p:nvPr>
        </p:nvSpPr>
        <p:spPr>
          <a:xfrm>
            <a:off x="5052501" y="6789421"/>
            <a:ext cx="5040630" cy="630389"/>
          </a:xfrm>
        </p:spPr>
        <p:txBody>
          <a:bodyPr>
            <a:normAutofit/>
          </a:bodyPr>
          <a:lstStyle/>
          <a:p>
            <a:pPr defTabSz="1306168"/>
            <a:r>
              <a:rPr lang="nb-NO" dirty="0" smtClean="0">
                <a:solidFill>
                  <a:prstClr val="white"/>
                </a:solidFill>
                <a:latin typeface="Calibri" panose="020F0502020204030204"/>
              </a:rPr>
              <a:t>Arve Varden Administrerende direktør</a:t>
            </a:r>
          </a:p>
          <a:p>
            <a:pPr defTabSz="1306168"/>
            <a:r>
              <a:rPr lang="nb-NO" dirty="0" smtClean="0">
                <a:solidFill>
                  <a:prstClr val="white"/>
                </a:solidFill>
                <a:latin typeface="Calibri" panose="020F0502020204030204"/>
              </a:rPr>
              <a:t>Tom Guldhav Klinikkdirektør Kirurgisk klinikk</a:t>
            </a:r>
            <a:endParaRPr lang="nb-NO" dirty="0">
              <a:solidFill>
                <a:prstClr val="white"/>
              </a:solidFill>
              <a:latin typeface="Calibri" panose="020F0502020204030204"/>
            </a:endParaRPr>
          </a:p>
        </p:txBody>
      </p:sp>
      <p:pic>
        <p:nvPicPr>
          <p:cNvPr id="8" name="Bilde 7" descr="C:\Users\robr1813\AppData\Local\Microsoft\Windows\INetCache\Content.Outlook\WCMC6YY5\AkuttmottakBil.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6936" y="2138291"/>
            <a:ext cx="9993308" cy="4522543"/>
          </a:xfrm>
          <a:prstGeom prst="rect">
            <a:avLst/>
          </a:prstGeom>
          <a:noFill/>
          <a:ln>
            <a:noFill/>
          </a:ln>
        </p:spPr>
      </p:pic>
      <p:sp>
        <p:nvSpPr>
          <p:cNvPr id="9" name="TekstSylinder 8"/>
          <p:cNvSpPr txBox="1"/>
          <p:nvPr/>
        </p:nvSpPr>
        <p:spPr>
          <a:xfrm>
            <a:off x="2927707" y="678343"/>
            <a:ext cx="8438079" cy="1089529"/>
          </a:xfrm>
          <a:prstGeom prst="rect">
            <a:avLst/>
          </a:prstGeom>
          <a:noFill/>
        </p:spPr>
        <p:txBody>
          <a:bodyPr wrap="none" rtlCol="0">
            <a:spAutoFit/>
          </a:bodyPr>
          <a:lstStyle/>
          <a:p>
            <a:r>
              <a:rPr lang="nb-NO" sz="6480" dirty="0"/>
              <a:t>Prehospital plan -  fase 2</a:t>
            </a:r>
          </a:p>
        </p:txBody>
      </p:sp>
    </p:spTree>
    <p:extLst>
      <p:ext uri="{BB962C8B-B14F-4D97-AF65-F5344CB8AC3E}">
        <p14:creationId xmlns:p14="http://schemas.microsoft.com/office/powerpoint/2010/main" val="2850817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n-NO" dirty="0"/>
              <a:t>Tilrådingar Kompetanseutvikling</a:t>
            </a:r>
            <a:r>
              <a:rPr lang="nb-NO" dirty="0" smtClean="0"/>
              <a:t>.</a:t>
            </a:r>
            <a:endParaRPr lang="nb-NO" dirty="0"/>
          </a:p>
        </p:txBody>
      </p:sp>
      <p:sp>
        <p:nvSpPr>
          <p:cNvPr id="3" name="TekstSylinder 2"/>
          <p:cNvSpPr txBox="1"/>
          <p:nvPr/>
        </p:nvSpPr>
        <p:spPr>
          <a:xfrm>
            <a:off x="1818349" y="2758876"/>
            <a:ext cx="184731" cy="1516569"/>
          </a:xfrm>
          <a:prstGeom prst="rect">
            <a:avLst/>
          </a:prstGeom>
          <a:noFill/>
        </p:spPr>
        <p:txBody>
          <a:bodyPr wrap="none" rtlCol="0">
            <a:spAutoFit/>
          </a:bodyPr>
          <a:lstStyle/>
          <a:p>
            <a:endParaRPr lang="nb-NO" sz="3085" dirty="0"/>
          </a:p>
          <a:p>
            <a:endParaRPr lang="nb-NO" sz="3085" dirty="0"/>
          </a:p>
          <a:p>
            <a:endParaRPr lang="nb-NO" sz="3085" dirty="0"/>
          </a:p>
        </p:txBody>
      </p:sp>
      <p:sp>
        <p:nvSpPr>
          <p:cNvPr id="4" name="Plassholder for innhold 4"/>
          <p:cNvSpPr>
            <a:spLocks noGrp="1"/>
          </p:cNvSpPr>
          <p:nvPr/>
        </p:nvSpPr>
        <p:spPr>
          <a:xfrm>
            <a:off x="1215943" y="2116183"/>
            <a:ext cx="12926016" cy="6113417"/>
          </a:xfrm>
          <a:prstGeom prst="rect">
            <a:avLst/>
          </a:prstGeom>
        </p:spPr>
        <p:txBody>
          <a:bodyPr vert="horz" lIns="0" tIns="0" rIns="0" bIns="0" rtlCol="0">
            <a:normAutofit/>
          </a:bodyPr>
          <a:lstStyle>
            <a:lvl1pPr marL="216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2pPr>
            <a:lvl3pPr marL="648000" indent="-216000" algn="l" defTabSz="914400" rtl="0" eaLnBrk="1" latinLnBrk="0" hangingPunct="1">
              <a:lnSpc>
                <a:spcPts val="2200"/>
              </a:lnSpc>
              <a:spcBef>
                <a:spcPts val="400"/>
              </a:spcBef>
              <a:buFont typeface="Arial" panose="020B0604020202020204" pitchFamily="34" charset="0"/>
              <a:buChar char="•"/>
              <a:defRPr sz="2000" kern="1200">
                <a:solidFill>
                  <a:schemeClr val="tx1"/>
                </a:solidFill>
                <a:latin typeface="+mn-lt"/>
                <a:ea typeface="+mn-ea"/>
                <a:cs typeface="+mn-cs"/>
              </a:defRPr>
            </a:lvl3pPr>
            <a:lvl4pPr marL="864000" indent="-216000" algn="l" defTabSz="914400" rtl="0" eaLnBrk="1" latinLnBrk="0" hangingPunct="1">
              <a:lnSpc>
                <a:spcPts val="2000"/>
              </a:lnSpc>
              <a:spcBef>
                <a:spcPts val="40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ts val="1800"/>
              </a:lnSpc>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b-NO" sz="2880" dirty="0"/>
              <a:t>Samarbeide med </a:t>
            </a:r>
            <a:r>
              <a:rPr lang="nb-NO" sz="2880" dirty="0" err="1"/>
              <a:t>utdanningsinstitusjonar</a:t>
            </a:r>
            <a:r>
              <a:rPr lang="nb-NO" sz="2880" dirty="0"/>
              <a:t> for å oppnå lokal rekruttering til </a:t>
            </a:r>
            <a:r>
              <a:rPr lang="nb-NO" sz="2880" dirty="0" err="1"/>
              <a:t>prehospitale</a:t>
            </a:r>
            <a:r>
              <a:rPr lang="nb-NO" sz="2880" dirty="0"/>
              <a:t> </a:t>
            </a:r>
            <a:r>
              <a:rPr lang="nb-NO" sz="2880" dirty="0" err="1"/>
              <a:t>tenester</a:t>
            </a:r>
            <a:r>
              <a:rPr lang="nb-NO" sz="2880" dirty="0"/>
              <a:t>. </a:t>
            </a:r>
          </a:p>
          <a:p>
            <a:pPr>
              <a:lnSpc>
                <a:spcPct val="100000"/>
              </a:lnSpc>
            </a:pPr>
            <a:r>
              <a:rPr lang="nb-NO" sz="2880" dirty="0"/>
              <a:t>Ta i mot </a:t>
            </a:r>
            <a:r>
              <a:rPr lang="nb-NO" sz="2880" dirty="0" err="1"/>
              <a:t>lærlingar</a:t>
            </a:r>
            <a:r>
              <a:rPr lang="nb-NO" sz="2880" dirty="0"/>
              <a:t> i </a:t>
            </a:r>
            <a:r>
              <a:rPr lang="nb-NO" sz="2880" dirty="0" err="1"/>
              <a:t>ambulansetenesta</a:t>
            </a:r>
            <a:r>
              <a:rPr lang="nb-NO" sz="2880" dirty="0"/>
              <a:t>. </a:t>
            </a:r>
          </a:p>
          <a:p>
            <a:pPr>
              <a:lnSpc>
                <a:spcPct val="100000"/>
              </a:lnSpc>
            </a:pPr>
            <a:r>
              <a:rPr lang="nb-NO" sz="2880" dirty="0" err="1"/>
              <a:t>Medverke</a:t>
            </a:r>
            <a:r>
              <a:rPr lang="nb-NO" sz="2880" dirty="0"/>
              <a:t> i forsking inn mot </a:t>
            </a:r>
            <a:r>
              <a:rPr lang="nb-NO" sz="2880" dirty="0" err="1"/>
              <a:t>prehospitale</a:t>
            </a:r>
            <a:r>
              <a:rPr lang="nb-NO" sz="2880" dirty="0"/>
              <a:t> </a:t>
            </a:r>
            <a:r>
              <a:rPr lang="nb-NO" sz="2880" dirty="0" err="1"/>
              <a:t>tenester</a:t>
            </a:r>
            <a:r>
              <a:rPr lang="nb-NO" sz="2880" dirty="0"/>
              <a:t>. </a:t>
            </a:r>
          </a:p>
          <a:p>
            <a:pPr>
              <a:lnSpc>
                <a:spcPct val="100000"/>
              </a:lnSpc>
            </a:pPr>
            <a:r>
              <a:rPr lang="nb-NO" sz="2880" dirty="0"/>
              <a:t>Samarbeide med </a:t>
            </a:r>
            <a:r>
              <a:rPr lang="nb-NO" sz="2880" dirty="0" err="1"/>
              <a:t>kommunehelsetenesta</a:t>
            </a:r>
            <a:r>
              <a:rPr lang="nb-NO" sz="2880" dirty="0"/>
              <a:t> og andre </a:t>
            </a:r>
            <a:r>
              <a:rPr lang="nb-NO" sz="2880" dirty="0" err="1"/>
              <a:t>naudetatar</a:t>
            </a:r>
            <a:r>
              <a:rPr lang="nb-NO" sz="2880" dirty="0"/>
              <a:t> om kompetansestyrking. </a:t>
            </a:r>
          </a:p>
          <a:p>
            <a:pPr>
              <a:lnSpc>
                <a:spcPct val="100000"/>
              </a:lnSpc>
            </a:pPr>
            <a:r>
              <a:rPr lang="nb-NO" sz="2880" dirty="0" err="1"/>
              <a:t>Auke</a:t>
            </a:r>
            <a:r>
              <a:rPr lang="nb-NO" sz="2880" dirty="0"/>
              <a:t> </a:t>
            </a:r>
            <a:r>
              <a:rPr lang="nb-NO" sz="2880" dirty="0" err="1"/>
              <a:t>ressursar</a:t>
            </a:r>
            <a:r>
              <a:rPr lang="nb-NO" sz="2880" dirty="0"/>
              <a:t> til </a:t>
            </a:r>
            <a:r>
              <a:rPr lang="nb-NO" sz="2880" dirty="0" err="1"/>
              <a:t>fagleg</a:t>
            </a:r>
            <a:r>
              <a:rPr lang="nb-NO" sz="2880" dirty="0"/>
              <a:t> utvikling, og </a:t>
            </a:r>
            <a:r>
              <a:rPr lang="nb-NO" sz="2880" dirty="0" err="1"/>
              <a:t>tilsetje</a:t>
            </a:r>
            <a:r>
              <a:rPr lang="nb-NO" sz="2880" dirty="0"/>
              <a:t> medisinsk </a:t>
            </a:r>
            <a:r>
              <a:rPr lang="nb-NO" sz="2880" dirty="0" err="1"/>
              <a:t>rådgjevar</a:t>
            </a:r>
            <a:r>
              <a:rPr lang="nb-NO" sz="2880" dirty="0"/>
              <a:t>. </a:t>
            </a:r>
          </a:p>
          <a:p>
            <a:pPr>
              <a:lnSpc>
                <a:spcPct val="100000"/>
              </a:lnSpc>
            </a:pPr>
            <a:r>
              <a:rPr lang="nb-NO" sz="2880" dirty="0"/>
              <a:t>Ha støtteordning for tilsette som tar </a:t>
            </a:r>
            <a:r>
              <a:rPr lang="nb-NO" sz="2880" dirty="0" err="1"/>
              <a:t>vidareutdanning</a:t>
            </a:r>
            <a:r>
              <a:rPr lang="nb-NO" sz="2880" dirty="0"/>
              <a:t> i tråd med </a:t>
            </a:r>
            <a:r>
              <a:rPr lang="nb-NO" sz="2880" dirty="0" err="1"/>
              <a:t>tenesta</a:t>
            </a:r>
            <a:r>
              <a:rPr lang="nb-NO" sz="2880" dirty="0"/>
              <a:t> sin kompetanseplan. </a:t>
            </a:r>
          </a:p>
          <a:p>
            <a:endParaRPr lang="nn-NO" sz="2880" dirty="0"/>
          </a:p>
        </p:txBody>
      </p:sp>
    </p:spTree>
    <p:extLst>
      <p:ext uri="{BB962C8B-B14F-4D97-AF65-F5344CB8AC3E}">
        <p14:creationId xmlns:p14="http://schemas.microsoft.com/office/powerpoint/2010/main" val="3050422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err="1" smtClean="0"/>
              <a:t>Tilrådingar</a:t>
            </a:r>
            <a:r>
              <a:rPr lang="nb-NO" dirty="0" smtClean="0"/>
              <a:t> </a:t>
            </a:r>
            <a:r>
              <a:rPr lang="nb-NO" dirty="0"/>
              <a:t>i</a:t>
            </a:r>
            <a:r>
              <a:rPr lang="nb-NO" dirty="0" smtClean="0"/>
              <a:t>ntern samhandling</a:t>
            </a:r>
            <a:endParaRPr lang="nb-NO" dirty="0"/>
          </a:p>
        </p:txBody>
      </p:sp>
      <p:sp>
        <p:nvSpPr>
          <p:cNvPr id="4" name="Plassholder for innhold 4"/>
          <p:cNvSpPr>
            <a:spLocks noGrp="1"/>
          </p:cNvSpPr>
          <p:nvPr/>
        </p:nvSpPr>
        <p:spPr>
          <a:xfrm>
            <a:off x="1090749" y="1514747"/>
            <a:ext cx="12717834" cy="6505303"/>
          </a:xfrm>
          <a:prstGeom prst="rect">
            <a:avLst/>
          </a:prstGeom>
        </p:spPr>
        <p:txBody>
          <a:bodyPr vert="horz" lIns="0" tIns="0" rIns="0" bIns="0" rtlCol="0">
            <a:normAutofit fontScale="92500" lnSpcReduction="10000"/>
          </a:bodyPr>
          <a:lstStyle>
            <a:lvl1pPr marL="216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2pPr>
            <a:lvl3pPr marL="648000" indent="-216000" algn="l" defTabSz="914400" rtl="0" eaLnBrk="1" latinLnBrk="0" hangingPunct="1">
              <a:lnSpc>
                <a:spcPts val="2200"/>
              </a:lnSpc>
              <a:spcBef>
                <a:spcPts val="400"/>
              </a:spcBef>
              <a:buFont typeface="Arial" panose="020B0604020202020204" pitchFamily="34" charset="0"/>
              <a:buChar char="•"/>
              <a:defRPr sz="2000" kern="1200">
                <a:solidFill>
                  <a:schemeClr val="tx1"/>
                </a:solidFill>
                <a:latin typeface="+mn-lt"/>
                <a:ea typeface="+mn-ea"/>
                <a:cs typeface="+mn-cs"/>
              </a:defRPr>
            </a:lvl3pPr>
            <a:lvl4pPr marL="864000" indent="-216000" algn="l" defTabSz="914400" rtl="0" eaLnBrk="1" latinLnBrk="0" hangingPunct="1">
              <a:lnSpc>
                <a:spcPts val="2000"/>
              </a:lnSpc>
              <a:spcBef>
                <a:spcPts val="40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ts val="1800"/>
              </a:lnSpc>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b-NO" sz="2880" dirty="0"/>
              <a:t>Nytte felles skåringsverktøy i overgang mellom </a:t>
            </a:r>
            <a:r>
              <a:rPr lang="nb-NO" sz="2880" dirty="0" err="1"/>
              <a:t>prehospitalt</a:t>
            </a:r>
            <a:r>
              <a:rPr lang="nb-NO" sz="2880" dirty="0"/>
              <a:t> og </a:t>
            </a:r>
            <a:r>
              <a:rPr lang="nb-NO" sz="2880" dirty="0" err="1"/>
              <a:t>hospitalt</a:t>
            </a:r>
            <a:r>
              <a:rPr lang="nb-NO" sz="2880" dirty="0"/>
              <a:t> forløp </a:t>
            </a:r>
          </a:p>
          <a:p>
            <a:pPr>
              <a:lnSpc>
                <a:spcPct val="100000"/>
              </a:lnSpc>
            </a:pPr>
            <a:r>
              <a:rPr lang="nb-NO" sz="2880" dirty="0" err="1"/>
              <a:t>Krevje</a:t>
            </a:r>
            <a:r>
              <a:rPr lang="nb-NO" sz="2880" dirty="0"/>
              <a:t> at </a:t>
            </a:r>
            <a:r>
              <a:rPr lang="nb-NO" sz="2880" dirty="0" err="1"/>
              <a:t>bestillar</a:t>
            </a:r>
            <a:r>
              <a:rPr lang="nb-NO" sz="2880" dirty="0"/>
              <a:t> har avklara </a:t>
            </a:r>
            <a:r>
              <a:rPr lang="nb-NO" sz="2880" dirty="0" err="1"/>
              <a:t>mottakar</a:t>
            </a:r>
            <a:r>
              <a:rPr lang="nb-NO" sz="2880" dirty="0"/>
              <a:t> for transport før bestilling, eller at det vert avklara undervegs viss det haster å sette i verk oppdraget </a:t>
            </a:r>
          </a:p>
          <a:p>
            <a:pPr>
              <a:lnSpc>
                <a:spcPct val="100000"/>
              </a:lnSpc>
            </a:pPr>
            <a:r>
              <a:rPr lang="nb-NO" sz="2880" dirty="0" err="1"/>
              <a:t>Gje</a:t>
            </a:r>
            <a:r>
              <a:rPr lang="nb-NO" sz="2880" dirty="0"/>
              <a:t> arbeidsgruppe for akuttmottak i oppdrag å utarbeide løysing på </a:t>
            </a:r>
            <a:r>
              <a:rPr lang="nb-NO" sz="2880" dirty="0" err="1"/>
              <a:t>desse</a:t>
            </a:r>
            <a:r>
              <a:rPr lang="nb-NO" sz="2880" dirty="0"/>
              <a:t> punkta: </a:t>
            </a:r>
          </a:p>
          <a:p>
            <a:pPr lvl="2">
              <a:lnSpc>
                <a:spcPct val="100000"/>
              </a:lnSpc>
            </a:pPr>
            <a:r>
              <a:rPr lang="nb-NO" sz="2480" dirty="0" err="1" smtClean="0"/>
              <a:t>Prehospitale</a:t>
            </a:r>
            <a:r>
              <a:rPr lang="nb-NO" sz="2480" dirty="0" smtClean="0"/>
              <a:t> </a:t>
            </a:r>
            <a:r>
              <a:rPr lang="nb-NO" sz="2480" dirty="0" err="1"/>
              <a:t>tenester</a:t>
            </a:r>
            <a:r>
              <a:rPr lang="nb-NO" sz="2480" dirty="0"/>
              <a:t> har behov for </a:t>
            </a:r>
            <a:r>
              <a:rPr lang="nb-NO" sz="2480" dirty="0" err="1"/>
              <a:t>eitt</a:t>
            </a:r>
            <a:r>
              <a:rPr lang="nb-NO" sz="2480" dirty="0"/>
              <a:t> definert avleveringspunkt i sjukehusa som tek ansvar for alle </a:t>
            </a:r>
            <a:r>
              <a:rPr lang="nb-NO" sz="2480" dirty="0" err="1"/>
              <a:t>pasientar</a:t>
            </a:r>
            <a:r>
              <a:rPr lang="nb-NO" sz="2480" dirty="0"/>
              <a:t> som </a:t>
            </a:r>
            <a:r>
              <a:rPr lang="nb-NO" sz="2480" dirty="0" err="1"/>
              <a:t>ikkje</a:t>
            </a:r>
            <a:r>
              <a:rPr lang="nb-NO" sz="2480" dirty="0"/>
              <a:t> er avklart til spesifikk </a:t>
            </a:r>
            <a:r>
              <a:rPr lang="nb-NO" sz="2480" dirty="0" err="1"/>
              <a:t>mottakar</a:t>
            </a:r>
            <a:r>
              <a:rPr lang="nb-NO" sz="2480" dirty="0"/>
              <a:t> </a:t>
            </a:r>
          </a:p>
          <a:p>
            <a:pPr lvl="2">
              <a:lnSpc>
                <a:spcPct val="100000"/>
              </a:lnSpc>
            </a:pPr>
            <a:r>
              <a:rPr lang="nb-NO" sz="2480" dirty="0" err="1" smtClean="0"/>
              <a:t>Pasientar</a:t>
            </a:r>
            <a:r>
              <a:rPr lang="nb-NO" sz="2480" dirty="0" smtClean="0"/>
              <a:t> </a:t>
            </a:r>
            <a:r>
              <a:rPr lang="nb-NO" sz="2480" dirty="0"/>
              <a:t>i ulike </a:t>
            </a:r>
            <a:r>
              <a:rPr lang="nb-NO" sz="2480" dirty="0" err="1"/>
              <a:t>triagekategoriar</a:t>
            </a:r>
            <a:r>
              <a:rPr lang="nb-NO" sz="2480" dirty="0"/>
              <a:t> og fagområde må ivaretakast </a:t>
            </a:r>
            <a:r>
              <a:rPr lang="nb-NO" sz="2480" dirty="0" err="1"/>
              <a:t>medan</a:t>
            </a:r>
            <a:r>
              <a:rPr lang="nb-NO" sz="2480" dirty="0"/>
              <a:t> forløp vert avklara </a:t>
            </a:r>
          </a:p>
          <a:p>
            <a:pPr lvl="2">
              <a:lnSpc>
                <a:spcPct val="100000"/>
              </a:lnSpc>
            </a:pPr>
            <a:r>
              <a:rPr lang="nb-NO" sz="2480" dirty="0" smtClean="0"/>
              <a:t>Uttransport </a:t>
            </a:r>
            <a:r>
              <a:rPr lang="nb-NO" sz="2480" dirty="0"/>
              <a:t>av </a:t>
            </a:r>
            <a:r>
              <a:rPr lang="nb-NO" sz="2480" dirty="0" err="1"/>
              <a:t>pasientar</a:t>
            </a:r>
            <a:r>
              <a:rPr lang="nb-NO" sz="2480" dirty="0"/>
              <a:t> som skal «heim» treng ei sone der </a:t>
            </a:r>
            <a:r>
              <a:rPr lang="nb-NO" sz="2480" dirty="0" err="1"/>
              <a:t>dei</a:t>
            </a:r>
            <a:r>
              <a:rPr lang="nb-NO" sz="2480" dirty="0"/>
              <a:t> kan vente, eventuelt med tilgang på assistanse for praktiske </a:t>
            </a:r>
            <a:r>
              <a:rPr lang="nb-NO" sz="2480" dirty="0" err="1"/>
              <a:t>gjeremål</a:t>
            </a:r>
            <a:r>
              <a:rPr lang="nb-NO" sz="2480" dirty="0"/>
              <a:t> og svar på spørsmål </a:t>
            </a:r>
          </a:p>
          <a:p>
            <a:pPr>
              <a:lnSpc>
                <a:spcPct val="100000"/>
              </a:lnSpc>
            </a:pPr>
            <a:r>
              <a:rPr lang="nb-NO" sz="2880" dirty="0" err="1"/>
              <a:t>Krevje</a:t>
            </a:r>
            <a:r>
              <a:rPr lang="nb-NO" sz="2880" dirty="0"/>
              <a:t> at rekvirent stiller med følgjekompetanse dersom ambulansetransport ut av sjukehus krev kompetanse som </a:t>
            </a:r>
            <a:r>
              <a:rPr lang="nb-NO" sz="2880" dirty="0" err="1"/>
              <a:t>ambulansetenesta</a:t>
            </a:r>
            <a:r>
              <a:rPr lang="nb-NO" sz="2880" dirty="0"/>
              <a:t> </a:t>
            </a:r>
            <a:r>
              <a:rPr lang="nb-NO" sz="2880" dirty="0" err="1"/>
              <a:t>ikkje</a:t>
            </a:r>
            <a:r>
              <a:rPr lang="nb-NO" sz="2880" dirty="0"/>
              <a:t> har </a:t>
            </a:r>
          </a:p>
          <a:p>
            <a:pPr>
              <a:lnSpc>
                <a:spcPct val="100000"/>
              </a:lnSpc>
            </a:pPr>
            <a:r>
              <a:rPr lang="nb-NO" sz="2880" dirty="0"/>
              <a:t>Syte for at ambulansepersonellet har tilgang på medisinske </a:t>
            </a:r>
            <a:r>
              <a:rPr lang="nb-NO" sz="2880" dirty="0" err="1"/>
              <a:t>opplysningar</a:t>
            </a:r>
            <a:r>
              <a:rPr lang="nb-NO" sz="2880" dirty="0"/>
              <a:t> som vedrører hendinga ved transport til sjukehus, og at </a:t>
            </a:r>
            <a:r>
              <a:rPr lang="nb-NO" sz="2880" dirty="0" err="1"/>
              <a:t>dei</a:t>
            </a:r>
            <a:r>
              <a:rPr lang="nb-NO" sz="2880" dirty="0"/>
              <a:t> får </a:t>
            </a:r>
            <a:r>
              <a:rPr lang="nb-NO" sz="2880" dirty="0" err="1"/>
              <a:t>pasientopplysningar</a:t>
            </a:r>
            <a:r>
              <a:rPr lang="nb-NO" sz="2880" dirty="0"/>
              <a:t> ved overgang </a:t>
            </a:r>
            <a:r>
              <a:rPr lang="nb-NO" sz="2880" dirty="0" err="1"/>
              <a:t>frå</a:t>
            </a:r>
            <a:r>
              <a:rPr lang="nb-NO" sz="2880" dirty="0"/>
              <a:t> sjukehus til </a:t>
            </a:r>
            <a:r>
              <a:rPr lang="nb-NO" sz="2880" dirty="0" err="1"/>
              <a:t>ambulanseteneste</a:t>
            </a:r>
            <a:r>
              <a:rPr lang="nb-NO" sz="2880" dirty="0"/>
              <a:t> </a:t>
            </a:r>
          </a:p>
          <a:p>
            <a:pPr lvl="0"/>
            <a:endParaRPr lang="nn-NO" sz="2880" dirty="0"/>
          </a:p>
          <a:p>
            <a:pPr marL="0" indent="0">
              <a:buNone/>
            </a:pPr>
            <a:r>
              <a:rPr lang="nn-NO" sz="2880" dirty="0"/>
              <a:t> </a:t>
            </a:r>
          </a:p>
          <a:p>
            <a:endParaRPr lang="nn-NO" sz="2880" dirty="0"/>
          </a:p>
        </p:txBody>
      </p:sp>
    </p:spTree>
    <p:extLst>
      <p:ext uri="{BB962C8B-B14F-4D97-AF65-F5344CB8AC3E}">
        <p14:creationId xmlns:p14="http://schemas.microsoft.com/office/powerpoint/2010/main" val="4042831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err="1" smtClean="0"/>
              <a:t>Tilrådingar</a:t>
            </a:r>
            <a:r>
              <a:rPr lang="nb-NO" dirty="0" smtClean="0"/>
              <a:t> intern samhandling.</a:t>
            </a:r>
            <a:endParaRPr lang="nb-NO" dirty="0"/>
          </a:p>
        </p:txBody>
      </p:sp>
      <p:sp>
        <p:nvSpPr>
          <p:cNvPr id="3" name="TekstSylinder 2"/>
          <p:cNvSpPr txBox="1"/>
          <p:nvPr/>
        </p:nvSpPr>
        <p:spPr>
          <a:xfrm>
            <a:off x="1818349" y="2758876"/>
            <a:ext cx="184731" cy="1516569"/>
          </a:xfrm>
          <a:prstGeom prst="rect">
            <a:avLst/>
          </a:prstGeom>
          <a:noFill/>
        </p:spPr>
        <p:txBody>
          <a:bodyPr wrap="none" rtlCol="0">
            <a:spAutoFit/>
          </a:bodyPr>
          <a:lstStyle/>
          <a:p>
            <a:endParaRPr lang="nb-NO" sz="3085" dirty="0"/>
          </a:p>
          <a:p>
            <a:endParaRPr lang="nb-NO" sz="3085" dirty="0"/>
          </a:p>
          <a:p>
            <a:endParaRPr lang="nb-NO" sz="3085" dirty="0"/>
          </a:p>
        </p:txBody>
      </p:sp>
      <p:sp>
        <p:nvSpPr>
          <p:cNvPr id="4" name="Plassholder for innhold 4"/>
          <p:cNvSpPr>
            <a:spLocks noGrp="1"/>
          </p:cNvSpPr>
          <p:nvPr/>
        </p:nvSpPr>
        <p:spPr>
          <a:xfrm>
            <a:off x="846800" y="2451736"/>
            <a:ext cx="11761633" cy="5052632"/>
          </a:xfrm>
          <a:prstGeom prst="rect">
            <a:avLst/>
          </a:prstGeom>
        </p:spPr>
        <p:txBody>
          <a:bodyPr vert="horz" lIns="0" tIns="0" rIns="0" bIns="0" rtlCol="0">
            <a:normAutofit/>
          </a:bodyPr>
          <a:lstStyle>
            <a:lvl1pPr marL="216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2pPr>
            <a:lvl3pPr marL="648000" indent="-216000" algn="l" defTabSz="914400" rtl="0" eaLnBrk="1" latinLnBrk="0" hangingPunct="1">
              <a:lnSpc>
                <a:spcPts val="2200"/>
              </a:lnSpc>
              <a:spcBef>
                <a:spcPts val="400"/>
              </a:spcBef>
              <a:buFont typeface="Arial" panose="020B0604020202020204" pitchFamily="34" charset="0"/>
              <a:buChar char="•"/>
              <a:defRPr sz="2000" kern="1200">
                <a:solidFill>
                  <a:schemeClr val="tx1"/>
                </a:solidFill>
                <a:latin typeface="+mn-lt"/>
                <a:ea typeface="+mn-ea"/>
                <a:cs typeface="+mn-cs"/>
              </a:defRPr>
            </a:lvl3pPr>
            <a:lvl4pPr marL="864000" indent="-216000" algn="l" defTabSz="914400" rtl="0" eaLnBrk="1" latinLnBrk="0" hangingPunct="1">
              <a:lnSpc>
                <a:spcPts val="2000"/>
              </a:lnSpc>
              <a:spcBef>
                <a:spcPts val="40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ts val="1800"/>
              </a:lnSpc>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b-NO" sz="2880" dirty="0" err="1"/>
              <a:t>Halde</a:t>
            </a:r>
            <a:r>
              <a:rPr lang="nb-NO" sz="2880" dirty="0"/>
              <a:t> fram med </a:t>
            </a:r>
            <a:r>
              <a:rPr lang="nb-NO" sz="2880" dirty="0" err="1"/>
              <a:t>informasjonskampanjar</a:t>
            </a:r>
            <a:r>
              <a:rPr lang="nb-NO" sz="2880" dirty="0"/>
              <a:t> for å </a:t>
            </a:r>
            <a:r>
              <a:rPr lang="nb-NO" sz="2880" dirty="0" err="1"/>
              <a:t>påverke</a:t>
            </a:r>
            <a:r>
              <a:rPr lang="nb-NO" sz="2880" dirty="0"/>
              <a:t> </a:t>
            </a:r>
            <a:r>
              <a:rPr lang="nb-NO" sz="2880" dirty="0" err="1"/>
              <a:t>rekvirentar</a:t>
            </a:r>
            <a:r>
              <a:rPr lang="nb-NO" sz="2880" dirty="0"/>
              <a:t> til å </a:t>
            </a:r>
            <a:r>
              <a:rPr lang="nb-NO" sz="2880" dirty="0" err="1"/>
              <a:t>velje</a:t>
            </a:r>
            <a:r>
              <a:rPr lang="nb-NO" sz="2880" dirty="0"/>
              <a:t> </a:t>
            </a:r>
            <a:r>
              <a:rPr lang="nb-NO" sz="2880" dirty="0" err="1"/>
              <a:t>billegaste</a:t>
            </a:r>
            <a:r>
              <a:rPr lang="nb-NO" sz="2880" dirty="0"/>
              <a:t> transportform </a:t>
            </a:r>
          </a:p>
          <a:p>
            <a:pPr>
              <a:lnSpc>
                <a:spcPct val="100000"/>
              </a:lnSpc>
            </a:pPr>
            <a:r>
              <a:rPr lang="nb-NO" sz="2880" dirty="0" err="1" smtClean="0"/>
              <a:t>Ikkje</a:t>
            </a:r>
            <a:r>
              <a:rPr lang="nb-NO" sz="2880" dirty="0" smtClean="0"/>
              <a:t> </a:t>
            </a:r>
            <a:r>
              <a:rPr lang="nb-NO" sz="2880" dirty="0"/>
              <a:t>slå </a:t>
            </a:r>
            <a:r>
              <a:rPr lang="nb-NO" sz="2880" dirty="0" err="1"/>
              <a:t>saman</a:t>
            </a:r>
            <a:r>
              <a:rPr lang="nb-NO" sz="2880" dirty="0"/>
              <a:t> ressursstyringa til AMK og Pasientreiser </a:t>
            </a:r>
          </a:p>
          <a:p>
            <a:pPr>
              <a:lnSpc>
                <a:spcPct val="100000"/>
              </a:lnSpc>
            </a:pPr>
            <a:r>
              <a:rPr lang="nb-NO" sz="2880" dirty="0"/>
              <a:t>Starte opp kvit bil som </a:t>
            </a:r>
            <a:r>
              <a:rPr lang="nb-NO" sz="2880" dirty="0" err="1"/>
              <a:t>eit</a:t>
            </a:r>
            <a:r>
              <a:rPr lang="nb-NO" sz="2880" dirty="0"/>
              <a:t> prosjekt over to år </a:t>
            </a:r>
          </a:p>
          <a:p>
            <a:pPr lvl="0"/>
            <a:endParaRPr lang="nn-NO" sz="2880" dirty="0"/>
          </a:p>
          <a:p>
            <a:pPr lvl="0"/>
            <a:endParaRPr lang="nn-NO" sz="2880" dirty="0"/>
          </a:p>
          <a:p>
            <a:pPr marL="0" indent="0">
              <a:buNone/>
            </a:pPr>
            <a:endParaRPr lang="nn-NO" sz="2880" dirty="0"/>
          </a:p>
          <a:p>
            <a:endParaRPr lang="nn-NO" sz="2880" dirty="0"/>
          </a:p>
        </p:txBody>
      </p:sp>
    </p:spTree>
    <p:extLst>
      <p:ext uri="{BB962C8B-B14F-4D97-AF65-F5344CB8AC3E}">
        <p14:creationId xmlns:p14="http://schemas.microsoft.com/office/powerpoint/2010/main" val="2195475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Ekstern samhandling</a:t>
            </a:r>
            <a:endParaRPr lang="nb-NO" dirty="0"/>
          </a:p>
        </p:txBody>
      </p:sp>
      <p:sp>
        <p:nvSpPr>
          <p:cNvPr id="3" name="TekstSylinder 2"/>
          <p:cNvSpPr txBox="1"/>
          <p:nvPr/>
        </p:nvSpPr>
        <p:spPr>
          <a:xfrm>
            <a:off x="1818349" y="2758876"/>
            <a:ext cx="184731" cy="1516569"/>
          </a:xfrm>
          <a:prstGeom prst="rect">
            <a:avLst/>
          </a:prstGeom>
          <a:noFill/>
        </p:spPr>
        <p:txBody>
          <a:bodyPr wrap="none" rtlCol="0">
            <a:spAutoFit/>
          </a:bodyPr>
          <a:lstStyle/>
          <a:p>
            <a:endParaRPr lang="nb-NO" sz="3085" dirty="0"/>
          </a:p>
          <a:p>
            <a:endParaRPr lang="nb-NO" sz="3085" dirty="0"/>
          </a:p>
          <a:p>
            <a:endParaRPr lang="nb-NO" sz="3085" dirty="0"/>
          </a:p>
        </p:txBody>
      </p:sp>
      <p:sp>
        <p:nvSpPr>
          <p:cNvPr id="4" name="Plassholder for innhold 4"/>
          <p:cNvSpPr>
            <a:spLocks noGrp="1"/>
          </p:cNvSpPr>
          <p:nvPr/>
        </p:nvSpPr>
        <p:spPr>
          <a:xfrm>
            <a:off x="1073849" y="2125925"/>
            <a:ext cx="12482702" cy="5397492"/>
          </a:xfrm>
          <a:prstGeom prst="rect">
            <a:avLst/>
          </a:prstGeom>
        </p:spPr>
        <p:txBody>
          <a:bodyPr vert="horz" lIns="0" tIns="0" rIns="0" bIns="0" rtlCol="0">
            <a:normAutofit/>
          </a:bodyPr>
          <a:lstStyle>
            <a:lvl1pPr marL="216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2pPr>
            <a:lvl3pPr marL="648000" indent="-216000" algn="l" defTabSz="914400" rtl="0" eaLnBrk="1" latinLnBrk="0" hangingPunct="1">
              <a:lnSpc>
                <a:spcPts val="2200"/>
              </a:lnSpc>
              <a:spcBef>
                <a:spcPts val="400"/>
              </a:spcBef>
              <a:buFont typeface="Arial" panose="020B0604020202020204" pitchFamily="34" charset="0"/>
              <a:buChar char="•"/>
              <a:defRPr sz="2000" kern="1200">
                <a:solidFill>
                  <a:schemeClr val="tx1"/>
                </a:solidFill>
                <a:latin typeface="+mn-lt"/>
                <a:ea typeface="+mn-ea"/>
                <a:cs typeface="+mn-cs"/>
              </a:defRPr>
            </a:lvl3pPr>
            <a:lvl4pPr marL="864000" indent="-216000" algn="l" defTabSz="914400" rtl="0" eaLnBrk="1" latinLnBrk="0" hangingPunct="1">
              <a:lnSpc>
                <a:spcPts val="2000"/>
              </a:lnSpc>
              <a:spcBef>
                <a:spcPts val="40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ts val="1800"/>
              </a:lnSpc>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n-NO" sz="2880" dirty="0"/>
          </a:p>
          <a:p>
            <a:endParaRPr lang="nn-NO" sz="2880" dirty="0"/>
          </a:p>
          <a:p>
            <a:pPr>
              <a:lnSpc>
                <a:spcPct val="100000"/>
              </a:lnSpc>
            </a:pPr>
            <a:r>
              <a:rPr lang="nn-NO" sz="2880" dirty="0"/>
              <a:t>Vidareføre eit ope og godt samarbeid med kommunane gjennom etablerte samarbeidsforum. </a:t>
            </a:r>
          </a:p>
          <a:p>
            <a:pPr>
              <a:lnSpc>
                <a:spcPct val="100000"/>
              </a:lnSpc>
            </a:pPr>
            <a:r>
              <a:rPr lang="nn-NO" sz="2880" dirty="0"/>
              <a:t>Ha utoverretta faktabasert kommunikasjon til innbyggjarane i høyringsperioden og i gjennomføringa av planen. </a:t>
            </a:r>
          </a:p>
          <a:p>
            <a:pPr>
              <a:lnSpc>
                <a:spcPct val="100000"/>
              </a:lnSpc>
            </a:pPr>
            <a:r>
              <a:rPr lang="nn-NO" sz="2880" dirty="0"/>
              <a:t>Delta i system og opplæring for å hjelpe alle kommunar til å jobbe målretta med oppretting av akutthjelparordningar. </a:t>
            </a:r>
          </a:p>
          <a:p>
            <a:endParaRPr lang="nn-NO" sz="2880" dirty="0"/>
          </a:p>
          <a:p>
            <a:pPr lvl="0"/>
            <a:endParaRPr lang="nn-NO" sz="2880" dirty="0"/>
          </a:p>
          <a:p>
            <a:endParaRPr lang="nn-NO" sz="2880" dirty="0"/>
          </a:p>
        </p:txBody>
      </p:sp>
    </p:spTree>
    <p:extLst>
      <p:ext uri="{BB962C8B-B14F-4D97-AF65-F5344CB8AC3E}">
        <p14:creationId xmlns:p14="http://schemas.microsoft.com/office/powerpoint/2010/main" val="150432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dirty="0" smtClean="0"/>
              <a:t>Kvite </a:t>
            </a:r>
            <a:r>
              <a:rPr lang="nb-NO" dirty="0" err="1" smtClean="0"/>
              <a:t>bilar</a:t>
            </a:r>
            <a:r>
              <a:rPr lang="nb-NO" dirty="0" smtClean="0"/>
              <a:t>.</a:t>
            </a:r>
          </a:p>
          <a:p>
            <a:pPr marL="0" indent="0">
              <a:buNone/>
            </a:pPr>
            <a:endParaRPr lang="nb-NO" dirty="0" smtClean="0"/>
          </a:p>
          <a:p>
            <a:r>
              <a:rPr lang="nb-NO" dirty="0" smtClean="0"/>
              <a:t>Tiltak i intern samhandling.(</a:t>
            </a:r>
            <a:r>
              <a:rPr lang="nb-NO" dirty="0" err="1" smtClean="0"/>
              <a:t>Auke</a:t>
            </a:r>
            <a:r>
              <a:rPr lang="nb-NO" dirty="0" smtClean="0"/>
              <a:t> tid i primærområdet.) Kort kontakttid ved avlevering og henting av </a:t>
            </a:r>
            <a:r>
              <a:rPr lang="nb-NO" dirty="0" err="1" smtClean="0"/>
              <a:t>pasientar</a:t>
            </a:r>
            <a:r>
              <a:rPr lang="nb-NO" dirty="0" smtClean="0"/>
              <a:t>.</a:t>
            </a:r>
          </a:p>
          <a:p>
            <a:endParaRPr lang="nb-NO" dirty="0" smtClean="0"/>
          </a:p>
          <a:p>
            <a:r>
              <a:rPr lang="nb-NO" dirty="0" smtClean="0"/>
              <a:t>Forskyvning </a:t>
            </a:r>
            <a:r>
              <a:rPr lang="nb-NO" dirty="0" err="1" smtClean="0"/>
              <a:t>dagbilar</a:t>
            </a:r>
            <a:r>
              <a:rPr lang="nb-NO" dirty="0" smtClean="0"/>
              <a:t> og tilpassa arbeidsperiode.</a:t>
            </a:r>
          </a:p>
          <a:p>
            <a:endParaRPr lang="nb-NO" dirty="0" smtClean="0"/>
          </a:p>
          <a:p>
            <a:r>
              <a:rPr lang="nb-NO" dirty="0" err="1" smtClean="0"/>
              <a:t>Legevaktspiloten</a:t>
            </a:r>
            <a:r>
              <a:rPr lang="nb-NO" dirty="0"/>
              <a:t>.</a:t>
            </a:r>
          </a:p>
        </p:txBody>
      </p:sp>
      <p:sp>
        <p:nvSpPr>
          <p:cNvPr id="3" name="Tittel 2"/>
          <p:cNvSpPr>
            <a:spLocks noGrp="1"/>
          </p:cNvSpPr>
          <p:nvPr>
            <p:ph type="title"/>
          </p:nvPr>
        </p:nvSpPr>
        <p:spPr/>
        <p:txBody>
          <a:bodyPr/>
          <a:lstStyle/>
          <a:p>
            <a:r>
              <a:rPr lang="nb-NO" dirty="0" err="1" smtClean="0"/>
              <a:t>Kompenserande</a:t>
            </a:r>
            <a:r>
              <a:rPr lang="nb-NO" dirty="0" smtClean="0"/>
              <a:t> </a:t>
            </a:r>
            <a:r>
              <a:rPr lang="nb-NO" dirty="0" err="1" smtClean="0"/>
              <a:t>faktorar</a:t>
            </a:r>
            <a:r>
              <a:rPr lang="nb-NO" dirty="0" smtClean="0"/>
              <a:t> i planen</a:t>
            </a:r>
            <a:endParaRPr lang="nb-NO" dirty="0"/>
          </a:p>
        </p:txBody>
      </p:sp>
    </p:spTree>
    <p:extLst>
      <p:ext uri="{BB962C8B-B14F-4D97-AF65-F5344CB8AC3E}">
        <p14:creationId xmlns:p14="http://schemas.microsoft.com/office/powerpoint/2010/main" val="248271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n-NO" dirty="0" smtClean="0"/>
              <a:t>Samarbeid om </a:t>
            </a:r>
            <a:r>
              <a:rPr lang="nn-NO" dirty="0" err="1" smtClean="0"/>
              <a:t>akuttenestene</a:t>
            </a:r>
            <a:r>
              <a:rPr lang="nn-NO" dirty="0" smtClean="0"/>
              <a:t> med Bremanger kommune</a:t>
            </a:r>
            <a:r>
              <a:rPr lang="nb-NO" dirty="0" smtClean="0"/>
              <a:t>.</a:t>
            </a:r>
            <a:endParaRPr lang="nb-NO" dirty="0"/>
          </a:p>
        </p:txBody>
      </p:sp>
      <p:sp>
        <p:nvSpPr>
          <p:cNvPr id="3" name="TekstSylinder 2"/>
          <p:cNvSpPr txBox="1"/>
          <p:nvPr/>
        </p:nvSpPr>
        <p:spPr>
          <a:xfrm>
            <a:off x="1818349" y="2758876"/>
            <a:ext cx="284052" cy="1516569"/>
          </a:xfrm>
          <a:prstGeom prst="rect">
            <a:avLst/>
          </a:prstGeom>
          <a:noFill/>
        </p:spPr>
        <p:txBody>
          <a:bodyPr wrap="none" rtlCol="0">
            <a:spAutoFit/>
          </a:bodyPr>
          <a:lstStyle/>
          <a:p>
            <a:r>
              <a:rPr lang="nb-NO" sz="3085" dirty="0"/>
              <a:t>.</a:t>
            </a:r>
          </a:p>
          <a:p>
            <a:endParaRPr lang="nb-NO" sz="3085" dirty="0"/>
          </a:p>
          <a:p>
            <a:endParaRPr lang="nb-NO" sz="3085" dirty="0"/>
          </a:p>
        </p:txBody>
      </p:sp>
      <p:sp>
        <p:nvSpPr>
          <p:cNvPr id="4" name="Plassholder for innhold 4"/>
          <p:cNvSpPr>
            <a:spLocks noGrp="1"/>
          </p:cNvSpPr>
          <p:nvPr/>
        </p:nvSpPr>
        <p:spPr>
          <a:xfrm>
            <a:off x="1818350" y="3866872"/>
            <a:ext cx="11761633" cy="3380321"/>
          </a:xfrm>
          <a:prstGeom prst="rect">
            <a:avLst/>
          </a:prstGeom>
        </p:spPr>
        <p:txBody>
          <a:bodyPr vert="horz" lIns="0" tIns="0" rIns="0" bIns="0" rtlCol="0">
            <a:normAutofit/>
          </a:bodyPr>
          <a:lstStyle>
            <a:lvl1pPr marL="216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2pPr>
            <a:lvl3pPr marL="648000" indent="-216000" algn="l" defTabSz="914400" rtl="0" eaLnBrk="1" latinLnBrk="0" hangingPunct="1">
              <a:lnSpc>
                <a:spcPts val="2200"/>
              </a:lnSpc>
              <a:spcBef>
                <a:spcPts val="400"/>
              </a:spcBef>
              <a:buFont typeface="Arial" panose="020B0604020202020204" pitchFamily="34" charset="0"/>
              <a:buChar char="•"/>
              <a:defRPr sz="2000" kern="1200">
                <a:solidFill>
                  <a:schemeClr val="tx1"/>
                </a:solidFill>
                <a:latin typeface="+mn-lt"/>
                <a:ea typeface="+mn-ea"/>
                <a:cs typeface="+mn-cs"/>
              </a:defRPr>
            </a:lvl3pPr>
            <a:lvl4pPr marL="864000" indent="-216000" algn="l" defTabSz="914400" rtl="0" eaLnBrk="1" latinLnBrk="0" hangingPunct="1">
              <a:lnSpc>
                <a:spcPts val="2000"/>
              </a:lnSpc>
              <a:spcBef>
                <a:spcPts val="40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ts val="1800"/>
              </a:lnSpc>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n-NO" sz="2880" dirty="0"/>
          </a:p>
        </p:txBody>
      </p:sp>
      <p:sp>
        <p:nvSpPr>
          <p:cNvPr id="6" name="TekstSylinder 5"/>
          <p:cNvSpPr txBox="1"/>
          <p:nvPr/>
        </p:nvSpPr>
        <p:spPr>
          <a:xfrm>
            <a:off x="919308" y="1679048"/>
            <a:ext cx="12660674" cy="7847533"/>
          </a:xfrm>
          <a:prstGeom prst="rect">
            <a:avLst/>
          </a:prstGeom>
          <a:noFill/>
        </p:spPr>
        <p:txBody>
          <a:bodyPr wrap="square" rtlCol="0">
            <a:spAutoFit/>
          </a:bodyPr>
          <a:lstStyle/>
          <a:p>
            <a:r>
              <a:rPr lang="nb-NO" sz="2400" dirty="0"/>
              <a:t> </a:t>
            </a:r>
            <a:r>
              <a:rPr lang="nn-NO" sz="2400" dirty="0"/>
              <a:t>I eit tett samarbeid med Bremanger kommune har prosjektgruppa kome fram til at ein i ytre Bremanger vil ha på plass einmannsbetjent ambulanseressurs som i samarbeid med kommunalt personell vil kunne rykke ut ved raude/gule og einskilde grøne responsar. </a:t>
            </a:r>
          </a:p>
          <a:p>
            <a:endParaRPr lang="nn-NO" sz="2400" dirty="0"/>
          </a:p>
          <a:p>
            <a:r>
              <a:rPr lang="nn-NO" sz="2400" dirty="0"/>
              <a:t>Personellet skal ha videokommunikasjon (</a:t>
            </a:r>
            <a:r>
              <a:rPr lang="nn-NO" sz="2400" dirty="0" err="1"/>
              <a:t>Headset</a:t>
            </a:r>
            <a:r>
              <a:rPr lang="nn-NO" sz="2400" dirty="0"/>
              <a:t>) direkte til legevakt/lege for diagnostisk/behandlingstøtte. På dagtid vil lege på legekontoret rykke ut saman med ambulansearbeidaren. </a:t>
            </a:r>
          </a:p>
          <a:p>
            <a:endParaRPr lang="nn-NO" sz="2400" dirty="0"/>
          </a:p>
          <a:p>
            <a:r>
              <a:rPr lang="nn-NO" sz="2400" dirty="0"/>
              <a:t>Ordninga er utarbeida i samarbeid med kommunen.</a:t>
            </a:r>
          </a:p>
          <a:p>
            <a:r>
              <a:rPr lang="nn-NO" sz="2400" dirty="0"/>
              <a:t>Forankra politisk og i helsetenesta. </a:t>
            </a:r>
          </a:p>
          <a:p>
            <a:r>
              <a:rPr lang="nn-NO" sz="2400" dirty="0"/>
              <a:t>Må detaljerast vidare, det jobbast med å knyte til seg Legevaktspiloten.</a:t>
            </a:r>
          </a:p>
          <a:p>
            <a:endParaRPr lang="nn-NO" sz="2400" dirty="0"/>
          </a:p>
          <a:p>
            <a:endParaRPr lang="nn-NO" sz="3085" dirty="0"/>
          </a:p>
          <a:p>
            <a:endParaRPr lang="nn-NO" sz="3085" dirty="0"/>
          </a:p>
          <a:p>
            <a:endParaRPr lang="nn-NO" sz="3085" dirty="0"/>
          </a:p>
          <a:p>
            <a:endParaRPr lang="nn-NO" sz="3085" dirty="0"/>
          </a:p>
          <a:p>
            <a:endParaRPr lang="nn-NO" sz="3085" dirty="0"/>
          </a:p>
          <a:p>
            <a:endParaRPr lang="nb-NO" sz="3085" dirty="0"/>
          </a:p>
          <a:p>
            <a:endParaRPr lang="nb-NO" sz="3085" dirty="0"/>
          </a:p>
        </p:txBody>
      </p:sp>
    </p:spTree>
    <p:extLst>
      <p:ext uri="{BB962C8B-B14F-4D97-AF65-F5344CB8AC3E}">
        <p14:creationId xmlns:p14="http://schemas.microsoft.com/office/powerpoint/2010/main" val="1739912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Samarbeid om </a:t>
            </a:r>
            <a:r>
              <a:rPr lang="nb-NO" dirty="0" err="1" smtClean="0"/>
              <a:t>akuttenestene</a:t>
            </a:r>
            <a:r>
              <a:rPr lang="nb-NO" dirty="0" smtClean="0"/>
              <a:t> med Bremanger kommune</a:t>
            </a:r>
            <a:endParaRPr lang="nb-NO" dirty="0"/>
          </a:p>
        </p:txBody>
      </p:sp>
      <p:sp>
        <p:nvSpPr>
          <p:cNvPr id="3" name="TekstSylinder 2"/>
          <p:cNvSpPr txBox="1"/>
          <p:nvPr/>
        </p:nvSpPr>
        <p:spPr>
          <a:xfrm>
            <a:off x="532966" y="2100508"/>
            <a:ext cx="13360075" cy="5737725"/>
          </a:xfrm>
          <a:prstGeom prst="rect">
            <a:avLst/>
          </a:prstGeom>
          <a:noFill/>
        </p:spPr>
        <p:txBody>
          <a:bodyPr wrap="square" rtlCol="0">
            <a:spAutoFit/>
          </a:bodyPr>
          <a:lstStyle/>
          <a:p>
            <a:r>
              <a:rPr lang="nn-NO" sz="2400" dirty="0"/>
              <a:t>Dette vil gje eit betydeleg betre tilbod i ytre Bremanger enn alternativet, der det ikkje er lokal ambulanseteneste. </a:t>
            </a:r>
          </a:p>
          <a:p>
            <a:endParaRPr lang="nn-NO" sz="2400" dirty="0"/>
          </a:p>
          <a:p>
            <a:r>
              <a:rPr lang="nn-NO" sz="2400" dirty="0"/>
              <a:t>Denne ressurspersonen vil ikkje forlate ytre Bremanger, då vidare transport vil skje med </a:t>
            </a:r>
            <a:r>
              <a:rPr lang="nn-NO" sz="2400" dirty="0" err="1"/>
              <a:t>båtambulanse</a:t>
            </a:r>
            <a:r>
              <a:rPr lang="nn-NO" sz="2400" dirty="0"/>
              <a:t>, ambulansehelikopter eller bilambulanse frå Svelgen. </a:t>
            </a:r>
          </a:p>
          <a:p>
            <a:r>
              <a:rPr lang="nn-NO" sz="2400" dirty="0"/>
              <a:t> </a:t>
            </a:r>
          </a:p>
          <a:p>
            <a:r>
              <a:rPr lang="nn-NO" sz="2400" dirty="0"/>
              <a:t>Tenesta vil være framtidsretta og ha nasjonal interesse.  </a:t>
            </a:r>
          </a:p>
          <a:p>
            <a:endParaRPr lang="nb-NO" sz="2400" dirty="0"/>
          </a:p>
          <a:p>
            <a:r>
              <a:rPr lang="nn-NO" sz="2400" dirty="0"/>
              <a:t>Lokalisering i Kalvåg, i eller ved sjukeheimen vil gje synergieffektar med til dømes enkel </a:t>
            </a:r>
            <a:r>
              <a:rPr lang="nn-NO" sz="2400" dirty="0" err="1"/>
              <a:t>prøvetaking</a:t>
            </a:r>
            <a:r>
              <a:rPr lang="nn-NO" sz="2400" dirty="0"/>
              <a:t> og  videokommunikasjon til lege,  i høve brukarane på sjukeheimen.</a:t>
            </a:r>
          </a:p>
          <a:p>
            <a:endParaRPr lang="nb-NO" sz="2400" dirty="0"/>
          </a:p>
          <a:p>
            <a:r>
              <a:rPr lang="nn-NO" sz="2400" dirty="0"/>
              <a:t>Dette er eit døme på at kommunen si eksisterande teneste vert nytta, naudsynte strukturendringar med omsyn til ambulansetenesta vert gjennomført, og man saman finn nye løysingar som gir gode tenester til innbyggjarane.</a:t>
            </a:r>
            <a:endParaRPr lang="nb-NO" sz="2400" dirty="0"/>
          </a:p>
          <a:p>
            <a:endParaRPr lang="nb-NO" sz="3085" dirty="0"/>
          </a:p>
        </p:txBody>
      </p:sp>
    </p:spTree>
    <p:extLst>
      <p:ext uri="{BB962C8B-B14F-4D97-AF65-F5344CB8AC3E}">
        <p14:creationId xmlns:p14="http://schemas.microsoft.com/office/powerpoint/2010/main" val="417979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n-NO" dirty="0"/>
              <a:t>Tilrådingar struktur og organisering for bil- og </a:t>
            </a:r>
            <a:r>
              <a:rPr lang="nn-NO" dirty="0" err="1"/>
              <a:t>båtambulansetenesta</a:t>
            </a:r>
            <a:r>
              <a:rPr lang="nb-NO" dirty="0" smtClean="0"/>
              <a:t>.</a:t>
            </a:r>
            <a:endParaRPr lang="nb-NO" dirty="0"/>
          </a:p>
        </p:txBody>
      </p:sp>
      <p:sp>
        <p:nvSpPr>
          <p:cNvPr id="3" name="TekstSylinder 2"/>
          <p:cNvSpPr txBox="1"/>
          <p:nvPr/>
        </p:nvSpPr>
        <p:spPr>
          <a:xfrm>
            <a:off x="1818349" y="2758876"/>
            <a:ext cx="284052" cy="1516569"/>
          </a:xfrm>
          <a:prstGeom prst="rect">
            <a:avLst/>
          </a:prstGeom>
          <a:noFill/>
        </p:spPr>
        <p:txBody>
          <a:bodyPr wrap="none" rtlCol="0">
            <a:spAutoFit/>
          </a:bodyPr>
          <a:lstStyle/>
          <a:p>
            <a:r>
              <a:rPr lang="nb-NO" sz="3085" dirty="0"/>
              <a:t>.</a:t>
            </a:r>
          </a:p>
          <a:p>
            <a:endParaRPr lang="nb-NO" sz="3085" dirty="0"/>
          </a:p>
          <a:p>
            <a:endParaRPr lang="nb-NO" sz="3085" dirty="0"/>
          </a:p>
        </p:txBody>
      </p:sp>
      <p:sp>
        <p:nvSpPr>
          <p:cNvPr id="4" name="Plassholder for innhold 4"/>
          <p:cNvSpPr>
            <a:spLocks noGrp="1"/>
          </p:cNvSpPr>
          <p:nvPr/>
        </p:nvSpPr>
        <p:spPr>
          <a:xfrm>
            <a:off x="1818350" y="3866872"/>
            <a:ext cx="11761633" cy="3380321"/>
          </a:xfrm>
          <a:prstGeom prst="rect">
            <a:avLst/>
          </a:prstGeom>
        </p:spPr>
        <p:txBody>
          <a:bodyPr vert="horz" lIns="0" tIns="0" rIns="0" bIns="0" rtlCol="0">
            <a:normAutofit/>
          </a:bodyPr>
          <a:lstStyle>
            <a:lvl1pPr marL="216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2pPr>
            <a:lvl3pPr marL="648000" indent="-216000" algn="l" defTabSz="914400" rtl="0" eaLnBrk="1" latinLnBrk="0" hangingPunct="1">
              <a:lnSpc>
                <a:spcPts val="2200"/>
              </a:lnSpc>
              <a:spcBef>
                <a:spcPts val="400"/>
              </a:spcBef>
              <a:buFont typeface="Arial" panose="020B0604020202020204" pitchFamily="34" charset="0"/>
              <a:buChar char="•"/>
              <a:defRPr sz="2000" kern="1200">
                <a:solidFill>
                  <a:schemeClr val="tx1"/>
                </a:solidFill>
                <a:latin typeface="+mn-lt"/>
                <a:ea typeface="+mn-ea"/>
                <a:cs typeface="+mn-cs"/>
              </a:defRPr>
            </a:lvl3pPr>
            <a:lvl4pPr marL="864000" indent="-216000" algn="l" defTabSz="914400" rtl="0" eaLnBrk="1" latinLnBrk="0" hangingPunct="1">
              <a:lnSpc>
                <a:spcPts val="2000"/>
              </a:lnSpc>
              <a:spcBef>
                <a:spcPts val="40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ts val="1800"/>
              </a:lnSpc>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n-NO" sz="2880" dirty="0"/>
          </a:p>
        </p:txBody>
      </p:sp>
      <p:sp>
        <p:nvSpPr>
          <p:cNvPr id="6" name="TekstSylinder 5"/>
          <p:cNvSpPr txBox="1"/>
          <p:nvPr/>
        </p:nvSpPr>
        <p:spPr>
          <a:xfrm>
            <a:off x="653966" y="1257301"/>
            <a:ext cx="13342450" cy="5853910"/>
          </a:xfrm>
          <a:prstGeom prst="rect">
            <a:avLst/>
          </a:prstGeom>
          <a:noFill/>
        </p:spPr>
        <p:txBody>
          <a:bodyPr wrap="square" rtlCol="0">
            <a:spAutoFit/>
          </a:bodyPr>
          <a:lstStyle/>
          <a:p>
            <a:r>
              <a:rPr lang="nb-NO" sz="2800" dirty="0"/>
              <a:t>Førebu alle </a:t>
            </a:r>
            <a:r>
              <a:rPr lang="nb-NO" sz="2800" dirty="0" err="1"/>
              <a:t>stasjonar</a:t>
            </a:r>
            <a:r>
              <a:rPr lang="nb-NO" sz="2800" dirty="0"/>
              <a:t> for </a:t>
            </a:r>
            <a:r>
              <a:rPr lang="nb-NO" sz="2800" dirty="0" err="1"/>
              <a:t>tilstadesvakt</a:t>
            </a:r>
            <a:r>
              <a:rPr lang="nb-NO" sz="2800" dirty="0"/>
              <a:t> </a:t>
            </a:r>
          </a:p>
          <a:p>
            <a:r>
              <a:rPr lang="nb-NO" sz="2800" dirty="0"/>
              <a:t>Utvide ordninga med rotasjon mellom </a:t>
            </a:r>
            <a:r>
              <a:rPr lang="nb-NO" sz="2800" dirty="0" err="1"/>
              <a:t>stasjonar</a:t>
            </a:r>
            <a:r>
              <a:rPr lang="nb-NO" sz="2800" dirty="0"/>
              <a:t> </a:t>
            </a:r>
          </a:p>
          <a:p>
            <a:r>
              <a:rPr lang="nb-NO" sz="2800" dirty="0" err="1"/>
              <a:t>Halde</a:t>
            </a:r>
            <a:r>
              <a:rPr lang="nb-NO" sz="2800" dirty="0"/>
              <a:t> på dagens desentrale struktur med </a:t>
            </a:r>
            <a:r>
              <a:rPr lang="nb-NO" sz="2800" dirty="0" err="1"/>
              <a:t>desse</a:t>
            </a:r>
            <a:r>
              <a:rPr lang="nb-NO" sz="2800" dirty="0"/>
              <a:t> </a:t>
            </a:r>
            <a:r>
              <a:rPr lang="nb-NO" sz="2800" dirty="0" err="1"/>
              <a:t>endringane</a:t>
            </a:r>
            <a:r>
              <a:rPr lang="nb-NO" sz="2800" dirty="0"/>
              <a:t>: </a:t>
            </a:r>
          </a:p>
          <a:p>
            <a:endParaRPr lang="nb-NO" sz="2800" dirty="0"/>
          </a:p>
          <a:p>
            <a:r>
              <a:rPr lang="nb-NO" sz="2800" dirty="0"/>
              <a:t>-Utvide dagbilen i Lærdal til alle </a:t>
            </a:r>
            <a:r>
              <a:rPr lang="nb-NO" sz="2800" dirty="0" err="1"/>
              <a:t>dagar</a:t>
            </a:r>
            <a:r>
              <a:rPr lang="nb-NO" sz="2800" dirty="0"/>
              <a:t> </a:t>
            </a:r>
          </a:p>
          <a:p>
            <a:r>
              <a:rPr lang="nb-NO" sz="2800" dirty="0"/>
              <a:t>-Flytte dagbilen i Luster til Sogndal </a:t>
            </a:r>
          </a:p>
          <a:p>
            <a:r>
              <a:rPr lang="nb-NO" sz="2800" dirty="0"/>
              <a:t>-Flytte ressursen på Skei til Førde</a:t>
            </a:r>
          </a:p>
          <a:p>
            <a:r>
              <a:rPr lang="nb-NO" sz="2800" dirty="0"/>
              <a:t>-Ta vekk døgnbilen i Lavik, og dekke området med flåtestyring </a:t>
            </a:r>
            <a:r>
              <a:rPr lang="nb-NO" sz="2800" dirty="0" err="1"/>
              <a:t>frå</a:t>
            </a:r>
            <a:r>
              <a:rPr lang="nb-NO" sz="2800" dirty="0"/>
              <a:t> Høyanger/Fjaler </a:t>
            </a:r>
          </a:p>
          <a:p>
            <a:r>
              <a:rPr lang="nb-NO" sz="2800" dirty="0"/>
              <a:t>-Ta vekk døgnbil i Ytre Bremanger og innføre </a:t>
            </a:r>
            <a:r>
              <a:rPr lang="nb-NO" sz="2800" dirty="0" err="1"/>
              <a:t>einmannsbetent</a:t>
            </a:r>
            <a:r>
              <a:rPr lang="nb-NO" sz="2800" dirty="0"/>
              <a:t> ambulanseressurs i Kalvåg</a:t>
            </a:r>
          </a:p>
          <a:p>
            <a:r>
              <a:rPr lang="nb-NO" sz="2800" dirty="0"/>
              <a:t> i </a:t>
            </a:r>
            <a:r>
              <a:rPr lang="nb-NO" sz="2800" dirty="0" err="1"/>
              <a:t>eit</a:t>
            </a:r>
            <a:r>
              <a:rPr lang="nb-NO" sz="2800" dirty="0"/>
              <a:t> samarbeidsprosjekt med kommunen.</a:t>
            </a:r>
          </a:p>
          <a:p>
            <a:r>
              <a:rPr lang="nb-NO" sz="2800" dirty="0"/>
              <a:t>-</a:t>
            </a:r>
            <a:r>
              <a:rPr lang="nb-NO" sz="2800" dirty="0" err="1"/>
              <a:t>Behalde</a:t>
            </a:r>
            <a:r>
              <a:rPr lang="nb-NO" sz="2800" dirty="0"/>
              <a:t> beredskapspunkt på Skei og Lavik/Leirvik. </a:t>
            </a:r>
          </a:p>
          <a:p>
            <a:r>
              <a:rPr lang="nb-NO" sz="2800" dirty="0"/>
              <a:t>-Gjennomføre </a:t>
            </a:r>
            <a:r>
              <a:rPr lang="nb-NO" sz="2800" dirty="0" err="1"/>
              <a:t>vedtekne</a:t>
            </a:r>
            <a:r>
              <a:rPr lang="nb-NO" sz="2800" dirty="0"/>
              <a:t> </a:t>
            </a:r>
            <a:r>
              <a:rPr lang="nb-NO" sz="2800" dirty="0" err="1"/>
              <a:t>endringar</a:t>
            </a:r>
            <a:r>
              <a:rPr lang="nb-NO" sz="2800" dirty="0"/>
              <a:t> i båtambulanseområde sør </a:t>
            </a:r>
          </a:p>
          <a:p>
            <a:endParaRPr lang="nb-NO" sz="2880" dirty="0"/>
          </a:p>
        </p:txBody>
      </p:sp>
    </p:spTree>
    <p:extLst>
      <p:ext uri="{BB962C8B-B14F-4D97-AF65-F5344CB8AC3E}">
        <p14:creationId xmlns:p14="http://schemas.microsoft.com/office/powerpoint/2010/main" val="252373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Møteplan </a:t>
            </a:r>
            <a:r>
              <a:rPr lang="nb-NO" dirty="0" err="1" smtClean="0"/>
              <a:t>hausten</a:t>
            </a:r>
            <a:r>
              <a:rPr lang="nb-NO" dirty="0" smtClean="0"/>
              <a:t> 2019</a:t>
            </a:r>
            <a:endParaRPr lang="nb-NO" dirty="0"/>
          </a:p>
        </p:txBody>
      </p:sp>
      <p:sp>
        <p:nvSpPr>
          <p:cNvPr id="3" name="TekstSylinder 2"/>
          <p:cNvSpPr txBox="1"/>
          <p:nvPr/>
        </p:nvSpPr>
        <p:spPr>
          <a:xfrm>
            <a:off x="987552" y="2649148"/>
            <a:ext cx="6249981" cy="3139321"/>
          </a:xfrm>
          <a:prstGeom prst="rect">
            <a:avLst/>
          </a:prstGeom>
          <a:noFill/>
        </p:spPr>
        <p:txBody>
          <a:bodyPr wrap="none" rtlCol="0">
            <a:spAutoFit/>
          </a:bodyPr>
          <a:lstStyle/>
          <a:p>
            <a:r>
              <a:rPr lang="nb-NO" sz="1800" dirty="0"/>
              <a:t>16.09       Prosjektgruppe sluttmøte</a:t>
            </a:r>
          </a:p>
          <a:p>
            <a:endParaRPr lang="nb-NO" sz="1800" dirty="0"/>
          </a:p>
          <a:p>
            <a:r>
              <a:rPr lang="nb-NO" sz="1800" dirty="0"/>
              <a:t>20.09        Rapport til AD</a:t>
            </a:r>
          </a:p>
          <a:p>
            <a:endParaRPr lang="nb-NO" sz="1800" dirty="0"/>
          </a:p>
          <a:p>
            <a:r>
              <a:rPr lang="nb-NO" sz="1800" dirty="0"/>
              <a:t>26.09        Styremøte Helse Førde ----------Høring</a:t>
            </a:r>
          </a:p>
          <a:p>
            <a:endParaRPr lang="nb-NO" sz="1800" dirty="0"/>
          </a:p>
          <a:p>
            <a:r>
              <a:rPr lang="nb-NO" sz="1800" dirty="0">
                <a:solidFill>
                  <a:srgbClr val="FF0000"/>
                </a:solidFill>
              </a:rPr>
              <a:t>8 ukers høringsperiode.</a:t>
            </a:r>
          </a:p>
          <a:p>
            <a:endParaRPr lang="nb-NO" sz="1800" dirty="0"/>
          </a:p>
          <a:p>
            <a:r>
              <a:rPr lang="nb-NO" sz="1800" dirty="0"/>
              <a:t>AD behandler rapport og høringsuttaler</a:t>
            </a:r>
          </a:p>
          <a:p>
            <a:endParaRPr lang="nb-NO" sz="1800" dirty="0"/>
          </a:p>
          <a:p>
            <a:r>
              <a:rPr lang="nb-NO" sz="1800" dirty="0"/>
              <a:t>16.12       Jobber med plan for vedtak Prehospital plan Styremøte</a:t>
            </a:r>
          </a:p>
        </p:txBody>
      </p:sp>
      <p:sp>
        <p:nvSpPr>
          <p:cNvPr id="4" name="TekstSylinder 3"/>
          <p:cNvSpPr txBox="1"/>
          <p:nvPr/>
        </p:nvSpPr>
        <p:spPr>
          <a:xfrm>
            <a:off x="7648448" y="3492403"/>
            <a:ext cx="7885637" cy="369332"/>
          </a:xfrm>
          <a:prstGeom prst="rect">
            <a:avLst/>
          </a:prstGeom>
          <a:noFill/>
        </p:spPr>
        <p:txBody>
          <a:bodyPr wrap="square" rtlCol="0">
            <a:spAutoFit/>
          </a:bodyPr>
          <a:lstStyle/>
          <a:p>
            <a:r>
              <a:rPr lang="nb-NO" sz="1800" dirty="0">
                <a:solidFill>
                  <a:srgbClr val="FF0000"/>
                </a:solidFill>
              </a:rPr>
              <a:t>23.09 Informasjon til kommuner som omfattes av endringer</a:t>
            </a:r>
          </a:p>
        </p:txBody>
      </p:sp>
      <p:sp>
        <p:nvSpPr>
          <p:cNvPr id="5" name="TekstSylinder 4"/>
          <p:cNvSpPr txBox="1"/>
          <p:nvPr/>
        </p:nvSpPr>
        <p:spPr>
          <a:xfrm>
            <a:off x="7649611" y="4114800"/>
            <a:ext cx="3941656" cy="369332"/>
          </a:xfrm>
          <a:prstGeom prst="rect">
            <a:avLst/>
          </a:prstGeom>
          <a:noFill/>
        </p:spPr>
        <p:txBody>
          <a:bodyPr wrap="none" rtlCol="0">
            <a:spAutoFit/>
          </a:bodyPr>
          <a:lstStyle/>
          <a:p>
            <a:r>
              <a:rPr lang="nb-NO" sz="1800" dirty="0">
                <a:solidFill>
                  <a:srgbClr val="FF0000"/>
                </a:solidFill>
              </a:rPr>
              <a:t>26.09 Informasjonsmøte alle kommuner</a:t>
            </a:r>
          </a:p>
        </p:txBody>
      </p:sp>
      <p:sp>
        <p:nvSpPr>
          <p:cNvPr id="6" name="TekstSylinder 5"/>
          <p:cNvSpPr txBox="1"/>
          <p:nvPr/>
        </p:nvSpPr>
        <p:spPr>
          <a:xfrm>
            <a:off x="7648448" y="4654983"/>
            <a:ext cx="4409990" cy="369332"/>
          </a:xfrm>
          <a:prstGeom prst="rect">
            <a:avLst/>
          </a:prstGeom>
          <a:noFill/>
        </p:spPr>
        <p:txBody>
          <a:bodyPr wrap="none" rtlCol="0">
            <a:spAutoFit/>
          </a:bodyPr>
          <a:lstStyle/>
          <a:p>
            <a:r>
              <a:rPr lang="nb-NO" sz="1800" dirty="0">
                <a:solidFill>
                  <a:srgbClr val="FF0000"/>
                </a:solidFill>
              </a:rPr>
              <a:t>Høringsperiode – utadrettet møtevirksomhet</a:t>
            </a:r>
          </a:p>
        </p:txBody>
      </p:sp>
    </p:spTree>
    <p:extLst>
      <p:ext uri="{BB962C8B-B14F-4D97-AF65-F5344CB8AC3E}">
        <p14:creationId xmlns:p14="http://schemas.microsoft.com/office/powerpoint/2010/main" val="1060982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a:xfrm>
            <a:off x="1417313" y="6997889"/>
            <a:ext cx="1008126" cy="324040"/>
          </a:xfrm>
        </p:spPr>
        <p:txBody>
          <a:bodyPr/>
          <a:lstStyle/>
          <a:p>
            <a:pPr defTabSz="1306168"/>
            <a:r>
              <a:rPr lang="nb-NO" dirty="0" smtClean="0">
                <a:solidFill>
                  <a:prstClr val="white"/>
                </a:solidFill>
                <a:latin typeface="Calibri" panose="020F0502020204030204"/>
              </a:rPr>
              <a:t>23.09.19</a:t>
            </a:r>
            <a:endParaRPr lang="nb-NO" dirty="0">
              <a:solidFill>
                <a:prstClr val="white"/>
              </a:solidFill>
              <a:latin typeface="Calibri" panose="020F0502020204030204"/>
            </a:endParaRPr>
          </a:p>
        </p:txBody>
      </p:sp>
      <p:sp>
        <p:nvSpPr>
          <p:cNvPr id="6" name="Plassholder for bunntekst 5"/>
          <p:cNvSpPr>
            <a:spLocks noGrp="1"/>
          </p:cNvSpPr>
          <p:nvPr>
            <p:ph type="ftr" sz="quarter" idx="11"/>
          </p:nvPr>
        </p:nvSpPr>
        <p:spPr>
          <a:xfrm>
            <a:off x="5052501" y="7095770"/>
            <a:ext cx="5040630" cy="324040"/>
          </a:xfrm>
        </p:spPr>
        <p:txBody>
          <a:bodyPr>
            <a:normAutofit/>
          </a:bodyPr>
          <a:lstStyle/>
          <a:p>
            <a:pPr defTabSz="1306168"/>
            <a:r>
              <a:rPr lang="nb-NO" dirty="0" smtClean="0">
                <a:solidFill>
                  <a:prstClr val="white"/>
                </a:solidFill>
                <a:latin typeface="Calibri" panose="020F0502020204030204"/>
              </a:rPr>
              <a:t>Tom Guldhav Klinikkdirektør Kirurgisk klinikk</a:t>
            </a:r>
            <a:endParaRPr lang="nb-NO" dirty="0">
              <a:solidFill>
                <a:prstClr val="white"/>
              </a:solidFill>
              <a:latin typeface="Calibri" panose="020F0502020204030204"/>
            </a:endParaRPr>
          </a:p>
        </p:txBody>
      </p:sp>
      <p:sp>
        <p:nvSpPr>
          <p:cNvPr id="2" name="TekstSylinder 1"/>
          <p:cNvSpPr txBox="1"/>
          <p:nvPr/>
        </p:nvSpPr>
        <p:spPr>
          <a:xfrm>
            <a:off x="2425440" y="2235200"/>
            <a:ext cx="184731" cy="567078"/>
          </a:xfrm>
          <a:prstGeom prst="rect">
            <a:avLst/>
          </a:prstGeom>
          <a:noFill/>
        </p:spPr>
        <p:txBody>
          <a:bodyPr wrap="none" rtlCol="0">
            <a:spAutoFit/>
          </a:bodyPr>
          <a:lstStyle/>
          <a:p>
            <a:endParaRPr lang="nb-NO" sz="3085" dirty="0"/>
          </a:p>
        </p:txBody>
      </p:sp>
      <p:sp>
        <p:nvSpPr>
          <p:cNvPr id="3" name="Rektangel 2"/>
          <p:cNvSpPr/>
          <p:nvPr/>
        </p:nvSpPr>
        <p:spPr>
          <a:xfrm>
            <a:off x="2425439" y="2678400"/>
            <a:ext cx="9360161" cy="2751522"/>
          </a:xfrm>
          <a:prstGeom prst="rect">
            <a:avLst/>
          </a:prstGeom>
        </p:spPr>
        <p:txBody>
          <a:bodyPr wrap="square">
            <a:spAutoFit/>
          </a:bodyPr>
          <a:lstStyle/>
          <a:p>
            <a:pPr marL="571500" indent="-571500">
              <a:buFont typeface="Arial" panose="020B0604020202020204" pitchFamily="34" charset="0"/>
              <a:buChar char="•"/>
            </a:pPr>
            <a:r>
              <a:rPr lang="nb-NO" sz="4320" dirty="0"/>
              <a:t>Prosess til </a:t>
            </a:r>
            <a:r>
              <a:rPr lang="nb-NO" sz="4320" dirty="0" err="1"/>
              <a:t>no</a:t>
            </a:r>
            <a:r>
              <a:rPr lang="nb-NO" sz="4320" dirty="0"/>
              <a:t> </a:t>
            </a:r>
          </a:p>
          <a:p>
            <a:pPr marL="571500" indent="-571500">
              <a:buFont typeface="Arial" panose="020B0604020202020204" pitchFamily="34" charset="0"/>
              <a:buChar char="•"/>
            </a:pPr>
            <a:r>
              <a:rPr lang="nb-NO" sz="4320" dirty="0"/>
              <a:t>Historisk utvikling</a:t>
            </a:r>
          </a:p>
          <a:p>
            <a:pPr marL="571500" indent="-571500">
              <a:buFont typeface="Arial" panose="020B0604020202020204" pitchFamily="34" charset="0"/>
              <a:buChar char="•"/>
            </a:pPr>
            <a:r>
              <a:rPr lang="nb-NO" sz="4320" dirty="0"/>
              <a:t>Tilrådinger i Prehospital plan – fase 2</a:t>
            </a:r>
          </a:p>
          <a:p>
            <a:pPr marL="571500" indent="-571500">
              <a:buFont typeface="Arial" panose="020B0604020202020204" pitchFamily="34" charset="0"/>
              <a:buChar char="•"/>
            </a:pPr>
            <a:r>
              <a:rPr lang="nb-NO" sz="4320" dirty="0" err="1" smtClean="0"/>
              <a:t>Vidare</a:t>
            </a:r>
            <a:r>
              <a:rPr lang="nb-NO" sz="4320" dirty="0" smtClean="0"/>
              <a:t> prosess</a:t>
            </a:r>
            <a:endParaRPr lang="nb-NO" sz="4320" dirty="0"/>
          </a:p>
        </p:txBody>
      </p:sp>
      <p:sp>
        <p:nvSpPr>
          <p:cNvPr id="4" name="TekstSylinder 3"/>
          <p:cNvSpPr txBox="1"/>
          <p:nvPr/>
        </p:nvSpPr>
        <p:spPr>
          <a:xfrm>
            <a:off x="4928609" y="439420"/>
            <a:ext cx="3576620" cy="978729"/>
          </a:xfrm>
          <a:prstGeom prst="rect">
            <a:avLst/>
          </a:prstGeom>
          <a:noFill/>
        </p:spPr>
        <p:txBody>
          <a:bodyPr wrap="none" rtlCol="0">
            <a:spAutoFit/>
          </a:bodyPr>
          <a:lstStyle/>
          <a:p>
            <a:r>
              <a:rPr lang="nb-NO" sz="5760" dirty="0"/>
              <a:t>Disposisjon</a:t>
            </a:r>
          </a:p>
        </p:txBody>
      </p:sp>
    </p:spTree>
    <p:extLst>
      <p:ext uri="{BB962C8B-B14F-4D97-AF65-F5344CB8AC3E}">
        <p14:creationId xmlns:p14="http://schemas.microsoft.com/office/powerpoint/2010/main" val="3917463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endParaRPr lang="nb-NO"/>
          </a:p>
        </p:txBody>
      </p:sp>
      <p:sp>
        <p:nvSpPr>
          <p:cNvPr id="3" name="Tittel 2"/>
          <p:cNvSpPr>
            <a:spLocks noGrp="1"/>
          </p:cNvSpPr>
          <p:nvPr>
            <p:ph type="ctrTitle"/>
          </p:nvPr>
        </p:nvSpPr>
        <p:spPr/>
        <p:txBody>
          <a:bodyPr/>
          <a:lstStyle/>
          <a:p>
            <a:endParaRPr lang="nb-NO"/>
          </a:p>
        </p:txBody>
      </p:sp>
      <p:pic>
        <p:nvPicPr>
          <p:cNvPr id="2050" name="Picture 2" descr="F:\Kommunikasjonsavdeling Helse Førde\Bildearkiv\apneseth\SSSfHelik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407" y="-1"/>
            <a:ext cx="13957568" cy="9101845"/>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1795022" y="5759374"/>
            <a:ext cx="11678048" cy="2234458"/>
          </a:xfrm>
          <a:prstGeom prst="rect">
            <a:avLst/>
          </a:prstGeom>
        </p:spPr>
        <p:txBody>
          <a:bodyPr wrap="square">
            <a:spAutoFit/>
          </a:bodyPr>
          <a:lstStyle/>
          <a:p>
            <a:pPr lvl="0"/>
            <a:r>
              <a:rPr lang="nn-NO" sz="3360" b="1" dirty="0">
                <a:solidFill>
                  <a:schemeClr val="bg1"/>
                </a:solidFill>
                <a:latin typeface="Arial" panose="020B0604020202020204" pitchFamily="34" charset="0"/>
                <a:cs typeface="Arial" panose="020B0604020202020204" pitchFamily="34" charset="0"/>
              </a:rPr>
              <a:t>«Å sikre innbyggjarane i Sogn og Fjordane gode </a:t>
            </a:r>
            <a:r>
              <a:rPr lang="nn-NO" sz="3360" b="1" dirty="0" err="1">
                <a:solidFill>
                  <a:schemeClr val="bg1"/>
                </a:solidFill>
                <a:latin typeface="Arial" panose="020B0604020202020204" pitchFamily="34" charset="0"/>
                <a:cs typeface="Arial" panose="020B0604020202020204" pitchFamily="34" charset="0"/>
              </a:rPr>
              <a:t>prehospitale</a:t>
            </a:r>
            <a:r>
              <a:rPr lang="nn-NO" sz="3360" b="1" dirty="0">
                <a:solidFill>
                  <a:schemeClr val="bg1"/>
                </a:solidFill>
                <a:latin typeface="Arial" panose="020B0604020202020204" pitchFamily="34" charset="0"/>
                <a:cs typeface="Arial" panose="020B0604020202020204" pitchFamily="34" charset="0"/>
              </a:rPr>
              <a:t> tenester og bidra til godt samarbeid mellom helseføretaket og kommunane om den akuttmedisinske kjeda.»</a:t>
            </a:r>
            <a:r>
              <a:rPr lang="nn-NO" sz="3840" b="1" dirty="0">
                <a:solidFill>
                  <a:schemeClr val="bg1"/>
                </a:solidFill>
                <a:latin typeface="Arial" panose="020B0604020202020204" pitchFamily="34" charset="0"/>
                <a:cs typeface="Arial" panose="020B0604020202020204" pitchFamily="34" charset="0"/>
              </a:rPr>
              <a:t>                   </a:t>
            </a:r>
            <a:r>
              <a:rPr lang="nn-NO" sz="1680" b="1" dirty="0">
                <a:solidFill>
                  <a:schemeClr val="bg1"/>
                </a:solidFill>
                <a:latin typeface="Arial" panose="020B0604020202020204" pitchFamily="34" charset="0"/>
                <a:cs typeface="Arial" panose="020B0604020202020204" pitchFamily="34" charset="0"/>
              </a:rPr>
              <a:t>Foto: Oddleiv Apneseth</a:t>
            </a:r>
            <a:endParaRPr lang="nb-NO" sz="1680" b="1" dirty="0">
              <a:solidFill>
                <a:schemeClr val="bg1"/>
              </a:solidFill>
              <a:latin typeface="Arial" panose="020B0604020202020204" pitchFamily="34" charset="0"/>
              <a:cs typeface="Arial" panose="020B0604020202020204" pitchFamily="34" charset="0"/>
            </a:endParaRPr>
          </a:p>
        </p:txBody>
      </p:sp>
      <p:sp>
        <p:nvSpPr>
          <p:cNvPr id="6" name="Rektangel 5"/>
          <p:cNvSpPr/>
          <p:nvPr/>
        </p:nvSpPr>
        <p:spPr>
          <a:xfrm>
            <a:off x="1795022" y="439811"/>
            <a:ext cx="11383256" cy="830997"/>
          </a:xfrm>
          <a:prstGeom prst="rect">
            <a:avLst/>
          </a:prstGeom>
        </p:spPr>
        <p:txBody>
          <a:bodyPr wrap="square">
            <a:spAutoFit/>
          </a:bodyPr>
          <a:lstStyle/>
          <a:p>
            <a:pPr algn="ctr"/>
            <a:r>
              <a:rPr lang="nb-NO" sz="4800" b="1" dirty="0">
                <a:solidFill>
                  <a:schemeClr val="bg1"/>
                </a:solidFill>
                <a:latin typeface="Arial" panose="020B0604020202020204" pitchFamily="34" charset="0"/>
                <a:cs typeface="Arial" panose="020B0604020202020204" pitchFamily="34" charset="0"/>
              </a:rPr>
              <a:t>Overordna mål for prosjektet </a:t>
            </a:r>
          </a:p>
        </p:txBody>
      </p:sp>
    </p:spTree>
    <p:extLst>
      <p:ext uri="{BB962C8B-B14F-4D97-AF65-F5344CB8AC3E}">
        <p14:creationId xmlns:p14="http://schemas.microsoft.com/office/powerpoint/2010/main" val="2502487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a:xfrm>
            <a:off x="1417313" y="6997889"/>
            <a:ext cx="1008126" cy="324040"/>
          </a:xfrm>
        </p:spPr>
        <p:txBody>
          <a:bodyPr/>
          <a:lstStyle/>
          <a:p>
            <a:pPr defTabSz="1306168"/>
            <a:r>
              <a:rPr lang="nb-NO" dirty="0" smtClean="0">
                <a:solidFill>
                  <a:prstClr val="white"/>
                </a:solidFill>
                <a:latin typeface="Calibri" panose="020F0502020204030204"/>
              </a:rPr>
              <a:t>23.09.19</a:t>
            </a:r>
            <a:endParaRPr lang="nb-NO" dirty="0">
              <a:solidFill>
                <a:prstClr val="white"/>
              </a:solidFill>
              <a:latin typeface="Calibri" panose="020F0502020204030204"/>
            </a:endParaRPr>
          </a:p>
        </p:txBody>
      </p:sp>
      <p:sp>
        <p:nvSpPr>
          <p:cNvPr id="6" name="Plassholder for bunntekst 5"/>
          <p:cNvSpPr>
            <a:spLocks noGrp="1"/>
          </p:cNvSpPr>
          <p:nvPr>
            <p:ph type="ftr" sz="quarter" idx="11"/>
          </p:nvPr>
        </p:nvSpPr>
        <p:spPr>
          <a:xfrm>
            <a:off x="5052501" y="7095770"/>
            <a:ext cx="5040630" cy="324040"/>
          </a:xfrm>
        </p:spPr>
        <p:txBody>
          <a:bodyPr>
            <a:normAutofit/>
          </a:bodyPr>
          <a:lstStyle/>
          <a:p>
            <a:pPr defTabSz="1306168"/>
            <a:r>
              <a:rPr lang="nb-NO" dirty="0" smtClean="0">
                <a:solidFill>
                  <a:prstClr val="white"/>
                </a:solidFill>
                <a:latin typeface="Calibri" panose="020F0502020204030204"/>
              </a:rPr>
              <a:t>Tom Guldhav Klinikkdirektør Kirurgisk klinikk</a:t>
            </a:r>
            <a:endParaRPr lang="nb-NO" dirty="0">
              <a:solidFill>
                <a:prstClr val="white"/>
              </a:solidFill>
              <a:latin typeface="Calibri" panose="020F0502020204030204"/>
            </a:endParaRPr>
          </a:p>
        </p:txBody>
      </p:sp>
      <p:sp>
        <p:nvSpPr>
          <p:cNvPr id="2" name="Rektangel 1"/>
          <p:cNvSpPr/>
          <p:nvPr/>
        </p:nvSpPr>
        <p:spPr>
          <a:xfrm>
            <a:off x="2032000" y="1950720"/>
            <a:ext cx="10728960" cy="4450449"/>
          </a:xfrm>
          <a:prstGeom prst="rect">
            <a:avLst/>
          </a:prstGeom>
        </p:spPr>
        <p:txBody>
          <a:bodyPr wrap="square">
            <a:spAutoFit/>
          </a:bodyPr>
          <a:lstStyle/>
          <a:p>
            <a:endParaRPr lang="nn-NO" sz="2400" dirty="0"/>
          </a:p>
          <a:p>
            <a:r>
              <a:rPr lang="nn-NO" sz="2880" dirty="0"/>
              <a:t> 2017-2018 Fase 1:      Avklare prinsipp, premissar og rammevilkår</a:t>
            </a:r>
          </a:p>
          <a:p>
            <a:r>
              <a:rPr lang="nn-NO" sz="2880" dirty="0">
                <a:solidFill>
                  <a:srgbClr val="0A3D97"/>
                </a:solidFill>
              </a:rPr>
              <a:t>		</a:t>
            </a:r>
            <a:r>
              <a:rPr lang="nn-NO" sz="2880" dirty="0" smtClean="0">
                <a:solidFill>
                  <a:srgbClr val="0A3D97"/>
                </a:solidFill>
              </a:rPr>
              <a:t>        </a:t>
            </a:r>
            <a:r>
              <a:rPr lang="nn-NO" sz="2880" dirty="0" smtClean="0"/>
              <a:t>Omfattande </a:t>
            </a:r>
            <a:r>
              <a:rPr lang="nn-NO" sz="2880" dirty="0"/>
              <a:t>rapport 170 sider</a:t>
            </a:r>
          </a:p>
          <a:p>
            <a:pPr lvl="1"/>
            <a:r>
              <a:rPr lang="nn-NO" sz="2880" dirty="0"/>
              <a:t>  		</a:t>
            </a:r>
            <a:r>
              <a:rPr lang="nn-NO" sz="2880" dirty="0" smtClean="0"/>
              <a:t>        Høyring </a:t>
            </a:r>
            <a:r>
              <a:rPr lang="nn-NO" sz="2880" dirty="0"/>
              <a:t>6 veker gjennomført</a:t>
            </a:r>
          </a:p>
          <a:p>
            <a:pPr lvl="1"/>
            <a:r>
              <a:rPr lang="nn-NO" sz="2880" dirty="0"/>
              <a:t> 		</a:t>
            </a:r>
            <a:r>
              <a:rPr lang="nn-NO" sz="2880" dirty="0" smtClean="0"/>
              <a:t>        Vedtak </a:t>
            </a:r>
            <a:r>
              <a:rPr lang="nn-NO" sz="2880" dirty="0"/>
              <a:t>i </a:t>
            </a:r>
            <a:r>
              <a:rPr lang="nn-NO" sz="2880" dirty="0" smtClean="0"/>
              <a:t>styret juni 2018.</a:t>
            </a:r>
            <a:endParaRPr lang="nn-NO" sz="2880" dirty="0"/>
          </a:p>
          <a:p>
            <a:endParaRPr lang="nn-NO" sz="2880" dirty="0"/>
          </a:p>
          <a:p>
            <a:r>
              <a:rPr lang="nn-NO" sz="2880" dirty="0"/>
              <a:t>Haust 2018 Fase 2:      Framtidig struktur og driftsmodell.</a:t>
            </a:r>
          </a:p>
          <a:p>
            <a:r>
              <a:rPr lang="nn-NO" sz="2880" dirty="0"/>
              <a:t>     </a:t>
            </a:r>
          </a:p>
          <a:p>
            <a:endParaRPr lang="nn-NO" sz="2880" dirty="0"/>
          </a:p>
          <a:p>
            <a:r>
              <a:rPr lang="nn-NO" sz="2880" dirty="0"/>
              <a:t>2020 – Fase 3:              Planlegging og innføring  av vedtatt modell.  </a:t>
            </a:r>
          </a:p>
        </p:txBody>
      </p:sp>
      <p:sp>
        <p:nvSpPr>
          <p:cNvPr id="3" name="TekstSylinder 2"/>
          <p:cNvSpPr txBox="1"/>
          <p:nvPr/>
        </p:nvSpPr>
        <p:spPr>
          <a:xfrm>
            <a:off x="2425439" y="240031"/>
            <a:ext cx="8432565" cy="978729"/>
          </a:xfrm>
          <a:prstGeom prst="rect">
            <a:avLst/>
          </a:prstGeom>
          <a:noFill/>
        </p:spPr>
        <p:txBody>
          <a:bodyPr wrap="none" rtlCol="0">
            <a:spAutoFit/>
          </a:bodyPr>
          <a:lstStyle/>
          <a:p>
            <a:r>
              <a:rPr lang="nb-NO" sz="5760" dirty="0"/>
              <a:t>Prehospital plan -  Tre </a:t>
            </a:r>
            <a:r>
              <a:rPr lang="nb-NO" sz="5760" dirty="0" err="1"/>
              <a:t>Fasar</a:t>
            </a:r>
            <a:endParaRPr lang="nb-NO" sz="5760" dirty="0"/>
          </a:p>
        </p:txBody>
      </p:sp>
    </p:spTree>
    <p:extLst>
      <p:ext uri="{BB962C8B-B14F-4D97-AF65-F5344CB8AC3E}">
        <p14:creationId xmlns:p14="http://schemas.microsoft.com/office/powerpoint/2010/main" val="125035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3029376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4"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ktangel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nb-NO" sz="3840" b="1" dirty="0">
              <a:latin typeface="Calibri" panose="020F0502020204030204" pitchFamily="34" charset="0"/>
              <a:ea typeface="+mj-ea"/>
              <a:cs typeface="+mj-cs"/>
              <a:sym typeface="Calibri" panose="020F0502020204030204" pitchFamily="34" charset="0"/>
            </a:endParaRPr>
          </a:p>
        </p:txBody>
      </p:sp>
      <p:sp>
        <p:nvSpPr>
          <p:cNvPr id="2" name="Tittel 1"/>
          <p:cNvSpPr>
            <a:spLocks noGrp="1"/>
          </p:cNvSpPr>
          <p:nvPr>
            <p:ph type="title"/>
          </p:nvPr>
        </p:nvSpPr>
        <p:spPr/>
        <p:txBody>
          <a:bodyPr/>
          <a:lstStyle/>
          <a:p>
            <a:r>
              <a:rPr lang="nb-NO" dirty="0" smtClean="0"/>
              <a:t>Prosessen i fase 2</a:t>
            </a:r>
            <a:endParaRPr lang="nb-NO" dirty="0"/>
          </a:p>
        </p:txBody>
      </p:sp>
      <p:sp>
        <p:nvSpPr>
          <p:cNvPr id="3" name="TekstSylinder 2"/>
          <p:cNvSpPr txBox="1"/>
          <p:nvPr/>
        </p:nvSpPr>
        <p:spPr>
          <a:xfrm>
            <a:off x="1046444" y="1557964"/>
            <a:ext cx="13609880" cy="7246599"/>
          </a:xfrm>
          <a:prstGeom prst="rect">
            <a:avLst/>
          </a:prstGeom>
          <a:noFill/>
        </p:spPr>
        <p:txBody>
          <a:bodyPr wrap="none" rtlCol="0">
            <a:spAutoFit/>
          </a:bodyPr>
          <a:lstStyle/>
          <a:p>
            <a:pPr marL="457200" indent="-457200">
              <a:buFont typeface="Arial" panose="020B0604020202020204" pitchFamily="34" charset="0"/>
              <a:buChar char="•"/>
            </a:pPr>
            <a:r>
              <a:rPr lang="nb-NO" sz="2880" dirty="0"/>
              <a:t>Mandatet gitt fra </a:t>
            </a:r>
            <a:r>
              <a:rPr lang="nb-NO" sz="2880" dirty="0" smtClean="0"/>
              <a:t>styret( okt. 2018), som har </a:t>
            </a:r>
            <a:r>
              <a:rPr lang="nb-NO" sz="2880" dirty="0" err="1" smtClean="0"/>
              <a:t>vore</a:t>
            </a:r>
            <a:r>
              <a:rPr lang="nb-NO" sz="2880" dirty="0" smtClean="0"/>
              <a:t> oppdatert i åtte styremøter siste året.</a:t>
            </a:r>
          </a:p>
          <a:p>
            <a:pPr marL="457200" indent="-457200">
              <a:buFont typeface="Arial" panose="020B0604020202020204" pitchFamily="34" charset="0"/>
              <a:buChar char="•"/>
            </a:pPr>
            <a:endParaRPr lang="nb-NO" sz="2880" dirty="0"/>
          </a:p>
          <a:p>
            <a:pPr marL="457200" indent="-457200">
              <a:buFont typeface="Arial" panose="020B0604020202020204" pitchFamily="34" charset="0"/>
              <a:buChar char="•"/>
            </a:pPr>
            <a:r>
              <a:rPr lang="nb-NO" sz="2880" dirty="0"/>
              <a:t>Prosjektgruppe med brei deltaking fra </a:t>
            </a:r>
            <a:r>
              <a:rPr lang="nb-NO" sz="2880" dirty="0" err="1"/>
              <a:t>kommunane</a:t>
            </a:r>
            <a:r>
              <a:rPr lang="nb-NO" sz="2880" dirty="0"/>
              <a:t>.(7 personar</a:t>
            </a:r>
            <a:r>
              <a:rPr lang="nb-NO" sz="2880" dirty="0" smtClean="0"/>
              <a:t>)</a:t>
            </a:r>
          </a:p>
          <a:p>
            <a:pPr marL="457200" indent="-457200">
              <a:buFont typeface="Arial" panose="020B0604020202020204" pitchFamily="34" charset="0"/>
              <a:buChar char="•"/>
            </a:pPr>
            <a:endParaRPr lang="nb-NO" sz="2880" dirty="0"/>
          </a:p>
          <a:p>
            <a:pPr marL="457200" indent="-457200">
              <a:buFont typeface="Arial" panose="020B0604020202020204" pitchFamily="34" charset="0"/>
              <a:buChar char="•"/>
            </a:pPr>
            <a:r>
              <a:rPr lang="nb-NO" sz="2880" dirty="0"/>
              <a:t>Det har </a:t>
            </a:r>
            <a:r>
              <a:rPr lang="nb-NO" sz="2880" dirty="0" err="1"/>
              <a:t>vore</a:t>
            </a:r>
            <a:r>
              <a:rPr lang="nb-NO" sz="2880" dirty="0"/>
              <a:t> gjennomført ni prosjektmøter. </a:t>
            </a:r>
            <a:endParaRPr lang="nb-NO" sz="2880" dirty="0" smtClean="0"/>
          </a:p>
          <a:p>
            <a:pPr marL="457200" indent="-457200">
              <a:buFont typeface="Arial" panose="020B0604020202020204" pitchFamily="34" charset="0"/>
              <a:buChar char="•"/>
            </a:pPr>
            <a:endParaRPr lang="nb-NO" sz="2880" dirty="0"/>
          </a:p>
          <a:p>
            <a:pPr marL="457200" indent="-457200">
              <a:buFont typeface="Arial" panose="020B0604020202020204" pitchFamily="34" charset="0"/>
              <a:buChar char="•"/>
            </a:pPr>
            <a:r>
              <a:rPr lang="nb-NO" sz="2880" dirty="0" smtClean="0"/>
              <a:t>Utadretta </a:t>
            </a:r>
            <a:r>
              <a:rPr lang="nb-NO" sz="2880" dirty="0"/>
              <a:t>informasjon til </a:t>
            </a:r>
            <a:r>
              <a:rPr lang="nb-NO" sz="2880" dirty="0" err="1"/>
              <a:t>kommunar</a:t>
            </a:r>
            <a:r>
              <a:rPr lang="nb-NO" sz="2880" dirty="0"/>
              <a:t>, samhandlingsorgan og regionale råd.</a:t>
            </a:r>
          </a:p>
          <a:p>
            <a:pPr marL="457200" indent="-457200">
              <a:buFont typeface="Arial" panose="020B0604020202020204" pitchFamily="34" charset="0"/>
              <a:buChar char="•"/>
            </a:pPr>
            <a:r>
              <a:rPr lang="nb-NO" sz="2880" dirty="0"/>
              <a:t>(30 eksterne møter</a:t>
            </a:r>
            <a:r>
              <a:rPr lang="nb-NO" sz="2880" dirty="0" smtClean="0"/>
              <a:t>)</a:t>
            </a:r>
          </a:p>
          <a:p>
            <a:pPr marL="457200" indent="-457200">
              <a:buFont typeface="Arial" panose="020B0604020202020204" pitchFamily="34" charset="0"/>
              <a:buChar char="•"/>
            </a:pPr>
            <a:endParaRPr lang="nb-NO" sz="2880" dirty="0"/>
          </a:p>
          <a:p>
            <a:pPr marL="457200" indent="-457200">
              <a:buFont typeface="Arial" panose="020B0604020202020204" pitchFamily="34" charset="0"/>
              <a:buChar char="•"/>
            </a:pPr>
            <a:r>
              <a:rPr lang="nb-NO" sz="2880" dirty="0" err="1"/>
              <a:t>Omfattande</a:t>
            </a:r>
            <a:r>
              <a:rPr lang="nb-NO" sz="2880" dirty="0"/>
              <a:t> arbeid med simuleringsverktøy.</a:t>
            </a:r>
          </a:p>
          <a:p>
            <a:pPr marL="457200" indent="-457200">
              <a:buFont typeface="Arial" panose="020B0604020202020204" pitchFamily="34" charset="0"/>
              <a:buChar char="•"/>
            </a:pPr>
            <a:endParaRPr lang="nb-NO" sz="2880" dirty="0"/>
          </a:p>
          <a:p>
            <a:pPr marL="457200" indent="-457200">
              <a:buFont typeface="Arial" panose="020B0604020202020204" pitchFamily="34" charset="0"/>
              <a:buChar char="•"/>
            </a:pPr>
            <a:r>
              <a:rPr lang="nb-NO" sz="2880" dirty="0"/>
              <a:t>Rapporten klar til </a:t>
            </a:r>
            <a:r>
              <a:rPr lang="nb-NO" sz="2880" dirty="0" err="1"/>
              <a:t>høyring</a:t>
            </a:r>
            <a:r>
              <a:rPr lang="nb-NO" sz="2880" dirty="0"/>
              <a:t>.</a:t>
            </a:r>
          </a:p>
          <a:p>
            <a:endParaRPr lang="nb-NO" sz="2880" dirty="0"/>
          </a:p>
          <a:p>
            <a:endParaRPr lang="nb-NO" sz="2880" dirty="0"/>
          </a:p>
          <a:p>
            <a:endParaRPr lang="nb-NO" sz="3085" dirty="0"/>
          </a:p>
          <a:p>
            <a:endParaRPr lang="nb-NO" sz="3085" dirty="0"/>
          </a:p>
        </p:txBody>
      </p:sp>
    </p:spTree>
    <p:extLst>
      <p:ext uri="{BB962C8B-B14F-4D97-AF65-F5344CB8AC3E}">
        <p14:creationId xmlns:p14="http://schemas.microsoft.com/office/powerpoint/2010/main" val="1144248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110958" y="218204"/>
            <a:ext cx="10972800" cy="2865120"/>
          </a:xfrm>
        </p:spPr>
        <p:txBody>
          <a:bodyPr/>
          <a:lstStyle/>
          <a:p>
            <a:r>
              <a:rPr lang="nb-NO" dirty="0" smtClean="0"/>
              <a:t>Prehospital plan</a:t>
            </a:r>
            <a:endParaRPr lang="nb-NO" dirty="0"/>
          </a:p>
        </p:txBody>
      </p:sp>
      <p:sp>
        <p:nvSpPr>
          <p:cNvPr id="3" name="Undertittel 2"/>
          <p:cNvSpPr>
            <a:spLocks noGrp="1"/>
          </p:cNvSpPr>
          <p:nvPr>
            <p:ph type="subTitle" idx="1"/>
          </p:nvPr>
        </p:nvSpPr>
        <p:spPr>
          <a:xfrm>
            <a:off x="1828800" y="3758130"/>
            <a:ext cx="10972800" cy="1986914"/>
          </a:xfrm>
        </p:spPr>
        <p:txBody>
          <a:bodyPr>
            <a:normAutofit/>
          </a:bodyPr>
          <a:lstStyle/>
          <a:p>
            <a:r>
              <a:rPr lang="nb-NO" sz="7920" dirty="0"/>
              <a:t>2020-2040</a:t>
            </a:r>
          </a:p>
        </p:txBody>
      </p:sp>
    </p:spTree>
    <p:extLst>
      <p:ext uri="{BB962C8B-B14F-4D97-AF65-F5344CB8AC3E}">
        <p14:creationId xmlns:p14="http://schemas.microsoft.com/office/powerpoint/2010/main" val="2414605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err="1" smtClean="0"/>
              <a:t>Tilrådingar</a:t>
            </a:r>
            <a:r>
              <a:rPr lang="nb-NO" dirty="0" smtClean="0"/>
              <a:t> Styringsinformasjon.</a:t>
            </a:r>
            <a:endParaRPr lang="nb-NO" dirty="0"/>
          </a:p>
        </p:txBody>
      </p:sp>
      <p:sp>
        <p:nvSpPr>
          <p:cNvPr id="3" name="TekstSylinder 2"/>
          <p:cNvSpPr txBox="1"/>
          <p:nvPr/>
        </p:nvSpPr>
        <p:spPr>
          <a:xfrm>
            <a:off x="1818349" y="2758876"/>
            <a:ext cx="184731" cy="1516569"/>
          </a:xfrm>
          <a:prstGeom prst="rect">
            <a:avLst/>
          </a:prstGeom>
          <a:noFill/>
        </p:spPr>
        <p:txBody>
          <a:bodyPr wrap="none" rtlCol="0">
            <a:spAutoFit/>
          </a:bodyPr>
          <a:lstStyle/>
          <a:p>
            <a:endParaRPr lang="nb-NO" sz="3085" dirty="0"/>
          </a:p>
          <a:p>
            <a:endParaRPr lang="nb-NO" sz="3085" dirty="0"/>
          </a:p>
          <a:p>
            <a:endParaRPr lang="nb-NO" sz="3085" dirty="0"/>
          </a:p>
        </p:txBody>
      </p:sp>
      <p:sp>
        <p:nvSpPr>
          <p:cNvPr id="4" name="Plassholder for innhold 4"/>
          <p:cNvSpPr>
            <a:spLocks noGrp="1"/>
          </p:cNvSpPr>
          <p:nvPr/>
        </p:nvSpPr>
        <p:spPr>
          <a:xfrm>
            <a:off x="999199" y="2517035"/>
            <a:ext cx="11761633" cy="3380321"/>
          </a:xfrm>
          <a:prstGeom prst="rect">
            <a:avLst/>
          </a:prstGeom>
        </p:spPr>
        <p:txBody>
          <a:bodyPr vert="horz" lIns="0" tIns="0" rIns="0" bIns="0" rtlCol="0">
            <a:normAutofit/>
          </a:bodyPr>
          <a:lstStyle>
            <a:lvl1pPr marL="216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2pPr>
            <a:lvl3pPr marL="648000" indent="-216000" algn="l" defTabSz="914400" rtl="0" eaLnBrk="1" latinLnBrk="0" hangingPunct="1">
              <a:lnSpc>
                <a:spcPts val="2200"/>
              </a:lnSpc>
              <a:spcBef>
                <a:spcPts val="400"/>
              </a:spcBef>
              <a:buFont typeface="Arial" panose="020B0604020202020204" pitchFamily="34" charset="0"/>
              <a:buChar char="•"/>
              <a:defRPr sz="2000" kern="1200">
                <a:solidFill>
                  <a:schemeClr val="tx1"/>
                </a:solidFill>
                <a:latin typeface="+mn-lt"/>
                <a:ea typeface="+mn-ea"/>
                <a:cs typeface="+mn-cs"/>
              </a:defRPr>
            </a:lvl3pPr>
            <a:lvl4pPr marL="864000" indent="-216000" algn="l" defTabSz="914400" rtl="0" eaLnBrk="1" latinLnBrk="0" hangingPunct="1">
              <a:lnSpc>
                <a:spcPts val="2000"/>
              </a:lnSpc>
              <a:spcBef>
                <a:spcPts val="40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ts val="1800"/>
              </a:lnSpc>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b-NO" sz="2880" dirty="0"/>
              <a:t>Løfte opp behovet for god styringsinformasjon ved innføring av regionale og nasjonale system. </a:t>
            </a:r>
          </a:p>
          <a:p>
            <a:pPr>
              <a:lnSpc>
                <a:spcPct val="100000"/>
              </a:lnSpc>
            </a:pPr>
            <a:r>
              <a:rPr lang="nb-NO" sz="2880" dirty="0"/>
              <a:t>Nytte analysekapasitet (Samhandlingsbarometeret) for å vurdere utvikling av styringsinformasjon på tvers av forvaltningsnivåa i den </a:t>
            </a:r>
            <a:r>
              <a:rPr lang="nb-NO" sz="2880" dirty="0" err="1"/>
              <a:t>prehospitale</a:t>
            </a:r>
            <a:r>
              <a:rPr lang="nb-NO" sz="2880" dirty="0"/>
              <a:t> kjeden. </a:t>
            </a:r>
          </a:p>
          <a:p>
            <a:pPr>
              <a:lnSpc>
                <a:spcPct val="100000"/>
              </a:lnSpc>
            </a:pPr>
            <a:endParaRPr lang="nn-NO" sz="2880" dirty="0"/>
          </a:p>
        </p:txBody>
      </p:sp>
    </p:spTree>
    <p:extLst>
      <p:ext uri="{BB962C8B-B14F-4D97-AF65-F5344CB8AC3E}">
        <p14:creationId xmlns:p14="http://schemas.microsoft.com/office/powerpoint/2010/main" val="1020945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n-NO" dirty="0"/>
              <a:t>Tilrådingar teknologi og innovative løysingar</a:t>
            </a:r>
            <a:br>
              <a:rPr lang="nn-NO" dirty="0"/>
            </a:br>
            <a:endParaRPr lang="nb-NO" dirty="0"/>
          </a:p>
        </p:txBody>
      </p:sp>
      <p:sp>
        <p:nvSpPr>
          <p:cNvPr id="4" name="Plassholder for innhold 4"/>
          <p:cNvSpPr>
            <a:spLocks noGrp="1"/>
          </p:cNvSpPr>
          <p:nvPr/>
        </p:nvSpPr>
        <p:spPr>
          <a:xfrm>
            <a:off x="872633" y="2052886"/>
            <a:ext cx="12181386" cy="4699577"/>
          </a:xfrm>
          <a:prstGeom prst="rect">
            <a:avLst/>
          </a:prstGeom>
        </p:spPr>
        <p:txBody>
          <a:bodyPr vert="horz" lIns="0" tIns="0" rIns="0" bIns="0" rtlCol="0">
            <a:normAutofit/>
          </a:bodyPr>
          <a:lstStyle>
            <a:lvl1pPr marL="216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2pPr>
            <a:lvl3pPr marL="648000" indent="-216000" algn="l" defTabSz="914400" rtl="0" eaLnBrk="1" latinLnBrk="0" hangingPunct="1">
              <a:lnSpc>
                <a:spcPts val="2200"/>
              </a:lnSpc>
              <a:spcBef>
                <a:spcPts val="400"/>
              </a:spcBef>
              <a:buFont typeface="Arial" panose="020B0604020202020204" pitchFamily="34" charset="0"/>
              <a:buChar char="•"/>
              <a:defRPr sz="2000" kern="1200">
                <a:solidFill>
                  <a:schemeClr val="tx1"/>
                </a:solidFill>
                <a:latin typeface="+mn-lt"/>
                <a:ea typeface="+mn-ea"/>
                <a:cs typeface="+mn-cs"/>
              </a:defRPr>
            </a:lvl3pPr>
            <a:lvl4pPr marL="864000" indent="-216000" algn="l" defTabSz="914400" rtl="0" eaLnBrk="1" latinLnBrk="0" hangingPunct="1">
              <a:lnSpc>
                <a:spcPts val="2000"/>
              </a:lnSpc>
              <a:spcBef>
                <a:spcPts val="40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ts val="1800"/>
              </a:lnSpc>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n-NO" sz="2880" dirty="0"/>
              <a:t>Ta i bruk robust mobilt </a:t>
            </a:r>
            <a:r>
              <a:rPr lang="nn-NO" sz="2880" dirty="0" err="1"/>
              <a:t>helsenett</a:t>
            </a:r>
            <a:r>
              <a:rPr lang="nn-NO" sz="2880" dirty="0"/>
              <a:t> eller tilsvarande løysingar når det vert tilgjengeleg. </a:t>
            </a:r>
          </a:p>
          <a:p>
            <a:pPr>
              <a:lnSpc>
                <a:spcPct val="100000"/>
              </a:lnSpc>
            </a:pPr>
            <a:r>
              <a:rPr lang="nn-NO" sz="2880" dirty="0" smtClean="0"/>
              <a:t>Delta aktivt </a:t>
            </a:r>
            <a:r>
              <a:rPr lang="nn-NO" sz="2880" dirty="0"/>
              <a:t>i innføring av eit </a:t>
            </a:r>
            <a:r>
              <a:rPr lang="nn-NO" sz="2880" dirty="0" err="1"/>
              <a:t>prehospitalt</a:t>
            </a:r>
            <a:r>
              <a:rPr lang="nn-NO" sz="2880" dirty="0"/>
              <a:t> journalsystem. </a:t>
            </a:r>
          </a:p>
          <a:p>
            <a:pPr>
              <a:lnSpc>
                <a:spcPct val="100000"/>
              </a:lnSpc>
            </a:pPr>
            <a:r>
              <a:rPr lang="nn-NO" sz="2880" dirty="0"/>
              <a:t>Bruke videoløysingar slik at ambulansearbeidarane kan få støtte til diagnostikk og behandling. </a:t>
            </a:r>
          </a:p>
          <a:p>
            <a:pPr>
              <a:lnSpc>
                <a:spcPct val="100000"/>
              </a:lnSpc>
            </a:pPr>
            <a:r>
              <a:rPr lang="nn-NO" sz="2880" dirty="0"/>
              <a:t>Ta på seg å vere nasjonal pilot i innføring av nytt fleir-regionalt AMK-system. </a:t>
            </a:r>
          </a:p>
          <a:p>
            <a:pPr>
              <a:lnSpc>
                <a:spcPct val="100000"/>
              </a:lnSpc>
            </a:pPr>
            <a:r>
              <a:rPr lang="nn-NO" sz="2880" dirty="0"/>
              <a:t>Utvikle og nytte innovativ simulering og bruk av VR-briller til e-læring i opplæring av helsepersonell. </a:t>
            </a:r>
          </a:p>
          <a:p>
            <a:pPr>
              <a:lnSpc>
                <a:spcPct val="100000"/>
              </a:lnSpc>
            </a:pPr>
            <a:r>
              <a:rPr lang="nn-NO" sz="2880" dirty="0"/>
              <a:t>Halde fram og utvikle samarbeidet med legevaktpiloten for å dele erfaringar knytt til virtuell kommunikasjon mellom ulike lokalitetar. </a:t>
            </a:r>
          </a:p>
          <a:p>
            <a:pPr marL="0" indent="0">
              <a:buNone/>
            </a:pPr>
            <a:endParaRPr lang="nn-NO" sz="13440" dirty="0"/>
          </a:p>
          <a:p>
            <a:pPr lvl="0"/>
            <a:endParaRPr lang="nn-NO" sz="2880" dirty="0"/>
          </a:p>
        </p:txBody>
      </p:sp>
    </p:spTree>
    <p:extLst>
      <p:ext uri="{BB962C8B-B14F-4D97-AF65-F5344CB8AC3E}">
        <p14:creationId xmlns:p14="http://schemas.microsoft.com/office/powerpoint/2010/main" val="1183909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n-NO" dirty="0"/>
              <a:t>Tilrådingar bemanningsmodell i bil og </a:t>
            </a:r>
            <a:r>
              <a:rPr lang="nn-NO" dirty="0" err="1"/>
              <a:t>båtambulansetenesta</a:t>
            </a:r>
            <a:endParaRPr lang="nb-NO" dirty="0"/>
          </a:p>
        </p:txBody>
      </p:sp>
      <p:sp>
        <p:nvSpPr>
          <p:cNvPr id="4" name="Plassholder for innhold 4"/>
          <p:cNvSpPr>
            <a:spLocks noGrp="1"/>
          </p:cNvSpPr>
          <p:nvPr/>
        </p:nvSpPr>
        <p:spPr>
          <a:xfrm>
            <a:off x="845875" y="1791190"/>
            <a:ext cx="12686483" cy="6583680"/>
          </a:xfrm>
          <a:prstGeom prst="rect">
            <a:avLst/>
          </a:prstGeom>
        </p:spPr>
        <p:txBody>
          <a:bodyPr vert="horz" lIns="0" tIns="0" rIns="0" bIns="0" rtlCol="0">
            <a:normAutofit/>
          </a:bodyPr>
          <a:lstStyle>
            <a:lvl1pPr marL="216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2pPr>
            <a:lvl3pPr marL="648000" indent="-216000" algn="l" defTabSz="914400" rtl="0" eaLnBrk="1" latinLnBrk="0" hangingPunct="1">
              <a:lnSpc>
                <a:spcPts val="2200"/>
              </a:lnSpc>
              <a:spcBef>
                <a:spcPts val="400"/>
              </a:spcBef>
              <a:buFont typeface="Arial" panose="020B0604020202020204" pitchFamily="34" charset="0"/>
              <a:buChar char="•"/>
              <a:defRPr sz="2000" kern="1200">
                <a:solidFill>
                  <a:schemeClr val="tx1"/>
                </a:solidFill>
                <a:latin typeface="+mn-lt"/>
                <a:ea typeface="+mn-ea"/>
                <a:cs typeface="+mn-cs"/>
              </a:defRPr>
            </a:lvl3pPr>
            <a:lvl4pPr marL="864000" indent="-216000" algn="l" defTabSz="914400" rtl="0" eaLnBrk="1" latinLnBrk="0" hangingPunct="1">
              <a:lnSpc>
                <a:spcPts val="2000"/>
              </a:lnSpc>
              <a:spcBef>
                <a:spcPts val="40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ts val="1800"/>
              </a:lnSpc>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b-NO" sz="2880" dirty="0"/>
              <a:t> Ha kasernevakt/</a:t>
            </a:r>
            <a:r>
              <a:rPr lang="nb-NO" sz="2880" dirty="0" err="1"/>
              <a:t>tilstadesvakt</a:t>
            </a:r>
            <a:r>
              <a:rPr lang="nb-NO" sz="2880" dirty="0"/>
              <a:t> i arbeidsplan for alle </a:t>
            </a:r>
            <a:r>
              <a:rPr lang="nb-NO" sz="2880" dirty="0" err="1"/>
              <a:t>ambulansebilar</a:t>
            </a:r>
            <a:r>
              <a:rPr lang="nb-NO" sz="2880" dirty="0"/>
              <a:t> bemanna etter akuttmedisinforskrifta. </a:t>
            </a:r>
          </a:p>
          <a:p>
            <a:pPr>
              <a:lnSpc>
                <a:spcPct val="100000"/>
              </a:lnSpc>
            </a:pPr>
            <a:r>
              <a:rPr lang="nb-NO" sz="2880" dirty="0"/>
              <a:t>Arbeide </a:t>
            </a:r>
            <a:r>
              <a:rPr lang="nb-NO" sz="2880" dirty="0" err="1"/>
              <a:t>vidare</a:t>
            </a:r>
            <a:r>
              <a:rPr lang="nb-NO" sz="2880" dirty="0"/>
              <a:t> med å nytte rotasjonsordning for å jamne ut oppdrag på </a:t>
            </a:r>
            <a:r>
              <a:rPr lang="nb-NO" sz="2880" dirty="0" err="1"/>
              <a:t>stasjonar</a:t>
            </a:r>
            <a:r>
              <a:rPr lang="nb-NO" sz="2880" dirty="0"/>
              <a:t> med høg og låg aktivitet. </a:t>
            </a:r>
          </a:p>
          <a:p>
            <a:pPr>
              <a:lnSpc>
                <a:spcPct val="100000"/>
              </a:lnSpc>
            </a:pPr>
            <a:r>
              <a:rPr lang="nb-NO" sz="2880" dirty="0"/>
              <a:t>Ha ei grunnbemanning som </a:t>
            </a:r>
            <a:r>
              <a:rPr lang="nb-NO" sz="2880" dirty="0" err="1"/>
              <a:t>sikrar</a:t>
            </a:r>
            <a:r>
              <a:rPr lang="nb-NO" sz="2880" dirty="0"/>
              <a:t> oppdekking av vakter med kompetent personell ved ferie, kurs og uføresett </a:t>
            </a:r>
            <a:r>
              <a:rPr lang="nb-NO" sz="2880" dirty="0" err="1"/>
              <a:t>fråvær</a:t>
            </a:r>
            <a:r>
              <a:rPr lang="nb-NO" sz="2880" dirty="0"/>
              <a:t>. </a:t>
            </a:r>
          </a:p>
          <a:p>
            <a:pPr>
              <a:lnSpc>
                <a:spcPct val="100000"/>
              </a:lnSpc>
            </a:pPr>
            <a:r>
              <a:rPr lang="nb-NO" sz="2880" dirty="0"/>
              <a:t>Etablere og drifte bemanningssenter i </a:t>
            </a:r>
            <a:r>
              <a:rPr lang="nb-NO" sz="2880" dirty="0" err="1"/>
              <a:t>ambulansetenesta</a:t>
            </a:r>
            <a:r>
              <a:rPr lang="nb-NO" sz="2880" dirty="0"/>
              <a:t> for å nytte </a:t>
            </a:r>
            <a:r>
              <a:rPr lang="nb-NO" sz="2880" dirty="0" err="1"/>
              <a:t>tilgjengelege</a:t>
            </a:r>
            <a:r>
              <a:rPr lang="nb-NO" sz="2880" dirty="0"/>
              <a:t> </a:t>
            </a:r>
            <a:r>
              <a:rPr lang="nb-NO" sz="2880" dirty="0" err="1"/>
              <a:t>vikarar</a:t>
            </a:r>
            <a:r>
              <a:rPr lang="nb-NO" sz="2880" dirty="0"/>
              <a:t> og </a:t>
            </a:r>
            <a:r>
              <a:rPr lang="nb-NO" sz="2880" dirty="0" err="1"/>
              <a:t>deltidstilsette</a:t>
            </a:r>
            <a:r>
              <a:rPr lang="nb-NO" sz="2880" dirty="0"/>
              <a:t>. </a:t>
            </a:r>
          </a:p>
          <a:p>
            <a:pPr>
              <a:lnSpc>
                <a:spcPct val="100000"/>
              </a:lnSpc>
            </a:pPr>
            <a:r>
              <a:rPr lang="nb-NO" sz="2880" dirty="0"/>
              <a:t> Justere beredskap i takt med </a:t>
            </a:r>
            <a:r>
              <a:rPr lang="nb-NO" sz="2880" dirty="0" err="1"/>
              <a:t>sesongvariasjonar</a:t>
            </a:r>
            <a:r>
              <a:rPr lang="nb-NO" sz="2880" dirty="0"/>
              <a:t> og ekstraordinære </a:t>
            </a:r>
            <a:r>
              <a:rPr lang="nb-NO" sz="2880" dirty="0" err="1"/>
              <a:t>driftssituasjonar</a:t>
            </a:r>
            <a:r>
              <a:rPr lang="nb-NO" sz="2880" dirty="0"/>
              <a:t>. </a:t>
            </a:r>
          </a:p>
          <a:p>
            <a:pPr>
              <a:lnSpc>
                <a:spcPct val="100000"/>
              </a:lnSpc>
            </a:pPr>
            <a:endParaRPr lang="nn-NO" sz="2880" dirty="0"/>
          </a:p>
        </p:txBody>
      </p:sp>
    </p:spTree>
    <p:extLst>
      <p:ext uri="{BB962C8B-B14F-4D97-AF65-F5344CB8AC3E}">
        <p14:creationId xmlns:p14="http://schemas.microsoft.com/office/powerpoint/2010/main" val="40554460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789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1nLr.q97gNKFBQtvbD6Ng"/>
</p:tagLst>
</file>

<file path=ppt/theme/theme1.xml><?xml version="1.0" encoding="utf-8"?>
<a:theme xmlns:a="http://schemas.openxmlformats.org/drawingml/2006/main" name="Mal01_Format_16-9">
  <a:themeElements>
    <a:clrScheme name="Helse Vest">
      <a:dk1>
        <a:sysClr val="windowText" lastClr="000000"/>
      </a:dk1>
      <a:lt1>
        <a:sysClr val="window" lastClr="FFFFFF"/>
      </a:lt1>
      <a:dk2>
        <a:srgbClr val="323232"/>
      </a:dk2>
      <a:lt2>
        <a:srgbClr val="E7E6E6"/>
      </a:lt2>
      <a:accent1>
        <a:srgbClr val="00338D"/>
      </a:accent1>
      <a:accent2>
        <a:srgbClr val="86786F"/>
      </a:accent2>
      <a:accent3>
        <a:srgbClr val="7AB2DC"/>
      </a:accent3>
      <a:accent4>
        <a:srgbClr val="F7D93E"/>
      </a:accent4>
      <a:accent5>
        <a:srgbClr val="FA7369"/>
      </a:accent5>
      <a:accent6>
        <a:srgbClr val="7DDBD4"/>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HelseVest_16_9.potx" id="{3327F725-F5AB-4F23-8515-419A6D40C242}" vid="{9E4DF230-4A50-432A-B0B1-1FB5168D8C8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D4447312DA7BD4A96285F47EEAC4356" ma:contentTypeVersion="1" ma:contentTypeDescription="Opprett et nytt dokument." ma:contentTypeScope="" ma:versionID="aab5d890a453b45996f5a064a7671467">
  <xsd:schema xmlns:xsd="http://www.w3.org/2001/XMLSchema" xmlns:xs="http://www.w3.org/2001/XMLSchema" xmlns:p="http://schemas.microsoft.com/office/2006/metadata/properties" xmlns:ns1="http://schemas.microsoft.com/sharepoint/v3" targetNamespace="http://schemas.microsoft.com/office/2006/metadata/properties" ma:root="true" ma:fieldsID="90c0180eee9ee720d3a6c588d300bb7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62356B-17A7-4063-8489-06B76D99A70D}">
  <ds:schemaRefs>
    <ds:schemaRef ds:uri="http://schemas.microsoft.com/sharepoint/v3/contenttype/forms"/>
  </ds:schemaRefs>
</ds:datastoreItem>
</file>

<file path=customXml/itemProps2.xml><?xml version="1.0" encoding="utf-8"?>
<ds:datastoreItem xmlns:ds="http://schemas.openxmlformats.org/officeDocument/2006/customXml" ds:itemID="{DBC838CB-AC11-4873-915B-2EA06E4271B3}">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717761B-22C8-4CE0-9987-9F8643508D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 HFD 16-9</Template>
  <TotalTime>166</TotalTime>
  <Words>1080</Words>
  <Application>Microsoft Office PowerPoint</Application>
  <PresentationFormat>Egendefinert</PresentationFormat>
  <Paragraphs>158</Paragraphs>
  <Slides>18</Slides>
  <Notes>1</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18</vt:i4>
      </vt:variant>
    </vt:vector>
  </HeadingPairs>
  <TitlesOfParts>
    <vt:vector size="24" baseType="lpstr">
      <vt:lpstr>Arial</vt:lpstr>
      <vt:lpstr>Calibri</vt:lpstr>
      <vt:lpstr>Cambria</vt:lpstr>
      <vt:lpstr>ScalaSans</vt:lpstr>
      <vt:lpstr>Mal01_Format_16-9</vt:lpstr>
      <vt:lpstr>think-cell Slide</vt:lpstr>
      <vt:lpstr>  </vt:lpstr>
      <vt:lpstr>PowerPoint-presentasjon</vt:lpstr>
      <vt:lpstr>PowerPoint-presentasjon</vt:lpstr>
      <vt:lpstr>PowerPoint-presentasjon</vt:lpstr>
      <vt:lpstr>Prosessen i fase 2</vt:lpstr>
      <vt:lpstr>Prehospital plan</vt:lpstr>
      <vt:lpstr>Tilrådingar Styringsinformasjon.</vt:lpstr>
      <vt:lpstr>Tilrådingar teknologi og innovative løysingar </vt:lpstr>
      <vt:lpstr>Tilrådingar bemanningsmodell i bil og båtambulansetenesta</vt:lpstr>
      <vt:lpstr>Tilrådingar Kompetanseutvikling.</vt:lpstr>
      <vt:lpstr>Tilrådingar intern samhandling</vt:lpstr>
      <vt:lpstr>Tilrådingar intern samhandling.</vt:lpstr>
      <vt:lpstr>Ekstern samhandling</vt:lpstr>
      <vt:lpstr>Kompenserande faktorar i planen</vt:lpstr>
      <vt:lpstr>Samarbeid om akuttenestene med Bremanger kommune.</vt:lpstr>
      <vt:lpstr>Samarbeid om akuttenestene med Bremanger kommune</vt:lpstr>
      <vt:lpstr>Tilrådingar struktur og organisering for bil- og båtambulansetenesta.</vt:lpstr>
      <vt:lpstr>Møteplan hausten 2019</vt:lpstr>
    </vt:vector>
  </TitlesOfParts>
  <Company>Helse Vest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Lindseth, Thomas Christopher Manzini</dc:creator>
  <cp:lastModifiedBy>Holvik, Tone</cp:lastModifiedBy>
  <cp:revision>23</cp:revision>
  <dcterms:created xsi:type="dcterms:W3CDTF">2018-07-02T08:59:43Z</dcterms:created>
  <dcterms:modified xsi:type="dcterms:W3CDTF">2019-09-24T09:22:58Z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0x0101009D4447312DA7BD4A96285F47EEAC4356</vt:lpwstr>
  </property>
</Properties>
</file>