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3" r:id="rId4"/>
    <p:sldId id="304" r:id="rId5"/>
    <p:sldId id="296" r:id="rId6"/>
    <p:sldId id="300" r:id="rId7"/>
    <p:sldId id="299" r:id="rId8"/>
    <p:sldId id="259" r:id="rId9"/>
    <p:sldId id="295" r:id="rId10"/>
    <p:sldId id="261" r:id="rId11"/>
    <p:sldId id="258" r:id="rId12"/>
    <p:sldId id="265" r:id="rId13"/>
    <p:sldId id="298" r:id="rId14"/>
    <p:sldId id="302" r:id="rId15"/>
    <p:sldId id="303" r:id="rId16"/>
    <p:sldId id="266" r:id="rId17"/>
    <p:sldId id="271" r:id="rId18"/>
    <p:sldId id="301" r:id="rId19"/>
    <p:sldId id="281" r:id="rId20"/>
    <p:sldId id="283" r:id="rId21"/>
    <p:sldId id="292" r:id="rId22"/>
    <p:sldId id="287" r:id="rId23"/>
    <p:sldId id="305" r:id="rId24"/>
    <p:sldId id="288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5"/>
    <a:srgbClr val="EB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9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99592" y="328498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I FONTEN CALIBRI 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914400" y="2348880"/>
            <a:ext cx="822960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pic>
        <p:nvPicPr>
          <p:cNvPr id="1026" name="Picture 2" descr="Z:\Astrid Øen Olsen\Ålesudn kommune profil\bår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708"/>
            <a:ext cx="9144000" cy="15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2" descr="C:\Users\Aoo\Desktop\Ålesundkommune-logo-sidestil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13354"/>
            <a:ext cx="2966832" cy="15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5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Picture 3" descr="Z:\Astrid Øen Olsen\Ålesudn kommune profil\maler\brosunde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140"/>
            <a:ext cx="1368152" cy="9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206084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041775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Picture 3" descr="Z:\Astrid Øen Olsen\Ålesudn kommune profil\maler\brosunde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140"/>
            <a:ext cx="1368152" cy="9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0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206084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041775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2" descr="Z:\Astrid Øen Olsen\Ålesudn kommune profil\maler\bå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30" y="5261848"/>
            <a:ext cx="2050570" cy="17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8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206084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041775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2" descr="Z:\Astrid Øen Olsen\Ålesudn kommune profil\maler\må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2462488" cy="22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8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206084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041775" cy="3201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2" descr="Z:\Astrid Øen Olsen\Ålesudn kommune profil\maler\molj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2522"/>
            <a:ext cx="1691680" cy="12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8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59632" y="5013176"/>
            <a:ext cx="6596136" cy="566738"/>
          </a:xfrm>
        </p:spPr>
        <p:txBody>
          <a:bodyPr anchor="b">
            <a:noAutofit/>
          </a:bodyPr>
          <a:lstStyle>
            <a:lvl1pPr algn="ctr">
              <a:defRPr sz="4000" b="0" baseline="0"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844823"/>
            <a:ext cx="9144000" cy="2882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Picture 2" descr="Z:\Astrid Øen Olsen\Ålesudn kommune profil\maler\molj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2522"/>
            <a:ext cx="1691680" cy="12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5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59632" y="5013176"/>
            <a:ext cx="6596136" cy="566738"/>
          </a:xfrm>
        </p:spPr>
        <p:txBody>
          <a:bodyPr anchor="b">
            <a:noAutofit/>
          </a:bodyPr>
          <a:lstStyle>
            <a:lvl1pPr algn="ctr">
              <a:defRPr sz="4000" b="0" baseline="0"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844823"/>
            <a:ext cx="9144000" cy="2882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2" descr="Z:\Astrid Øen Olsen\Ålesudn kommune profil\maler\må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2462488" cy="22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08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59632" y="5013176"/>
            <a:ext cx="6596136" cy="566738"/>
          </a:xfrm>
        </p:spPr>
        <p:txBody>
          <a:bodyPr anchor="b">
            <a:noAutofit/>
          </a:bodyPr>
          <a:lstStyle>
            <a:lvl1pPr algn="ctr">
              <a:defRPr sz="4000" b="0" baseline="0"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844823"/>
            <a:ext cx="9144000" cy="2882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2" descr="Z:\Astrid Øen Olsen\Ålesudn kommune profil\maler\bå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30" y="5261848"/>
            <a:ext cx="2050570" cy="17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0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TITTEL I FONTRN CALIBRI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159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4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2050" name="Picture 2" descr="Z:\Astrid Øen Olsen\Ålesudn kommune profil\maler\bå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30" y="5261848"/>
            <a:ext cx="2050570" cy="17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5" name="Picture 2" descr="Z:\Astrid Øen Olsen\Ålesudn kommune profil\maler\må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2462488" cy="22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5" name="Picture 2" descr="Z:\Astrid Øen Olsen\Ålesudn kommune profil\maler\rådhuse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30616"/>
            <a:ext cx="1897173" cy="98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6" name="Picture 3" descr="Z:\Astrid Øen Olsen\Ålesudn kommune profil\maler\brosunde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140"/>
            <a:ext cx="1368152" cy="9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4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6" name="Picture 2" descr="Z:\Astrid Øen Olsen\Ålesudn kommune profil\maler\molj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2522"/>
            <a:ext cx="1691680" cy="12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4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6" name="Picture 2" descr="Z:\Astrid Øen Olsen\Ålesudn kommune profil\maler\må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2462488" cy="22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Picture 2" descr="Z:\Astrid Øen Olsen\Ålesudn kommune profil\maler\bå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30" y="5261848"/>
            <a:ext cx="2050570" cy="17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CALIBRI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6" name="Picture 2" descr="Z:\Astrid Øen Olsen\Ålesudn kommune profil\maler\må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2462488" cy="22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D6FE-A148-4532-AC6E-A412426AED15}" type="datetimeFigureOut">
              <a:rPr lang="nb-NO" smtClean="0"/>
              <a:t>04.03.2019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DC04-C32D-40EB-BC15-2B070183444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1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3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52" r:id="rId7"/>
    <p:sldLayoutId id="2147483662" r:id="rId8"/>
    <p:sldLayoutId id="2147483663" r:id="rId9"/>
    <p:sldLayoutId id="2147483664" r:id="rId10"/>
    <p:sldLayoutId id="2147483653" r:id="rId11"/>
    <p:sldLayoutId id="2147483665" r:id="rId12"/>
    <p:sldLayoutId id="2147483666" r:id="rId13"/>
    <p:sldLayoutId id="2147483667" r:id="rId14"/>
    <p:sldLayoutId id="2147483657" r:id="rId15"/>
    <p:sldLayoutId id="2147483668" r:id="rId16"/>
    <p:sldLayoutId id="2147483669" r:id="rId17"/>
    <p:sldLayoutId id="2147483654" r:id="rId18"/>
    <p:sldLayoutId id="2147483655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kketoyet.no/" TargetMode="External"/><Relationship Id="rId2" Type="http://schemas.openxmlformats.org/officeDocument/2006/relationships/hyperlink" Target="http://www.barnsbeste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olav.no/Documents/KoRus/Barnespor%20for%20helsepersonell_NY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702624" cy="1226567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Barneansvarlige i Ålesund</a:t>
            </a:r>
            <a:br>
              <a:rPr lang="nb-NO" sz="3600" dirty="0" smtClean="0"/>
            </a:br>
            <a:r>
              <a:rPr lang="nb-NO" sz="2000" dirty="0" smtClean="0"/>
              <a:t>Oppfølging av barna. Kommunens rammer, betingelser og ledelse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sz="2000" dirty="0" smtClean="0">
              <a:solidFill>
                <a:schemeClr val="tx1"/>
              </a:solidFill>
            </a:endParaRPr>
          </a:p>
          <a:p>
            <a:endParaRPr lang="nb-NO" sz="2000" dirty="0" smtClean="0">
              <a:solidFill>
                <a:schemeClr val="tx1"/>
              </a:solidFill>
            </a:endParaRPr>
          </a:p>
          <a:p>
            <a:r>
              <a:rPr lang="nb-NO" sz="2000" dirty="0" smtClean="0">
                <a:solidFill>
                  <a:schemeClr val="tx1"/>
                </a:solidFill>
              </a:rPr>
              <a:t>Lisbeth Slyngstad Rådgiver psykisk helse/Koordinator for Barneansvarlige</a:t>
            </a:r>
          </a:p>
          <a:p>
            <a:r>
              <a:rPr lang="nb-NO" sz="2000" b="1" dirty="0" smtClean="0">
                <a:solidFill>
                  <a:schemeClr val="tx1"/>
                </a:solidFill>
              </a:rPr>
              <a:t>Ålesund kommune</a:t>
            </a:r>
          </a:p>
          <a:p>
            <a:endParaRPr lang="nb-NO" sz="2000" dirty="0" smtClean="0">
              <a:solidFill>
                <a:schemeClr val="tx1"/>
              </a:solidFill>
            </a:endParaRPr>
          </a:p>
          <a:p>
            <a:endParaRPr lang="nb-NO" sz="2000" dirty="0" smtClean="0">
              <a:solidFill>
                <a:schemeClr val="tx1"/>
              </a:solidFill>
            </a:endParaRPr>
          </a:p>
          <a:p>
            <a:r>
              <a:rPr lang="nb-NO" sz="2000" dirty="0" smtClean="0">
                <a:solidFill>
                  <a:schemeClr val="tx1"/>
                </a:solidFill>
              </a:rPr>
              <a:t>Førde 07.03.19</a:t>
            </a:r>
          </a:p>
        </p:txBody>
      </p:sp>
    </p:spTree>
    <p:extLst>
      <p:ext uri="{BB962C8B-B14F-4D97-AF65-F5344CB8AC3E}">
        <p14:creationId xmlns:p14="http://schemas.microsoft.com/office/powerpoint/2010/main" val="104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Ressursgruppen: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2800" dirty="0" smtClean="0"/>
              <a:t>Barneansvarlige fra:</a:t>
            </a:r>
          </a:p>
          <a:p>
            <a:endParaRPr lang="nb-NO" sz="2800" dirty="0" smtClean="0"/>
          </a:p>
          <a:p>
            <a:r>
              <a:rPr lang="nb-NO" sz="2800" dirty="0" smtClean="0"/>
              <a:t>Hjemmetjenestene</a:t>
            </a:r>
          </a:p>
          <a:p>
            <a:r>
              <a:rPr lang="nb-NO" sz="2800" dirty="0"/>
              <a:t>P</a:t>
            </a:r>
            <a:r>
              <a:rPr lang="nb-NO" sz="2800" dirty="0" smtClean="0"/>
              <a:t>sykiske helse- og rusarbeid</a:t>
            </a:r>
          </a:p>
          <a:p>
            <a:r>
              <a:rPr lang="nb-NO" sz="2800" dirty="0"/>
              <a:t>R</a:t>
            </a:r>
            <a:r>
              <a:rPr lang="nb-NO" sz="2800" dirty="0" smtClean="0"/>
              <a:t>ask psykisk helsehjelp </a:t>
            </a:r>
          </a:p>
          <a:p>
            <a:r>
              <a:rPr lang="nb-NO" sz="2800" dirty="0" smtClean="0"/>
              <a:t>Kreftkoordinator</a:t>
            </a:r>
          </a:p>
          <a:p>
            <a:r>
              <a:rPr lang="nb-NO" sz="2800" dirty="0" smtClean="0"/>
              <a:t>Sykehjemmene(lindrende enhet)</a:t>
            </a:r>
          </a:p>
          <a:p>
            <a:r>
              <a:rPr lang="nb-NO" sz="2800" dirty="0" smtClean="0"/>
              <a:t>Tildelingskontoret</a:t>
            </a:r>
          </a:p>
          <a:p>
            <a:r>
              <a:rPr lang="nb-NO" sz="2800" dirty="0" smtClean="0"/>
              <a:t>Avlastningen</a:t>
            </a:r>
          </a:p>
          <a:p>
            <a:r>
              <a:rPr lang="nb-NO" sz="2800" dirty="0" smtClean="0"/>
              <a:t>Krisesenteret</a:t>
            </a:r>
          </a:p>
          <a:p>
            <a:r>
              <a:rPr lang="nb-NO" sz="2800" dirty="0"/>
              <a:t>L</a:t>
            </a:r>
            <a:r>
              <a:rPr lang="nb-NO" sz="2800" dirty="0" smtClean="0"/>
              <a:t>eder for Helsestasjonene</a:t>
            </a:r>
          </a:p>
          <a:p>
            <a:r>
              <a:rPr lang="nb-NO" sz="2800" dirty="0" smtClean="0"/>
              <a:t>Leder for Ressursbasen</a:t>
            </a:r>
          </a:p>
          <a:p>
            <a:r>
              <a:rPr lang="nb-NO" sz="2800" dirty="0" smtClean="0"/>
              <a:t>Leder for barnevernet</a:t>
            </a:r>
            <a:endParaRPr lang="nb-NO" sz="2800" dirty="0"/>
          </a:p>
          <a:p>
            <a:r>
              <a:rPr lang="nb-NO" sz="2800" dirty="0" smtClean="0"/>
              <a:t>Barneblikk satsningen</a:t>
            </a:r>
          </a:p>
          <a:p>
            <a:endParaRPr lang="nb-NO" sz="2800" dirty="0" smtClean="0"/>
          </a:p>
          <a:p>
            <a:r>
              <a:rPr lang="nb-NO" sz="2800" dirty="0" smtClean="0"/>
              <a:t>Koordinator</a:t>
            </a:r>
          </a:p>
          <a:p>
            <a:endParaRPr lang="nb-NO" sz="2800" b="1" dirty="0" smtClean="0"/>
          </a:p>
          <a:p>
            <a:pPr marL="0" indent="0">
              <a:buNone/>
            </a:pPr>
            <a:r>
              <a:rPr lang="nb-NO" sz="2800" b="1" dirty="0" smtClean="0"/>
              <a:t>Totalt 24 Barneansvarlige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794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Barneansvarlige </a:t>
            </a:r>
            <a:r>
              <a:rPr lang="nb-NO" smtClean="0"/>
              <a:t>i Ålesund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C:\Users\lsly\AppData\Local\Microsoft\Windows\Temporary Internet Files\Content.Outlook\KQQR3RU3\lisbe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1490"/>
            <a:ext cx="7200800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Struktur og organisering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 smtClean="0"/>
          </a:p>
          <a:p>
            <a:r>
              <a:rPr lang="nb-NO" sz="2400" dirty="0" smtClean="0"/>
              <a:t>Ressursgruppen møtes 4 ganger årlig</a:t>
            </a:r>
          </a:p>
          <a:p>
            <a:r>
              <a:rPr lang="nb-NO" sz="2400" dirty="0" smtClean="0"/>
              <a:t>Fokus på møtene er erfaringsutveksling, kompetansebygging, case, samtaleverktøy, bli kjent med hverandres tjenester og etisk refleksjon.</a:t>
            </a:r>
          </a:p>
          <a:p>
            <a:r>
              <a:rPr lang="nb-NO" sz="2400" dirty="0" smtClean="0"/>
              <a:t>En fagdag årlig: Pårørende og barn som pårørende</a:t>
            </a:r>
          </a:p>
          <a:p>
            <a:endParaRPr lang="nb-NO" sz="2400" dirty="0" smtClean="0"/>
          </a:p>
          <a:p>
            <a:r>
              <a:rPr lang="nb-NO" sz="2400" dirty="0" smtClean="0"/>
              <a:t>Barneansvarlige/helsepersonell har et </a:t>
            </a:r>
            <a:r>
              <a:rPr lang="nb-NO" sz="2400" b="1" dirty="0" smtClean="0"/>
              <a:t>sørge for ansvar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7747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Rollen som Barneansvarlig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nb-NO" dirty="0"/>
              <a:t>Koordinere og sette arbeidet i system i den praktiske hverdagen</a:t>
            </a:r>
          </a:p>
          <a:p>
            <a:pPr lvl="0"/>
            <a:r>
              <a:rPr lang="nb-NO" dirty="0"/>
              <a:t>Fremme barneperspektivet-holde temaet </a:t>
            </a:r>
            <a:r>
              <a:rPr lang="nb-NO" dirty="0" smtClean="0"/>
              <a:t>varmt</a:t>
            </a:r>
            <a:endParaRPr lang="nb-NO" dirty="0"/>
          </a:p>
          <a:p>
            <a:pPr lvl="0"/>
            <a:r>
              <a:rPr lang="nb-NO" dirty="0"/>
              <a:t>Veilede og delta sammen med helsepersonell i konkrete saker</a:t>
            </a:r>
          </a:p>
          <a:p>
            <a:pPr lvl="0"/>
            <a:r>
              <a:rPr lang="nb-NO" dirty="0"/>
              <a:t>Informere og oppdatere helsepersonell om barn som pårørende</a:t>
            </a:r>
          </a:p>
          <a:p>
            <a:pPr lvl="0"/>
            <a:r>
              <a:rPr lang="nb-NO" dirty="0"/>
              <a:t>Formidle kunnskap om gode tiltak og hjelpeinstanser for barn og familier</a:t>
            </a:r>
          </a:p>
          <a:p>
            <a:pPr lvl="0"/>
            <a:r>
              <a:rPr lang="nb-NO" dirty="0"/>
              <a:t>Sikre samarbeid rundt barn og familier både internt og eksternt</a:t>
            </a:r>
          </a:p>
          <a:p>
            <a:pPr lvl="0"/>
            <a:r>
              <a:rPr lang="nb-NO" dirty="0"/>
              <a:t>Fysisk tilrettelegging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591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Sentral kunnskap for Barneansvarlige: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82" lvl="0" indent="-343082">
              <a:lnSpc>
                <a:spcPct val="80000"/>
              </a:lnSpc>
              <a:spcBef>
                <a:spcPts val="400"/>
              </a:spcBef>
            </a:pPr>
            <a:r>
              <a:rPr lang="nb-NO" sz="2600" dirty="0"/>
              <a:t>Lovverket relatert til barn, barnevern, </a:t>
            </a:r>
            <a:r>
              <a:rPr lang="nb-NO" sz="2600" dirty="0" smtClean="0"/>
              <a:t>taushetsplikt </a:t>
            </a:r>
            <a:endParaRPr lang="nb-NO" sz="2600" dirty="0"/>
          </a:p>
          <a:p>
            <a:pPr marL="343082" lvl="0" indent="-343082">
              <a:lnSpc>
                <a:spcPct val="80000"/>
              </a:lnSpc>
              <a:spcBef>
                <a:spcPts val="400"/>
              </a:spcBef>
            </a:pPr>
            <a:r>
              <a:rPr lang="nb-NO" sz="2600" dirty="0"/>
              <a:t>Aktuelle hjelpetiltak for barn i </a:t>
            </a:r>
            <a:r>
              <a:rPr lang="nb-NO" sz="2600" dirty="0" smtClean="0"/>
              <a:t>kommunen </a:t>
            </a:r>
            <a:endParaRPr lang="nb-NO" sz="2600" dirty="0"/>
          </a:p>
          <a:p>
            <a:pPr marL="343082" lvl="0" indent="-343082">
              <a:lnSpc>
                <a:spcPct val="80000"/>
              </a:lnSpc>
              <a:spcBef>
                <a:spcPts val="400"/>
              </a:spcBef>
            </a:pPr>
            <a:r>
              <a:rPr lang="nb-NO" sz="2600" dirty="0"/>
              <a:t>Normale faser i barns utvikling og hvordan tilpasse informasjonen </a:t>
            </a:r>
          </a:p>
          <a:p>
            <a:pPr marL="343082" lvl="0" indent="-343082">
              <a:lnSpc>
                <a:spcPct val="80000"/>
              </a:lnSpc>
              <a:spcBef>
                <a:spcPts val="400"/>
              </a:spcBef>
            </a:pPr>
            <a:r>
              <a:rPr lang="nb-NO" sz="2600" dirty="0"/>
              <a:t>Hva som kan særprege de ulike sykdomstilstandene og hvilke konsekvenser dette kan få for barnet</a:t>
            </a:r>
          </a:p>
          <a:p>
            <a:pPr marL="343082" lvl="0" indent="-343082">
              <a:lnSpc>
                <a:spcPct val="80000"/>
              </a:lnSpc>
              <a:spcBef>
                <a:spcPts val="400"/>
              </a:spcBef>
            </a:pPr>
            <a:r>
              <a:rPr lang="nb-NO" sz="2600" dirty="0"/>
              <a:t>Hvordan pasientens problemer kan prege hele familielivet og de konsekvenser det kan få for barnet</a:t>
            </a:r>
          </a:p>
          <a:p>
            <a:pPr marL="343082" lvl="0" indent="-343082">
              <a:lnSpc>
                <a:spcPct val="80000"/>
              </a:lnSpc>
              <a:spcBef>
                <a:spcPts val="400"/>
              </a:spcBef>
            </a:pPr>
            <a:r>
              <a:rPr lang="nb-NO" sz="2600" dirty="0"/>
              <a:t>Hvordan omsorgspersoner som ikke er pasienter, forholder seg når nære familiemedlemmer trenger behandling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675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ABC modellen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b="1" dirty="0"/>
              <a:t>A: Vi klarer det selv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Samtale med foreldrene om bekymringen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Tiltak og oppfølging planlegges i samarbeid med foreldrene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nb-NO" b="1" dirty="0" smtClean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b="1" dirty="0" smtClean="0"/>
              <a:t>B</a:t>
            </a:r>
            <a:r>
              <a:rPr lang="nb-NO" b="1" dirty="0"/>
              <a:t>: Behov for tverrfaglig vurdering av barnet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Samtale med foreldrene om behovet for tverrfaglig vurdering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Samarbeid med andre instanser opprettes etter avtale med foreldrene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Tiltak og oppfølging planlegges på bakgrunn av de tverrfaglige anbefalinger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nb-NO" b="1" dirty="0" smtClean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b="1" dirty="0" smtClean="0"/>
              <a:t>C</a:t>
            </a:r>
            <a:r>
              <a:rPr lang="nb-NO" b="1" dirty="0"/>
              <a:t>: Bekymringen vurderes så alvorlig at barnevernet må kontaktes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Bekymringen formidles til foreldrene, og at bekymringsmelding sendes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dirty="0"/>
              <a:t>Bekymringsmelding skrives og sendes barnevernet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nb-NO" b="1" dirty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b="1" dirty="0"/>
              <a:t>Merk! Hvis foreldrene ikke ønsker å samarbeide, vurderes alternativ C både ved A og B!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811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Barneperspektivet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Barneperspektivet </a:t>
            </a:r>
            <a:r>
              <a:rPr lang="nb-NO" sz="2400" dirty="0"/>
              <a:t>er å ta barn og unge på alvor:</a:t>
            </a:r>
          </a:p>
          <a:p>
            <a:pPr marL="0" indent="0">
              <a:buNone/>
            </a:pPr>
            <a:r>
              <a:rPr lang="nb-NO" sz="2400" dirty="0"/>
              <a:t> </a:t>
            </a:r>
          </a:p>
          <a:p>
            <a:pPr lvl="0"/>
            <a:r>
              <a:rPr lang="nb-NO" sz="2400" dirty="0"/>
              <a:t>Anerkjennelse av deres kunnskap og innsikt</a:t>
            </a:r>
          </a:p>
          <a:p>
            <a:pPr lvl="0"/>
            <a:r>
              <a:rPr lang="nb-NO" sz="2400" dirty="0"/>
              <a:t>Inkludering og deltakelse</a:t>
            </a:r>
          </a:p>
          <a:p>
            <a:pPr lvl="0"/>
            <a:r>
              <a:rPr lang="nb-NO" sz="2400" dirty="0"/>
              <a:t>Dialog med barna: Informere ,spørre og lytte</a:t>
            </a:r>
          </a:p>
          <a:p>
            <a:pPr lvl="0"/>
            <a:r>
              <a:rPr lang="nb-NO" sz="2400" dirty="0"/>
              <a:t>Noen å snakke med om følelser og bekymringer</a:t>
            </a:r>
          </a:p>
          <a:p>
            <a:pPr lvl="0"/>
            <a:r>
              <a:rPr lang="nb-NO" sz="2400" dirty="0"/>
              <a:t>Bidra til trygghet og forutsigbarhet</a:t>
            </a:r>
          </a:p>
          <a:p>
            <a:pPr lvl="0"/>
            <a:r>
              <a:rPr lang="nb-NO" sz="2400" dirty="0"/>
              <a:t>Avhjelpe oppgaver og ansvar</a:t>
            </a:r>
          </a:p>
          <a:p>
            <a:pPr lvl="0"/>
            <a:r>
              <a:rPr lang="nb-NO" sz="2400" dirty="0"/>
              <a:t>Engasjere familiens nettverk og støttepersoner</a:t>
            </a:r>
          </a:p>
          <a:p>
            <a:pPr lvl="0"/>
            <a:r>
              <a:rPr lang="nb-NO" sz="2400" dirty="0"/>
              <a:t>Samarbeid på tvers</a:t>
            </a:r>
          </a:p>
          <a:p>
            <a:pPr lvl="0"/>
            <a:r>
              <a:rPr lang="nb-NO" sz="2400" dirty="0"/>
              <a:t>Gi støtte og håp</a:t>
            </a:r>
          </a:p>
          <a:p>
            <a:pPr lvl="0"/>
            <a:r>
              <a:rPr lang="nb-NO" sz="2400" dirty="0"/>
              <a:t>Møte barn og unge på deres egne premisser</a:t>
            </a:r>
          </a:p>
        </p:txBody>
      </p:sp>
      <p:pic>
        <p:nvPicPr>
          <p:cNvPr id="4" name="Picture 2" descr="H:\Mine bilder\Eldre og u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56176" y="4869160"/>
            <a:ext cx="2879070" cy="190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5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00" dirty="0"/>
              <a:t>Barneansvarlig og kreftkoordinator i Ålesund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/>
              <a:t>Slik løser jeg oppgaven: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400"/>
              </a:spcBef>
            </a:pPr>
            <a:r>
              <a:rPr lang="nb-NO" sz="2600" b="1" dirty="0"/>
              <a:t>Samarbeid med </a:t>
            </a:r>
            <a:r>
              <a:rPr lang="nb-NO" sz="2600" b="1" dirty="0" smtClean="0"/>
              <a:t>palliativt </a:t>
            </a:r>
            <a:r>
              <a:rPr lang="nb-NO" sz="2600" b="1" dirty="0"/>
              <a:t>team, </a:t>
            </a:r>
            <a:r>
              <a:rPr lang="nb-NO" sz="2600" b="1" dirty="0" smtClean="0"/>
              <a:t>sengeposter, </a:t>
            </a:r>
            <a:r>
              <a:rPr lang="nb-NO" sz="2600" b="1" dirty="0"/>
              <a:t>poliklinikker, </a:t>
            </a:r>
            <a:r>
              <a:rPr lang="nb-NO" sz="2600" b="1" dirty="0" smtClean="0"/>
              <a:t>hjemmetjenesten</a:t>
            </a:r>
            <a:r>
              <a:rPr lang="nb-NO" sz="2600" b="1" dirty="0"/>
              <a:t>, </a:t>
            </a:r>
            <a:r>
              <a:rPr lang="nb-NO" sz="2600" b="1" dirty="0" smtClean="0"/>
              <a:t>prest, helsesøster </a:t>
            </a:r>
            <a:r>
              <a:rPr lang="nb-NO" sz="2600" b="1" dirty="0"/>
              <a:t>og andre aktuelle</a:t>
            </a:r>
          </a:p>
          <a:p>
            <a:pPr>
              <a:spcBef>
                <a:spcPts val="400"/>
              </a:spcBef>
            </a:pPr>
            <a:r>
              <a:rPr lang="nb-NO" sz="2600" dirty="0" smtClean="0"/>
              <a:t>Samtaler </a:t>
            </a:r>
            <a:r>
              <a:rPr lang="nb-NO" sz="2600" dirty="0"/>
              <a:t>med foreldre </a:t>
            </a:r>
          </a:p>
          <a:p>
            <a:pPr>
              <a:spcBef>
                <a:spcPts val="400"/>
              </a:spcBef>
            </a:pPr>
            <a:r>
              <a:rPr lang="nb-NO" sz="2600" dirty="0"/>
              <a:t>Samtaler med barnet</a:t>
            </a:r>
          </a:p>
          <a:p>
            <a:pPr>
              <a:spcBef>
                <a:spcPts val="500"/>
              </a:spcBef>
            </a:pPr>
            <a:r>
              <a:rPr lang="nb-NO" sz="2600" dirty="0"/>
              <a:t>Kan være bindeledd mellom hjem og skole etter avtale</a:t>
            </a:r>
          </a:p>
          <a:p>
            <a:pPr>
              <a:spcBef>
                <a:spcPts val="500"/>
              </a:spcBef>
            </a:pPr>
            <a:r>
              <a:rPr lang="nb-NO" sz="2600" dirty="0"/>
              <a:t>Kan være «en å spille ball med» for ansatte i skolen/barnehagen</a:t>
            </a:r>
          </a:p>
          <a:p>
            <a:pPr>
              <a:spcBef>
                <a:spcPts val="500"/>
              </a:spcBef>
            </a:pPr>
            <a:r>
              <a:rPr lang="nb-NO" sz="2600" dirty="0" smtClean="0"/>
              <a:t>Kan </a:t>
            </a:r>
            <a:r>
              <a:rPr lang="nb-NO" sz="2600" dirty="0"/>
              <a:t>bistå med informasjon i lærergruppe, foreldregruppe, klasse.</a:t>
            </a:r>
          </a:p>
          <a:p>
            <a:pPr>
              <a:spcBef>
                <a:spcPts val="500"/>
              </a:spcBef>
            </a:pPr>
            <a:r>
              <a:rPr lang="nb-NO" sz="2600" dirty="0"/>
              <a:t>Generell info og undervisning i skolen/barnehagen om kreft</a:t>
            </a:r>
          </a:p>
          <a:p>
            <a:pPr marL="0" indent="0">
              <a:spcBef>
                <a:spcPts val="500"/>
              </a:spcBef>
              <a:buNone/>
            </a:pPr>
            <a:endParaRPr lang="nb-NO" sz="2600" dirty="0"/>
          </a:p>
          <a:p>
            <a:pPr>
              <a:spcBef>
                <a:spcPts val="500"/>
              </a:spcBef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5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Nyttige verktøy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b="1" dirty="0"/>
              <a:t>Nyttige nettsider: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dirty="0"/>
              <a:t>Barns beste –  </a:t>
            </a:r>
            <a:r>
              <a:rPr lang="nb-NO" sz="1800" dirty="0" smtClean="0">
                <a:hlinkClick r:id="rId2"/>
              </a:rPr>
              <a:t>www.barnsbeste.no</a:t>
            </a:r>
            <a:r>
              <a:rPr lang="nb-NO" sz="1800" dirty="0" smtClean="0"/>
              <a:t>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dirty="0" smtClean="0"/>
              <a:t>Nytt E-læringsprogram </a:t>
            </a:r>
            <a:r>
              <a:rPr lang="nb-NO" sz="1800" dirty="0" err="1" smtClean="0"/>
              <a:t>vedr.barn</a:t>
            </a:r>
            <a:r>
              <a:rPr lang="nb-NO" sz="1800" dirty="0" smtClean="0"/>
              <a:t> som pårørende fra 1 juni 2019</a:t>
            </a:r>
            <a:endParaRPr lang="nb-NO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dirty="0"/>
              <a:t>Voksne for barn –  www.vfb.no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dirty="0"/>
              <a:t>Snakketøyet –  </a:t>
            </a:r>
            <a:r>
              <a:rPr lang="nb-NO" sz="1800" dirty="0">
                <a:hlinkClick r:id="rId3"/>
              </a:rPr>
              <a:t>www.snakketoyet.no</a:t>
            </a:r>
            <a:endParaRPr lang="nb-NO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u="sng" dirty="0">
                <a:hlinkClick r:id="rId4"/>
              </a:rPr>
              <a:t>https://stolav.no/Documents/KoRus/Barnespor%20for%20helsepersonell_NY.pdf</a:t>
            </a:r>
            <a:endParaRPr lang="nb-NO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dirty="0"/>
              <a:t>Kreftforeningen – www.kreftforeningen.no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nb-NO" sz="1800" b="1" dirty="0"/>
              <a:t>Nyttige redskap i opplæringen: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/>
              <a:t>Opplæringsprogrammet og ressurssidene om barn som pårørende – Barns Beste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/>
              <a:t>Jesper filmen – Voksne for barn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/>
              <a:t>Filmen Samtalen om barnas situasjon – </a:t>
            </a:r>
            <a:r>
              <a:rPr lang="nb-NO" sz="1800" dirty="0" err="1"/>
              <a:t>KoRus</a:t>
            </a:r>
            <a:r>
              <a:rPr lang="nb-NO" sz="1800" dirty="0"/>
              <a:t>-Midt</a:t>
            </a:r>
          </a:p>
          <a:p>
            <a:pPr marL="914400" lvl="1" indent="-457200">
              <a:lnSpc>
                <a:spcPct val="80000"/>
              </a:lnSpc>
              <a:spcBef>
                <a:spcPts val="600"/>
              </a:spcBef>
              <a:buChar char="•"/>
            </a:pPr>
            <a:r>
              <a:rPr lang="nb-NO" sz="1800" dirty="0"/>
              <a:t>En god og en dårlig dag</a:t>
            </a:r>
          </a:p>
          <a:p>
            <a:pPr marL="914400" lvl="1" indent="-457200">
              <a:lnSpc>
                <a:spcPct val="80000"/>
              </a:lnSpc>
              <a:spcBef>
                <a:spcPts val="600"/>
              </a:spcBef>
              <a:buChar char="•"/>
            </a:pPr>
            <a:r>
              <a:rPr lang="nb-NO" sz="1800" dirty="0"/>
              <a:t>Hva trenger barn å vite?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/>
              <a:t>Den nødvendige samtalen – </a:t>
            </a:r>
            <a:r>
              <a:rPr lang="nb-NO" sz="1800" dirty="0" err="1"/>
              <a:t>KoRus</a:t>
            </a:r>
            <a:r>
              <a:rPr lang="nb-NO" sz="1800" dirty="0"/>
              <a:t>-Sør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/>
              <a:t>Film «Jeg har ikke gjort leksene mine i dag, min mor fikk kreft i går» Kreftforeningen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/>
              <a:t>Film «Min far er på video»- når noen i familien er syk av kreft. </a:t>
            </a:r>
            <a:r>
              <a:rPr lang="nb-NO" sz="1800" dirty="0" smtClean="0"/>
              <a:t>Kreftforeningen</a:t>
            </a:r>
          </a:p>
          <a:p>
            <a:pPr marL="343082" lvl="0" indent="-343082">
              <a:lnSpc>
                <a:spcPct val="80000"/>
              </a:lnSpc>
              <a:spcBef>
                <a:spcPts val="600"/>
              </a:spcBef>
            </a:pPr>
            <a:r>
              <a:rPr lang="nb-NO" sz="1800" dirty="0" smtClean="0"/>
              <a:t>Film: «Sinnamannen»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2548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 smtClean="0"/>
              <a:t>Samarbeid kommune - helseforetak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Informasjonsflyt ved innleggelse /utskriving</a:t>
            </a:r>
          </a:p>
          <a:p>
            <a:r>
              <a:rPr lang="nb-NO" sz="2400" u="sng" dirty="0" smtClean="0"/>
              <a:t>Helseforetaket:</a:t>
            </a:r>
            <a:r>
              <a:rPr lang="nb-NO" sz="2400" dirty="0" smtClean="0"/>
              <a:t> Behandlende lege i samarbeid med øvrig personell er ansvarlig for kartlegging av barn som pårørende. Kartleggingsskjema med bla fokus på om andre instanser er inne. </a:t>
            </a:r>
          </a:p>
          <a:p>
            <a:r>
              <a:rPr lang="nb-NO" sz="2400" u="sng" dirty="0" smtClean="0"/>
              <a:t>Kommune:</a:t>
            </a:r>
            <a:r>
              <a:rPr lang="nb-NO" sz="2400" dirty="0" smtClean="0"/>
              <a:t> Tildelingskontoret kartlegger/registrerer i Visma Profil (elektronisk journalsystem) Utøver (For eksempel hjemmesykepleien) følger opp videre. </a:t>
            </a:r>
          </a:p>
          <a:p>
            <a:r>
              <a:rPr lang="nb-NO" sz="2400" dirty="0" smtClean="0"/>
              <a:t>Samtykke – manglende samtykke</a:t>
            </a:r>
          </a:p>
          <a:p>
            <a:r>
              <a:rPr lang="nb-NO" sz="2400" dirty="0" smtClean="0"/>
              <a:t>Behov for formalisering av informasjonsflyt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197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Ålesund Kommune  </a:t>
            </a:r>
            <a:endParaRPr lang="nb-NO" sz="2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Årets pårørendekommune 2017</a:t>
            </a:r>
          </a:p>
          <a:p>
            <a:pPr marL="0" indent="0">
              <a:buNone/>
            </a:pPr>
            <a:r>
              <a:rPr lang="nb-NO" sz="1600" dirty="0" smtClean="0"/>
              <a:t>Juryens begrunnelse: Bredde og samarbeid med intresseorganisasjoner og interkommunalt samarbeid. Samarbeid satt i system. Barn som pårørende et satsningsområde siden 2012.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6" name="Picture 2" descr="C:\Users\lsly\AppData\Local\Microsoft\Windows\Temporary Internet Files\Content.Outlook\KQQR3RU3\fra byrampen na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5544616" cy="36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Viktig ved endringer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Lederforankring</a:t>
            </a:r>
          </a:p>
          <a:p>
            <a:r>
              <a:rPr lang="nb-NO" b="1" dirty="0"/>
              <a:t>Jobbe med motstand og sette ting i system</a:t>
            </a:r>
          </a:p>
          <a:p>
            <a:r>
              <a:rPr lang="nb-NO" dirty="0"/>
              <a:t>Noen må holde tak i det: </a:t>
            </a:r>
            <a:r>
              <a:rPr lang="nb-NO" b="1" dirty="0"/>
              <a:t>Være pådriver og motivator</a:t>
            </a:r>
          </a:p>
          <a:p>
            <a:r>
              <a:rPr lang="nb-NO" b="1" dirty="0"/>
              <a:t>Bygging av kompetanse og dyktiggjøring hele tiden</a:t>
            </a:r>
          </a:p>
          <a:p>
            <a:r>
              <a:rPr lang="nb-NO" b="1" dirty="0"/>
              <a:t>Tenke langsiktig</a:t>
            </a:r>
          </a:p>
          <a:p>
            <a:r>
              <a:rPr lang="nb-NO" b="1" dirty="0"/>
              <a:t>Engasjement</a:t>
            </a:r>
            <a:r>
              <a:rPr lang="nb-NO" b="1" dirty="0" smtClean="0"/>
              <a:t>!</a:t>
            </a:r>
          </a:p>
          <a:p>
            <a:r>
              <a:rPr lang="nb-NO" b="1" dirty="0" smtClean="0"/>
              <a:t>Sikre god </a:t>
            </a:r>
            <a:r>
              <a:rPr lang="nb-NO" b="1" dirty="0" err="1" smtClean="0"/>
              <a:t>brukerinnvolvering</a:t>
            </a: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1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Pr.dato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599" cy="1584176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Tjenesteområde psykisk helse og rus er i kontakt med 90 foreldre som ansvar for 150 barn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Tjenesteområde kreftkoordinator har vært i kontakt med 12-13 barnefamilier i 2018. Totalt mellom 30-35 barn.</a:t>
            </a:r>
          </a:p>
          <a:p>
            <a:pPr marL="0" indent="0">
              <a:buNone/>
            </a:pPr>
            <a:endParaRPr lang="nb-NO" sz="2000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4082687" cy="23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0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Fremover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6814" y="1600200"/>
            <a:ext cx="7559985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/>
              <a:t>«Skal en lykkes med ungene, så må foreldrene oppleve å lykkes som foreldre</a:t>
            </a:r>
            <a:r>
              <a:rPr lang="nb-NO" sz="2800" dirty="0" smtClean="0"/>
              <a:t>»</a:t>
            </a:r>
            <a:endParaRPr lang="nb-NO" sz="2800" dirty="0"/>
          </a:p>
          <a:p>
            <a:r>
              <a:rPr lang="nb-NO" sz="2000" dirty="0"/>
              <a:t>Jobbe med motivasjon hos foreldre</a:t>
            </a:r>
          </a:p>
          <a:p>
            <a:r>
              <a:rPr lang="nb-NO" sz="2000" dirty="0"/>
              <a:t>Hjelpe dem til å se ungene i et nytt lys-fra barnets ståsted</a:t>
            </a:r>
          </a:p>
          <a:p>
            <a:r>
              <a:rPr lang="nb-NO" sz="2000" dirty="0"/>
              <a:t>Forsøke å normalisere å ha det vanskelig og ikke strekke </a:t>
            </a:r>
            <a:r>
              <a:rPr lang="nb-NO" sz="2000" dirty="0" smtClean="0"/>
              <a:t>til</a:t>
            </a:r>
          </a:p>
          <a:p>
            <a:endParaRPr lang="nb-NO" sz="2000" dirty="0"/>
          </a:p>
          <a:p>
            <a:endParaRPr lang="nb-NO" dirty="0"/>
          </a:p>
        </p:txBody>
      </p:sp>
      <p:pic>
        <p:nvPicPr>
          <p:cNvPr id="1026" name="Picture 2" descr="H:\Mine bilder\ba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3119326" cy="21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0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Lavterskel kurs og gruppetilbud i kommunen: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Kurs til småbarnsforeldre i Barnehagene </a:t>
            </a:r>
          </a:p>
          <a:p>
            <a:r>
              <a:rPr lang="nb-NO" dirty="0"/>
              <a:t>Kurs i psykisk helse til alle 14 åringene Informasjonsmøte til foreldrene (Barnehagene og skolene etterspør)</a:t>
            </a:r>
          </a:p>
          <a:p>
            <a:r>
              <a:rPr lang="nb-NO" dirty="0"/>
              <a:t>«Treffpunkt»</a:t>
            </a:r>
          </a:p>
          <a:p>
            <a:r>
              <a:rPr lang="nb-NO" dirty="0"/>
              <a:t>BAPP grupper                                              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Helsestasjon for ungdom</a:t>
            </a:r>
          </a:p>
          <a:p>
            <a:r>
              <a:rPr lang="nb-NO" dirty="0"/>
              <a:t>Barneblikk satsningen(lavterskel-familiefokus-los)</a:t>
            </a:r>
          </a:p>
          <a:p>
            <a:r>
              <a:rPr lang="nb-NO" dirty="0"/>
              <a:t>Hva med familievikaren?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88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2636912"/>
            <a:ext cx="6552728" cy="4021907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C:\Users\lsly\AppData\Local\Microsoft\Windows\Temporary Internet Files\Content.Outlook\KQQR3RU3\IMG_3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0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nb-NO" sz="3200" dirty="0"/>
              <a:t>«Strategi og plan for et helhetlig pårørendearbeid i </a:t>
            </a:r>
            <a:r>
              <a:rPr lang="nb-NO" sz="3200"/>
              <a:t>Ålesund </a:t>
            </a:r>
            <a:r>
              <a:rPr lang="nb-NO" sz="3200" smtClean="0"/>
              <a:t>kommune 2018»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91295"/>
            <a:ext cx="2107470" cy="29799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73973"/>
            <a:ext cx="3384376" cy="441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Ny </a:t>
            </a:r>
            <a:r>
              <a:rPr lang="nb-NO" dirty="0"/>
              <a:t>Pårørendekoordinator fra 1 juli.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Utvikle og være pådriver for pårørendesamarbeidet</a:t>
            </a:r>
          </a:p>
          <a:p>
            <a:r>
              <a:rPr lang="nb-NO" dirty="0" smtClean="0"/>
              <a:t>Implementering av Pårørendeveilederen og Strategiplan for pårørendesamarbeidet med fokus på egne ansatte</a:t>
            </a:r>
          </a:p>
          <a:p>
            <a:r>
              <a:rPr lang="nb-NO" dirty="0" smtClean="0"/>
              <a:t>Pårørendes behov for informasjon, støtte og veiledning</a:t>
            </a:r>
          </a:p>
          <a:p>
            <a:r>
              <a:rPr lang="nb-NO" dirty="0" smtClean="0"/>
              <a:t>Nært samarbeid med brukere, brukerorganisasjoner og frivillige</a:t>
            </a:r>
          </a:p>
          <a:p>
            <a:r>
              <a:rPr lang="nb-NO" dirty="0" smtClean="0"/>
              <a:t>Fokus på barn som pårørende</a:t>
            </a:r>
          </a:p>
          <a:p>
            <a:r>
              <a:rPr lang="nb-NO" dirty="0" smtClean="0"/>
              <a:t>Etablering av et Pårørendesenter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285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Ny lovhjemmel fra 01.01.11: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altLang="zh-CN" b="1" dirty="0" smtClean="0"/>
              <a:t>§</a:t>
            </a:r>
            <a:r>
              <a:rPr lang="nb-NO" altLang="zh-CN" b="1" dirty="0"/>
              <a:t>10</a:t>
            </a:r>
            <a:r>
              <a:rPr lang="nb-NO" b="1" dirty="0"/>
              <a:t> </a:t>
            </a:r>
            <a:r>
              <a:rPr lang="nb-NO" b="1" dirty="0" smtClean="0"/>
              <a:t>a, Helsepersonells </a:t>
            </a:r>
            <a:r>
              <a:rPr lang="nb-NO" b="1" dirty="0"/>
              <a:t>plikt til å bidra til å ivareta mindreårige barn som pårørende</a:t>
            </a:r>
            <a:r>
              <a:rPr lang="nb-NO" dirty="0"/>
              <a:t>: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nb-NO" dirty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sz="2000" dirty="0"/>
              <a:t>Helsepersonell skal bidra til å ivareta det behovet for </a:t>
            </a:r>
            <a:r>
              <a:rPr lang="nb-NO" sz="2000" dirty="0">
                <a:solidFill>
                  <a:srgbClr val="FF0000"/>
                </a:solidFill>
              </a:rPr>
              <a:t>informasjon og nødvendig oppfølging </a:t>
            </a:r>
            <a:r>
              <a:rPr lang="nb-NO" sz="2000" dirty="0"/>
              <a:t>som mindreårige barn av pasient med psykisk sykdom, rusmiddelavhengighet eller alvorlig somatisk sykdom eller skade kan ha som følge av forelderens tilstand.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nb-NO" sz="2000" dirty="0" smtClean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sz="2000" dirty="0" smtClean="0"/>
              <a:t>Helsepersonell </a:t>
            </a:r>
            <a:r>
              <a:rPr lang="nb-NO" sz="2000" dirty="0"/>
              <a:t>som yter helsehjelp til pasient som nevnt i første ledd, skal søke </a:t>
            </a:r>
            <a:r>
              <a:rPr lang="nb-NO" sz="2000" dirty="0">
                <a:solidFill>
                  <a:srgbClr val="FF0000"/>
                </a:solidFill>
              </a:rPr>
              <a:t>å avklare </a:t>
            </a:r>
            <a:r>
              <a:rPr lang="nb-NO" sz="2000" dirty="0"/>
              <a:t>om pasienten har mindreårige barn</a:t>
            </a:r>
            <a:r>
              <a:rPr lang="nb-NO" sz="2000" dirty="0" smtClean="0"/>
              <a:t>.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nb-NO" sz="2000" b="1" dirty="0" smtClean="0"/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nb-NO" sz="2000" b="1" dirty="0" smtClean="0"/>
              <a:t>§ 10 b, Helsepersonells plikt til å bidra til å ivareta mindreårige barn som er etterlatte etter foreldre eller søsken(2017)</a:t>
            </a:r>
            <a:endParaRPr lang="nb-NO" sz="2000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86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Fakta </a:t>
            </a:r>
            <a:r>
              <a:rPr lang="nb-NO" dirty="0"/>
              <a:t>om barn som pårørende i Norge: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200" b="1" dirty="0" smtClean="0"/>
              <a:t>Mer </a:t>
            </a:r>
            <a:r>
              <a:rPr lang="nb-NO" sz="2200" b="1" dirty="0"/>
              <a:t>enn 25 % vokser opp med en eller to foreldre som har psykiske lidelser eller et alkoholmisbruk som er så alvorlig at det går ut over daglig fungering</a:t>
            </a:r>
            <a:r>
              <a:rPr lang="nb-NO" sz="2200" b="1" dirty="0" smtClean="0"/>
              <a:t>.</a:t>
            </a:r>
          </a:p>
          <a:p>
            <a:endParaRPr lang="nb-NO" sz="2200" b="1" dirty="0" smtClean="0"/>
          </a:p>
          <a:p>
            <a:r>
              <a:rPr lang="nb-NO" sz="2200" b="1" dirty="0" smtClean="0"/>
              <a:t>5 </a:t>
            </a:r>
            <a:r>
              <a:rPr lang="nb-NO" sz="2200" b="1" dirty="0"/>
              <a:t>% vokser opp i hjem der foreldrene er i konflikt med hverandre</a:t>
            </a:r>
          </a:p>
          <a:p>
            <a:endParaRPr lang="nb-NO" sz="2200" b="1" dirty="0" smtClean="0"/>
          </a:p>
          <a:p>
            <a:r>
              <a:rPr lang="nb-NO" sz="2200" b="1" dirty="0" smtClean="0"/>
              <a:t>I </a:t>
            </a:r>
            <a:r>
              <a:rPr lang="nb-NO" sz="2200" b="1" dirty="0"/>
              <a:t>underkant av 600 fødes hvert år i Norge av foreldre med kognitive vansker</a:t>
            </a:r>
          </a:p>
          <a:p>
            <a:endParaRPr lang="nb-NO" sz="2200" b="1" dirty="0" smtClean="0"/>
          </a:p>
          <a:p>
            <a:r>
              <a:rPr lang="nb-NO" sz="2200" b="1" dirty="0" smtClean="0"/>
              <a:t>Til </a:t>
            </a:r>
            <a:r>
              <a:rPr lang="nb-NO" sz="2200" b="1" dirty="0"/>
              <a:t>enhver tid lever ca.15 000 barn under 18 år i familier med kreftsykdom eller sorg etter tap av noen i familien.</a:t>
            </a:r>
          </a:p>
          <a:p>
            <a:endParaRPr lang="nb-NO" sz="2200" b="1" dirty="0" smtClean="0"/>
          </a:p>
          <a:p>
            <a:r>
              <a:rPr lang="nb-NO" sz="2200" b="1" dirty="0" smtClean="0"/>
              <a:t>2000-3000 </a:t>
            </a:r>
            <a:r>
              <a:rPr lang="nb-NO" sz="2200" b="1" dirty="0"/>
              <a:t>under 65 år er rammet av demens og </a:t>
            </a:r>
            <a:r>
              <a:rPr lang="nb-NO" sz="2200" b="1" dirty="0" err="1"/>
              <a:t>ca</a:t>
            </a:r>
            <a:r>
              <a:rPr lang="nb-NO" sz="2200" b="1" dirty="0"/>
              <a:t> 500 – 1000 har barn under 18 år.</a:t>
            </a:r>
          </a:p>
          <a:p>
            <a:pPr marL="0" indent="0">
              <a:buNone/>
            </a:pPr>
            <a:endParaRPr lang="nb-NO" sz="1700" b="1" dirty="0" smtClean="0"/>
          </a:p>
          <a:p>
            <a:pPr marL="0" indent="0">
              <a:buNone/>
            </a:pPr>
            <a:r>
              <a:rPr lang="nb-NO" sz="1700" b="1" dirty="0" err="1" smtClean="0"/>
              <a:t>Ref.Buf.dir</a:t>
            </a:r>
            <a:endParaRPr lang="nb-NO" sz="1700" b="1" dirty="0"/>
          </a:p>
        </p:txBody>
      </p:sp>
    </p:spTree>
    <p:extLst>
      <p:ext uri="{BB962C8B-B14F-4D97-AF65-F5344CB8AC3E}">
        <p14:creationId xmlns:p14="http://schemas.microsoft.com/office/powerpoint/2010/main" val="37442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Fakta: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C:\Users\lsly\Downloads\Bufdir Diagram - Andel barn med foreldre som har diagnostiserbare moderate eller alvorlige psykiske lidelser eller alkoholmisbr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8018"/>
            <a:ext cx="7096386" cy="36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1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Barn som pårørende Ålesund kommune</a:t>
            </a:r>
            <a:br>
              <a:rPr lang="nb-NO" sz="3200" dirty="0" smtClean="0"/>
            </a:br>
            <a:r>
              <a:rPr lang="nb-NO" sz="2700" dirty="0" smtClean="0"/>
              <a:t>En oversikt – hva har vi gjort 2012-2018</a:t>
            </a:r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Et prosjekt 2012-2014 med støtte fra </a:t>
            </a:r>
            <a:r>
              <a:rPr lang="nb-NO" sz="2400" dirty="0" err="1" smtClean="0"/>
              <a:t>KoRus</a:t>
            </a:r>
            <a:endParaRPr lang="nb-NO" sz="2400" dirty="0" smtClean="0"/>
          </a:p>
          <a:p>
            <a:r>
              <a:rPr lang="nb-NO" sz="2400" dirty="0" smtClean="0"/>
              <a:t>Vedtak på ledernivå </a:t>
            </a:r>
          </a:p>
          <a:p>
            <a:r>
              <a:rPr lang="nb-NO" sz="2400" dirty="0" smtClean="0"/>
              <a:t>Fagdager</a:t>
            </a:r>
          </a:p>
          <a:p>
            <a:r>
              <a:rPr lang="nb-NO" sz="2400" dirty="0" smtClean="0"/>
              <a:t>Etablering av Barneansvarlige-tverrfaglig sammensatt</a:t>
            </a:r>
          </a:p>
          <a:p>
            <a:r>
              <a:rPr lang="nb-NO" sz="2400" dirty="0" smtClean="0"/>
              <a:t>Etablering av Koordinator</a:t>
            </a:r>
          </a:p>
          <a:p>
            <a:r>
              <a:rPr lang="nb-NO" sz="2400" dirty="0" smtClean="0"/>
              <a:t>Ressursgruppe</a:t>
            </a:r>
          </a:p>
          <a:p>
            <a:r>
              <a:rPr lang="nb-NO" sz="2400" dirty="0" smtClean="0"/>
              <a:t>Prosedyre</a:t>
            </a:r>
          </a:p>
          <a:p>
            <a:r>
              <a:rPr lang="nb-NO" sz="2400" dirty="0" smtClean="0"/>
              <a:t>Barnearket - samtaleguide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9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Målsettingen for 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800" b="1" dirty="0"/>
              <a:t>Styrke ansatte </a:t>
            </a:r>
            <a:r>
              <a:rPr lang="nb-NO" sz="2800" dirty="0"/>
              <a:t>til å gjennomføre samtaler med foreldre som har psykiske helseproblemer, rusproblem eller har en alvorlig somatisk sykdom for å sikre at barna får nødvendig informasjon og oppfølging. </a:t>
            </a:r>
          </a:p>
          <a:p>
            <a:pPr marL="0" lvl="0" indent="0">
              <a:buNone/>
            </a:pPr>
            <a:endParaRPr lang="nb-NO" sz="2800" dirty="0"/>
          </a:p>
          <a:p>
            <a:pPr marL="0" lvl="0" indent="0">
              <a:buNone/>
            </a:pPr>
            <a:r>
              <a:rPr lang="nb-NO" sz="2800" b="1" dirty="0"/>
              <a:t>Styrke foreldrerollen og åpenhet rundt sykdom/lidelse eller avhengighet. </a:t>
            </a:r>
            <a:r>
              <a:rPr lang="nb-NO" sz="2800" dirty="0"/>
              <a:t>Utarbeide og kvalitetssikre kartlegging og oppfølgingsrutiner, samt dokumentasjonsrutiner.</a:t>
            </a:r>
          </a:p>
        </p:txBody>
      </p:sp>
    </p:spTree>
    <p:extLst>
      <p:ext uri="{BB962C8B-B14F-4D97-AF65-F5344CB8AC3E}">
        <p14:creationId xmlns:p14="http://schemas.microsoft.com/office/powerpoint/2010/main" val="2310851736"/>
      </p:ext>
    </p:extLst>
  </p:cSld>
  <p:clrMapOvr>
    <a:masterClrMapping/>
  </p:clrMapOvr>
</p:sld>
</file>

<file path=ppt/theme/theme1.xml><?xml version="1.0" encoding="utf-8"?>
<a:theme xmlns:a="http://schemas.openxmlformats.org/drawingml/2006/main" name="Ålesundkommune-pp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lesundkommune-ppmal" id="{232A8E96-538E-40C4-868B-0580FD8C86DC}" vid="{443DAF80-5A87-4CD6-BC67-3417B46275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1124</Words>
  <Application>Microsoft Office PowerPoint</Application>
  <PresentationFormat>Skjermfremvisning (4:3)</PresentationFormat>
  <Paragraphs>183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宋体</vt:lpstr>
      <vt:lpstr>Arial</vt:lpstr>
      <vt:lpstr>Calibri</vt:lpstr>
      <vt:lpstr>Ålesundkommune-ppmal</vt:lpstr>
      <vt:lpstr>  Barneansvarlige i Ålesund Oppfølging av barna. Kommunens rammer, betingelser og ledelse </vt:lpstr>
      <vt:lpstr>Ålesund Kommune  </vt:lpstr>
      <vt:lpstr>«Strategi og plan for et helhetlig pårørendearbeid i Ålesund kommune 2018»</vt:lpstr>
      <vt:lpstr> Ny Pårørendekoordinator fra 1 juli. </vt:lpstr>
      <vt:lpstr>Ny lovhjemmel fra 01.01.11:</vt:lpstr>
      <vt:lpstr> Fakta om barn som pårørende i Norge: </vt:lpstr>
      <vt:lpstr>Fakta:</vt:lpstr>
      <vt:lpstr>Barn som pårørende Ålesund kommune En oversikt – hva har vi gjort 2012-2018</vt:lpstr>
      <vt:lpstr>Målsettingen for arbeidet</vt:lpstr>
      <vt:lpstr>Ressursgruppen:</vt:lpstr>
      <vt:lpstr>Barneansvarlige i Ålesund</vt:lpstr>
      <vt:lpstr>Struktur og organisering</vt:lpstr>
      <vt:lpstr>Rollen som Barneansvarlig</vt:lpstr>
      <vt:lpstr>Sentral kunnskap for Barneansvarlige:</vt:lpstr>
      <vt:lpstr>ABC modellen</vt:lpstr>
      <vt:lpstr>Barneperspektivet </vt:lpstr>
      <vt:lpstr>Barneansvarlig og kreftkoordinator i Ålesund Slik løser jeg oppgaven:</vt:lpstr>
      <vt:lpstr>Nyttige verktøy</vt:lpstr>
      <vt:lpstr>Samarbeid kommune - helseforetak</vt:lpstr>
      <vt:lpstr>Viktig ved endringer</vt:lpstr>
      <vt:lpstr>Pr.dato:</vt:lpstr>
      <vt:lpstr>Fremover</vt:lpstr>
      <vt:lpstr>Lavterskel kurs og gruppetilbud i kommunen: </vt:lpstr>
      <vt:lpstr>Takk for meg!</vt:lpstr>
    </vt:vector>
  </TitlesOfParts>
  <Company>Ålesund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Rørvik</dc:creator>
  <cp:lastModifiedBy>Lisbeth Dorthea Slyngstad</cp:lastModifiedBy>
  <cp:revision>74</cp:revision>
  <dcterms:created xsi:type="dcterms:W3CDTF">2016-03-08T11:43:09Z</dcterms:created>
  <dcterms:modified xsi:type="dcterms:W3CDTF">2019-03-04T13:18:27Z</dcterms:modified>
</cp:coreProperties>
</file>