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8" r:id="rId1"/>
  </p:sldMasterIdLst>
  <p:notesMasterIdLst>
    <p:notesMasterId r:id="rId37"/>
  </p:notesMasterIdLst>
  <p:handoutMasterIdLst>
    <p:handoutMasterId r:id="rId38"/>
  </p:handoutMasterIdLst>
  <p:sldIdLst>
    <p:sldId id="514" r:id="rId2"/>
    <p:sldId id="553" r:id="rId3"/>
    <p:sldId id="570" r:id="rId4"/>
    <p:sldId id="555" r:id="rId5"/>
    <p:sldId id="551" r:id="rId6"/>
    <p:sldId id="552" r:id="rId7"/>
    <p:sldId id="523" r:id="rId8"/>
    <p:sldId id="556" r:id="rId9"/>
    <p:sldId id="525" r:id="rId10"/>
    <p:sldId id="526" r:id="rId11"/>
    <p:sldId id="527" r:id="rId12"/>
    <p:sldId id="528" r:id="rId13"/>
    <p:sldId id="529" r:id="rId14"/>
    <p:sldId id="530" r:id="rId15"/>
    <p:sldId id="531" r:id="rId16"/>
    <p:sldId id="532" r:id="rId17"/>
    <p:sldId id="533" r:id="rId18"/>
    <p:sldId id="576" r:id="rId19"/>
    <p:sldId id="575" r:id="rId20"/>
    <p:sldId id="537" r:id="rId21"/>
    <p:sldId id="538" r:id="rId22"/>
    <p:sldId id="539" r:id="rId23"/>
    <p:sldId id="540" r:id="rId24"/>
    <p:sldId id="557" r:id="rId25"/>
    <p:sldId id="558" r:id="rId26"/>
    <p:sldId id="559" r:id="rId27"/>
    <p:sldId id="561" r:id="rId28"/>
    <p:sldId id="562" r:id="rId29"/>
    <p:sldId id="563" r:id="rId30"/>
    <p:sldId id="564" r:id="rId31"/>
    <p:sldId id="568" r:id="rId32"/>
    <p:sldId id="569" r:id="rId33"/>
    <p:sldId id="546" r:id="rId34"/>
    <p:sldId id="573" r:id="rId35"/>
    <p:sldId id="574" r:id="rId36"/>
  </p:sldIdLst>
  <p:sldSz cx="9144000" cy="6858000" type="screen4x3"/>
  <p:notesSz cx="6810375" cy="9942513"/>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EBB"/>
    <a:srgbClr val="003871"/>
    <a:srgbClr val="E7832F"/>
    <a:srgbClr val="342C26"/>
    <a:srgbClr val="8A204D"/>
    <a:srgbClr val="AD2E3D"/>
    <a:srgbClr val="89305D"/>
    <a:srgbClr val="B237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29" autoAdjust="0"/>
    <p:restoredTop sz="68354" autoAdjust="0"/>
  </p:normalViewPr>
  <p:slideViewPr>
    <p:cSldViewPr snapToGrid="0" snapToObjects="1">
      <p:cViewPr varScale="1">
        <p:scale>
          <a:sx n="90" d="100"/>
          <a:sy n="90" d="100"/>
        </p:scale>
        <p:origin x="1836"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93" d="100"/>
          <a:sy n="93" d="100"/>
        </p:scale>
        <p:origin x="37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7D902234-7F2E-4675-95F6-6F1EAC26820E}" type="datetimeFigureOut">
              <a:rPr lang="nb-NO" smtClean="0"/>
              <a:t>10.04.2019</a:t>
            </a:fld>
            <a:endParaRPr lang="nb-NO"/>
          </a:p>
        </p:txBody>
      </p:sp>
      <p:sp>
        <p:nvSpPr>
          <p:cNvPr id="4" name="Plassholder for bunntekst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5354D3D6-D1A8-4F5A-8E5B-7D472852DDC1}" type="slidenum">
              <a:rPr lang="nb-NO" smtClean="0"/>
              <a:t>‹#›</a:t>
            </a:fld>
            <a:endParaRPr lang="nb-NO"/>
          </a:p>
        </p:txBody>
      </p:sp>
    </p:spTree>
    <p:extLst>
      <p:ext uri="{BB962C8B-B14F-4D97-AF65-F5344CB8AC3E}">
        <p14:creationId xmlns:p14="http://schemas.microsoft.com/office/powerpoint/2010/main" val="277268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C6B2A952-3B18-AB48-A99B-AF2DEF1064DA}" type="datetimeFigureOut">
              <a:rPr lang="nb-NO" smtClean="0"/>
              <a:t>10.04.2019</a:t>
            </a:fld>
            <a:endParaRPr lang="nb-NO"/>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E3362B2D-34DB-3C4F-B526-502A40A8F975}" type="slidenum">
              <a:rPr lang="nb-NO" smtClean="0"/>
              <a:t>‹#›</a:t>
            </a:fld>
            <a:endParaRPr lang="nb-NO"/>
          </a:p>
        </p:txBody>
      </p:sp>
    </p:spTree>
    <p:extLst>
      <p:ext uri="{BB962C8B-B14F-4D97-AF65-F5344CB8AC3E}">
        <p14:creationId xmlns:p14="http://schemas.microsoft.com/office/powerpoint/2010/main" val="3643599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1</a:t>
            </a:fld>
            <a:endParaRPr lang="nb-NO"/>
          </a:p>
        </p:txBody>
      </p:sp>
    </p:spTree>
    <p:extLst>
      <p:ext uri="{BB962C8B-B14F-4D97-AF65-F5344CB8AC3E}">
        <p14:creationId xmlns:p14="http://schemas.microsoft.com/office/powerpoint/2010/main" val="3901567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54928" y="9445546"/>
            <a:ext cx="2949099" cy="49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914400" eaLnBrk="1" hangingPunct="1">
              <a:spcBef>
                <a:spcPct val="0"/>
              </a:spcBef>
            </a:pPr>
            <a:fld id="{F73340C4-2F66-4869-B7C1-55B02DAD1DA5}" type="slidenum">
              <a:rPr lang="it-IT" altLang="nb-NO">
                <a:solidFill>
                  <a:srgbClr val="000000"/>
                </a:solidFill>
              </a:rPr>
              <a:pPr algn="r" defTabSz="914400" eaLnBrk="1" hangingPunct="1">
                <a:spcBef>
                  <a:spcPct val="0"/>
                </a:spcBef>
              </a:pPr>
              <a:t>15</a:t>
            </a:fld>
            <a:endParaRPr lang="it-IT" altLang="nb-NO">
              <a:solidFill>
                <a:srgbClr val="000000"/>
              </a:solidFill>
            </a:endParaRPr>
          </a:p>
        </p:txBody>
      </p:sp>
      <p:sp>
        <p:nvSpPr>
          <p:cNvPr id="66563" name="Rectangle 2"/>
          <p:cNvSpPr>
            <a:spLocks noGrp="1" noRot="1" noChangeAspect="1" noChangeArrowheads="1" noTextEdit="1"/>
          </p:cNvSpPr>
          <p:nvPr>
            <p:ph type="sldImg"/>
          </p:nvPr>
        </p:nvSpPr>
        <p:spPr bwMode="auto">
          <a:xfrm>
            <a:off x="919163" y="746125"/>
            <a:ext cx="496887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endParaRPr lang="fr-FR" altLang="nb-NO" dirty="0" smtClean="0"/>
          </a:p>
        </p:txBody>
      </p:sp>
      <p:sp>
        <p:nvSpPr>
          <p:cNvPr id="2" name="Plassholder for topptekst 1"/>
          <p:cNvSpPr>
            <a:spLocks noGrp="1"/>
          </p:cNvSpPr>
          <p:nvPr>
            <p:ph type="hdr" sz="quarter" idx="10"/>
          </p:nvPr>
        </p:nvSpPr>
        <p:spPr/>
        <p:txBody>
          <a:bodyPr/>
          <a:lstStyle/>
          <a:p>
            <a:endParaRPr lang="nb-NO"/>
          </a:p>
        </p:txBody>
      </p:sp>
    </p:spTree>
    <p:extLst>
      <p:ext uri="{BB962C8B-B14F-4D97-AF65-F5344CB8AC3E}">
        <p14:creationId xmlns:p14="http://schemas.microsoft.com/office/powerpoint/2010/main" val="3602620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54928" y="9445546"/>
            <a:ext cx="2949099" cy="49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914400" eaLnBrk="1" hangingPunct="1">
              <a:spcBef>
                <a:spcPct val="0"/>
              </a:spcBef>
            </a:pPr>
            <a:fld id="{DF1A6037-DC7D-4690-A408-8F3CB8D5149D}" type="slidenum">
              <a:rPr lang="it-IT" altLang="nb-NO"/>
              <a:pPr algn="r" defTabSz="914400" eaLnBrk="1" hangingPunct="1">
                <a:spcBef>
                  <a:spcPct val="0"/>
                </a:spcBef>
              </a:pPr>
              <a:t>16</a:t>
            </a:fld>
            <a:endParaRPr lang="it-IT" altLang="nb-NO"/>
          </a:p>
        </p:txBody>
      </p:sp>
      <p:sp>
        <p:nvSpPr>
          <p:cNvPr id="67587" name="Rectangle 2"/>
          <p:cNvSpPr>
            <a:spLocks noGrp="1" noRot="1" noChangeAspect="1" noChangeArrowheads="1" noTextEdit="1"/>
          </p:cNvSpPr>
          <p:nvPr>
            <p:ph type="sldImg"/>
          </p:nvPr>
        </p:nvSpPr>
        <p:spPr bwMode="auto">
          <a:xfrm>
            <a:off x="919163" y="746125"/>
            <a:ext cx="496887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endParaRPr lang="fr-FR" altLang="nb-NO" smtClean="0"/>
          </a:p>
        </p:txBody>
      </p:sp>
      <p:sp>
        <p:nvSpPr>
          <p:cNvPr id="2" name="Plassholder for topptekst 1"/>
          <p:cNvSpPr>
            <a:spLocks noGrp="1"/>
          </p:cNvSpPr>
          <p:nvPr>
            <p:ph type="hdr" sz="quarter" idx="10"/>
          </p:nvPr>
        </p:nvSpPr>
        <p:spPr/>
        <p:txBody>
          <a:bodyPr/>
          <a:lstStyle/>
          <a:p>
            <a:endParaRPr lang="nb-NO"/>
          </a:p>
        </p:txBody>
      </p:sp>
    </p:spTree>
    <p:extLst>
      <p:ext uri="{BB962C8B-B14F-4D97-AF65-F5344CB8AC3E}">
        <p14:creationId xmlns:p14="http://schemas.microsoft.com/office/powerpoint/2010/main" val="3255362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19</a:t>
            </a:fld>
            <a:endParaRPr lang="nb-NO"/>
          </a:p>
        </p:txBody>
      </p:sp>
    </p:spTree>
    <p:extLst>
      <p:ext uri="{BB962C8B-B14F-4D97-AF65-F5344CB8AC3E}">
        <p14:creationId xmlns:p14="http://schemas.microsoft.com/office/powerpoint/2010/main" val="1946982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21</a:t>
            </a:fld>
            <a:endParaRPr lang="nb-NO"/>
          </a:p>
        </p:txBody>
      </p:sp>
    </p:spTree>
    <p:extLst>
      <p:ext uri="{BB962C8B-B14F-4D97-AF65-F5344CB8AC3E}">
        <p14:creationId xmlns:p14="http://schemas.microsoft.com/office/powerpoint/2010/main" val="1577746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24</a:t>
            </a:fld>
            <a:endParaRPr lang="nb-NO"/>
          </a:p>
        </p:txBody>
      </p:sp>
    </p:spTree>
    <p:extLst>
      <p:ext uri="{BB962C8B-B14F-4D97-AF65-F5344CB8AC3E}">
        <p14:creationId xmlns:p14="http://schemas.microsoft.com/office/powerpoint/2010/main" val="3219066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25</a:t>
            </a:fld>
            <a:endParaRPr lang="nb-NO"/>
          </a:p>
        </p:txBody>
      </p:sp>
    </p:spTree>
    <p:extLst>
      <p:ext uri="{BB962C8B-B14F-4D97-AF65-F5344CB8AC3E}">
        <p14:creationId xmlns:p14="http://schemas.microsoft.com/office/powerpoint/2010/main" val="3577716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26</a:t>
            </a:fld>
            <a:endParaRPr lang="nb-NO"/>
          </a:p>
        </p:txBody>
      </p:sp>
    </p:spTree>
    <p:extLst>
      <p:ext uri="{BB962C8B-B14F-4D97-AF65-F5344CB8AC3E}">
        <p14:creationId xmlns:p14="http://schemas.microsoft.com/office/powerpoint/2010/main" val="1813427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solidFill>
                  <a:prstClr val="black"/>
                </a:solidFill>
              </a:rPr>
              <a:pPr/>
              <a:t>27</a:t>
            </a:fld>
            <a:endParaRPr lang="nb-NO">
              <a:solidFill>
                <a:prstClr val="black"/>
              </a:solidFill>
            </a:endParaRPr>
          </a:p>
        </p:txBody>
      </p:sp>
    </p:spTree>
    <p:extLst>
      <p:ext uri="{BB962C8B-B14F-4D97-AF65-F5344CB8AC3E}">
        <p14:creationId xmlns:p14="http://schemas.microsoft.com/office/powerpoint/2010/main" val="3316061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b-NO" dirty="0" smtClean="0">
              <a:solidFill>
                <a:srgbClr val="FF0000"/>
              </a:solidFill>
            </a:endParaRPr>
          </a:p>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solidFill>
                  <a:prstClr val="black"/>
                </a:solidFill>
              </a:rPr>
              <a:pPr/>
              <a:t>28</a:t>
            </a:fld>
            <a:endParaRPr lang="nb-NO">
              <a:solidFill>
                <a:prstClr val="black"/>
              </a:solidFill>
            </a:endParaRPr>
          </a:p>
        </p:txBody>
      </p:sp>
    </p:spTree>
    <p:extLst>
      <p:ext uri="{BB962C8B-B14F-4D97-AF65-F5344CB8AC3E}">
        <p14:creationId xmlns:p14="http://schemas.microsoft.com/office/powerpoint/2010/main" val="3509256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solidFill>
                  <a:prstClr val="black"/>
                </a:solidFill>
              </a:rPr>
              <a:pPr/>
              <a:t>29</a:t>
            </a:fld>
            <a:endParaRPr lang="nb-NO">
              <a:solidFill>
                <a:prstClr val="black"/>
              </a:solidFill>
            </a:endParaRPr>
          </a:p>
        </p:txBody>
      </p:sp>
    </p:spTree>
    <p:extLst>
      <p:ext uri="{BB962C8B-B14F-4D97-AF65-F5344CB8AC3E}">
        <p14:creationId xmlns:p14="http://schemas.microsoft.com/office/powerpoint/2010/main" val="116574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3</a:t>
            </a:fld>
            <a:endParaRPr lang="nb-NO"/>
          </a:p>
        </p:txBody>
      </p:sp>
    </p:spTree>
    <p:extLst>
      <p:ext uri="{BB962C8B-B14F-4D97-AF65-F5344CB8AC3E}">
        <p14:creationId xmlns:p14="http://schemas.microsoft.com/office/powerpoint/2010/main" val="4134731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smtClean="0"/>
              <a:t>Ikke benytt hansker når det ikke er behov for det.</a:t>
            </a:r>
            <a:r>
              <a:rPr lang="nb-NO" sz="1200" dirty="0" smtClean="0"/>
              <a:t> Hyppig bruk av hansker øker risikoen for hudirritasjon. Unødig hanskebruk gir økt mengde avfall og økt belastning på miljøet. </a:t>
            </a:r>
          </a:p>
          <a:p>
            <a:pPr marL="0" indent="0">
              <a:buNone/>
            </a:pPr>
            <a:r>
              <a:rPr lang="nb-NO" sz="1200" b="1" dirty="0" smtClean="0"/>
              <a:t> </a:t>
            </a:r>
            <a:endParaRPr lang="nb-NO" sz="1200" dirty="0" smtClean="0"/>
          </a:p>
          <a:p>
            <a:r>
              <a:rPr lang="nb-NO" sz="1200" b="1" dirty="0" smtClean="0"/>
              <a:t>Ikke glem å ta av hanskene.</a:t>
            </a:r>
            <a:r>
              <a:rPr lang="nb-NO" sz="1200" dirty="0" smtClean="0"/>
              <a:t> Hansker er ment for urene oppgaver. Ta av hansker og utfør håndhygiene straks uren oppgave er utført. Med urene                                     hansker kan du overføre pasientens                                               egne bakterier til andre steder på                                            pasientens kropp.  </a:t>
            </a:r>
            <a:endParaRPr lang="nb-NO" dirty="0" smtClean="0"/>
          </a:p>
          <a:p>
            <a:r>
              <a:rPr lang="nb-NO" sz="1200" b="1" dirty="0" smtClean="0"/>
              <a:t>Ikke ta på omgivelsene med urene hansker.</a:t>
            </a:r>
            <a:r>
              <a:rPr lang="nb-NO" sz="1200" dirty="0" smtClean="0"/>
              <a:t> Hender med urene hansker kan spre smitte ved at du berører omgivelsene, slik som gardiner og annet inventar.</a:t>
            </a:r>
          </a:p>
          <a:p>
            <a:pPr marL="0" indent="0">
              <a:buNone/>
            </a:pPr>
            <a:endParaRPr lang="nb-NO" sz="1200" dirty="0" smtClean="0"/>
          </a:p>
          <a:p>
            <a:r>
              <a:rPr lang="nb-NO" sz="1200" b="1" dirty="0" smtClean="0"/>
              <a:t>Ikke benytt hansker på fuktige hender.</a:t>
            </a:r>
            <a:r>
              <a:rPr lang="nb-NO" sz="1200" dirty="0" smtClean="0"/>
              <a:t> Hansker på fuktige hender øker slitasjen på huden og risiko for hudirritasjon. </a:t>
            </a:r>
          </a:p>
          <a:p>
            <a:endParaRPr lang="nb-NO" sz="1200" dirty="0" smtClean="0"/>
          </a:p>
          <a:p>
            <a:r>
              <a:rPr lang="nb-NO" sz="1200" b="1" dirty="0" smtClean="0"/>
              <a:t>Ikke desinfiser hanskene. </a:t>
            </a:r>
            <a:r>
              <a:rPr lang="nb-NO" sz="1200" dirty="0" smtClean="0"/>
              <a:t>Hanskenes beskyttelsesevne forringes av såpe og alkohol. Utfør derfor aldri håndhygiene med hansker på. Hansker skal aldri gjenbrukes.</a:t>
            </a:r>
            <a:r>
              <a:rPr lang="nb-NO" sz="1200" b="1" dirty="0" smtClean="0"/>
              <a:t> </a:t>
            </a:r>
            <a:endParaRPr lang="nb-NO" sz="1200"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solidFill>
                  <a:prstClr val="black"/>
                </a:solidFill>
              </a:rPr>
              <a:pPr/>
              <a:t>30</a:t>
            </a:fld>
            <a:endParaRPr lang="nb-NO">
              <a:solidFill>
                <a:prstClr val="black"/>
              </a:solidFill>
            </a:endParaRPr>
          </a:p>
        </p:txBody>
      </p:sp>
    </p:spTree>
    <p:extLst>
      <p:ext uri="{BB962C8B-B14F-4D97-AF65-F5344CB8AC3E}">
        <p14:creationId xmlns:p14="http://schemas.microsoft.com/office/powerpoint/2010/main" val="2378210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3C14658-893D-4F01-96CB-6695F09CD81F}" type="slidenum">
              <a:rPr lang="nb-NO" smtClean="0">
                <a:solidFill>
                  <a:prstClr val="black"/>
                </a:solidFill>
              </a:rPr>
              <a:pPr/>
              <a:t>31</a:t>
            </a:fld>
            <a:endParaRPr lang="nb-NO">
              <a:solidFill>
                <a:prstClr val="black"/>
              </a:solidFill>
            </a:endParaRPr>
          </a:p>
        </p:txBody>
      </p:sp>
    </p:spTree>
    <p:extLst>
      <p:ext uri="{BB962C8B-B14F-4D97-AF65-F5344CB8AC3E}">
        <p14:creationId xmlns:p14="http://schemas.microsoft.com/office/powerpoint/2010/main" val="3059342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solidFill>
                  <a:prstClr val="black"/>
                </a:solidFill>
              </a:rPr>
              <a:pPr/>
              <a:t>32</a:t>
            </a:fld>
            <a:endParaRPr lang="nb-NO">
              <a:solidFill>
                <a:prstClr val="black"/>
              </a:solidFill>
            </a:endParaRPr>
          </a:p>
        </p:txBody>
      </p:sp>
    </p:spTree>
    <p:extLst>
      <p:ext uri="{BB962C8B-B14F-4D97-AF65-F5344CB8AC3E}">
        <p14:creationId xmlns:p14="http://schemas.microsoft.com/office/powerpoint/2010/main" val="1201917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3362B2D-34DB-3C4F-B526-502A40A8F975}" type="slidenum">
              <a:rPr lang="nb-NO" smtClean="0"/>
              <a:t>35</a:t>
            </a:fld>
            <a:endParaRPr lang="nb-NO"/>
          </a:p>
        </p:txBody>
      </p:sp>
    </p:spTree>
    <p:extLst>
      <p:ext uri="{BB962C8B-B14F-4D97-AF65-F5344CB8AC3E}">
        <p14:creationId xmlns:p14="http://schemas.microsoft.com/office/powerpoint/2010/main" val="3683779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3362B2D-34DB-3C4F-B526-502A40A8F975}" type="slidenum">
              <a:rPr lang="nb-NO" smtClean="0"/>
              <a:t>4</a:t>
            </a:fld>
            <a:endParaRPr lang="nb-NO"/>
          </a:p>
        </p:txBody>
      </p:sp>
    </p:spTree>
    <p:extLst>
      <p:ext uri="{BB962C8B-B14F-4D97-AF65-F5344CB8AC3E}">
        <p14:creationId xmlns:p14="http://schemas.microsoft.com/office/powerpoint/2010/main" val="210309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5</a:t>
            </a:fld>
            <a:endParaRPr lang="nb-NO"/>
          </a:p>
        </p:txBody>
      </p:sp>
    </p:spTree>
    <p:extLst>
      <p:ext uri="{BB962C8B-B14F-4D97-AF65-F5344CB8AC3E}">
        <p14:creationId xmlns:p14="http://schemas.microsoft.com/office/powerpoint/2010/main" val="2858479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b="1" kern="1200" dirty="0">
              <a:solidFill>
                <a:srgbClr val="00387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E3362B2D-34DB-3C4F-B526-502A40A8F975}" type="slidenum">
              <a:rPr lang="nb-NO" smtClean="0"/>
              <a:t>8</a:t>
            </a:fld>
            <a:endParaRPr lang="nb-NO"/>
          </a:p>
        </p:txBody>
      </p:sp>
    </p:spTree>
    <p:extLst>
      <p:ext uri="{BB962C8B-B14F-4D97-AF65-F5344CB8AC3E}">
        <p14:creationId xmlns:p14="http://schemas.microsoft.com/office/powerpoint/2010/main" val="3389722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54928" y="9445546"/>
            <a:ext cx="2949099" cy="49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914400" eaLnBrk="1" hangingPunct="1">
              <a:spcBef>
                <a:spcPct val="0"/>
              </a:spcBef>
            </a:pPr>
            <a:fld id="{CB808A11-3357-4275-86DB-5B3847FC7FA9}" type="slidenum">
              <a:rPr lang="it-IT" altLang="nb-NO"/>
              <a:pPr algn="r" defTabSz="914400" eaLnBrk="1" hangingPunct="1">
                <a:spcBef>
                  <a:spcPct val="0"/>
                </a:spcBef>
              </a:pPr>
              <a:t>10</a:t>
            </a:fld>
            <a:endParaRPr lang="it-IT" altLang="nb-NO"/>
          </a:p>
        </p:txBody>
      </p:sp>
      <p:sp>
        <p:nvSpPr>
          <p:cNvPr id="62467" name="Rectangle 7"/>
          <p:cNvSpPr txBox="1">
            <a:spLocks noGrp="1" noChangeArrowheads="1"/>
          </p:cNvSpPr>
          <p:nvPr/>
        </p:nvSpPr>
        <p:spPr bwMode="auto">
          <a:xfrm>
            <a:off x="3854928" y="9443957"/>
            <a:ext cx="2949099" cy="49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8" tIns="45784" rIns="91568" bIns="45784" anchor="b"/>
          <a:lstStyle>
            <a:lvl1pPr defTabSz="915988" eaLnBrk="0" hangingPunct="0">
              <a:spcBef>
                <a:spcPct val="30000"/>
              </a:spcBef>
              <a:defRPr sz="1200">
                <a:solidFill>
                  <a:schemeClr val="tx1"/>
                </a:solidFill>
                <a:latin typeface="Calibri" pitchFamily="34" charset="0"/>
              </a:defRPr>
            </a:lvl1pPr>
            <a:lvl2pPr marL="742950" indent="-285750" defTabSz="915988" eaLnBrk="0" hangingPunct="0">
              <a:spcBef>
                <a:spcPct val="30000"/>
              </a:spcBef>
              <a:defRPr sz="1200">
                <a:solidFill>
                  <a:schemeClr val="tx1"/>
                </a:solidFill>
                <a:latin typeface="Calibri" pitchFamily="34" charset="0"/>
              </a:defRPr>
            </a:lvl2pPr>
            <a:lvl3pPr marL="1143000" indent="-228600" defTabSz="915988" eaLnBrk="0" hangingPunct="0">
              <a:spcBef>
                <a:spcPct val="30000"/>
              </a:spcBef>
              <a:defRPr sz="1200">
                <a:solidFill>
                  <a:schemeClr val="tx1"/>
                </a:solidFill>
                <a:latin typeface="Calibri" pitchFamily="34" charset="0"/>
              </a:defRPr>
            </a:lvl3pPr>
            <a:lvl4pPr marL="1600200" indent="-228600" defTabSz="915988" eaLnBrk="0" hangingPunct="0">
              <a:spcBef>
                <a:spcPct val="30000"/>
              </a:spcBef>
              <a:defRPr sz="1200">
                <a:solidFill>
                  <a:schemeClr val="tx1"/>
                </a:solidFill>
                <a:latin typeface="Calibri" pitchFamily="34" charset="0"/>
              </a:defRPr>
            </a:lvl4pPr>
            <a:lvl5pPr marL="2057400" indent="-228600" defTabSz="915988" eaLnBrk="0" hangingPunct="0">
              <a:spcBef>
                <a:spcPct val="30000"/>
              </a:spcBef>
              <a:defRPr sz="1200">
                <a:solidFill>
                  <a:schemeClr val="tx1"/>
                </a:solidFill>
                <a:latin typeface="Calibri" pitchFamily="34" charset="0"/>
              </a:defRPr>
            </a:lvl5pPr>
            <a:lvl6pPr marL="2514600" indent="-228600" defTabSz="915988" eaLnBrk="0" fontAlgn="base" hangingPunct="0">
              <a:spcBef>
                <a:spcPct val="30000"/>
              </a:spcBef>
              <a:spcAft>
                <a:spcPct val="0"/>
              </a:spcAft>
              <a:defRPr sz="1200">
                <a:solidFill>
                  <a:schemeClr val="tx1"/>
                </a:solidFill>
                <a:latin typeface="Calibri" pitchFamily="34" charset="0"/>
              </a:defRPr>
            </a:lvl6pPr>
            <a:lvl7pPr marL="2971800" indent="-228600" defTabSz="915988" eaLnBrk="0" fontAlgn="base" hangingPunct="0">
              <a:spcBef>
                <a:spcPct val="30000"/>
              </a:spcBef>
              <a:spcAft>
                <a:spcPct val="0"/>
              </a:spcAft>
              <a:defRPr sz="1200">
                <a:solidFill>
                  <a:schemeClr val="tx1"/>
                </a:solidFill>
                <a:latin typeface="Calibri" pitchFamily="34" charset="0"/>
              </a:defRPr>
            </a:lvl7pPr>
            <a:lvl8pPr marL="3429000" indent="-228600" defTabSz="915988" eaLnBrk="0" fontAlgn="base" hangingPunct="0">
              <a:spcBef>
                <a:spcPct val="30000"/>
              </a:spcBef>
              <a:spcAft>
                <a:spcPct val="0"/>
              </a:spcAft>
              <a:defRPr sz="1200">
                <a:solidFill>
                  <a:schemeClr val="tx1"/>
                </a:solidFill>
                <a:latin typeface="Calibri" pitchFamily="34" charset="0"/>
              </a:defRPr>
            </a:lvl8pPr>
            <a:lvl9pPr marL="3886200" indent="-228600" defTabSz="91598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123683A-8A87-4817-8F06-674B47024F3E}" type="slidenum">
              <a:rPr lang="it-IT" altLang="nb-NO">
                <a:ea typeface="Geneva"/>
                <a:cs typeface="Geneva"/>
              </a:rPr>
              <a:pPr algn="r" eaLnBrk="1" hangingPunct="1">
                <a:spcBef>
                  <a:spcPct val="0"/>
                </a:spcBef>
              </a:pPr>
              <a:t>10</a:t>
            </a:fld>
            <a:endParaRPr lang="it-IT" altLang="nb-NO">
              <a:ea typeface="Geneva"/>
              <a:cs typeface="Geneva"/>
            </a:endParaRPr>
          </a:p>
        </p:txBody>
      </p:sp>
      <p:sp>
        <p:nvSpPr>
          <p:cNvPr id="62468" name="Rectangle 2"/>
          <p:cNvSpPr>
            <a:spLocks noGrp="1" noRot="1" noChangeAspect="1" noChangeArrowheads="1" noTextEdit="1"/>
          </p:cNvSpPr>
          <p:nvPr>
            <p:ph type="sldImg"/>
          </p:nvPr>
        </p:nvSpPr>
        <p:spPr bwMode="auto">
          <a:xfrm>
            <a:off x="919163" y="746125"/>
            <a:ext cx="496887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lnSpc>
                <a:spcPct val="90000"/>
              </a:lnSpc>
              <a:spcBef>
                <a:spcPct val="0"/>
              </a:spcBef>
            </a:pPr>
            <a:endParaRPr lang="en-US" altLang="nb-NO" sz="1000" dirty="0" smtClean="0"/>
          </a:p>
        </p:txBody>
      </p:sp>
      <p:sp>
        <p:nvSpPr>
          <p:cNvPr id="2" name="Plassholder for topptekst 1"/>
          <p:cNvSpPr>
            <a:spLocks noGrp="1"/>
          </p:cNvSpPr>
          <p:nvPr>
            <p:ph type="hdr" sz="quarter" idx="10"/>
          </p:nvPr>
        </p:nvSpPr>
        <p:spPr/>
        <p:txBody>
          <a:bodyPr/>
          <a:lstStyle/>
          <a:p>
            <a:endParaRPr lang="nb-NO"/>
          </a:p>
        </p:txBody>
      </p:sp>
    </p:spTree>
    <p:extLst>
      <p:ext uri="{BB962C8B-B14F-4D97-AF65-F5344CB8AC3E}">
        <p14:creationId xmlns:p14="http://schemas.microsoft.com/office/powerpoint/2010/main" val="105134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54928" y="9445546"/>
            <a:ext cx="2949099" cy="49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914400" eaLnBrk="1" hangingPunct="1">
              <a:spcBef>
                <a:spcPct val="0"/>
              </a:spcBef>
            </a:pPr>
            <a:fld id="{252E5DDC-06C3-42D5-BE89-BD34504C38F0}" type="slidenum">
              <a:rPr lang="it-IT" altLang="nb-NO"/>
              <a:pPr algn="r" defTabSz="914400" eaLnBrk="1" hangingPunct="1">
                <a:spcBef>
                  <a:spcPct val="0"/>
                </a:spcBef>
              </a:pPr>
              <a:t>12</a:t>
            </a:fld>
            <a:endParaRPr lang="it-IT" altLang="nb-NO"/>
          </a:p>
        </p:txBody>
      </p:sp>
      <p:sp>
        <p:nvSpPr>
          <p:cNvPr id="63491" name="Rectangle 2"/>
          <p:cNvSpPr>
            <a:spLocks noGrp="1" noRot="1" noChangeAspect="1" noChangeArrowheads="1" noTextEdit="1"/>
          </p:cNvSpPr>
          <p:nvPr>
            <p:ph type="sldImg"/>
          </p:nvPr>
        </p:nvSpPr>
        <p:spPr bwMode="auto">
          <a:xfrm>
            <a:off x="919163" y="746125"/>
            <a:ext cx="496887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endParaRPr lang="fr-FR" altLang="nb-NO" dirty="0" smtClean="0"/>
          </a:p>
        </p:txBody>
      </p:sp>
      <p:sp>
        <p:nvSpPr>
          <p:cNvPr id="2" name="Plassholder for topptekst 1"/>
          <p:cNvSpPr>
            <a:spLocks noGrp="1"/>
          </p:cNvSpPr>
          <p:nvPr>
            <p:ph type="hdr" sz="quarter" idx="10"/>
          </p:nvPr>
        </p:nvSpPr>
        <p:spPr/>
        <p:txBody>
          <a:bodyPr/>
          <a:lstStyle/>
          <a:p>
            <a:endParaRPr lang="nb-NO"/>
          </a:p>
        </p:txBody>
      </p:sp>
    </p:spTree>
    <p:extLst>
      <p:ext uri="{BB962C8B-B14F-4D97-AF65-F5344CB8AC3E}">
        <p14:creationId xmlns:p14="http://schemas.microsoft.com/office/powerpoint/2010/main" val="148872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54928" y="9445546"/>
            <a:ext cx="2949099" cy="49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914400" eaLnBrk="1" hangingPunct="1">
              <a:spcBef>
                <a:spcPct val="0"/>
              </a:spcBef>
            </a:pPr>
            <a:fld id="{0D475D1A-1049-4E59-AF53-68F1273EF7EC}" type="slidenum">
              <a:rPr lang="it-IT" altLang="nb-NO"/>
              <a:pPr algn="r" defTabSz="914400" eaLnBrk="1" hangingPunct="1">
                <a:spcBef>
                  <a:spcPct val="0"/>
                </a:spcBef>
              </a:pPr>
              <a:t>13</a:t>
            </a:fld>
            <a:endParaRPr lang="it-IT" altLang="nb-NO"/>
          </a:p>
        </p:txBody>
      </p:sp>
      <p:sp>
        <p:nvSpPr>
          <p:cNvPr id="64515" name="Rectangle 2"/>
          <p:cNvSpPr>
            <a:spLocks noGrp="1" noRot="1" noChangeAspect="1" noChangeArrowheads="1" noTextEdit="1"/>
          </p:cNvSpPr>
          <p:nvPr>
            <p:ph type="sldImg"/>
          </p:nvPr>
        </p:nvSpPr>
        <p:spPr bwMode="auto">
          <a:xfrm>
            <a:off x="919163" y="746125"/>
            <a:ext cx="496887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endParaRPr lang="fr-FR" altLang="nb-NO" dirty="0" smtClean="0"/>
          </a:p>
        </p:txBody>
      </p:sp>
      <p:sp>
        <p:nvSpPr>
          <p:cNvPr id="2" name="Plassholder for topptekst 1"/>
          <p:cNvSpPr>
            <a:spLocks noGrp="1"/>
          </p:cNvSpPr>
          <p:nvPr>
            <p:ph type="hdr" sz="quarter" idx="10"/>
          </p:nvPr>
        </p:nvSpPr>
        <p:spPr/>
        <p:txBody>
          <a:bodyPr/>
          <a:lstStyle/>
          <a:p>
            <a:endParaRPr lang="nb-NO"/>
          </a:p>
        </p:txBody>
      </p:sp>
    </p:spTree>
    <p:extLst>
      <p:ext uri="{BB962C8B-B14F-4D97-AF65-F5344CB8AC3E}">
        <p14:creationId xmlns:p14="http://schemas.microsoft.com/office/powerpoint/2010/main" val="145382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54928" y="9445546"/>
            <a:ext cx="2949099" cy="49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914400" eaLnBrk="1" hangingPunct="1">
              <a:spcBef>
                <a:spcPct val="0"/>
              </a:spcBef>
            </a:pPr>
            <a:fld id="{52660D49-DA81-4905-B7F3-44603A00B707}" type="slidenum">
              <a:rPr lang="it-IT" altLang="nb-NO"/>
              <a:pPr algn="r" defTabSz="914400" eaLnBrk="1" hangingPunct="1">
                <a:spcBef>
                  <a:spcPct val="0"/>
                </a:spcBef>
              </a:pPr>
              <a:t>14</a:t>
            </a:fld>
            <a:endParaRPr lang="it-IT" altLang="nb-NO"/>
          </a:p>
        </p:txBody>
      </p:sp>
      <p:sp>
        <p:nvSpPr>
          <p:cNvPr id="65539" name="Rectangle 2"/>
          <p:cNvSpPr>
            <a:spLocks noGrp="1" noRot="1" noChangeAspect="1" noChangeArrowheads="1" noTextEdit="1"/>
          </p:cNvSpPr>
          <p:nvPr>
            <p:ph type="sldImg"/>
          </p:nvPr>
        </p:nvSpPr>
        <p:spPr bwMode="auto">
          <a:xfrm>
            <a:off x="919163" y="746125"/>
            <a:ext cx="496887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endParaRPr lang="fr-FR" altLang="nb-NO" dirty="0" smtClean="0">
              <a:solidFill>
                <a:schemeClr val="accent2"/>
              </a:solidFill>
            </a:endParaRPr>
          </a:p>
        </p:txBody>
      </p:sp>
      <p:sp>
        <p:nvSpPr>
          <p:cNvPr id="2" name="Plassholder for topptekst 1"/>
          <p:cNvSpPr>
            <a:spLocks noGrp="1"/>
          </p:cNvSpPr>
          <p:nvPr>
            <p:ph type="hdr" sz="quarter" idx="10"/>
          </p:nvPr>
        </p:nvSpPr>
        <p:spPr/>
        <p:txBody>
          <a:bodyPr/>
          <a:lstStyle/>
          <a:p>
            <a:endParaRPr lang="nb-NO"/>
          </a:p>
        </p:txBody>
      </p:sp>
    </p:spTree>
    <p:extLst>
      <p:ext uri="{BB962C8B-B14F-4D97-AF65-F5344CB8AC3E}">
        <p14:creationId xmlns:p14="http://schemas.microsoft.com/office/powerpoint/2010/main" val="10722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634659" y="2293245"/>
            <a:ext cx="7086600" cy="1470025"/>
          </a:xfrm>
        </p:spPr>
        <p:txBody>
          <a:bodyPr/>
          <a:lstStyle>
            <a:lvl1pPr algn="l">
              <a:defRPr>
                <a:solidFill>
                  <a:schemeClr val="bg1"/>
                </a:solidFill>
              </a:defRPr>
            </a:lvl1pPr>
          </a:lstStyle>
          <a:p>
            <a:r>
              <a:rPr lang="nb-NO" smtClean="0"/>
              <a:t>Klikk for å redigere tittelstil</a:t>
            </a:r>
            <a:endParaRPr lang="nb-NO" dirty="0"/>
          </a:p>
        </p:txBody>
      </p:sp>
      <p:sp>
        <p:nvSpPr>
          <p:cNvPr id="3" name="Subtitle 2"/>
          <p:cNvSpPr>
            <a:spLocks noGrp="1"/>
          </p:cNvSpPr>
          <p:nvPr>
            <p:ph type="subTitle" idx="1"/>
          </p:nvPr>
        </p:nvSpPr>
        <p:spPr>
          <a:xfrm>
            <a:off x="1634658" y="4049020"/>
            <a:ext cx="7052141" cy="1752600"/>
          </a:xfrm>
        </p:spPr>
        <p:txBody>
          <a:bodyPr/>
          <a:lstStyle>
            <a:lvl1pPr marL="0" indent="0" algn="l">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rgbClr val="E78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2_Picture with Caption">
    <p:bg>
      <p:bgPr>
        <a:solidFill>
          <a:schemeClr val="accent3">
            <a:lumMod val="75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3_Picture with Caption">
    <p:bg>
      <p:bgPr>
        <a:solidFill>
          <a:srgbClr val="342C26">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4_Picture with Capti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5_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4_Picture with Caption">
    <p:bg>
      <p:bgPr>
        <a:solidFill>
          <a:srgbClr val="8A20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6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387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0038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7_Picture with Caption">
    <p:bg>
      <p:bgPr>
        <a:solidFill>
          <a:srgbClr val="E78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3_Picture with Caption">
    <p:bg>
      <p:bgPr>
        <a:solidFill>
          <a:schemeClr val="accent3">
            <a:lumMod val="75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dirty="0" smtClean="0"/>
              <a:t>Klikk for å redigere tittelstil</a:t>
            </a:r>
            <a:endParaRPr lang="nb-NO" dirty="0"/>
          </a:p>
        </p:txBody>
      </p:sp>
      <p:sp>
        <p:nvSpPr>
          <p:cNvPr id="3" name="Content Placeholder 2"/>
          <p:cNvSpPr>
            <a:spLocks noGrp="1"/>
          </p:cNvSpPr>
          <p:nvPr>
            <p:ph idx="1"/>
          </p:nvPr>
        </p:nvSpPr>
        <p:spPr>
          <a:xfrm>
            <a:off x="457200" y="1575808"/>
            <a:ext cx="8229600" cy="4525963"/>
          </a:xfrm>
        </p:spPr>
        <p:txBody>
          <a:bodyPr/>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Rectangle 9"/>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 name="Rectangle 10"/>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8" name="Straight Connector 7"/>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0" y="6498000"/>
            <a:ext cx="9144000" cy="360000"/>
          </a:xfrm>
          <a:prstGeom prst="rect">
            <a:avLst/>
          </a:prstGeom>
          <a:gradFill flip="none" rotWithShape="1">
            <a:gsLst>
              <a:gs pos="72000">
                <a:srgbClr val="00B050"/>
              </a:gs>
              <a:gs pos="100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5" name="Straight Connector 14"/>
          <p:cNvCxnSpPr/>
          <p:nvPr userDrawn="1"/>
        </p:nvCxnSpPr>
        <p:spPr>
          <a:xfrm>
            <a:off x="0" y="1495929"/>
            <a:ext cx="9144000" cy="1588"/>
          </a:xfrm>
          <a:prstGeom prst="line">
            <a:avLst/>
          </a:prstGeom>
          <a:ln>
            <a:gradFill flip="none" rotWithShape="1">
              <a:gsLst>
                <a:gs pos="25000">
                  <a:srgbClr val="00B050"/>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4" name="Bild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32" y="6498000"/>
            <a:ext cx="959663" cy="408693"/>
          </a:xfrm>
          <a:prstGeom prst="rect">
            <a:avLst/>
          </a:prstGeom>
        </p:spPr>
      </p:pic>
      <p:pic>
        <p:nvPicPr>
          <p:cNvPr id="5" name="Bild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7137" y="6546908"/>
            <a:ext cx="1211663" cy="262184"/>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8_Picture with Caption">
    <p:bg>
      <p:bgPr>
        <a:solidFill>
          <a:srgbClr val="342C26">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9_Picture with Capti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0_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15_Picture with Caption">
    <p:bg>
      <p:bgPr>
        <a:solidFill>
          <a:srgbClr val="8A20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3" name="Vertical Text Placeholder 2"/>
          <p:cNvSpPr>
            <a:spLocks noGrp="1"/>
          </p:cNvSpPr>
          <p:nvPr>
            <p:ph type="body" orient="vert" idx="1"/>
          </p:nvPr>
        </p:nvSpPr>
        <p:spPr/>
        <p:txBody>
          <a:bodyPr vert="eaVert"/>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Rectangle 7"/>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7" name="Straight Connector 6"/>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14" name="Straight Connector 13"/>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003871"/>
                </a:solidFill>
              </a:defRPr>
            </a:lvl1pPr>
          </a:lstStyle>
          <a:p>
            <a:r>
              <a:rPr lang="nb-NO" smtClean="0"/>
              <a:t>Klikk for å redigere tittelstil</a:t>
            </a:r>
            <a:endParaRPr lang="nb-NO"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Rectangle 7"/>
          <p:cNvSpPr/>
          <p:nvPr/>
        </p:nvSpPr>
        <p:spPr>
          <a:xfrm rot="5400000">
            <a:off x="-450001" y="450793"/>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rot="5400000">
            <a:off x="-2618605" y="3879398"/>
            <a:ext cx="5597208"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404645" y="523361"/>
            <a:ext cx="1152914" cy="223365"/>
          </a:xfrm>
          <a:prstGeom prst="rect">
            <a:avLst/>
          </a:prstGeom>
        </p:spPr>
      </p:pic>
      <p:cxnSp>
        <p:nvCxnSpPr>
          <p:cNvPr id="7" name="Straight Connector 6"/>
          <p:cNvCxnSpPr/>
          <p:nvPr/>
        </p:nvCxnSpPr>
        <p:spPr>
          <a:xfrm rot="5400000" flipH="1" flipV="1">
            <a:off x="3127870" y="3429000"/>
            <a:ext cx="6858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rot="5400000">
            <a:off x="-450001" y="450793"/>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userDrawn="1"/>
        </p:nvSpPr>
        <p:spPr>
          <a:xfrm rot="5400000">
            <a:off x="-2618605" y="3879398"/>
            <a:ext cx="5597208"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404645" y="523361"/>
            <a:ext cx="1152914" cy="223365"/>
          </a:xfrm>
          <a:prstGeom prst="rect">
            <a:avLst/>
          </a:prstGeom>
        </p:spPr>
      </p:pic>
      <p:cxnSp>
        <p:nvCxnSpPr>
          <p:cNvPr id="14" name="Straight Connector 13"/>
          <p:cNvCxnSpPr/>
          <p:nvPr userDrawn="1"/>
        </p:nvCxnSpPr>
        <p:spPr>
          <a:xfrm rot="5400000" flipH="1" flipV="1">
            <a:off x="3127870" y="3429000"/>
            <a:ext cx="6858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Tree>
    <p:extLst>
      <p:ext uri="{BB962C8B-B14F-4D97-AF65-F5344CB8AC3E}">
        <p14:creationId xmlns:p14="http://schemas.microsoft.com/office/powerpoint/2010/main" val="104475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3871"/>
                </a:solidFill>
              </a:defRPr>
            </a:lvl1pPr>
            <a:lvl2pPr>
              <a:defRPr sz="2400">
                <a:solidFill>
                  <a:srgbClr val="003871"/>
                </a:solidFill>
              </a:defRPr>
            </a:lvl2pPr>
            <a:lvl3pPr>
              <a:defRPr sz="2000">
                <a:solidFill>
                  <a:srgbClr val="003871"/>
                </a:solidFill>
              </a:defRPr>
            </a:lvl3pPr>
            <a:lvl4pPr>
              <a:defRPr sz="1800">
                <a:solidFill>
                  <a:srgbClr val="003871"/>
                </a:solidFill>
              </a:defRPr>
            </a:lvl4pPr>
            <a:lvl5pPr>
              <a:defRPr sz="1800">
                <a:solidFill>
                  <a:srgbClr val="003871"/>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03871"/>
                </a:solidFill>
              </a:defRPr>
            </a:lvl1pPr>
            <a:lvl2pPr>
              <a:defRPr sz="2400">
                <a:solidFill>
                  <a:srgbClr val="003871"/>
                </a:solidFill>
              </a:defRPr>
            </a:lvl2pPr>
            <a:lvl3pPr>
              <a:defRPr sz="2000">
                <a:solidFill>
                  <a:srgbClr val="003871"/>
                </a:solidFill>
              </a:defRPr>
            </a:lvl3pPr>
            <a:lvl4pPr>
              <a:defRPr sz="1800">
                <a:solidFill>
                  <a:srgbClr val="003871"/>
                </a:solidFill>
              </a:defRPr>
            </a:lvl4pPr>
            <a:lvl5pPr>
              <a:defRPr sz="1800">
                <a:solidFill>
                  <a:srgbClr val="003871"/>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9" name="Picture 8" descr="PP_FHI_mal_254x19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13576"/>
            <a:ext cx="9144000" cy="344424"/>
          </a:xfrm>
          <a:prstGeom prst="rect">
            <a:avLst/>
          </a:prstGeom>
        </p:spPr>
      </p:pic>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11" name="Straight Connector 10"/>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Rectangle 12"/>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4" name="Picture 13" descr="Logo negativ.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15" name="Straight Connector 14"/>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8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3871"/>
                </a:solidFill>
              </a:defRPr>
            </a:lvl1pPr>
            <a:lvl2pPr>
              <a:defRPr sz="2000">
                <a:solidFill>
                  <a:srgbClr val="003871"/>
                </a:solidFill>
              </a:defRPr>
            </a:lvl2pPr>
            <a:lvl3pPr>
              <a:defRPr sz="1800">
                <a:solidFill>
                  <a:srgbClr val="003871"/>
                </a:solidFill>
              </a:defRPr>
            </a:lvl3pPr>
            <a:lvl4pPr>
              <a:defRPr sz="1600">
                <a:solidFill>
                  <a:srgbClr val="003871"/>
                </a:solidFill>
              </a:defRPr>
            </a:lvl4pPr>
            <a:lvl5pPr>
              <a:defRPr sz="1600">
                <a:solidFill>
                  <a:srgbClr val="003871"/>
                </a:solidFill>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8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3871"/>
                </a:solidFill>
              </a:defRPr>
            </a:lvl1pPr>
            <a:lvl2pPr>
              <a:defRPr sz="2000">
                <a:solidFill>
                  <a:srgbClr val="003871"/>
                </a:solidFill>
              </a:defRPr>
            </a:lvl2pPr>
            <a:lvl3pPr>
              <a:defRPr sz="1800">
                <a:solidFill>
                  <a:srgbClr val="003871"/>
                </a:solidFill>
              </a:defRPr>
            </a:lvl3pPr>
            <a:lvl4pPr>
              <a:defRPr sz="1600">
                <a:solidFill>
                  <a:srgbClr val="003871"/>
                </a:solidFill>
              </a:defRPr>
            </a:lvl4pPr>
            <a:lvl5pPr>
              <a:defRPr sz="1600">
                <a:solidFill>
                  <a:srgbClr val="003871"/>
                </a:solidFill>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Rectangle 8"/>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ctangle 9"/>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11" name="Straight Connector 10"/>
          <p:cNvCxnSpPr/>
          <p:nvPr/>
        </p:nvCxnSpPr>
        <p:spPr>
          <a:xfrm>
            <a:off x="0" y="1469832"/>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Rectangle 13"/>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5" name="Picture 14"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16" name="Straight Connector 15"/>
          <p:cNvCxnSpPr/>
          <p:nvPr userDrawn="1"/>
        </p:nvCxnSpPr>
        <p:spPr>
          <a:xfrm>
            <a:off x="0" y="1469832"/>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5" name="Rectangle 4"/>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Rectangle 6"/>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 name="Picture 7"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6" name="Straight Connector 5"/>
          <p:cNvCxnSpPr/>
          <p:nvPr/>
        </p:nvCxnSpPr>
        <p:spPr>
          <a:xfrm>
            <a:off x="0" y="1487230"/>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ctangle 9"/>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Picture 10"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12" name="Straight Connector 11"/>
          <p:cNvCxnSpPr/>
          <p:nvPr userDrawn="1"/>
        </p:nvCxnSpPr>
        <p:spPr>
          <a:xfrm>
            <a:off x="0" y="1487230"/>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Rectangle 3"/>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Rectangle 5"/>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Picture 6"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5" name="Rectangle 4"/>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Picture 8"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3871"/>
                </a:solidFill>
              </a:defRPr>
            </a:lvl1pPr>
          </a:lstStyle>
          <a:p>
            <a:r>
              <a:rPr lang="nb-NO" smtClean="0"/>
              <a:t>Klikk for å redigere tittelstil</a:t>
            </a:r>
            <a:endParaRPr lang="nb-NO" dirty="0"/>
          </a:p>
        </p:txBody>
      </p:sp>
      <p:sp>
        <p:nvSpPr>
          <p:cNvPr id="3" name="Content Placeholder 2"/>
          <p:cNvSpPr>
            <a:spLocks noGrp="1"/>
          </p:cNvSpPr>
          <p:nvPr>
            <p:ph idx="1"/>
          </p:nvPr>
        </p:nvSpPr>
        <p:spPr>
          <a:xfrm>
            <a:off x="3575050" y="273050"/>
            <a:ext cx="5111750" cy="5853113"/>
          </a:xfrm>
        </p:spPr>
        <p:txBody>
          <a:bodyPr/>
          <a:lstStyle>
            <a:lvl1pPr>
              <a:defRPr sz="3200">
                <a:solidFill>
                  <a:srgbClr val="003871"/>
                </a:solidFill>
              </a:defRPr>
            </a:lvl1pPr>
            <a:lvl2pPr>
              <a:defRPr sz="2800">
                <a:solidFill>
                  <a:srgbClr val="003871"/>
                </a:solidFill>
              </a:defRPr>
            </a:lvl2pPr>
            <a:lvl3pPr>
              <a:defRPr sz="2400">
                <a:solidFill>
                  <a:srgbClr val="003871"/>
                </a:solidFill>
              </a:defRPr>
            </a:lvl3pPr>
            <a:lvl4pPr>
              <a:defRPr sz="2000">
                <a:solidFill>
                  <a:srgbClr val="003871"/>
                </a:solidFill>
              </a:defRPr>
            </a:lvl4pPr>
            <a:lvl5pPr>
              <a:defRPr sz="2000">
                <a:solidFill>
                  <a:srgbClr val="003871"/>
                </a:solidFill>
              </a:defRPr>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8" name="Straight Connector 7"/>
          <p:cNvCxnSpPr/>
          <p:nvPr/>
        </p:nvCxnSpPr>
        <p:spPr>
          <a:xfrm>
            <a:off x="457200" y="1435100"/>
            <a:ext cx="3008313"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14" name="Straight Connector 13"/>
          <p:cNvCxnSpPr/>
          <p:nvPr userDrawn="1"/>
        </p:nvCxnSpPr>
        <p:spPr>
          <a:xfrm>
            <a:off x="457200" y="1435100"/>
            <a:ext cx="3008313"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rgbClr val="003871"/>
          </a:solidFill>
        </p:spPr>
        <p:txBody>
          <a:bodyPr anchor="b"/>
          <a:lstStyle>
            <a:lvl1pPr algn="l">
              <a:defRPr sz="2000" b="1">
                <a:solidFill>
                  <a:srgbClr val="FFFFFF"/>
                </a:solidFill>
              </a:defRPr>
            </a:lvl1pPr>
          </a:lstStyle>
          <a:p>
            <a:r>
              <a:rPr lang="nb-NO" smtClean="0"/>
              <a:t>Klikk for å redigere tittelstil</a:t>
            </a:r>
            <a:endParaRPr lang="nb-NO" dirty="0"/>
          </a:p>
        </p:txBody>
      </p:sp>
      <p:sp>
        <p:nvSpPr>
          <p:cNvPr id="3" name="Content Placeholder 2"/>
          <p:cNvSpPr>
            <a:spLocks noGrp="1"/>
          </p:cNvSpPr>
          <p:nvPr>
            <p:ph idx="1"/>
          </p:nvPr>
        </p:nvSpPr>
        <p:spPr>
          <a:xfrm>
            <a:off x="3575050" y="273050"/>
            <a:ext cx="5111750" cy="5853113"/>
          </a:xfrm>
        </p:spPr>
        <p:txBody>
          <a:bodyPr/>
          <a:lstStyle>
            <a:lvl1pPr>
              <a:defRPr sz="3200">
                <a:solidFill>
                  <a:srgbClr val="003871"/>
                </a:solidFill>
              </a:defRPr>
            </a:lvl1pPr>
            <a:lvl2pPr>
              <a:defRPr sz="2800">
                <a:solidFill>
                  <a:srgbClr val="003871"/>
                </a:solidFill>
              </a:defRPr>
            </a:lvl2pPr>
            <a:lvl3pPr>
              <a:defRPr sz="2400">
                <a:solidFill>
                  <a:srgbClr val="003871"/>
                </a:solidFill>
              </a:defRPr>
            </a:lvl3pPr>
            <a:lvl4pPr>
              <a:defRPr sz="2000">
                <a:solidFill>
                  <a:srgbClr val="003871"/>
                </a:solidFill>
              </a:defRPr>
            </a:lvl4pPr>
            <a:lvl5pPr>
              <a:defRPr sz="2000">
                <a:solidFill>
                  <a:srgbClr val="003871"/>
                </a:solidFill>
              </a:defRPr>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half" idx="2"/>
          </p:nvPr>
        </p:nvSpPr>
        <p:spPr>
          <a:xfrm>
            <a:off x="457200" y="1435100"/>
            <a:ext cx="3008313" cy="4691063"/>
          </a:xfrm>
          <a:solidFill>
            <a:srgbClr val="39AEBB"/>
          </a:solidFill>
        </p:spPr>
        <p:txBody>
          <a:bodyPr/>
          <a:lstStyle>
            <a:lvl1pPr marL="0" indent="0">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bg>
      <p:bgPr>
        <a:solidFill>
          <a:srgbClr val="0038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32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Picture 10" descr="Logo negati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ctangle 9"/>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803" r:id="rId15"/>
    <p:sldLayoutId id="2147483793" r:id="rId16"/>
    <p:sldLayoutId id="2147483794" r:id="rId17"/>
    <p:sldLayoutId id="2147483795" r:id="rId18"/>
    <p:sldLayoutId id="2147483796" r:id="rId19"/>
    <p:sldLayoutId id="2147483797" r:id="rId20"/>
    <p:sldLayoutId id="2147483798" r:id="rId21"/>
    <p:sldLayoutId id="2147483799" r:id="rId22"/>
    <p:sldLayoutId id="2147483804" r:id="rId23"/>
    <p:sldLayoutId id="2147483800" r:id="rId24"/>
    <p:sldLayoutId id="2147483801" r:id="rId25"/>
    <p:sldLayoutId id="2147483802" r:id="rId26"/>
    <p:sldLayoutId id="2147483805" r:id="rId27"/>
  </p:sldLayoutIdLst>
  <p:timing>
    <p:tnLst>
      <p:par>
        <p:cTn id="1" dur="indefinite" restart="never" nodeType="tmRoot"/>
      </p:par>
    </p:tnLst>
  </p:timing>
  <p:txStyles>
    <p:titleStyle>
      <a:lvl1pPr algn="ctr" defTabSz="457200" rtl="0" eaLnBrk="1" latinLnBrk="0" hangingPunct="1">
        <a:spcBef>
          <a:spcPct val="0"/>
        </a:spcBef>
        <a:buNone/>
        <a:defRPr sz="4400" kern="1200">
          <a:solidFill>
            <a:srgbClr val="00387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387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387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387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387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387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fhi.no/nettpub/handhygien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scormdeler.helsenord.no/div/kurs/hyg/story_html5.html" TargetMode="External"/><Relationship Id="rId5" Type="http://schemas.openxmlformats.org/officeDocument/2006/relationships/image" Target="../media/image43.png"/><Relationship Id="rId4" Type="http://schemas.openxmlformats.org/officeDocument/2006/relationships/hyperlink" Target="https://www.fhi.no/sv/forebygging-i-helsetjenesten/handhygie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165163727"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cstate="email">
            <a:extLst>
              <a:ext uri="{28A0092B-C50C-407E-A947-70E740481C1C}">
                <a14:useLocalDpi xmlns:a14="http://schemas.microsoft.com/office/drawing/2010/main"/>
              </a:ext>
            </a:extLst>
          </a:blip>
          <a:srcRect b="20952"/>
          <a:stretch/>
        </p:blipFill>
        <p:spPr>
          <a:xfrm>
            <a:off x="1621464" y="406658"/>
            <a:ext cx="5582093" cy="4412512"/>
          </a:xfrm>
          <a:prstGeom prst="rect">
            <a:avLst/>
          </a:prstGeom>
        </p:spPr>
      </p:pic>
      <p:sp>
        <p:nvSpPr>
          <p:cNvPr id="3" name="Subtitle 2"/>
          <p:cNvSpPr>
            <a:spLocks noGrp="1"/>
          </p:cNvSpPr>
          <p:nvPr>
            <p:ph type="subTitle" idx="1"/>
          </p:nvPr>
        </p:nvSpPr>
        <p:spPr>
          <a:xfrm>
            <a:off x="186068" y="4279533"/>
            <a:ext cx="7641070" cy="1694264"/>
          </a:xfrm>
        </p:spPr>
        <p:txBody>
          <a:bodyPr rtlCol="0">
            <a:normAutofit fontScale="92500" lnSpcReduction="20000"/>
          </a:bodyPr>
          <a:lstStyle/>
          <a:p>
            <a:pPr algn="r" eaLnBrk="1" fontAlgn="auto" hangingPunct="1">
              <a:spcAft>
                <a:spcPts val="0"/>
              </a:spcAft>
              <a:buFont typeface="Arial"/>
              <a:buNone/>
              <a:defRPr/>
            </a:pPr>
            <a:endParaRPr lang="nb-NO" sz="2800" dirty="0" smtClean="0"/>
          </a:p>
          <a:p>
            <a:pPr>
              <a:defRPr/>
            </a:pPr>
            <a:r>
              <a:rPr lang="nb-NO" sz="4800" b="1" dirty="0" smtClean="0">
                <a:solidFill>
                  <a:schemeClr val="tx2"/>
                </a:solidFill>
              </a:rPr>
              <a:t>Håndhygiene og hanskebruk i helseinstitusjoner</a:t>
            </a:r>
            <a:endParaRPr lang="nb-NO" sz="4800" b="1" dirty="0">
              <a:solidFill>
                <a:schemeClr val="tx2"/>
              </a:solidFill>
              <a:latin typeface="+mj-lt"/>
              <a:ea typeface="+mj-ea"/>
              <a:cs typeface="+mj-cs"/>
            </a:endParaRPr>
          </a:p>
        </p:txBody>
      </p:sp>
      <p:sp>
        <p:nvSpPr>
          <p:cNvPr id="2" name="TekstSylinder 1"/>
          <p:cNvSpPr txBox="1"/>
          <p:nvPr/>
        </p:nvSpPr>
        <p:spPr>
          <a:xfrm>
            <a:off x="-946299" y="6138407"/>
            <a:ext cx="6373696" cy="707886"/>
          </a:xfrm>
          <a:prstGeom prst="rect">
            <a:avLst/>
          </a:prstGeom>
          <a:noFill/>
        </p:spPr>
        <p:txBody>
          <a:bodyPr wrap="square" rtlCol="0">
            <a:spAutoFit/>
          </a:bodyPr>
          <a:lstStyle/>
          <a:p>
            <a:pPr algn="r">
              <a:defRPr/>
            </a:pPr>
            <a:r>
              <a:rPr lang="nb-NO" sz="2000" b="1" dirty="0">
                <a:solidFill>
                  <a:schemeClr val="bg1">
                    <a:lumMod val="50000"/>
                  </a:schemeClr>
                </a:solidFill>
                <a:latin typeface="+mj-lt"/>
                <a:ea typeface="+mj-ea"/>
                <a:cs typeface="+mj-cs"/>
              </a:rPr>
              <a:t>Nasjonal arbeidsgruppe for markering av 5. mai </a:t>
            </a:r>
          </a:p>
          <a:p>
            <a:endParaRPr lang="nb-NO" sz="2000" dirty="0">
              <a:solidFill>
                <a:schemeClr val="bg1">
                  <a:lumMod val="50000"/>
                </a:schemeClr>
              </a:solidFill>
            </a:endParaRPr>
          </a:p>
        </p:txBody>
      </p:sp>
    </p:spTree>
    <p:extLst>
      <p:ext uri="{BB962C8B-B14F-4D97-AF65-F5344CB8AC3E}">
        <p14:creationId xmlns:p14="http://schemas.microsoft.com/office/powerpoint/2010/main" val="525289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a:off x="323850" y="2057400"/>
            <a:ext cx="4032250" cy="4406900"/>
          </a:xfrm>
          <a:prstGeom prst="roundRect">
            <a:avLst>
              <a:gd name="adj" fmla="val 10407"/>
            </a:avLst>
          </a:prstGeom>
          <a:solidFill>
            <a:srgbClr val="FFCC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r>
              <a:rPr lang="en-GB" altLang="nb-NO" sz="1800" b="1" dirty="0">
                <a:ea typeface="Geneva"/>
                <a:cs typeface="Geneva"/>
              </a:rPr>
              <a:t>HELSETJENESTEOMRÅDE </a:t>
            </a:r>
          </a:p>
        </p:txBody>
      </p:sp>
      <p:sp>
        <p:nvSpPr>
          <p:cNvPr id="40963" name="AutoShape 3"/>
          <p:cNvSpPr>
            <a:spLocks noChangeArrowheads="1"/>
          </p:cNvSpPr>
          <p:nvPr/>
        </p:nvSpPr>
        <p:spPr bwMode="auto">
          <a:xfrm>
            <a:off x="611188" y="2454275"/>
            <a:ext cx="3656012" cy="3665538"/>
          </a:xfrm>
          <a:prstGeom prst="roundRect">
            <a:avLst>
              <a:gd name="adj" fmla="val 16667"/>
            </a:avLst>
          </a:prstGeom>
          <a:solidFill>
            <a:schemeClr val="bg2"/>
          </a:solidFill>
          <a:ln w="38100">
            <a:solidFill>
              <a:schemeClr val="tx1"/>
            </a:solidFill>
            <a:prstDash val="dash"/>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GB" altLang="nb-NO" sz="1800" dirty="0">
              <a:ea typeface="Geneva"/>
              <a:cs typeface="Geneva"/>
            </a:endParaRPr>
          </a:p>
        </p:txBody>
      </p:sp>
      <p:sp>
        <p:nvSpPr>
          <p:cNvPr id="40964" name="AutoShape 4"/>
          <p:cNvSpPr>
            <a:spLocks noChangeArrowheads="1"/>
          </p:cNvSpPr>
          <p:nvPr/>
        </p:nvSpPr>
        <p:spPr bwMode="auto">
          <a:xfrm>
            <a:off x="611188" y="2476500"/>
            <a:ext cx="3656012" cy="3665538"/>
          </a:xfrm>
          <a:prstGeom prst="roundRect">
            <a:avLst>
              <a:gd name="adj" fmla="val 16667"/>
            </a:avLst>
          </a:pr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GB" altLang="nb-NO" sz="1800" dirty="0">
              <a:ea typeface="Geneva"/>
              <a:cs typeface="Geneva"/>
            </a:endParaRPr>
          </a:p>
        </p:txBody>
      </p:sp>
      <p:pic>
        <p:nvPicPr>
          <p:cNvPr id="40965" name="Picture 5" descr="Healthcare zone patient b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450" y="2670969"/>
            <a:ext cx="2664953" cy="301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6"/>
          <p:cNvSpPr txBox="1">
            <a:spLocks noChangeArrowheads="1"/>
          </p:cNvSpPr>
          <p:nvPr/>
        </p:nvSpPr>
        <p:spPr bwMode="auto">
          <a:xfrm>
            <a:off x="1749425" y="2487613"/>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r>
              <a:rPr lang="en-GB" altLang="nb-NO" sz="1800" b="1" dirty="0">
                <a:ea typeface="Geneva"/>
                <a:cs typeface="Geneva"/>
              </a:rPr>
              <a:t>PASIENTSONE</a:t>
            </a:r>
          </a:p>
        </p:txBody>
      </p:sp>
      <p:pic>
        <p:nvPicPr>
          <p:cNvPr id="40967" name="Picture 11" descr="moni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0" y="2717800"/>
            <a:ext cx="8620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0" descr="tabledenui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1225" y="3786188"/>
            <a:ext cx="915988"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Rectangle 5"/>
          <p:cNvSpPr>
            <a:spLocks noGrp="1" noChangeArrowheads="1"/>
          </p:cNvSpPr>
          <p:nvPr>
            <p:ph type="title" idx="4294967295"/>
          </p:nvPr>
        </p:nvSpPr>
        <p:spPr>
          <a:xfrm>
            <a:off x="612775" y="493713"/>
            <a:ext cx="7918450" cy="895350"/>
          </a:xfrm>
        </p:spPr>
        <p:txBody>
          <a:bodyPr>
            <a:normAutofit/>
          </a:bodyPr>
          <a:lstStyle/>
          <a:p>
            <a:r>
              <a:rPr lang="nb-NO" altLang="nb-NO" sz="4000" b="1" dirty="0"/>
              <a:t>Helsetjenesteområdet</a:t>
            </a:r>
          </a:p>
        </p:txBody>
      </p:sp>
      <p:sp>
        <p:nvSpPr>
          <p:cNvPr id="19" name="Rectangle 3"/>
          <p:cNvSpPr txBox="1">
            <a:spLocks noChangeArrowheads="1"/>
          </p:cNvSpPr>
          <p:nvPr/>
        </p:nvSpPr>
        <p:spPr bwMode="auto">
          <a:xfrm>
            <a:off x="4267200" y="1612900"/>
            <a:ext cx="4800600" cy="4718049"/>
          </a:xfrm>
          <a:prstGeom prst="rect">
            <a:avLst/>
          </a:prstGeom>
          <a:noFill/>
          <a:ln>
            <a:noFill/>
          </a:ln>
          <a:extLst/>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ts val="600"/>
              </a:spcAft>
              <a:buFont typeface="Wingdings" pitchFamily="2" charset="2"/>
              <a:buNone/>
              <a:defRPr/>
            </a:pPr>
            <a:r>
              <a:rPr lang="nb-NO" sz="2200" dirty="0">
                <a:solidFill>
                  <a:schemeClr val="tx2">
                    <a:lumMod val="75000"/>
                  </a:schemeClr>
                </a:solidFill>
              </a:rPr>
              <a:t>   </a:t>
            </a:r>
            <a:r>
              <a:rPr lang="nb-NO" sz="2200" dirty="0" smtClean="0">
                <a:solidFill>
                  <a:schemeClr val="tx2">
                    <a:lumMod val="75000"/>
                  </a:schemeClr>
                </a:solidFill>
              </a:rPr>
              <a:t>  </a:t>
            </a:r>
            <a:r>
              <a:rPr lang="nb-NO" sz="2400" b="1" dirty="0">
                <a:solidFill>
                  <a:srgbClr val="003871"/>
                </a:solidFill>
              </a:rPr>
              <a:t>Helsetjenesteområdet: </a:t>
            </a:r>
            <a:r>
              <a:rPr lang="nb-NO" sz="2400" dirty="0">
                <a:solidFill>
                  <a:srgbClr val="003871"/>
                </a:solidFill>
              </a:rPr>
              <a:t>o</a:t>
            </a:r>
            <a:r>
              <a:rPr lang="nb-NO" sz="2400" dirty="0" smtClean="0">
                <a:solidFill>
                  <a:srgbClr val="003871"/>
                </a:solidFill>
              </a:rPr>
              <a:t>mfatter </a:t>
            </a:r>
            <a:r>
              <a:rPr lang="nb-NO" sz="2400" dirty="0">
                <a:solidFill>
                  <a:srgbClr val="003871"/>
                </a:solidFill>
              </a:rPr>
              <a:t>alle flater utenfor pasientsonen til pasient X. </a:t>
            </a:r>
          </a:p>
          <a:p>
            <a:pPr eaLnBrk="1" hangingPunct="1">
              <a:spcAft>
                <a:spcPts val="600"/>
              </a:spcAft>
              <a:buFont typeface="Arial" pitchFamily="34" charset="0"/>
              <a:buNone/>
              <a:defRPr/>
            </a:pPr>
            <a:r>
              <a:rPr lang="nb-NO" sz="2400" dirty="0">
                <a:solidFill>
                  <a:srgbClr val="003871"/>
                </a:solidFill>
              </a:rPr>
              <a:t>     Det </a:t>
            </a:r>
            <a:r>
              <a:rPr lang="nb-NO" sz="2400" dirty="0" smtClean="0">
                <a:solidFill>
                  <a:srgbClr val="003871"/>
                </a:solidFill>
              </a:rPr>
              <a:t>inkluderer </a:t>
            </a:r>
            <a:r>
              <a:rPr lang="nb-NO" sz="2400" dirty="0">
                <a:solidFill>
                  <a:srgbClr val="003871"/>
                </a:solidFill>
              </a:rPr>
              <a:t>andre pasienter og deres pasientsoner og det øvrige miljøet i helseinstitusjonen. </a:t>
            </a:r>
          </a:p>
          <a:p>
            <a:pPr eaLnBrk="1" hangingPunct="1">
              <a:spcAft>
                <a:spcPts val="600"/>
              </a:spcAft>
              <a:buFont typeface="Arial" pitchFamily="34" charset="0"/>
              <a:buNone/>
              <a:defRPr/>
            </a:pPr>
            <a:r>
              <a:rPr lang="nb-NO" sz="2400" dirty="0">
                <a:solidFill>
                  <a:srgbClr val="003871"/>
                </a:solidFill>
              </a:rPr>
              <a:t>     Helsetjenesteområdet er karakterisert av nærvær av forskjellige og tallrike mikrobearter, inkludert multiresistente organismer.</a:t>
            </a:r>
          </a:p>
          <a:p>
            <a:pPr marL="540000" lvl="1" eaLnBrk="1" hangingPunct="1">
              <a:buFont typeface="Arial" pitchFamily="34" charset="0"/>
              <a:buNone/>
              <a:defRPr/>
            </a:pPr>
            <a:endParaRPr lang="en-GB" sz="2400" dirty="0"/>
          </a:p>
        </p:txBody>
      </p:sp>
    </p:spTree>
    <p:extLst>
      <p:ext uri="{BB962C8B-B14F-4D97-AF65-F5344CB8AC3E}">
        <p14:creationId xmlns:p14="http://schemas.microsoft.com/office/powerpoint/2010/main" val="147589866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0413" y="2790825"/>
            <a:ext cx="4078287"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457200" y="221771"/>
            <a:ext cx="8229600" cy="1143000"/>
          </a:xfrm>
        </p:spPr>
        <p:txBody>
          <a:bodyPr>
            <a:normAutofit/>
          </a:bodyPr>
          <a:lstStyle/>
          <a:p>
            <a:pPr defTabSz="914400" eaLnBrk="1" hangingPunct="1">
              <a:defRPr/>
            </a:pPr>
            <a:r>
              <a:rPr lang="nb-NO" sz="4000" b="1" dirty="0"/>
              <a:t>Håndhygiene til rett tid </a:t>
            </a:r>
          </a:p>
        </p:txBody>
      </p:sp>
      <p:sp>
        <p:nvSpPr>
          <p:cNvPr id="41988" name="Plassholder for innhold 2"/>
          <p:cNvSpPr>
            <a:spLocks noGrp="1"/>
          </p:cNvSpPr>
          <p:nvPr>
            <p:ph idx="1"/>
          </p:nvPr>
        </p:nvSpPr>
        <p:spPr>
          <a:xfrm>
            <a:off x="784225" y="1600200"/>
            <a:ext cx="7902575" cy="4525963"/>
          </a:xfrm>
        </p:spPr>
        <p:txBody>
          <a:bodyPr/>
          <a:lstStyle/>
          <a:p>
            <a:pPr marL="0" indent="0">
              <a:spcBef>
                <a:spcPct val="0"/>
              </a:spcBef>
              <a:buFont typeface="Arial" pitchFamily="34" charset="0"/>
              <a:buNone/>
            </a:pPr>
            <a:r>
              <a:rPr lang="nb-NO" altLang="nb-NO" sz="2400" dirty="0"/>
              <a:t>Basert på dette geografiske konseptet har WHO definert 5 indikasjoner for når man må utføre håndhygiene under pleie/behandling:</a:t>
            </a:r>
          </a:p>
          <a:p>
            <a:pPr marL="0" indent="0">
              <a:buFont typeface="Arial" pitchFamily="34" charset="0"/>
              <a:buNone/>
            </a:pPr>
            <a:endParaRPr lang="nb-NO" altLang="nb-NO" b="1" dirty="0" smtClean="0"/>
          </a:p>
          <a:p>
            <a:pPr marL="0" indent="0">
              <a:buFont typeface="Arial" pitchFamily="34" charset="0"/>
              <a:buNone/>
            </a:pPr>
            <a:r>
              <a:rPr lang="nb-NO" altLang="nb-NO" b="1" dirty="0" smtClean="0"/>
              <a:t>”</a:t>
            </a:r>
            <a:r>
              <a:rPr lang="en-US" altLang="nb-NO" b="1" dirty="0" smtClean="0"/>
              <a:t>Five Moments for</a:t>
            </a:r>
          </a:p>
          <a:p>
            <a:pPr marL="0" indent="0">
              <a:buFont typeface="Arial" pitchFamily="34" charset="0"/>
              <a:buNone/>
            </a:pPr>
            <a:r>
              <a:rPr lang="en-US" altLang="nb-NO" b="1" dirty="0" smtClean="0"/>
              <a:t> Hand Hygiene”</a:t>
            </a:r>
            <a:endParaRPr lang="nb-NO" altLang="nb-NO" b="1" dirty="0" smtClean="0"/>
          </a:p>
        </p:txBody>
      </p:sp>
    </p:spTree>
    <p:extLst>
      <p:ext uri="{BB962C8B-B14F-4D97-AF65-F5344CB8AC3E}">
        <p14:creationId xmlns:p14="http://schemas.microsoft.com/office/powerpoint/2010/main" val="3716651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19" descr="5 Moments_PATIENTS-03"/>
          <p:cNvPicPr>
            <a:picLocks noChangeAspect="1" noChangeArrowheads="1"/>
          </p:cNvPicPr>
          <p:nvPr/>
        </p:nvPicPr>
        <p:blipFill>
          <a:blip r:embed="rId3" cstate="email">
            <a:extLst>
              <a:ext uri="{28A0092B-C50C-407E-A947-70E740481C1C}">
                <a14:useLocalDpi xmlns:a14="http://schemas.microsoft.com/office/drawing/2010/main"/>
              </a:ext>
            </a:extLst>
          </a:blip>
          <a:srcRect l="16458" t="7195" r="26097" b="15329"/>
          <a:stretch>
            <a:fillRect/>
          </a:stretch>
        </p:blipFill>
        <p:spPr bwMode="auto">
          <a:xfrm>
            <a:off x="5408996" y="1628775"/>
            <a:ext cx="3628641" cy="419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7"/>
          <p:cNvSpPr>
            <a:spLocks noGrp="1" noChangeArrowheads="1"/>
          </p:cNvSpPr>
          <p:nvPr>
            <p:ph type="title" idx="4294967295"/>
          </p:nvPr>
        </p:nvSpPr>
        <p:spPr>
          <a:xfrm>
            <a:off x="-106362" y="200189"/>
            <a:ext cx="9144000" cy="1081088"/>
          </a:xfrm>
        </p:spPr>
        <p:txBody>
          <a:bodyPr>
            <a:noAutofit/>
          </a:bodyPr>
          <a:lstStyle/>
          <a:p>
            <a:r>
              <a:rPr lang="nb-NO" altLang="nb-NO" sz="4000" b="1" dirty="0"/>
              <a:t>Indikasjon 1  - </a:t>
            </a:r>
            <a:r>
              <a:rPr lang="nb-NO" altLang="nb-NO" sz="4000" b="1" dirty="0" smtClean="0"/>
              <a:t>Før </a:t>
            </a:r>
            <a:r>
              <a:rPr lang="nb-NO" altLang="nb-NO" sz="4000" b="1" dirty="0"/>
              <a:t>kontakt </a:t>
            </a:r>
            <a:r>
              <a:rPr lang="nb-NO" altLang="nb-NO" sz="4000" b="1" dirty="0" smtClean="0"/>
              <a:t/>
            </a:r>
            <a:br>
              <a:rPr lang="nb-NO" altLang="nb-NO" sz="4000" b="1" dirty="0" smtClean="0"/>
            </a:br>
            <a:r>
              <a:rPr lang="nb-NO" altLang="nb-NO" sz="4000" b="1" dirty="0" smtClean="0"/>
              <a:t>med </a:t>
            </a:r>
            <a:r>
              <a:rPr lang="nb-NO" altLang="nb-NO" sz="4000" b="1" dirty="0"/>
              <a:t>pasient </a:t>
            </a:r>
            <a:r>
              <a:rPr lang="nb-NO" altLang="nb-NO" sz="4000" b="1" dirty="0" smtClean="0"/>
              <a:t>eller </a:t>
            </a:r>
            <a:r>
              <a:rPr lang="nb-NO" altLang="nb-NO" sz="4000" b="1" dirty="0"/>
              <a:t>pasientens omgivelser</a:t>
            </a:r>
            <a:endParaRPr lang="en-GB" altLang="nb-NO" sz="4000" b="1" dirty="0"/>
          </a:p>
        </p:txBody>
      </p:sp>
      <p:sp>
        <p:nvSpPr>
          <p:cNvPr id="43012" name="Rectangle 5"/>
          <p:cNvSpPr>
            <a:spLocks noChangeArrowheads="1"/>
          </p:cNvSpPr>
          <p:nvPr/>
        </p:nvSpPr>
        <p:spPr bwMode="auto">
          <a:xfrm>
            <a:off x="74428" y="1491733"/>
            <a:ext cx="4763386" cy="493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b-NO" altLang="nb-NO" sz="2200" b="1" dirty="0">
                <a:solidFill>
                  <a:schemeClr val="tx2">
                    <a:lumMod val="75000"/>
                  </a:schemeClr>
                </a:solidFill>
              </a:rPr>
              <a:t>Når?</a:t>
            </a:r>
          </a:p>
          <a:p>
            <a:pPr eaLnBrk="1" hangingPunct="1">
              <a:spcBef>
                <a:spcPct val="0"/>
              </a:spcBef>
              <a:buNone/>
            </a:pPr>
            <a:r>
              <a:rPr lang="nb-NO" altLang="nb-NO" sz="2200" dirty="0">
                <a:solidFill>
                  <a:srgbClr val="003871"/>
                </a:solidFill>
                <a:latin typeface="+mn-lt"/>
              </a:rPr>
              <a:t>Utfør håndhygiene før du berører en pasient eller gjenstander i pasientens nærmeste omgivelser (pasientsonen).</a:t>
            </a:r>
          </a:p>
          <a:p>
            <a:pPr eaLnBrk="1" hangingPunct="1">
              <a:spcBef>
                <a:spcPct val="0"/>
              </a:spcBef>
              <a:buFontTx/>
              <a:buNone/>
            </a:pPr>
            <a:endParaRPr lang="nb-NO" altLang="nb-NO" sz="2200" b="1" dirty="0">
              <a:solidFill>
                <a:schemeClr val="tx2">
                  <a:lumMod val="75000"/>
                </a:schemeClr>
              </a:solidFill>
            </a:endParaRPr>
          </a:p>
          <a:p>
            <a:pPr eaLnBrk="1" hangingPunct="1">
              <a:spcBef>
                <a:spcPct val="0"/>
              </a:spcBef>
              <a:buFontTx/>
              <a:buNone/>
            </a:pPr>
            <a:r>
              <a:rPr lang="nb-NO" altLang="nb-NO" sz="2200" b="1" dirty="0">
                <a:solidFill>
                  <a:schemeClr val="tx2">
                    <a:lumMod val="75000"/>
                  </a:schemeClr>
                </a:solidFill>
              </a:rPr>
              <a:t>Hvorfor? </a:t>
            </a:r>
          </a:p>
          <a:p>
            <a:pPr eaLnBrk="1" hangingPunct="1">
              <a:spcBef>
                <a:spcPct val="0"/>
              </a:spcBef>
              <a:buFontTx/>
              <a:buNone/>
            </a:pPr>
            <a:r>
              <a:rPr lang="nb-NO" altLang="nb-NO" sz="2200" dirty="0">
                <a:solidFill>
                  <a:srgbClr val="003871"/>
                </a:solidFill>
                <a:latin typeface="+mn-lt"/>
              </a:rPr>
              <a:t>For å beskytte pasienten mot </a:t>
            </a:r>
            <a:r>
              <a:rPr lang="nb-NO" altLang="nb-NO" sz="2200" dirty="0" smtClean="0">
                <a:solidFill>
                  <a:srgbClr val="003871"/>
                </a:solidFill>
                <a:latin typeface="+mn-lt"/>
              </a:rPr>
              <a:t>potensielt sykdomsfremkallende mikroorganismer </a:t>
            </a:r>
            <a:r>
              <a:rPr lang="nb-NO" altLang="nb-NO" sz="2200" dirty="0">
                <a:solidFill>
                  <a:srgbClr val="003871"/>
                </a:solidFill>
                <a:latin typeface="+mn-lt"/>
              </a:rPr>
              <a:t>du har på hendene.</a:t>
            </a:r>
          </a:p>
          <a:p>
            <a:pPr eaLnBrk="1" hangingPunct="1">
              <a:spcBef>
                <a:spcPct val="0"/>
              </a:spcBef>
              <a:buFontTx/>
              <a:buNone/>
            </a:pPr>
            <a:endParaRPr lang="nb-NO" altLang="nb-NO" sz="2200" dirty="0">
              <a:solidFill>
                <a:schemeClr val="tx2">
                  <a:lumMod val="75000"/>
                </a:schemeClr>
              </a:solidFill>
              <a:ea typeface="MS PGothic" pitchFamily="34" charset="-128"/>
            </a:endParaRPr>
          </a:p>
          <a:p>
            <a:pPr>
              <a:spcBef>
                <a:spcPct val="0"/>
              </a:spcBef>
              <a:buFontTx/>
              <a:buNone/>
            </a:pPr>
            <a:r>
              <a:rPr lang="nb-NO" altLang="nb-NO" sz="2200" b="1" dirty="0">
                <a:solidFill>
                  <a:schemeClr val="tx2">
                    <a:lumMod val="75000"/>
                  </a:schemeClr>
                </a:solidFill>
                <a:ea typeface="MS PGothic" pitchFamily="34" charset="-128"/>
              </a:rPr>
              <a:t>Eksempler:</a:t>
            </a:r>
          </a:p>
          <a:p>
            <a:pPr eaLnBrk="1" hangingPunct="1">
              <a:buFontTx/>
              <a:buNone/>
            </a:pPr>
            <a:r>
              <a:rPr lang="nb-NO" altLang="nb-NO" sz="2200" dirty="0">
                <a:solidFill>
                  <a:srgbClr val="003871"/>
                </a:solidFill>
                <a:latin typeface="+mn-lt"/>
              </a:rPr>
              <a:t>Håndhilsning, personlig pleie, gå-trening, massasje, måle puls, blodtrykk, EKG, rydde nattbord med mer</a:t>
            </a:r>
            <a:r>
              <a:rPr lang="nb-NO" altLang="nb-NO" sz="2400" dirty="0">
                <a:solidFill>
                  <a:schemeClr val="tx2">
                    <a:lumMod val="75000"/>
                  </a:schemeClr>
                </a:solidFill>
              </a:rPr>
              <a:t>.</a:t>
            </a:r>
          </a:p>
        </p:txBody>
      </p:sp>
      <p:pic>
        <p:nvPicPr>
          <p:cNvPr id="43013" name="Picture 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7099" y="2991139"/>
            <a:ext cx="1227765" cy="115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22330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19" descr="5 Moments_PATIENTS-03"/>
          <p:cNvPicPr>
            <a:picLocks noChangeAspect="1" noChangeArrowheads="1"/>
          </p:cNvPicPr>
          <p:nvPr/>
        </p:nvPicPr>
        <p:blipFill>
          <a:blip r:embed="rId3" cstate="email">
            <a:extLst>
              <a:ext uri="{28A0092B-C50C-407E-A947-70E740481C1C}">
                <a14:useLocalDpi xmlns:a14="http://schemas.microsoft.com/office/drawing/2010/main"/>
              </a:ext>
            </a:extLst>
          </a:blip>
          <a:srcRect l="16458" t="7195" r="26097" b="15329"/>
          <a:stretch>
            <a:fillRect/>
          </a:stretch>
        </p:blipFill>
        <p:spPr bwMode="auto">
          <a:xfrm>
            <a:off x="108094" y="1754371"/>
            <a:ext cx="3783274" cy="43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7"/>
          <p:cNvSpPr>
            <a:spLocks noGrp="1" noChangeArrowheads="1"/>
          </p:cNvSpPr>
          <p:nvPr>
            <p:ph type="title" idx="4294967295"/>
          </p:nvPr>
        </p:nvSpPr>
        <p:spPr>
          <a:xfrm>
            <a:off x="271463" y="274638"/>
            <a:ext cx="8415337" cy="850900"/>
          </a:xfrm>
        </p:spPr>
        <p:txBody>
          <a:bodyPr>
            <a:noAutofit/>
          </a:bodyPr>
          <a:lstStyle/>
          <a:p>
            <a:pPr eaLnBrk="1" hangingPunct="1"/>
            <a:r>
              <a:rPr lang="nb-NO" altLang="nb-NO" sz="4000" b="1" dirty="0"/>
              <a:t>Indikasjon  2 – </a:t>
            </a:r>
            <a:br>
              <a:rPr lang="nb-NO" altLang="nb-NO" sz="4000" b="1" dirty="0"/>
            </a:br>
            <a:r>
              <a:rPr lang="nb-NO" altLang="nb-NO" sz="4000" b="1" dirty="0"/>
              <a:t>Før rene/aseptiske oppgaver</a:t>
            </a:r>
          </a:p>
        </p:txBody>
      </p:sp>
      <p:sp>
        <p:nvSpPr>
          <p:cNvPr id="44036" name="Rectangle 5"/>
          <p:cNvSpPr>
            <a:spLocks noChangeArrowheads="1"/>
          </p:cNvSpPr>
          <p:nvPr/>
        </p:nvSpPr>
        <p:spPr bwMode="auto">
          <a:xfrm>
            <a:off x="4160693" y="1410355"/>
            <a:ext cx="498330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b-NO" altLang="nb-NO" sz="2200" b="1" dirty="0">
                <a:solidFill>
                  <a:schemeClr val="tx2">
                    <a:lumMod val="75000"/>
                  </a:schemeClr>
                </a:solidFill>
              </a:rPr>
              <a:t>Når? </a:t>
            </a:r>
          </a:p>
          <a:p>
            <a:pPr>
              <a:spcBef>
                <a:spcPct val="0"/>
              </a:spcBef>
              <a:buNone/>
            </a:pPr>
            <a:r>
              <a:rPr lang="nb-NO" altLang="nb-NO" sz="2200" dirty="0">
                <a:solidFill>
                  <a:srgbClr val="003871"/>
                </a:solidFill>
                <a:latin typeface="+mn-lt"/>
              </a:rPr>
              <a:t>Utfør håndhygiene umiddelbart før en ren/aseptisk oppgave.</a:t>
            </a:r>
          </a:p>
          <a:p>
            <a:pPr eaLnBrk="1" hangingPunct="1">
              <a:spcBef>
                <a:spcPct val="0"/>
              </a:spcBef>
              <a:buFontTx/>
              <a:buNone/>
            </a:pPr>
            <a:endParaRPr lang="nb-NO" altLang="nb-NO" sz="2200" b="1" dirty="0">
              <a:solidFill>
                <a:schemeClr val="tx2">
                  <a:lumMod val="75000"/>
                </a:schemeClr>
              </a:solidFill>
            </a:endParaRPr>
          </a:p>
          <a:p>
            <a:pPr eaLnBrk="1" hangingPunct="1">
              <a:spcBef>
                <a:spcPct val="0"/>
              </a:spcBef>
              <a:buFontTx/>
              <a:buNone/>
            </a:pPr>
            <a:r>
              <a:rPr lang="nb-NO" altLang="nb-NO" sz="2200" b="1" dirty="0">
                <a:solidFill>
                  <a:schemeClr val="tx2">
                    <a:lumMod val="75000"/>
                  </a:schemeClr>
                </a:solidFill>
              </a:rPr>
              <a:t>Hvorfor? </a:t>
            </a:r>
          </a:p>
          <a:p>
            <a:pPr>
              <a:spcBef>
                <a:spcPct val="0"/>
              </a:spcBef>
              <a:buNone/>
            </a:pPr>
            <a:r>
              <a:rPr lang="nb-NO" altLang="nb-NO" sz="2200" dirty="0">
                <a:solidFill>
                  <a:srgbClr val="003871"/>
                </a:solidFill>
                <a:latin typeface="+mn-lt"/>
              </a:rPr>
              <a:t>For å beskytte pasienten mot at skadelige mikroorganismer, inkludert pasientens egne mikroorganismer, trenger inn i hans eller hennes kropp.</a:t>
            </a:r>
          </a:p>
          <a:p>
            <a:pPr eaLnBrk="1" hangingPunct="1">
              <a:spcBef>
                <a:spcPct val="0"/>
              </a:spcBef>
              <a:buFontTx/>
              <a:buNone/>
            </a:pPr>
            <a:endParaRPr lang="nb-NO" altLang="nb-NO" sz="2200" dirty="0">
              <a:solidFill>
                <a:schemeClr val="tx2">
                  <a:lumMod val="75000"/>
                </a:schemeClr>
              </a:solidFill>
            </a:endParaRPr>
          </a:p>
          <a:p>
            <a:pPr>
              <a:spcBef>
                <a:spcPct val="0"/>
              </a:spcBef>
              <a:buFontTx/>
              <a:buNone/>
            </a:pPr>
            <a:r>
              <a:rPr lang="nb-NO" altLang="nb-NO" sz="2200" b="1" dirty="0">
                <a:solidFill>
                  <a:schemeClr val="tx2">
                    <a:lumMod val="75000"/>
                  </a:schemeClr>
                </a:solidFill>
                <a:ea typeface="MS PGothic" pitchFamily="34" charset="-128"/>
              </a:rPr>
              <a:t>Eksempler:</a:t>
            </a:r>
          </a:p>
          <a:p>
            <a:pPr>
              <a:spcBef>
                <a:spcPct val="0"/>
              </a:spcBef>
              <a:buNone/>
            </a:pPr>
            <a:r>
              <a:rPr lang="nb-NO" altLang="nb-NO" sz="2200" dirty="0">
                <a:solidFill>
                  <a:srgbClr val="003871"/>
                </a:solidFill>
                <a:latin typeface="+mn-lt"/>
              </a:rPr>
              <a:t>Berøring av slimhinneområder (munn, nese, </a:t>
            </a:r>
            <a:r>
              <a:rPr lang="nb-NO" altLang="nb-NO" sz="2200" dirty="0" smtClean="0">
                <a:solidFill>
                  <a:srgbClr val="003871"/>
                </a:solidFill>
                <a:latin typeface="+mn-lt"/>
              </a:rPr>
              <a:t>øyne), </a:t>
            </a:r>
            <a:r>
              <a:rPr lang="nb-NO" altLang="nb-NO" sz="2200" dirty="0">
                <a:solidFill>
                  <a:srgbClr val="003871"/>
                </a:solidFill>
                <a:latin typeface="+mn-lt"/>
              </a:rPr>
              <a:t>sårstell, injeksjoner, </a:t>
            </a:r>
            <a:r>
              <a:rPr lang="nb-NO" altLang="nb-NO" sz="2200" dirty="0" smtClean="0">
                <a:solidFill>
                  <a:srgbClr val="003871"/>
                </a:solidFill>
                <a:latin typeface="+mn-lt"/>
              </a:rPr>
              <a:t>innleggelse av urinkateter.</a:t>
            </a:r>
            <a:endParaRPr lang="nb-NO" altLang="nb-NO" sz="1800" dirty="0">
              <a:ea typeface="MS PGothic" pitchFamily="34" charset="-128"/>
            </a:endParaRPr>
          </a:p>
        </p:txBody>
      </p:sp>
      <p:pic>
        <p:nvPicPr>
          <p:cNvPr id="44037"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87705" y="2083980"/>
            <a:ext cx="18383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11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19" descr="5 Moments_PATIENTS-03"/>
          <p:cNvPicPr>
            <a:picLocks noChangeAspect="1" noChangeArrowheads="1"/>
          </p:cNvPicPr>
          <p:nvPr/>
        </p:nvPicPr>
        <p:blipFill>
          <a:blip r:embed="rId3" cstate="email">
            <a:extLst>
              <a:ext uri="{28A0092B-C50C-407E-A947-70E740481C1C}">
                <a14:useLocalDpi xmlns:a14="http://schemas.microsoft.com/office/drawing/2010/main"/>
              </a:ext>
            </a:extLst>
          </a:blip>
          <a:srcRect l="16458" t="7195" r="26097" b="15329"/>
          <a:stretch>
            <a:fillRect/>
          </a:stretch>
        </p:blipFill>
        <p:spPr bwMode="auto">
          <a:xfrm>
            <a:off x="5468795" y="1784113"/>
            <a:ext cx="3598155" cy="431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7"/>
          <p:cNvSpPr>
            <a:spLocks noGrp="1" noChangeArrowheads="1"/>
          </p:cNvSpPr>
          <p:nvPr>
            <p:ph type="title" idx="4294967295"/>
          </p:nvPr>
        </p:nvSpPr>
        <p:spPr>
          <a:xfrm>
            <a:off x="0" y="354013"/>
            <a:ext cx="9144000" cy="792162"/>
          </a:xfrm>
        </p:spPr>
        <p:txBody>
          <a:bodyPr>
            <a:noAutofit/>
          </a:bodyPr>
          <a:lstStyle/>
          <a:p>
            <a:r>
              <a:rPr lang="nb-NO" altLang="nb-NO" sz="4000" b="1" dirty="0"/>
              <a:t>Indikasjon 3 – </a:t>
            </a:r>
            <a:br>
              <a:rPr lang="nb-NO" altLang="nb-NO" sz="4000" b="1" dirty="0"/>
            </a:br>
            <a:r>
              <a:rPr lang="nb-NO" altLang="nb-NO" sz="4000" b="1" dirty="0"/>
              <a:t>Etter risiko for kontakt med kroppsvæsker</a:t>
            </a:r>
            <a:endParaRPr lang="en-GB" altLang="nb-NO" sz="4000" b="1" dirty="0"/>
          </a:p>
        </p:txBody>
      </p:sp>
      <p:sp>
        <p:nvSpPr>
          <p:cNvPr id="45060" name="Rectangle 5"/>
          <p:cNvSpPr>
            <a:spLocks noChangeArrowheads="1"/>
          </p:cNvSpPr>
          <p:nvPr/>
        </p:nvSpPr>
        <p:spPr bwMode="auto">
          <a:xfrm>
            <a:off x="-1" y="1475655"/>
            <a:ext cx="5468796"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b-NO" altLang="nb-NO" sz="2200" b="1" dirty="0">
                <a:solidFill>
                  <a:schemeClr val="tx2">
                    <a:lumMod val="75000"/>
                  </a:schemeClr>
                </a:solidFill>
              </a:rPr>
              <a:t>Når? </a:t>
            </a:r>
          </a:p>
          <a:p>
            <a:pPr>
              <a:spcBef>
                <a:spcPct val="0"/>
              </a:spcBef>
              <a:buNone/>
            </a:pPr>
            <a:r>
              <a:rPr lang="nb-NO" altLang="nb-NO" sz="2200" dirty="0">
                <a:solidFill>
                  <a:srgbClr val="003871"/>
                </a:solidFill>
                <a:latin typeface="+mn-lt"/>
              </a:rPr>
              <a:t>Rengjør hendene umiddelbart dersom det er risiko for at du kan ha vært i kontakt med kroppsvæsker (også etter bruk av hansker).</a:t>
            </a:r>
          </a:p>
          <a:p>
            <a:pPr eaLnBrk="1" hangingPunct="1">
              <a:spcBef>
                <a:spcPct val="0"/>
              </a:spcBef>
              <a:buFontTx/>
              <a:buNone/>
            </a:pPr>
            <a:endParaRPr lang="nb-NO" altLang="nb-NO" sz="2200" dirty="0">
              <a:solidFill>
                <a:schemeClr val="tx2">
                  <a:lumMod val="75000"/>
                </a:schemeClr>
              </a:solidFill>
            </a:endParaRPr>
          </a:p>
          <a:p>
            <a:pPr eaLnBrk="1" hangingPunct="1">
              <a:spcBef>
                <a:spcPct val="0"/>
              </a:spcBef>
              <a:buFontTx/>
              <a:buNone/>
            </a:pPr>
            <a:r>
              <a:rPr lang="nb-NO" altLang="nb-NO" sz="2200" b="1" dirty="0">
                <a:solidFill>
                  <a:schemeClr val="tx2">
                    <a:lumMod val="75000"/>
                  </a:schemeClr>
                </a:solidFill>
              </a:rPr>
              <a:t>Hvorfor? </a:t>
            </a:r>
          </a:p>
          <a:p>
            <a:pPr>
              <a:spcBef>
                <a:spcPct val="0"/>
              </a:spcBef>
              <a:buNone/>
            </a:pPr>
            <a:r>
              <a:rPr lang="nb-NO" altLang="nb-NO" sz="2200" dirty="0">
                <a:solidFill>
                  <a:srgbClr val="003871"/>
                </a:solidFill>
                <a:latin typeface="+mn-lt"/>
              </a:rPr>
              <a:t>For å beskytte deg selv og omgivelsene mot skadelige mikroorganismer fra pasienten.</a:t>
            </a:r>
          </a:p>
          <a:p>
            <a:pPr eaLnBrk="1" hangingPunct="1">
              <a:spcBef>
                <a:spcPct val="0"/>
              </a:spcBef>
              <a:buFontTx/>
              <a:buNone/>
            </a:pPr>
            <a:endParaRPr lang="nb-NO" altLang="nb-NO" sz="2200" dirty="0">
              <a:solidFill>
                <a:schemeClr val="tx2">
                  <a:lumMod val="75000"/>
                </a:schemeClr>
              </a:solidFill>
            </a:endParaRPr>
          </a:p>
          <a:p>
            <a:pPr eaLnBrk="1" hangingPunct="1">
              <a:spcBef>
                <a:spcPct val="0"/>
              </a:spcBef>
              <a:buFontTx/>
              <a:buNone/>
            </a:pPr>
            <a:r>
              <a:rPr lang="nb-NO" altLang="nb-NO" sz="2200" b="1" dirty="0">
                <a:solidFill>
                  <a:schemeClr val="tx2">
                    <a:lumMod val="75000"/>
                  </a:schemeClr>
                </a:solidFill>
              </a:rPr>
              <a:t>Eksempler:</a:t>
            </a:r>
          </a:p>
          <a:p>
            <a:pPr>
              <a:spcBef>
                <a:spcPct val="0"/>
              </a:spcBef>
              <a:buFontTx/>
              <a:buNone/>
            </a:pPr>
            <a:r>
              <a:rPr lang="nb-NO" altLang="nb-NO" sz="2200" dirty="0">
                <a:solidFill>
                  <a:srgbClr val="003871"/>
                </a:solidFill>
                <a:latin typeface="+mn-lt"/>
              </a:rPr>
              <a:t>Slim i munn/luftveiene, sårvæske, sekresjon i drenasjesystem, kontakt med urin, avføring, oppkast, håndtering av avfall, håndtering av mikrobiologisk prøvemateriale, kontakt med skittent sengetøy, bekken med mer.</a:t>
            </a:r>
          </a:p>
        </p:txBody>
      </p:sp>
      <p:pic>
        <p:nvPicPr>
          <p:cNvPr id="45061"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81883">
            <a:off x="5762042" y="4851400"/>
            <a:ext cx="14525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0655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19" descr="5 Moments_PATIENTS-03"/>
          <p:cNvPicPr>
            <a:picLocks noChangeAspect="1" noChangeArrowheads="1"/>
          </p:cNvPicPr>
          <p:nvPr/>
        </p:nvPicPr>
        <p:blipFill>
          <a:blip r:embed="rId3" cstate="email">
            <a:extLst>
              <a:ext uri="{28A0092B-C50C-407E-A947-70E740481C1C}">
                <a14:useLocalDpi xmlns:a14="http://schemas.microsoft.com/office/drawing/2010/main"/>
              </a:ext>
            </a:extLst>
          </a:blip>
          <a:srcRect l="16458" t="7195" r="26097" b="15329"/>
          <a:stretch>
            <a:fillRect/>
          </a:stretch>
        </p:blipFill>
        <p:spPr bwMode="auto">
          <a:xfrm>
            <a:off x="5253436" y="1847849"/>
            <a:ext cx="3692127"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7"/>
          <p:cNvSpPr>
            <a:spLocks noGrp="1" noChangeArrowheads="1"/>
          </p:cNvSpPr>
          <p:nvPr>
            <p:ph type="title" idx="4294967295"/>
          </p:nvPr>
        </p:nvSpPr>
        <p:spPr>
          <a:xfrm>
            <a:off x="323850" y="260350"/>
            <a:ext cx="8713788" cy="1081088"/>
          </a:xfrm>
        </p:spPr>
        <p:txBody>
          <a:bodyPr>
            <a:noAutofit/>
          </a:bodyPr>
          <a:lstStyle/>
          <a:p>
            <a:pPr eaLnBrk="1" hangingPunct="1"/>
            <a:r>
              <a:rPr lang="nb-NO" altLang="nb-NO" sz="4000" b="1" dirty="0"/>
              <a:t>Indikasjon 4  - </a:t>
            </a:r>
            <a:br>
              <a:rPr lang="nb-NO" altLang="nb-NO" sz="4000" b="1" dirty="0"/>
            </a:br>
            <a:r>
              <a:rPr lang="nb-NO" altLang="nb-NO" sz="4000" b="1" dirty="0"/>
              <a:t>Etter kontakt med pasient</a:t>
            </a:r>
            <a:endParaRPr lang="en-GB" altLang="nb-NO" sz="4000" b="1" dirty="0"/>
          </a:p>
        </p:txBody>
      </p:sp>
      <p:sp>
        <p:nvSpPr>
          <p:cNvPr id="46084" name="Rectangle 5"/>
          <p:cNvSpPr>
            <a:spLocks noChangeArrowheads="1"/>
          </p:cNvSpPr>
          <p:nvPr/>
        </p:nvSpPr>
        <p:spPr bwMode="auto">
          <a:xfrm>
            <a:off x="0" y="1478157"/>
            <a:ext cx="525343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b-NO" altLang="nb-NO" sz="2200" b="1" dirty="0">
                <a:solidFill>
                  <a:schemeClr val="tx2">
                    <a:lumMod val="75000"/>
                  </a:schemeClr>
                </a:solidFill>
              </a:rPr>
              <a:t>Når?</a:t>
            </a:r>
          </a:p>
          <a:p>
            <a:pPr eaLnBrk="1" hangingPunct="1">
              <a:spcBef>
                <a:spcPct val="0"/>
              </a:spcBef>
              <a:buNone/>
            </a:pPr>
            <a:r>
              <a:rPr lang="nb-NO" altLang="nb-NO" sz="2200" dirty="0">
                <a:solidFill>
                  <a:srgbClr val="003871"/>
                </a:solidFill>
                <a:latin typeface="+mn-lt"/>
              </a:rPr>
              <a:t>Utfør håndhygiene når du forlater en pasient etter å ha berørt ham eller henne og gjenstander i pasientens nærmeste omgivelser (pasientsonen).</a:t>
            </a:r>
          </a:p>
          <a:p>
            <a:pPr eaLnBrk="1" hangingPunct="1">
              <a:spcBef>
                <a:spcPct val="0"/>
              </a:spcBef>
              <a:buFontTx/>
              <a:buNone/>
            </a:pPr>
            <a:endParaRPr lang="nb-NO" altLang="nb-NO" sz="2200" b="1" dirty="0">
              <a:solidFill>
                <a:schemeClr val="tx2">
                  <a:lumMod val="75000"/>
                </a:schemeClr>
              </a:solidFill>
            </a:endParaRPr>
          </a:p>
          <a:p>
            <a:pPr eaLnBrk="1" hangingPunct="1">
              <a:spcBef>
                <a:spcPct val="0"/>
              </a:spcBef>
              <a:buFontTx/>
              <a:buNone/>
            </a:pPr>
            <a:r>
              <a:rPr lang="nb-NO" altLang="nb-NO" sz="2200" b="1" dirty="0">
                <a:solidFill>
                  <a:schemeClr val="tx2">
                    <a:lumMod val="75000"/>
                  </a:schemeClr>
                </a:solidFill>
              </a:rPr>
              <a:t>Hvorfor? </a:t>
            </a:r>
          </a:p>
          <a:p>
            <a:pPr eaLnBrk="1" hangingPunct="1">
              <a:spcBef>
                <a:spcPct val="0"/>
              </a:spcBef>
              <a:buNone/>
            </a:pPr>
            <a:r>
              <a:rPr lang="nb-NO" altLang="nb-NO" sz="2200" dirty="0">
                <a:solidFill>
                  <a:srgbClr val="003871"/>
                </a:solidFill>
                <a:latin typeface="+mn-lt"/>
              </a:rPr>
              <a:t>For å beskytte deg selv og omgivelsene mot skadelige mikroorganismer fra pasienten.</a:t>
            </a:r>
          </a:p>
          <a:p>
            <a:pPr eaLnBrk="1" hangingPunct="1">
              <a:spcBef>
                <a:spcPct val="0"/>
              </a:spcBef>
              <a:buFontTx/>
              <a:buNone/>
            </a:pPr>
            <a:endParaRPr lang="nb-NO" altLang="nb-NO" sz="2200" dirty="0">
              <a:solidFill>
                <a:schemeClr val="tx2">
                  <a:lumMod val="75000"/>
                </a:schemeClr>
              </a:solidFill>
              <a:ea typeface="MS PGothic" pitchFamily="34" charset="-128"/>
            </a:endParaRPr>
          </a:p>
          <a:p>
            <a:pPr>
              <a:spcBef>
                <a:spcPct val="0"/>
              </a:spcBef>
              <a:buFontTx/>
              <a:buNone/>
            </a:pPr>
            <a:r>
              <a:rPr lang="nb-NO" altLang="nb-NO" sz="2200" b="1" dirty="0">
                <a:solidFill>
                  <a:schemeClr val="tx2">
                    <a:lumMod val="75000"/>
                  </a:schemeClr>
                </a:solidFill>
                <a:ea typeface="MS PGothic" pitchFamily="34" charset="-128"/>
              </a:rPr>
              <a:t>Eksempler:</a:t>
            </a:r>
          </a:p>
          <a:p>
            <a:pPr eaLnBrk="1" hangingPunct="1">
              <a:spcBef>
                <a:spcPct val="0"/>
              </a:spcBef>
              <a:buNone/>
            </a:pPr>
            <a:r>
              <a:rPr lang="nb-NO" altLang="nb-NO" sz="2200" dirty="0">
                <a:solidFill>
                  <a:srgbClr val="003871"/>
                </a:solidFill>
                <a:latin typeface="+mn-lt"/>
              </a:rPr>
              <a:t>Håndhilsning, personlig pleie, gåtrening, massasje, måle puls, blodtrykk, EKG, rydde nattbord med mer</a:t>
            </a:r>
            <a:r>
              <a:rPr lang="nb-NO" altLang="nb-NO" sz="2000" dirty="0">
                <a:solidFill>
                  <a:srgbClr val="003871"/>
                </a:solidFill>
                <a:latin typeface="+mn-lt"/>
              </a:rPr>
              <a:t>.</a:t>
            </a:r>
          </a:p>
        </p:txBody>
      </p:sp>
      <p:pic>
        <p:nvPicPr>
          <p:cNvPr id="46085" name="Picture 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41871" y="4771324"/>
            <a:ext cx="1202129" cy="10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6338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19" descr="5 Moments_PATIENTS-03"/>
          <p:cNvPicPr>
            <a:picLocks noChangeAspect="1" noChangeArrowheads="1"/>
          </p:cNvPicPr>
          <p:nvPr/>
        </p:nvPicPr>
        <p:blipFill>
          <a:blip r:embed="rId3" cstate="email">
            <a:extLst>
              <a:ext uri="{28A0092B-C50C-407E-A947-70E740481C1C}">
                <a14:useLocalDpi xmlns:a14="http://schemas.microsoft.com/office/drawing/2010/main"/>
              </a:ext>
            </a:extLst>
          </a:blip>
          <a:srcRect l="16458" t="7195" r="26097" b="15329"/>
          <a:stretch>
            <a:fillRect/>
          </a:stretch>
        </p:blipFill>
        <p:spPr bwMode="auto">
          <a:xfrm>
            <a:off x="116958" y="1796901"/>
            <a:ext cx="3557862" cy="41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7"/>
          <p:cNvSpPr>
            <a:spLocks noGrp="1" noChangeArrowheads="1"/>
          </p:cNvSpPr>
          <p:nvPr>
            <p:ph type="title" idx="4294967295"/>
          </p:nvPr>
        </p:nvSpPr>
        <p:spPr>
          <a:xfrm>
            <a:off x="116958" y="274638"/>
            <a:ext cx="8952614" cy="777875"/>
          </a:xfrm>
        </p:spPr>
        <p:txBody>
          <a:bodyPr>
            <a:noAutofit/>
          </a:bodyPr>
          <a:lstStyle/>
          <a:p>
            <a:pPr eaLnBrk="1" hangingPunct="1"/>
            <a:r>
              <a:rPr lang="nb-NO" altLang="nb-NO" sz="4000" b="1" dirty="0"/>
              <a:t>Indikasjon 5 – </a:t>
            </a:r>
            <a:br>
              <a:rPr lang="nb-NO" altLang="nb-NO" sz="4000" b="1" dirty="0"/>
            </a:br>
            <a:r>
              <a:rPr lang="nb-NO" altLang="nb-NO" sz="4000" b="1" dirty="0"/>
              <a:t>Etter kontakt med pasientens omgivelser</a:t>
            </a:r>
            <a:endParaRPr lang="en-GB" altLang="nb-NO" sz="4000" b="1" dirty="0"/>
          </a:p>
        </p:txBody>
      </p:sp>
      <p:pic>
        <p:nvPicPr>
          <p:cNvPr id="47108"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40172" y="4732486"/>
            <a:ext cx="20574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10"/>
          <p:cNvSpPr>
            <a:spLocks noChangeArrowheads="1"/>
          </p:cNvSpPr>
          <p:nvPr/>
        </p:nvSpPr>
        <p:spPr bwMode="auto">
          <a:xfrm>
            <a:off x="4497572" y="1478480"/>
            <a:ext cx="477401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b-NO" altLang="nb-NO" sz="2000" b="1" dirty="0">
                <a:solidFill>
                  <a:schemeClr val="tx2">
                    <a:lumMod val="75000"/>
                  </a:schemeClr>
                </a:solidFill>
              </a:rPr>
              <a:t>Når? </a:t>
            </a:r>
          </a:p>
          <a:p>
            <a:pPr eaLnBrk="1" hangingPunct="1">
              <a:spcBef>
                <a:spcPct val="0"/>
              </a:spcBef>
              <a:buNone/>
            </a:pPr>
            <a:r>
              <a:rPr lang="nb-NO" altLang="nb-NO" sz="2000" dirty="0">
                <a:solidFill>
                  <a:srgbClr val="003871"/>
                </a:solidFill>
                <a:latin typeface="+mn-lt"/>
              </a:rPr>
              <a:t>Utfør håndhygiene etter å ha berørt gjenstander i pasientens nærmeste omgivelser (pasientsonen), selv om du ikke har berørt pasienten.</a:t>
            </a:r>
          </a:p>
          <a:p>
            <a:pPr eaLnBrk="1" hangingPunct="1">
              <a:spcBef>
                <a:spcPct val="0"/>
              </a:spcBef>
              <a:buFontTx/>
              <a:buNone/>
            </a:pPr>
            <a:endParaRPr lang="nb-NO" altLang="nb-NO" sz="2000" b="1" dirty="0">
              <a:solidFill>
                <a:schemeClr val="tx2">
                  <a:lumMod val="75000"/>
                </a:schemeClr>
              </a:solidFill>
            </a:endParaRPr>
          </a:p>
          <a:p>
            <a:pPr eaLnBrk="1" hangingPunct="1">
              <a:spcBef>
                <a:spcPct val="0"/>
              </a:spcBef>
              <a:buFontTx/>
              <a:buNone/>
            </a:pPr>
            <a:r>
              <a:rPr lang="nb-NO" altLang="nb-NO" sz="2000" b="1" dirty="0">
                <a:solidFill>
                  <a:schemeClr val="tx2">
                    <a:lumMod val="75000"/>
                  </a:schemeClr>
                </a:solidFill>
              </a:rPr>
              <a:t>Hvorfor? </a:t>
            </a:r>
          </a:p>
          <a:p>
            <a:pPr eaLnBrk="1" hangingPunct="1">
              <a:spcBef>
                <a:spcPct val="0"/>
              </a:spcBef>
              <a:buFontTx/>
              <a:buNone/>
            </a:pPr>
            <a:r>
              <a:rPr lang="nb-NO" altLang="nb-NO" sz="2000" dirty="0">
                <a:solidFill>
                  <a:srgbClr val="003871"/>
                </a:solidFill>
                <a:latin typeface="+mn-lt"/>
              </a:rPr>
              <a:t>For å beskytte deg selv og omgivelsene mot skadelige mikroorganismer fra pasienten.</a:t>
            </a:r>
          </a:p>
          <a:p>
            <a:pPr eaLnBrk="1" hangingPunct="1">
              <a:spcBef>
                <a:spcPct val="0"/>
              </a:spcBef>
              <a:buFontTx/>
              <a:buNone/>
            </a:pPr>
            <a:endParaRPr lang="nb-NO" altLang="nb-NO" sz="2000" dirty="0">
              <a:solidFill>
                <a:schemeClr val="tx2">
                  <a:lumMod val="75000"/>
                </a:schemeClr>
              </a:solidFill>
            </a:endParaRPr>
          </a:p>
          <a:p>
            <a:pPr>
              <a:spcBef>
                <a:spcPct val="0"/>
              </a:spcBef>
              <a:buFontTx/>
              <a:buNone/>
            </a:pPr>
            <a:r>
              <a:rPr lang="nb-NO" altLang="nb-NO" sz="2000" b="1" dirty="0">
                <a:solidFill>
                  <a:schemeClr val="tx2">
                    <a:lumMod val="75000"/>
                  </a:schemeClr>
                </a:solidFill>
                <a:ea typeface="MS PGothic" pitchFamily="34" charset="-128"/>
              </a:rPr>
              <a:t>Eksempler: </a:t>
            </a:r>
          </a:p>
          <a:p>
            <a:pPr eaLnBrk="1" hangingPunct="1">
              <a:buFontTx/>
              <a:buNone/>
            </a:pPr>
            <a:r>
              <a:rPr lang="nb-NO" altLang="nb-NO" sz="2000" dirty="0">
                <a:solidFill>
                  <a:srgbClr val="003871"/>
                </a:solidFill>
                <a:latin typeface="+mn-lt"/>
              </a:rPr>
              <a:t>Etter den siste kontakten med pasientens omgivelser (uten å berøre pasienten) – fysisk kontakt med pasientens sengetøy, sengen, nattbordet, justering av intravenøs infusjon, slå av pasientalarm med mer.</a:t>
            </a:r>
          </a:p>
        </p:txBody>
      </p:sp>
    </p:spTree>
    <p:extLst>
      <p:ext uri="{BB962C8B-B14F-4D97-AF65-F5344CB8AC3E}">
        <p14:creationId xmlns:p14="http://schemas.microsoft.com/office/powerpoint/2010/main" val="268750534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tel 1"/>
          <p:cNvSpPr>
            <a:spLocks noGrp="1"/>
          </p:cNvSpPr>
          <p:nvPr>
            <p:ph type="title"/>
          </p:nvPr>
        </p:nvSpPr>
        <p:spPr>
          <a:xfrm>
            <a:off x="457200" y="274638"/>
            <a:ext cx="8435975" cy="1143000"/>
          </a:xfrm>
        </p:spPr>
        <p:txBody>
          <a:bodyPr>
            <a:noAutofit/>
          </a:bodyPr>
          <a:lstStyle/>
          <a:p>
            <a:r>
              <a:rPr lang="nb-NO" altLang="nb-NO" sz="4000" b="1" dirty="0"/>
              <a:t>Det er i tillegg viktig å utføre håndhygiene:</a:t>
            </a:r>
          </a:p>
        </p:txBody>
      </p:sp>
      <p:sp>
        <p:nvSpPr>
          <p:cNvPr id="3" name="Plassholder for innhold 2"/>
          <p:cNvSpPr>
            <a:spLocks noGrp="1"/>
          </p:cNvSpPr>
          <p:nvPr>
            <p:ph idx="1"/>
          </p:nvPr>
        </p:nvSpPr>
        <p:spPr/>
        <p:txBody>
          <a:bodyPr/>
          <a:lstStyle/>
          <a:p>
            <a:pPr lvl="0">
              <a:spcBef>
                <a:spcPts val="600"/>
              </a:spcBef>
              <a:spcAft>
                <a:spcPts val="600"/>
              </a:spcAft>
            </a:pPr>
            <a:r>
              <a:rPr lang="nb-NO" sz="2400" dirty="0"/>
              <a:t>E</a:t>
            </a:r>
            <a:r>
              <a:rPr lang="nb-NO" sz="2400" dirty="0" smtClean="0"/>
              <a:t>tter </a:t>
            </a:r>
            <a:r>
              <a:rPr lang="nb-NO" sz="2400" dirty="0"/>
              <a:t>at hansker er </a:t>
            </a:r>
            <a:r>
              <a:rPr lang="nb-NO" sz="2400" dirty="0" smtClean="0"/>
              <a:t>benyttet.</a:t>
            </a:r>
            <a:endParaRPr lang="nb-NO" sz="2400" dirty="0"/>
          </a:p>
          <a:p>
            <a:pPr lvl="0">
              <a:spcBef>
                <a:spcPts val="600"/>
              </a:spcBef>
              <a:spcAft>
                <a:spcPts val="600"/>
              </a:spcAft>
            </a:pPr>
            <a:r>
              <a:rPr lang="nb-NO" sz="2400" dirty="0"/>
              <a:t>E</a:t>
            </a:r>
            <a:r>
              <a:rPr lang="nb-NO" sz="2400" dirty="0" smtClean="0"/>
              <a:t>tter </a:t>
            </a:r>
            <a:r>
              <a:rPr lang="nb-NO" sz="2400" dirty="0"/>
              <a:t>opphold på desinfeksjonsrom eller håndtering av avfall eller urent </a:t>
            </a:r>
            <a:r>
              <a:rPr lang="nb-NO" sz="2400" dirty="0" smtClean="0"/>
              <a:t>utstyr.</a:t>
            </a:r>
            <a:endParaRPr lang="nb-NO" sz="2400" dirty="0"/>
          </a:p>
          <a:p>
            <a:pPr lvl="0">
              <a:spcBef>
                <a:spcPts val="600"/>
              </a:spcBef>
              <a:spcAft>
                <a:spcPts val="600"/>
              </a:spcAft>
            </a:pPr>
            <a:r>
              <a:rPr lang="nb-NO" sz="2400" dirty="0"/>
              <a:t>E</a:t>
            </a:r>
            <a:r>
              <a:rPr lang="nb-NO" sz="2400" dirty="0" smtClean="0"/>
              <a:t>tter toalettbesøk.</a:t>
            </a:r>
            <a:endParaRPr lang="nb-NO" sz="2400" dirty="0"/>
          </a:p>
          <a:p>
            <a:pPr lvl="0">
              <a:spcBef>
                <a:spcPts val="600"/>
              </a:spcBef>
              <a:spcAft>
                <a:spcPts val="600"/>
              </a:spcAft>
            </a:pPr>
            <a:r>
              <a:rPr lang="nb-NO" sz="2400" dirty="0"/>
              <a:t>E</a:t>
            </a:r>
            <a:r>
              <a:rPr lang="nb-NO" sz="2400" dirty="0" smtClean="0"/>
              <a:t>tter </a:t>
            </a:r>
            <a:r>
              <a:rPr lang="nb-NO" sz="2400" dirty="0"/>
              <a:t>å ha hostet eller nyst i hendene, eller pusset </a:t>
            </a:r>
            <a:r>
              <a:rPr lang="nb-NO" sz="2400" dirty="0" smtClean="0"/>
              <a:t>nesen. </a:t>
            </a:r>
            <a:endParaRPr lang="nb-NO" sz="2400" dirty="0"/>
          </a:p>
          <a:p>
            <a:pPr lvl="0">
              <a:spcBef>
                <a:spcPts val="600"/>
              </a:spcBef>
              <a:spcAft>
                <a:spcPts val="600"/>
              </a:spcAft>
            </a:pPr>
            <a:r>
              <a:rPr lang="nb-NO" sz="2400" dirty="0"/>
              <a:t>F</a:t>
            </a:r>
            <a:r>
              <a:rPr lang="nb-NO" sz="2400" dirty="0" smtClean="0"/>
              <a:t>ør </a:t>
            </a:r>
            <a:r>
              <a:rPr lang="nb-NO" sz="2400" dirty="0"/>
              <a:t>man går inn på rene områder som kjøkken, rene lager, </a:t>
            </a:r>
            <a:r>
              <a:rPr lang="nb-NO" sz="2400" dirty="0" smtClean="0"/>
              <a:t>medisinrom. </a:t>
            </a:r>
            <a:endParaRPr lang="nb-NO" sz="2400" dirty="0"/>
          </a:p>
          <a:p>
            <a:pPr lvl="0">
              <a:spcBef>
                <a:spcPts val="600"/>
              </a:spcBef>
              <a:spcAft>
                <a:spcPts val="600"/>
              </a:spcAft>
            </a:pPr>
            <a:r>
              <a:rPr lang="nb-NO" sz="2400" dirty="0"/>
              <a:t>F</a:t>
            </a:r>
            <a:r>
              <a:rPr lang="nb-NO" sz="2400" dirty="0" smtClean="0"/>
              <a:t>ør </a:t>
            </a:r>
            <a:r>
              <a:rPr lang="nb-NO" sz="2400" dirty="0"/>
              <a:t>man skal tilberede eller spise </a:t>
            </a:r>
            <a:r>
              <a:rPr lang="nb-NO" sz="2400" dirty="0" smtClean="0"/>
              <a:t>mat. </a:t>
            </a:r>
            <a:endParaRPr lang="nb-NO" sz="2400" dirty="0"/>
          </a:p>
          <a:p>
            <a:pPr lvl="0">
              <a:spcBef>
                <a:spcPts val="600"/>
              </a:spcBef>
              <a:spcAft>
                <a:spcPts val="600"/>
              </a:spcAft>
            </a:pPr>
            <a:r>
              <a:rPr lang="nb-NO" sz="2400" dirty="0"/>
              <a:t>F</a:t>
            </a:r>
            <a:r>
              <a:rPr lang="nb-NO" sz="2400" dirty="0" smtClean="0"/>
              <a:t>ør </a:t>
            </a:r>
            <a:r>
              <a:rPr lang="nb-NO" sz="2400" dirty="0"/>
              <a:t>man går inn eller ut av en </a:t>
            </a:r>
            <a:r>
              <a:rPr lang="nb-NO" sz="2400" dirty="0" smtClean="0"/>
              <a:t>avdeling. </a:t>
            </a:r>
            <a:endParaRPr lang="nb-NO" sz="2400" dirty="0"/>
          </a:p>
          <a:p>
            <a:pPr marL="0" indent="0">
              <a:buClr>
                <a:srgbClr val="003871"/>
              </a:buClr>
              <a:buFont typeface="Arial" pitchFamily="34" charset="0"/>
              <a:buNone/>
              <a:defRPr/>
            </a:pPr>
            <a:endParaRPr lang="nb-NO" sz="2400" dirty="0" smtClean="0">
              <a:solidFill>
                <a:prstClr val="black"/>
              </a:solidFill>
            </a:endParaRPr>
          </a:p>
          <a:p>
            <a:pPr>
              <a:buClr>
                <a:srgbClr val="003871"/>
              </a:buClr>
              <a:buFont typeface="Courier New" pitchFamily="49" charset="0"/>
              <a:buChar char="o"/>
              <a:defRPr/>
            </a:pPr>
            <a:endParaRPr lang="nb-NO" sz="2400" dirty="0">
              <a:solidFill>
                <a:prstClr val="black"/>
              </a:solidFill>
            </a:endParaRPr>
          </a:p>
          <a:p>
            <a:pPr marL="0" indent="0">
              <a:buFont typeface="Arial" pitchFamily="34" charset="0"/>
              <a:buNone/>
              <a:defRPr/>
            </a:pPr>
            <a:endParaRPr lang="nb-NO" sz="2400" b="1" dirty="0" smtClean="0">
              <a:solidFill>
                <a:schemeClr val="tx1"/>
              </a:solidFill>
            </a:endParaRPr>
          </a:p>
          <a:p>
            <a:pPr marL="0" indent="0">
              <a:buFont typeface="Arial" pitchFamily="34" charset="0"/>
              <a:buNone/>
              <a:defRPr/>
            </a:pPr>
            <a:endParaRPr lang="nb-NO" sz="2400" b="1" dirty="0" smtClean="0">
              <a:solidFill>
                <a:schemeClr val="tx1"/>
              </a:solidFill>
            </a:endParaRPr>
          </a:p>
          <a:p>
            <a:pPr>
              <a:defRPr/>
            </a:pPr>
            <a:endParaRPr lang="nb-NO" dirty="0"/>
          </a:p>
        </p:txBody>
      </p:sp>
    </p:spTree>
    <p:extLst>
      <p:ext uri="{BB962C8B-B14F-4D97-AF65-F5344CB8AC3E}">
        <p14:creationId xmlns:p14="http://schemas.microsoft.com/office/powerpoint/2010/main" val="3945438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altLang="nb-NO" sz="4000" b="1" dirty="0"/>
              <a:t>Langtidsinstitusjoner </a:t>
            </a:r>
            <a:br>
              <a:rPr lang="nb-NO" altLang="nb-NO" sz="4000" b="1" dirty="0"/>
            </a:br>
            <a:r>
              <a:rPr lang="nb-NO" altLang="nb-NO" sz="4000" b="1" dirty="0"/>
              <a:t>– er ”5 indikasjoner” en god modell?</a:t>
            </a:r>
            <a:endParaRPr lang="nb-NO" sz="4000" b="1" dirty="0"/>
          </a:p>
        </p:txBody>
      </p:sp>
      <p:sp>
        <p:nvSpPr>
          <p:cNvPr id="3" name="Plassholder for innhold 2"/>
          <p:cNvSpPr>
            <a:spLocks noGrp="1"/>
          </p:cNvSpPr>
          <p:nvPr>
            <p:ph idx="1"/>
          </p:nvPr>
        </p:nvSpPr>
        <p:spPr>
          <a:xfrm>
            <a:off x="350875" y="1628971"/>
            <a:ext cx="8229600" cy="4525963"/>
          </a:xfrm>
        </p:spPr>
        <p:txBody>
          <a:bodyPr>
            <a:normAutofit fontScale="85000" lnSpcReduction="20000"/>
          </a:bodyPr>
          <a:lstStyle/>
          <a:p>
            <a:pPr marL="57150" indent="0" defTabSz="914400">
              <a:spcBef>
                <a:spcPts val="0"/>
              </a:spcBef>
              <a:buClr>
                <a:srgbClr val="376092"/>
              </a:buClr>
              <a:buNone/>
              <a:defRPr/>
            </a:pPr>
            <a:r>
              <a:rPr lang="nb-NO" sz="2600" dirty="0" smtClean="0"/>
              <a:t>Modellen er utarbeidet for sykehus. Den er imidlertid, men noen justeringer, også godt egnet for bruk i kommunale langtidsinstitusjoner.</a:t>
            </a:r>
          </a:p>
          <a:p>
            <a:pPr marL="57150" indent="0" defTabSz="914400">
              <a:spcBef>
                <a:spcPts val="0"/>
              </a:spcBef>
              <a:buClr>
                <a:srgbClr val="376092"/>
              </a:buClr>
              <a:buNone/>
              <a:defRPr/>
            </a:pPr>
            <a:endParaRPr lang="nb-NO" sz="2600" dirty="0" smtClean="0"/>
          </a:p>
          <a:p>
            <a:pPr marL="514350" indent="-457200" defTabSz="914400">
              <a:spcBef>
                <a:spcPts val="0"/>
              </a:spcBef>
              <a:buClr>
                <a:srgbClr val="376092"/>
              </a:buClr>
              <a:defRPr/>
            </a:pPr>
            <a:r>
              <a:rPr lang="nb-NO" sz="2600" dirty="0"/>
              <a:t>Ved stell og pleie av beboeren inne på rommet vil kravene til håndhygiene være som beskrevet i «5 indikasjoner for håndhygiene». </a:t>
            </a:r>
          </a:p>
          <a:p>
            <a:pPr marL="400050" defTabSz="914400">
              <a:spcBef>
                <a:spcPts val="0"/>
              </a:spcBef>
              <a:buClr>
                <a:srgbClr val="376092"/>
              </a:buClr>
              <a:buFont typeface="Arial" panose="020B0604020202020204" pitchFamily="34" charset="0"/>
              <a:buChar char="•"/>
              <a:defRPr/>
            </a:pPr>
            <a:endParaRPr lang="nb-NO" sz="2600" dirty="0"/>
          </a:p>
          <a:p>
            <a:pPr marL="400050" defTabSz="914400">
              <a:spcBef>
                <a:spcPts val="0"/>
              </a:spcBef>
              <a:buClr>
                <a:srgbClr val="376092"/>
              </a:buClr>
              <a:buFont typeface="Arial" panose="020B0604020202020204" pitchFamily="34" charset="0"/>
              <a:buChar char="•"/>
              <a:defRPr/>
            </a:pPr>
            <a:r>
              <a:rPr lang="nb-NO" sz="2600" dirty="0"/>
              <a:t>I andre tilfeller, eksempelvis ved enheter hvor beboerne tilbringer mye tid i fellesarealer, kan det være vanskelig og lite naturlig å utføre håndhygiene før og etter enhver fysisk kontakt (som klapp på skulder, hjelp til å sitte bedre i stol etc.). </a:t>
            </a:r>
          </a:p>
          <a:p>
            <a:pPr marL="400050" defTabSz="914400">
              <a:spcBef>
                <a:spcPts val="0"/>
              </a:spcBef>
              <a:buClr>
                <a:srgbClr val="376092"/>
              </a:buClr>
              <a:buFont typeface="Arial" panose="020B0604020202020204" pitchFamily="34" charset="0"/>
              <a:buChar char="•"/>
              <a:defRPr/>
            </a:pPr>
            <a:endParaRPr lang="nb-NO" sz="2600" dirty="0"/>
          </a:p>
          <a:p>
            <a:pPr marL="400050" defTabSz="914400">
              <a:spcBef>
                <a:spcPts val="0"/>
              </a:spcBef>
              <a:buClr>
                <a:srgbClr val="376092"/>
              </a:buClr>
              <a:buFont typeface="Arial" panose="020B0604020202020204" pitchFamily="34" charset="0"/>
              <a:buChar char="•"/>
              <a:defRPr/>
            </a:pPr>
            <a:r>
              <a:rPr lang="nb-NO" sz="2600" dirty="0"/>
              <a:t>I disse situasjonene kan man skille mellom normal, sosial omgang, og mer pleierelaterte oppgaver med større fare for overføring av </a:t>
            </a:r>
            <a:r>
              <a:rPr lang="nb-NO" sz="2600" dirty="0" smtClean="0"/>
              <a:t>sykdomsfremkallende mikroorganismer. </a:t>
            </a:r>
            <a:endParaRPr lang="nb-NO" sz="2600" dirty="0"/>
          </a:p>
          <a:p>
            <a:endParaRPr lang="nb-NO" dirty="0"/>
          </a:p>
        </p:txBody>
      </p:sp>
    </p:spTree>
    <p:extLst>
      <p:ext uri="{BB962C8B-B14F-4D97-AF65-F5344CB8AC3E}">
        <p14:creationId xmlns:p14="http://schemas.microsoft.com/office/powerpoint/2010/main" val="3146184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4445" y="4688957"/>
            <a:ext cx="1765005" cy="1765005"/>
          </a:xfrm>
          <a:prstGeom prst="rect">
            <a:avLst/>
          </a:prstGeom>
        </p:spPr>
      </p:pic>
      <p:sp>
        <p:nvSpPr>
          <p:cNvPr id="49154" name="Tittel 1"/>
          <p:cNvSpPr>
            <a:spLocks noGrp="1"/>
          </p:cNvSpPr>
          <p:nvPr>
            <p:ph type="title"/>
          </p:nvPr>
        </p:nvSpPr>
        <p:spPr/>
        <p:txBody>
          <a:bodyPr>
            <a:normAutofit/>
          </a:bodyPr>
          <a:lstStyle/>
          <a:p>
            <a:r>
              <a:rPr lang="nb-NO" altLang="nb-NO" sz="4000" b="1" dirty="0">
                <a:solidFill>
                  <a:srgbClr val="1F497D"/>
                </a:solidFill>
              </a:rPr>
              <a:t>Håndhygienefasiliteter</a:t>
            </a:r>
            <a:r>
              <a:rPr lang="nb-NO" altLang="nb-NO" sz="4000" dirty="0" smtClean="0">
                <a:solidFill>
                  <a:schemeClr val="tx2"/>
                </a:solidFill>
              </a:rPr>
              <a:t> </a:t>
            </a:r>
          </a:p>
        </p:txBody>
      </p:sp>
      <p:sp>
        <p:nvSpPr>
          <p:cNvPr id="49155" name="Plassholder for innhold 3"/>
          <p:cNvSpPr>
            <a:spLocks noGrp="1"/>
          </p:cNvSpPr>
          <p:nvPr>
            <p:ph idx="1"/>
          </p:nvPr>
        </p:nvSpPr>
        <p:spPr/>
        <p:txBody>
          <a:bodyPr/>
          <a:lstStyle/>
          <a:p>
            <a:pPr marL="400050" defTabSz="914400">
              <a:spcBef>
                <a:spcPts val="0"/>
              </a:spcBef>
              <a:spcAft>
                <a:spcPts val="600"/>
              </a:spcAft>
              <a:buClr>
                <a:srgbClr val="376092"/>
              </a:buClr>
              <a:buFont typeface="Arial" panose="020B0604020202020204" pitchFamily="34" charset="0"/>
              <a:buChar char="•"/>
              <a:defRPr/>
            </a:pPr>
            <a:r>
              <a:rPr lang="nb-NO" altLang="nb-NO" sz="2400" dirty="0"/>
              <a:t>Tilgjengelighet av håndhygienefasiliteter er avgjørende for god etterlevelse av håndhygieniske retningslinjer</a:t>
            </a:r>
            <a:r>
              <a:rPr lang="nb-NO" altLang="nb-NO" sz="2400" dirty="0" smtClean="0"/>
              <a:t>.</a:t>
            </a:r>
            <a:br>
              <a:rPr lang="nb-NO" altLang="nb-NO" sz="2400" dirty="0" smtClean="0"/>
            </a:br>
            <a:endParaRPr lang="nb-NO" altLang="nb-NO" sz="2400" dirty="0"/>
          </a:p>
          <a:p>
            <a:pPr marL="400050" defTabSz="914400">
              <a:spcBef>
                <a:spcPts val="0"/>
              </a:spcBef>
              <a:spcAft>
                <a:spcPts val="600"/>
              </a:spcAft>
              <a:buClr>
                <a:srgbClr val="376092"/>
              </a:buClr>
              <a:buFont typeface="Arial" panose="020B0604020202020204" pitchFamily="34" charset="0"/>
              <a:buChar char="•"/>
              <a:defRPr/>
            </a:pPr>
            <a:r>
              <a:rPr lang="nb-NO" altLang="nb-NO" sz="2400" dirty="0"/>
              <a:t>Får å få en ideell plassering av hånddesinfeksjon i det enkelte rom bør det, i lys av modellen «5 indikasjoner for håndhygiene», gjøres en analyse av arbeidsflyten i rommet</a:t>
            </a:r>
            <a:r>
              <a:rPr lang="nb-NO" altLang="nb-NO" sz="2400" dirty="0" smtClean="0"/>
              <a:t>.</a:t>
            </a:r>
            <a:br>
              <a:rPr lang="nb-NO" altLang="nb-NO" sz="2400" dirty="0" smtClean="0"/>
            </a:br>
            <a:endParaRPr lang="nb-NO" altLang="nb-NO" sz="2400" dirty="0"/>
          </a:p>
          <a:p>
            <a:pPr marL="400050" defTabSz="914400">
              <a:spcBef>
                <a:spcPts val="0"/>
              </a:spcBef>
              <a:spcAft>
                <a:spcPts val="600"/>
              </a:spcAft>
              <a:buClr>
                <a:srgbClr val="376092"/>
              </a:buClr>
              <a:buFont typeface="Arial" panose="020B0604020202020204" pitchFamily="34" charset="0"/>
              <a:buChar char="•"/>
              <a:defRPr/>
            </a:pPr>
            <a:r>
              <a:rPr lang="nb-NO" altLang="nb-NO" sz="2400" b="1" dirty="0"/>
              <a:t>Hånddesinfeksjon må være tilgjengelig der pleie, undersøkelse og behandling skjer – ”at the point of </a:t>
            </a:r>
            <a:r>
              <a:rPr lang="nb-NO" altLang="nb-NO" sz="2400" b="1" dirty="0" err="1"/>
              <a:t>care</a:t>
            </a:r>
            <a:r>
              <a:rPr lang="nb-NO" altLang="nb-NO" sz="2400" b="1" dirty="0" smtClean="0"/>
              <a:t>”.</a:t>
            </a:r>
          </a:p>
          <a:p>
            <a:pPr marL="400050" defTabSz="914400">
              <a:spcBef>
                <a:spcPts val="0"/>
              </a:spcBef>
              <a:spcAft>
                <a:spcPts val="600"/>
              </a:spcAft>
              <a:buClr>
                <a:srgbClr val="376092"/>
              </a:buClr>
              <a:buFont typeface="Arial" panose="020B0604020202020204" pitchFamily="34" charset="0"/>
              <a:buChar char="•"/>
              <a:defRPr/>
            </a:pPr>
            <a:endParaRPr lang="nb-NO" altLang="nb-NO" sz="2400" b="1" dirty="0" smtClean="0">
              <a:solidFill>
                <a:schemeClr val="tx2">
                  <a:lumMod val="75000"/>
                </a:schemeClr>
              </a:solidFill>
            </a:endParaRPr>
          </a:p>
          <a:p>
            <a:pPr marL="400050" defTabSz="914400">
              <a:spcBef>
                <a:spcPts val="0"/>
              </a:spcBef>
              <a:spcAft>
                <a:spcPts val="600"/>
              </a:spcAft>
              <a:buClr>
                <a:srgbClr val="376092"/>
              </a:buClr>
              <a:buFont typeface="Arial" panose="020B0604020202020204" pitchFamily="34" charset="0"/>
              <a:buChar char="•"/>
              <a:defRPr/>
            </a:pPr>
            <a:r>
              <a:rPr lang="nb-NO" altLang="nb-NO" sz="2400" dirty="0" smtClean="0">
                <a:solidFill>
                  <a:schemeClr val="tx2">
                    <a:lumMod val="75000"/>
                  </a:schemeClr>
                </a:solidFill>
              </a:rPr>
              <a:t>Riktig plassering</a:t>
            </a:r>
            <a:endParaRPr lang="nb-NO" altLang="nb-NO" sz="2400" dirty="0"/>
          </a:p>
          <a:p>
            <a:pPr>
              <a:buFont typeface="Arial" pitchFamily="34" charset="0"/>
              <a:buNone/>
            </a:pPr>
            <a:endParaRPr lang="nb-NO" altLang="nb-NO" dirty="0" smtClean="0"/>
          </a:p>
        </p:txBody>
      </p:sp>
    </p:spTree>
    <p:extLst>
      <p:ext uri="{BB962C8B-B14F-4D97-AF65-F5344CB8AC3E}">
        <p14:creationId xmlns:p14="http://schemas.microsoft.com/office/powerpoint/2010/main" val="3043869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03028" y="274638"/>
            <a:ext cx="8537944" cy="1143000"/>
          </a:xfrm>
        </p:spPr>
        <p:txBody>
          <a:bodyPr>
            <a:noAutofit/>
          </a:bodyPr>
          <a:lstStyle/>
          <a:p>
            <a:r>
              <a:rPr lang="nb-NO" altLang="nb-NO" sz="4000" b="1" dirty="0">
                <a:solidFill>
                  <a:schemeClr val="tx2"/>
                </a:solidFill>
              </a:rPr>
              <a:t>1. Håndhygiene  - </a:t>
            </a:r>
            <a:r>
              <a:rPr lang="nb-NO" altLang="nb-NO" sz="4000" b="1" i="1" dirty="0">
                <a:solidFill>
                  <a:schemeClr val="tx2"/>
                </a:solidFill>
              </a:rPr>
              <a:t>hvorfor</a:t>
            </a:r>
            <a:r>
              <a:rPr lang="nb-NO" altLang="nb-NO" sz="4000" b="1" dirty="0">
                <a:solidFill>
                  <a:schemeClr val="tx2"/>
                </a:solidFill>
              </a:rPr>
              <a:t> så viktig</a:t>
            </a:r>
            <a:r>
              <a:rPr lang="nb-NO" altLang="nb-NO" sz="4000" b="1" dirty="0" smtClean="0">
                <a:solidFill>
                  <a:schemeClr val="tx2"/>
                </a:solidFill>
              </a:rPr>
              <a:t>?</a:t>
            </a:r>
            <a:endParaRPr lang="nb-NO" sz="4000" b="1" dirty="0"/>
          </a:p>
        </p:txBody>
      </p:sp>
      <p:sp>
        <p:nvSpPr>
          <p:cNvPr id="3" name="Plassholder for innhold 2"/>
          <p:cNvSpPr>
            <a:spLocks noGrp="1"/>
          </p:cNvSpPr>
          <p:nvPr>
            <p:ph idx="1"/>
          </p:nvPr>
        </p:nvSpPr>
        <p:spPr>
          <a:xfrm>
            <a:off x="457200" y="1788460"/>
            <a:ext cx="8229600" cy="4525963"/>
          </a:xfrm>
        </p:spPr>
        <p:txBody>
          <a:bodyPr>
            <a:normAutofit/>
          </a:bodyPr>
          <a:lstStyle/>
          <a:p>
            <a:pPr defTabSz="914400">
              <a:lnSpc>
                <a:spcPct val="80000"/>
              </a:lnSpc>
              <a:spcBef>
                <a:spcPct val="0"/>
              </a:spcBef>
              <a:spcAft>
                <a:spcPts val="1200"/>
              </a:spcAft>
              <a:buClr>
                <a:srgbClr val="376092"/>
              </a:buClr>
              <a:buSzPct val="80000"/>
              <a:buFont typeface="Arial" panose="020B0604020202020204" pitchFamily="34" charset="0"/>
              <a:buChar char="•"/>
              <a:defRPr/>
            </a:pPr>
            <a:r>
              <a:rPr lang="nb-NO" sz="2400" dirty="0"/>
              <a:t>Til enhver tid har 5-7 % av </a:t>
            </a:r>
            <a:r>
              <a:rPr lang="nb-NO" sz="2400" dirty="0" smtClean="0"/>
              <a:t>pasienter </a:t>
            </a:r>
            <a:r>
              <a:rPr lang="nb-NO" sz="2400" dirty="0"/>
              <a:t>ved norske helseinstitusjoner en helsetjenesteassosiert infeksjon (HAI).</a:t>
            </a:r>
          </a:p>
          <a:p>
            <a:pPr defTabSz="914400">
              <a:lnSpc>
                <a:spcPct val="80000"/>
              </a:lnSpc>
              <a:spcBef>
                <a:spcPct val="0"/>
              </a:spcBef>
              <a:spcAft>
                <a:spcPts val="1200"/>
              </a:spcAft>
              <a:buClr>
                <a:srgbClr val="376092"/>
              </a:buClr>
              <a:buSzPct val="80000"/>
              <a:buFont typeface="Arial" panose="020B0604020202020204" pitchFamily="34" charset="0"/>
              <a:buChar char="•"/>
              <a:defRPr/>
            </a:pPr>
            <a:r>
              <a:rPr lang="nb-NO" sz="2400" b="1" dirty="0"/>
              <a:t>Helsepersonellets hender </a:t>
            </a:r>
            <a:r>
              <a:rPr lang="nb-NO" sz="2400" dirty="0"/>
              <a:t>er en vanlig smittevei for overføring av smittestoffer mellom </a:t>
            </a:r>
            <a:r>
              <a:rPr lang="nb-NO" sz="2400" dirty="0" smtClean="0"/>
              <a:t>pasienter </a:t>
            </a:r>
            <a:r>
              <a:rPr lang="nb-NO" sz="2400" dirty="0"/>
              <a:t>i helsetjenesten.</a:t>
            </a:r>
          </a:p>
          <a:p>
            <a:pPr defTabSz="914400">
              <a:lnSpc>
                <a:spcPct val="80000"/>
              </a:lnSpc>
              <a:spcBef>
                <a:spcPct val="0"/>
              </a:spcBef>
              <a:spcAft>
                <a:spcPts val="1200"/>
              </a:spcAft>
              <a:buClr>
                <a:srgbClr val="376092"/>
              </a:buClr>
              <a:buSzPct val="80000"/>
              <a:buFont typeface="Arial" panose="020B0604020202020204" pitchFamily="34" charset="0"/>
              <a:buChar char="•"/>
              <a:defRPr/>
            </a:pPr>
            <a:r>
              <a:rPr lang="nb-NO" sz="2400" dirty="0"/>
              <a:t>Riktig håndhygiene blant helsepersonell </a:t>
            </a:r>
            <a:r>
              <a:rPr lang="nb-NO" sz="2400" dirty="0" smtClean="0"/>
              <a:t>er vårt viktigste enkelttiltak </a:t>
            </a:r>
            <a:r>
              <a:rPr lang="nb-NO" sz="2400" dirty="0"/>
              <a:t>for å forebygge </a:t>
            </a:r>
            <a:r>
              <a:rPr lang="nb-NO" sz="2400" dirty="0" smtClean="0"/>
              <a:t>helsetjenesteassosierte </a:t>
            </a:r>
            <a:r>
              <a:rPr lang="nb-NO" sz="2400" dirty="0"/>
              <a:t>infeksjoner (HAI).</a:t>
            </a:r>
          </a:p>
          <a:p>
            <a:pPr defTabSz="914400">
              <a:lnSpc>
                <a:spcPct val="80000"/>
              </a:lnSpc>
              <a:spcBef>
                <a:spcPct val="0"/>
              </a:spcBef>
              <a:spcAft>
                <a:spcPts val="1200"/>
              </a:spcAft>
              <a:buClr>
                <a:srgbClr val="376092"/>
              </a:buClr>
              <a:buSzPct val="80000"/>
              <a:buFont typeface="Arial" panose="020B0604020202020204" pitchFamily="34" charset="0"/>
              <a:buChar char="•"/>
              <a:defRPr/>
            </a:pPr>
            <a:r>
              <a:rPr lang="nb-NO" sz="2400" dirty="0"/>
              <a:t>Forskning viser at </a:t>
            </a:r>
            <a:r>
              <a:rPr lang="nb-NO" sz="2400" b="1" dirty="0"/>
              <a:t>helsepersonell rengjør hendene i mindre enn 50 % </a:t>
            </a:r>
            <a:r>
              <a:rPr lang="nb-NO" sz="2400" dirty="0"/>
              <a:t>av tilfellene hvor det er påkrevet.</a:t>
            </a:r>
          </a:p>
          <a:p>
            <a:pPr defTabSz="914400">
              <a:lnSpc>
                <a:spcPct val="80000"/>
              </a:lnSpc>
              <a:spcBef>
                <a:spcPct val="0"/>
              </a:spcBef>
              <a:spcAft>
                <a:spcPts val="1200"/>
              </a:spcAft>
              <a:buClr>
                <a:srgbClr val="376092"/>
              </a:buClr>
              <a:buSzPct val="80000"/>
              <a:buFont typeface="Arial" panose="020B0604020202020204" pitchFamily="34" charset="0"/>
              <a:buChar char="•"/>
              <a:defRPr/>
            </a:pPr>
            <a:r>
              <a:rPr lang="nb-NO" sz="2400" dirty="0"/>
              <a:t>Det er en klar sammenheng mellom </a:t>
            </a:r>
            <a:r>
              <a:rPr lang="nb-NO" sz="2400" dirty="0" smtClean="0"/>
              <a:t>håndhygiene </a:t>
            </a:r>
            <a:r>
              <a:rPr lang="nb-NO" sz="2400" dirty="0"/>
              <a:t>blant helsepersonell og </a:t>
            </a:r>
            <a:r>
              <a:rPr lang="nb-NO" sz="2400" dirty="0" smtClean="0"/>
              <a:t>antall </a:t>
            </a:r>
            <a:r>
              <a:rPr lang="nb-NO" sz="2400" dirty="0"/>
              <a:t>helsetjenesteassosierte infeksjoner.</a:t>
            </a:r>
          </a:p>
          <a:p>
            <a:pPr marL="0" indent="0">
              <a:buNone/>
            </a:pPr>
            <a:endParaRPr lang="nb-NO" sz="2000" dirty="0"/>
          </a:p>
        </p:txBody>
      </p:sp>
    </p:spTree>
    <p:extLst>
      <p:ext uri="{BB962C8B-B14F-4D97-AF65-F5344CB8AC3E}">
        <p14:creationId xmlns:p14="http://schemas.microsoft.com/office/powerpoint/2010/main" val="2141630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altLang="nb-NO" sz="4000" b="1" dirty="0"/>
              <a:t>4. Ringer, armbåndsur og negler</a:t>
            </a:r>
            <a:endParaRPr lang="nb-NO" sz="4000" b="1" dirty="0"/>
          </a:p>
        </p:txBody>
      </p:sp>
      <p:sp>
        <p:nvSpPr>
          <p:cNvPr id="3" name="Plassholder for innhold 2"/>
          <p:cNvSpPr>
            <a:spLocks noGrp="1"/>
          </p:cNvSpPr>
          <p:nvPr>
            <p:ph idx="1"/>
          </p:nvPr>
        </p:nvSpPr>
        <p:spPr/>
        <p:txBody>
          <a:bodyPr>
            <a:normAutofit/>
          </a:bodyPr>
          <a:lstStyle/>
          <a:p>
            <a:pPr>
              <a:buFont typeface="Arial" panose="020B0604020202020204" pitchFamily="34" charset="0"/>
              <a:buChar char="•"/>
              <a:defRPr/>
            </a:pPr>
            <a:r>
              <a:rPr lang="nb-NO" altLang="nb-NO" sz="2400" dirty="0">
                <a:solidFill>
                  <a:schemeClr val="tx2">
                    <a:lumMod val="75000"/>
                  </a:schemeClr>
                </a:solidFill>
              </a:rPr>
              <a:t>Håndsmykker og lange negler hindrer riktig utførelse av håndhygiene, og gir gode levekår for sykdomsfremkallende bakterier.</a:t>
            </a:r>
          </a:p>
          <a:p>
            <a:pPr>
              <a:buFont typeface="Arial" panose="020B0604020202020204" pitchFamily="34" charset="0"/>
              <a:buChar char="•"/>
              <a:defRPr/>
            </a:pPr>
            <a:endParaRPr lang="nb-NO" altLang="nb-NO" sz="2400" dirty="0">
              <a:solidFill>
                <a:schemeClr val="tx2">
                  <a:lumMod val="75000"/>
                </a:schemeClr>
              </a:solidFill>
            </a:endParaRPr>
          </a:p>
          <a:p>
            <a:pPr>
              <a:buFont typeface="Arial" panose="020B0604020202020204" pitchFamily="34" charset="0"/>
              <a:buChar char="•"/>
              <a:defRPr/>
            </a:pPr>
            <a:r>
              <a:rPr lang="nb-NO" altLang="nb-NO" sz="2400" dirty="0">
                <a:solidFill>
                  <a:schemeClr val="tx2">
                    <a:lumMod val="75000"/>
                  </a:schemeClr>
                </a:solidFill>
              </a:rPr>
              <a:t>Internasjonale og nasjonale veiledere for håndhygiene anbefaler derfor helsepersonell å ha korte negler ( </a:t>
            </a:r>
            <a:r>
              <a:rPr lang="nb-NO" altLang="nb-NO" sz="2400" dirty="0" smtClean="0">
                <a:solidFill>
                  <a:schemeClr val="tx2">
                    <a:lumMod val="75000"/>
                  </a:schemeClr>
                </a:solidFill>
              </a:rPr>
              <a:t>kortere enn </a:t>
            </a:r>
            <a:r>
              <a:rPr lang="nb-NO" altLang="nb-NO" sz="2400" dirty="0">
                <a:solidFill>
                  <a:schemeClr val="tx2">
                    <a:lumMod val="75000"/>
                  </a:schemeClr>
                </a:solidFill>
              </a:rPr>
              <a:t>2 mm) og å ta av ringer og armbåndsur under alt arbeid som medfører fysisk </a:t>
            </a:r>
            <a:r>
              <a:rPr lang="nb-NO" altLang="nb-NO" sz="2400" dirty="0" smtClean="0">
                <a:solidFill>
                  <a:schemeClr val="tx2">
                    <a:lumMod val="75000"/>
                  </a:schemeClr>
                </a:solidFill>
              </a:rPr>
              <a:t>pasientkontakt.</a:t>
            </a:r>
            <a:endParaRPr lang="nb-NO" altLang="nb-NO" sz="2400" baseline="30000" dirty="0" smtClean="0">
              <a:solidFill>
                <a:schemeClr val="tx2">
                  <a:lumMod val="75000"/>
                </a:schemeClr>
              </a:solidFill>
            </a:endParaRPr>
          </a:p>
          <a:p>
            <a:pPr>
              <a:buFont typeface="Wingdings" panose="05000000000000000000" pitchFamily="2" charset="2"/>
              <a:buChar char="Ø"/>
              <a:defRPr/>
            </a:pPr>
            <a:endParaRPr lang="nb-NO" altLang="nb-NO" sz="2400" baseline="30000" dirty="0">
              <a:solidFill>
                <a:schemeClr val="tx2">
                  <a:lumMod val="75000"/>
                </a:schemeClr>
              </a:solidFill>
            </a:endParaRPr>
          </a:p>
          <a:p>
            <a:pPr marL="0" indent="0" algn="ctr">
              <a:buNone/>
              <a:defRPr/>
            </a:pPr>
            <a:r>
              <a:rPr lang="nb-NO" altLang="nb-NO" sz="2400" dirty="0"/>
              <a:t> </a:t>
            </a:r>
            <a:r>
              <a:rPr lang="nb-NO" altLang="nb-NO" sz="2400" b="1" dirty="0">
                <a:solidFill>
                  <a:schemeClr val="tx2">
                    <a:lumMod val="75000"/>
                  </a:schemeClr>
                </a:solidFill>
              </a:rPr>
              <a:t>Av hensyn til pasientenes sikkerhet</a:t>
            </a:r>
          </a:p>
          <a:p>
            <a:pPr marL="0" indent="0" algn="ctr">
              <a:buNone/>
              <a:defRPr/>
            </a:pPr>
            <a:endParaRPr lang="nb-NO" altLang="nb-NO" sz="2400" b="1" baseline="30000" dirty="0">
              <a:solidFill>
                <a:schemeClr val="tx2">
                  <a:lumMod val="75000"/>
                </a:schemeClr>
              </a:solidFill>
            </a:endParaRPr>
          </a:p>
          <a:p>
            <a:endParaRPr lang="nb-NO" sz="2400" dirty="0"/>
          </a:p>
        </p:txBody>
      </p:sp>
    </p:spTree>
    <p:extLst>
      <p:ext uri="{BB962C8B-B14F-4D97-AF65-F5344CB8AC3E}">
        <p14:creationId xmlns:p14="http://schemas.microsoft.com/office/powerpoint/2010/main" val="803653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954" y="1522672"/>
            <a:ext cx="3519377" cy="4947189"/>
          </a:xfrm>
          <a:prstGeom prst="rect">
            <a:avLst/>
          </a:prstGeom>
        </p:spPr>
      </p:pic>
      <p:sp>
        <p:nvSpPr>
          <p:cNvPr id="53250" name="Tittel 1"/>
          <p:cNvSpPr>
            <a:spLocks noGrp="1"/>
          </p:cNvSpPr>
          <p:nvPr>
            <p:ph type="title"/>
          </p:nvPr>
        </p:nvSpPr>
        <p:spPr/>
        <p:txBody>
          <a:bodyPr>
            <a:normAutofit/>
          </a:bodyPr>
          <a:lstStyle/>
          <a:p>
            <a:r>
              <a:rPr lang="nb-NO" altLang="nb-NO" sz="4000" b="1" dirty="0"/>
              <a:t>Ringer</a:t>
            </a:r>
          </a:p>
        </p:txBody>
      </p:sp>
      <p:sp>
        <p:nvSpPr>
          <p:cNvPr id="49156" name="Plassholder for innhold 2"/>
          <p:cNvSpPr txBox="1">
            <a:spLocks/>
          </p:cNvSpPr>
          <p:nvPr/>
        </p:nvSpPr>
        <p:spPr bwMode="auto">
          <a:xfrm>
            <a:off x="4981575" y="1878013"/>
            <a:ext cx="408940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a:spcBef>
                <a:spcPct val="20000"/>
              </a:spcBef>
              <a:spcAft>
                <a:spcPts val="1200"/>
              </a:spcAft>
              <a:buFont typeface="Arial" panose="020B0604020202020204" pitchFamily="34" charset="0"/>
              <a:buChar char="•"/>
              <a:defRPr/>
            </a:pPr>
            <a:r>
              <a:rPr lang="nb-NO" altLang="nb-NO" sz="2400" dirty="0" smtClean="0">
                <a:solidFill>
                  <a:srgbClr val="003871"/>
                </a:solidFill>
                <a:latin typeface="Calibri" pitchFamily="34" charset="0"/>
              </a:rPr>
              <a:t>Helsepersonell med ring på hendene har over dobbelt så hyppig tarmbakterier (</a:t>
            </a:r>
            <a:r>
              <a:rPr lang="nb-NO" altLang="nb-NO" sz="2400" i="1" dirty="0" err="1" smtClean="0">
                <a:solidFill>
                  <a:srgbClr val="003871"/>
                </a:solidFill>
                <a:latin typeface="Calibri" pitchFamily="34" charset="0"/>
              </a:rPr>
              <a:t>Enterobacterales</a:t>
            </a:r>
            <a:r>
              <a:rPr lang="nb-NO" altLang="nb-NO" sz="2400" dirty="0" smtClean="0">
                <a:solidFill>
                  <a:srgbClr val="003871"/>
                </a:solidFill>
                <a:latin typeface="Calibri" pitchFamily="34" charset="0"/>
              </a:rPr>
              <a:t>) på hendene som de som er uten ringer.</a:t>
            </a:r>
            <a:endParaRPr lang="nb-NO" altLang="nb-NO" sz="2400" baseline="30000" dirty="0" smtClean="0">
              <a:solidFill>
                <a:srgbClr val="003871"/>
              </a:solidFill>
              <a:latin typeface="Calibri" pitchFamily="34" charset="0"/>
            </a:endParaRPr>
          </a:p>
          <a:p>
            <a:pPr marL="342900" indent="-342900">
              <a:spcBef>
                <a:spcPct val="20000"/>
              </a:spcBef>
              <a:spcAft>
                <a:spcPts val="1200"/>
              </a:spcAft>
              <a:buFont typeface="Arial" panose="020B0604020202020204" pitchFamily="34" charset="0"/>
              <a:buChar char="•"/>
              <a:defRPr/>
            </a:pPr>
            <a:r>
              <a:rPr lang="nb-NO" altLang="nb-NO" sz="2400" dirty="0">
                <a:solidFill>
                  <a:srgbClr val="003871"/>
                </a:solidFill>
                <a:latin typeface="Calibri" pitchFamily="34" charset="0"/>
              </a:rPr>
              <a:t>Dette gjelder også de som bærer </a:t>
            </a:r>
            <a:r>
              <a:rPr lang="nb-NO" altLang="nb-NO" sz="2400" dirty="0" smtClean="0">
                <a:solidFill>
                  <a:srgbClr val="003871"/>
                </a:solidFill>
                <a:latin typeface="Calibri" pitchFamily="34" charset="0"/>
              </a:rPr>
              <a:t>en glatt giftering.</a:t>
            </a:r>
            <a:endParaRPr lang="nb-NO" altLang="nb-NO" sz="2400" baseline="30000" dirty="0">
              <a:solidFill>
                <a:srgbClr val="003871"/>
              </a:solidFill>
              <a:latin typeface="Calibri" pitchFamily="34" charset="0"/>
            </a:endParaRPr>
          </a:p>
          <a:p>
            <a:pPr>
              <a:spcBef>
                <a:spcPts val="432"/>
              </a:spcBef>
              <a:spcAft>
                <a:spcPts val="1200"/>
              </a:spcAft>
              <a:defRPr/>
            </a:pPr>
            <a:r>
              <a:rPr lang="nb-NO" altLang="nb-NO" sz="2400" dirty="0" smtClean="0">
                <a:solidFill>
                  <a:srgbClr val="000000"/>
                </a:solidFill>
                <a:latin typeface="Calibri" pitchFamily="34" charset="0"/>
              </a:rPr>
              <a:t> </a:t>
            </a:r>
          </a:p>
          <a:p>
            <a:pPr>
              <a:spcBef>
                <a:spcPct val="20000"/>
              </a:spcBef>
              <a:buFont typeface="Arial" pitchFamily="34" charset="0"/>
              <a:buNone/>
              <a:defRPr/>
            </a:pPr>
            <a:endParaRPr lang="nb-NO" altLang="nb-NO" sz="2400" dirty="0" smtClean="0">
              <a:solidFill>
                <a:srgbClr val="000000"/>
              </a:solidFill>
              <a:latin typeface="Calibri" pitchFamily="34" charset="0"/>
            </a:endParaRPr>
          </a:p>
        </p:txBody>
      </p:sp>
    </p:spTree>
    <p:extLst>
      <p:ext uri="{BB962C8B-B14F-4D97-AF65-F5344CB8AC3E}">
        <p14:creationId xmlns:p14="http://schemas.microsoft.com/office/powerpoint/2010/main" val="2213649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tel 1"/>
          <p:cNvSpPr>
            <a:spLocks noGrp="1"/>
          </p:cNvSpPr>
          <p:nvPr>
            <p:ph type="title"/>
          </p:nvPr>
        </p:nvSpPr>
        <p:spPr/>
        <p:txBody>
          <a:bodyPr>
            <a:normAutofit/>
          </a:bodyPr>
          <a:lstStyle/>
          <a:p>
            <a:r>
              <a:rPr lang="nb-NO" altLang="nb-NO" sz="4000" b="1" dirty="0"/>
              <a:t>Armbåndsur</a:t>
            </a:r>
          </a:p>
        </p:txBody>
      </p:sp>
      <p:sp>
        <p:nvSpPr>
          <p:cNvPr id="4" name="TekstSylinder 3"/>
          <p:cNvSpPr txBox="1"/>
          <p:nvPr/>
        </p:nvSpPr>
        <p:spPr>
          <a:xfrm>
            <a:off x="403225" y="1785938"/>
            <a:ext cx="3244850" cy="2677656"/>
          </a:xfrm>
          <a:prstGeom prst="rect">
            <a:avLst/>
          </a:prstGeom>
          <a:noFill/>
        </p:spPr>
        <p:txBody>
          <a:bodyPr>
            <a:spAutoFit/>
          </a:bodyPr>
          <a:lstStyle/>
          <a:p>
            <a:pPr marL="342900" indent="-342900">
              <a:buFont typeface="Arial" panose="020B0604020202020204" pitchFamily="34" charset="0"/>
              <a:buChar char="•"/>
              <a:defRPr/>
            </a:pPr>
            <a:r>
              <a:rPr lang="nb-NO" sz="2400" dirty="0">
                <a:solidFill>
                  <a:srgbClr val="003871"/>
                </a:solidFill>
                <a:latin typeface="+mj-lt"/>
                <a:cs typeface="+mn-cs"/>
              </a:rPr>
              <a:t>Helsepersonell som bærer armbåndsur har tre ganger så mange bakterier på </a:t>
            </a:r>
            <a:r>
              <a:rPr lang="nb-NO" sz="2400" dirty="0" smtClean="0">
                <a:solidFill>
                  <a:srgbClr val="003871"/>
                </a:solidFill>
                <a:latin typeface="+mj-lt"/>
                <a:cs typeface="+mn-cs"/>
              </a:rPr>
              <a:t>hendene enn de som ikk</a:t>
            </a:r>
            <a:r>
              <a:rPr lang="nb-NO" sz="2400" dirty="0" smtClean="0">
                <a:solidFill>
                  <a:srgbClr val="003871"/>
                </a:solidFill>
                <a:latin typeface="+mj-lt"/>
              </a:rPr>
              <a:t>e bærer armbåndsur. </a:t>
            </a:r>
            <a:endParaRPr lang="nb-NO" sz="2400" baseline="30000" dirty="0">
              <a:solidFill>
                <a:srgbClr val="003871"/>
              </a:solidFill>
              <a:latin typeface="+mj-lt"/>
              <a:cs typeface="+mn-cs"/>
            </a:endParaRPr>
          </a:p>
        </p:txBody>
      </p:sp>
      <p:pic>
        <p:nvPicPr>
          <p:cNvPr id="2" name="Bild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0225" y="1561952"/>
            <a:ext cx="3434316" cy="4827618"/>
          </a:xfrm>
          <a:prstGeom prst="rect">
            <a:avLst/>
          </a:prstGeom>
        </p:spPr>
      </p:pic>
    </p:spTree>
    <p:extLst>
      <p:ext uri="{BB962C8B-B14F-4D97-AF65-F5344CB8AC3E}">
        <p14:creationId xmlns:p14="http://schemas.microsoft.com/office/powerpoint/2010/main" val="4060920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tel 1"/>
          <p:cNvSpPr>
            <a:spLocks noGrp="1"/>
          </p:cNvSpPr>
          <p:nvPr>
            <p:ph type="title"/>
          </p:nvPr>
        </p:nvSpPr>
        <p:spPr/>
        <p:txBody>
          <a:bodyPr>
            <a:normAutofit/>
          </a:bodyPr>
          <a:lstStyle/>
          <a:p>
            <a:r>
              <a:rPr lang="nb-NO" altLang="nb-NO" sz="4000" b="1" dirty="0"/>
              <a:t>Negler</a:t>
            </a:r>
          </a:p>
        </p:txBody>
      </p:sp>
      <p:sp>
        <p:nvSpPr>
          <p:cNvPr id="4" name="Plassholder for innhold 3"/>
          <p:cNvSpPr txBox="1">
            <a:spLocks noGrp="1"/>
          </p:cNvSpPr>
          <p:nvPr>
            <p:ph idx="1"/>
          </p:nvPr>
        </p:nvSpPr>
        <p:spPr>
          <a:xfrm>
            <a:off x="4761098" y="1707015"/>
            <a:ext cx="3755581" cy="2308324"/>
          </a:xfrm>
        </p:spPr>
        <p:txBody>
          <a:bodyPr wrap="square" rtlCol="0">
            <a:spAutoFit/>
          </a:bodyPr>
          <a:lstStyle/>
          <a:p>
            <a:pPr>
              <a:buFont typeface="Arial" panose="020B0604020202020204" pitchFamily="34" charset="0"/>
              <a:buChar char="•"/>
              <a:defRPr/>
            </a:pPr>
            <a:r>
              <a:rPr lang="nb-NO" sz="2400" dirty="0" smtClean="0">
                <a:latin typeface="+mj-lt"/>
              </a:rPr>
              <a:t>Helsepersonell med lange negler (</a:t>
            </a:r>
            <a:r>
              <a:rPr lang="nb-NO" altLang="nb-NO" sz="2400" dirty="0" smtClean="0">
                <a:solidFill>
                  <a:schemeClr val="tx2">
                    <a:lumMod val="75000"/>
                  </a:schemeClr>
                </a:solidFill>
              </a:rPr>
              <a:t>lenger enn </a:t>
            </a:r>
            <a:r>
              <a:rPr lang="nb-NO" sz="2400" dirty="0" smtClean="0">
                <a:latin typeface="+mj-lt"/>
              </a:rPr>
              <a:t>2 mm) har over dobbelt så hyppig forekomst av gule stafylokokker på hendene enn de med korte negler.</a:t>
            </a:r>
            <a:endParaRPr lang="nb-NO" sz="2400" baseline="30000" dirty="0">
              <a:latin typeface="+mj-lt"/>
            </a:endParaRPr>
          </a:p>
        </p:txBody>
      </p:sp>
      <p:sp>
        <p:nvSpPr>
          <p:cNvPr id="2" name="TekstSylinder 1"/>
          <p:cNvSpPr txBox="1"/>
          <p:nvPr/>
        </p:nvSpPr>
        <p:spPr>
          <a:xfrm>
            <a:off x="952500" y="6067425"/>
            <a:ext cx="2362200" cy="246221"/>
          </a:xfrm>
          <a:prstGeom prst="rect">
            <a:avLst/>
          </a:prstGeom>
          <a:noFill/>
        </p:spPr>
        <p:txBody>
          <a:bodyPr wrap="square" rtlCol="0">
            <a:spAutoFit/>
          </a:bodyPr>
          <a:lstStyle/>
          <a:p>
            <a:r>
              <a:rPr lang="nb-NO" sz="1000" dirty="0" smtClean="0">
                <a:solidFill>
                  <a:schemeClr val="tx2">
                    <a:lumMod val="75000"/>
                  </a:schemeClr>
                </a:solidFill>
              </a:rPr>
              <a:t>Foto: </a:t>
            </a:r>
            <a:r>
              <a:rPr lang="nb-NO" sz="1000" dirty="0" err="1" smtClean="0">
                <a:solidFill>
                  <a:schemeClr val="tx2">
                    <a:lumMod val="75000"/>
                  </a:schemeClr>
                </a:solidFill>
              </a:rPr>
              <a:t>Colourbox</a:t>
            </a:r>
            <a:endParaRPr lang="nb-NO" sz="1000" dirty="0">
              <a:solidFill>
                <a:schemeClr val="tx2">
                  <a:lumMod val="75000"/>
                </a:schemeClr>
              </a:solidFill>
            </a:endParaRPr>
          </a:p>
        </p:txBody>
      </p:sp>
      <p:pic>
        <p:nvPicPr>
          <p:cNvPr id="3" name="Bild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562" y="1573618"/>
            <a:ext cx="3426440" cy="4816546"/>
          </a:xfrm>
          <a:prstGeom prst="rect">
            <a:avLst/>
          </a:prstGeom>
        </p:spPr>
      </p:pic>
    </p:spTree>
    <p:extLst>
      <p:ext uri="{BB962C8B-B14F-4D97-AF65-F5344CB8AC3E}">
        <p14:creationId xmlns:p14="http://schemas.microsoft.com/office/powerpoint/2010/main" val="2856877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bg1"/>
          </a:solidFill>
        </p:spPr>
        <p:txBody>
          <a:bodyPr>
            <a:noAutofit/>
          </a:bodyPr>
          <a:lstStyle/>
          <a:p>
            <a:r>
              <a:rPr lang="nb-NO" sz="4000" b="1" dirty="0" smtClean="0"/>
              <a:t>5. Bruk av hansker</a:t>
            </a:r>
            <a:endParaRPr lang="nb-NO" sz="4000" b="1" dirty="0"/>
          </a:p>
        </p:txBody>
      </p:sp>
      <p:sp>
        <p:nvSpPr>
          <p:cNvPr id="3" name="Plassholder for innhold 2"/>
          <p:cNvSpPr>
            <a:spLocks noGrp="1"/>
          </p:cNvSpPr>
          <p:nvPr>
            <p:ph idx="1"/>
          </p:nvPr>
        </p:nvSpPr>
        <p:spPr/>
        <p:txBody>
          <a:bodyPr>
            <a:normAutofit fontScale="62500" lnSpcReduction="20000"/>
          </a:bodyPr>
          <a:lstStyle/>
          <a:p>
            <a:r>
              <a:rPr lang="nb-NO" sz="3800" dirty="0"/>
              <a:t>R</a:t>
            </a:r>
            <a:r>
              <a:rPr lang="nb-NO" sz="3800" dirty="0" smtClean="0"/>
              <a:t>ene engangshansker beskytter helsepersonells hender mot forurensing av mikroorganismer, blod og andre kroppsvæsker.</a:t>
            </a:r>
          </a:p>
          <a:p>
            <a:endParaRPr lang="nb-NO" sz="3800" dirty="0" smtClean="0"/>
          </a:p>
          <a:p>
            <a:r>
              <a:rPr lang="nb-NO" sz="3800" dirty="0" smtClean="0"/>
              <a:t>Brukt riktig er engangshansker et viktig smitteverntiltak – brukt på feil måte </a:t>
            </a:r>
            <a:r>
              <a:rPr lang="nb-NO" sz="3800" dirty="0"/>
              <a:t>kan hansker </a:t>
            </a:r>
            <a:r>
              <a:rPr lang="nb-NO" sz="3800" dirty="0" smtClean="0"/>
              <a:t>føre </a:t>
            </a:r>
            <a:r>
              <a:rPr lang="nb-NO" sz="3800" dirty="0"/>
              <a:t>til økt smitterisiko</a:t>
            </a:r>
            <a:r>
              <a:rPr lang="nb-NO" sz="3800" dirty="0" smtClean="0"/>
              <a:t>.</a:t>
            </a:r>
          </a:p>
          <a:p>
            <a:pPr marL="0" indent="0">
              <a:buNone/>
            </a:pPr>
            <a:endParaRPr lang="nb-NO" sz="3800" dirty="0"/>
          </a:p>
          <a:p>
            <a:r>
              <a:rPr lang="nb-NO" sz="3800" dirty="0"/>
              <a:t>Hendene blir </a:t>
            </a:r>
            <a:r>
              <a:rPr lang="nb-NO" sz="3800" dirty="0" smtClean="0"/>
              <a:t>forurenset </a:t>
            </a:r>
            <a:r>
              <a:rPr lang="nb-NO" sz="3800" dirty="0"/>
              <a:t>også med hansker </a:t>
            </a:r>
            <a:r>
              <a:rPr lang="nb-NO" sz="3800" dirty="0" smtClean="0"/>
              <a:t>på, og hansker erstatter derfor aldri håndhygiene.  </a:t>
            </a:r>
          </a:p>
          <a:p>
            <a:endParaRPr lang="nb-NO" sz="3800" dirty="0"/>
          </a:p>
          <a:p>
            <a:r>
              <a:rPr lang="nb-NO" sz="3800" dirty="0" smtClean="0"/>
              <a:t>Behovet for håndhygiene er det samme, uavhengig av om hansker benyttes eller ikke.</a:t>
            </a:r>
            <a:endParaRPr lang="nb-NO" sz="3800" dirty="0"/>
          </a:p>
          <a:p>
            <a:pPr marL="0" indent="0">
              <a:buNone/>
            </a:pPr>
            <a:r>
              <a:rPr lang="nb-NO" sz="2600" dirty="0" smtClean="0"/>
              <a:t/>
            </a:r>
            <a:br>
              <a:rPr lang="nb-NO" sz="2600" dirty="0" smtClean="0"/>
            </a:br>
            <a:endParaRPr lang="nb-NO" sz="2600" dirty="0" smtClean="0"/>
          </a:p>
          <a:p>
            <a:endParaRPr lang="nb-NO" dirty="0"/>
          </a:p>
        </p:txBody>
      </p:sp>
    </p:spTree>
    <p:extLst>
      <p:ext uri="{BB962C8B-B14F-4D97-AF65-F5344CB8AC3E}">
        <p14:creationId xmlns:p14="http://schemas.microsoft.com/office/powerpoint/2010/main" val="3910951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3399" y="3980447"/>
            <a:ext cx="3426941" cy="2284627"/>
          </a:xfrm>
          <a:prstGeom prst="rect">
            <a:avLst/>
          </a:prstGeom>
          <a:ln>
            <a:noFill/>
          </a:ln>
          <a:effectLst>
            <a:softEdge rad="112500"/>
          </a:effectLst>
        </p:spPr>
      </p:pic>
      <p:sp>
        <p:nvSpPr>
          <p:cNvPr id="2" name="Tittel 1"/>
          <p:cNvSpPr>
            <a:spLocks noGrp="1"/>
          </p:cNvSpPr>
          <p:nvPr>
            <p:ph type="title"/>
          </p:nvPr>
        </p:nvSpPr>
        <p:spPr>
          <a:solidFill>
            <a:schemeClr val="bg1"/>
          </a:solidFill>
        </p:spPr>
        <p:txBody>
          <a:bodyPr>
            <a:normAutofit/>
          </a:bodyPr>
          <a:lstStyle/>
          <a:p>
            <a:r>
              <a:rPr lang="nb-NO" sz="4000" b="1" dirty="0"/>
              <a:t>Hvilke hansker </a:t>
            </a:r>
            <a:r>
              <a:rPr lang="nb-NO" sz="4000" b="1" dirty="0" smtClean="0"/>
              <a:t>bør </a:t>
            </a:r>
            <a:r>
              <a:rPr lang="nb-NO" sz="4000" b="1" dirty="0"/>
              <a:t>brukes?</a:t>
            </a:r>
          </a:p>
        </p:txBody>
      </p:sp>
      <p:sp>
        <p:nvSpPr>
          <p:cNvPr id="3" name="Plassholder for innhold 2"/>
          <p:cNvSpPr>
            <a:spLocks noGrp="1"/>
          </p:cNvSpPr>
          <p:nvPr>
            <p:ph idx="1"/>
          </p:nvPr>
        </p:nvSpPr>
        <p:spPr>
          <a:xfrm>
            <a:off x="457200" y="1600200"/>
            <a:ext cx="4861651" cy="4525963"/>
          </a:xfrm>
        </p:spPr>
        <p:txBody>
          <a:bodyPr>
            <a:normAutofit/>
          </a:bodyPr>
          <a:lstStyle/>
          <a:p>
            <a:r>
              <a:rPr lang="nb-NO" sz="2600" dirty="0"/>
              <a:t>Benytt hansker av lateks eller nitril,  fortrinnsvis med lang mansjett. </a:t>
            </a:r>
          </a:p>
          <a:p>
            <a:pPr marL="0" indent="0">
              <a:buNone/>
            </a:pPr>
            <a:endParaRPr lang="nb-NO" sz="2600" dirty="0"/>
          </a:p>
          <a:p>
            <a:r>
              <a:rPr lang="nb-NO" sz="2600" dirty="0"/>
              <a:t>Plasthansker og vinylhansker </a:t>
            </a:r>
          </a:p>
          <a:p>
            <a:pPr marL="0" indent="0">
              <a:buNone/>
            </a:pPr>
            <a:r>
              <a:rPr lang="nb-NO" sz="2600" dirty="0"/>
              <a:t>     gir ikke tilstrekkelig  beskyttelse </a:t>
            </a:r>
          </a:p>
          <a:p>
            <a:pPr marL="0" indent="0">
              <a:buNone/>
            </a:pPr>
            <a:r>
              <a:rPr lang="nb-NO" sz="2600" dirty="0"/>
              <a:t>     mot smitte og anbefales ikke til</a:t>
            </a:r>
          </a:p>
          <a:p>
            <a:pPr marL="0" indent="0">
              <a:buNone/>
            </a:pPr>
            <a:r>
              <a:rPr lang="nb-NO" sz="2600" dirty="0"/>
              <a:t>     bruk i helsetjenesten.</a:t>
            </a:r>
          </a:p>
          <a:p>
            <a:pPr marL="0" indent="0">
              <a:buNone/>
            </a:pPr>
            <a:endParaRPr lang="nb-NO" dirty="0">
              <a:solidFill>
                <a:srgbClr val="FF0000"/>
              </a:solidFill>
            </a:endParaRPr>
          </a:p>
        </p:txBody>
      </p:sp>
      <p:sp>
        <p:nvSpPr>
          <p:cNvPr id="5" name="TekstSylinder 4"/>
          <p:cNvSpPr txBox="1"/>
          <p:nvPr/>
        </p:nvSpPr>
        <p:spPr>
          <a:xfrm>
            <a:off x="5689600" y="4753429"/>
            <a:ext cx="237566" cy="369332"/>
          </a:xfrm>
          <a:prstGeom prst="rect">
            <a:avLst/>
          </a:prstGeom>
          <a:noFill/>
        </p:spPr>
        <p:txBody>
          <a:bodyPr wrap="none" rtlCol="0">
            <a:spAutoFit/>
          </a:bodyPr>
          <a:lstStyle/>
          <a:p>
            <a:r>
              <a:rPr lang="nb-NO" dirty="0" smtClean="0"/>
              <a:t> </a:t>
            </a:r>
            <a:endParaRPr lang="nb-NO" dirty="0"/>
          </a:p>
        </p:txBody>
      </p:sp>
    </p:spTree>
    <p:extLst>
      <p:ext uri="{BB962C8B-B14F-4D97-AF65-F5344CB8AC3E}">
        <p14:creationId xmlns:p14="http://schemas.microsoft.com/office/powerpoint/2010/main" val="3271365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7609" y="3838789"/>
            <a:ext cx="2558694" cy="1699249"/>
          </a:xfrm>
          <a:prstGeom prst="rect">
            <a:avLst/>
          </a:prstGeom>
        </p:spPr>
      </p:pic>
      <p:sp>
        <p:nvSpPr>
          <p:cNvPr id="2" name="Tittel 1"/>
          <p:cNvSpPr>
            <a:spLocks noGrp="1"/>
          </p:cNvSpPr>
          <p:nvPr>
            <p:ph type="title"/>
          </p:nvPr>
        </p:nvSpPr>
        <p:spPr>
          <a:solidFill>
            <a:schemeClr val="bg1"/>
          </a:solidFill>
        </p:spPr>
        <p:txBody>
          <a:bodyPr vert="horz" lIns="91440" tIns="45720" rIns="91440" bIns="45720" rtlCol="0" anchor="ctr">
            <a:normAutofit fontScale="90000"/>
          </a:bodyPr>
          <a:lstStyle/>
          <a:p>
            <a:r>
              <a:rPr lang="nb-NO" dirty="0"/>
              <a:t/>
            </a:r>
            <a:br>
              <a:rPr lang="nb-NO" dirty="0"/>
            </a:br>
            <a:r>
              <a:rPr lang="nb-NO" dirty="0"/>
              <a:t/>
            </a:r>
            <a:br>
              <a:rPr lang="nb-NO" dirty="0"/>
            </a:br>
            <a:r>
              <a:rPr lang="nb-NO" b="1" dirty="0"/>
              <a:t>Når skal du bruke </a:t>
            </a:r>
            <a:r>
              <a:rPr lang="nb-NO" b="1" dirty="0" smtClean="0"/>
              <a:t>hansker</a:t>
            </a:r>
            <a:r>
              <a:rPr lang="nb-NO" b="1" dirty="0"/>
              <a:t>?</a:t>
            </a:r>
            <a:br>
              <a:rPr lang="nb-NO" b="1" dirty="0"/>
            </a:br>
            <a:r>
              <a:rPr lang="nb-NO" b="1" dirty="0"/>
              <a:t/>
            </a:r>
            <a:br>
              <a:rPr lang="nb-NO" b="1" dirty="0"/>
            </a:br>
            <a:endParaRPr lang="nb-NO" b="1" dirty="0"/>
          </a:p>
        </p:txBody>
      </p:sp>
      <p:sp>
        <p:nvSpPr>
          <p:cNvPr id="3" name="Plassholder for innhold 2"/>
          <p:cNvSpPr>
            <a:spLocks noGrp="1"/>
          </p:cNvSpPr>
          <p:nvPr>
            <p:ph idx="1"/>
          </p:nvPr>
        </p:nvSpPr>
        <p:spPr/>
        <p:txBody>
          <a:bodyPr>
            <a:normAutofit fontScale="25000" lnSpcReduction="20000"/>
          </a:bodyPr>
          <a:lstStyle/>
          <a:p>
            <a:pPr marL="0" indent="0">
              <a:buNone/>
            </a:pPr>
            <a:r>
              <a:rPr lang="nb-NO" sz="9600" b="1" dirty="0" smtClean="0"/>
              <a:t>Direkte </a:t>
            </a:r>
            <a:r>
              <a:rPr lang="nb-NO" sz="9600" b="1" dirty="0"/>
              <a:t>pasientkontakt </a:t>
            </a:r>
            <a:endParaRPr lang="nb-NO" sz="9600" b="1" dirty="0" smtClean="0"/>
          </a:p>
          <a:p>
            <a:r>
              <a:rPr lang="nb-NO" sz="9600" dirty="0" smtClean="0"/>
              <a:t>Når det forventes kontakt med blod, sekreter, ekskreter, slimhinner, ikke-intakt hud og ved smitte. </a:t>
            </a:r>
          </a:p>
          <a:p>
            <a:r>
              <a:rPr lang="nb-NO" sz="9600" dirty="0" smtClean="0"/>
              <a:t>Ved prosedyrer som innleggelse og seponering av perifer venekanyle, blodprøvetaking, underlivsundersøkelse, og suging av luftveier.</a:t>
            </a:r>
          </a:p>
          <a:p>
            <a:pPr marL="0" indent="0">
              <a:buNone/>
            </a:pPr>
            <a:endParaRPr lang="nb-NO" sz="9600" dirty="0" smtClean="0"/>
          </a:p>
          <a:p>
            <a:pPr marL="0" indent="0">
              <a:buNone/>
            </a:pPr>
            <a:r>
              <a:rPr lang="nb-NO" sz="9600" b="1" dirty="0" smtClean="0"/>
              <a:t>Indirekte pasientkontakt</a:t>
            </a:r>
          </a:p>
          <a:p>
            <a:r>
              <a:rPr lang="nb-NO" sz="9600" dirty="0" smtClean="0"/>
              <a:t>Håndtering av urent utstyr som pussbekken, </a:t>
            </a:r>
          </a:p>
          <a:p>
            <a:pPr marL="0" indent="0">
              <a:buNone/>
            </a:pPr>
            <a:r>
              <a:rPr lang="nb-NO" sz="9600" dirty="0"/>
              <a:t> </a:t>
            </a:r>
            <a:r>
              <a:rPr lang="nb-NO" sz="9600" dirty="0" smtClean="0"/>
              <a:t>     bekken og urinflasker</a:t>
            </a:r>
            <a:r>
              <a:rPr lang="nb-NO" sz="9600" dirty="0"/>
              <a:t>.</a:t>
            </a:r>
            <a:endParaRPr lang="nb-NO" sz="9600" dirty="0" smtClean="0"/>
          </a:p>
          <a:p>
            <a:r>
              <a:rPr lang="nb-NO" sz="9600" dirty="0" smtClean="0"/>
              <a:t>Søppelhåndtering.</a:t>
            </a:r>
          </a:p>
          <a:p>
            <a:r>
              <a:rPr lang="nb-NO" sz="9600" dirty="0" smtClean="0"/>
              <a:t>Ved fjerning av søl av kroppsvæsker.</a:t>
            </a:r>
          </a:p>
          <a:p>
            <a:r>
              <a:rPr lang="nb-NO" sz="9600" dirty="0" smtClean="0"/>
              <a:t>Ved håndtering av skadelige medikamenter                                      eller kjemikalier.</a:t>
            </a:r>
          </a:p>
          <a:p>
            <a:endParaRPr lang="nb-NO" dirty="0"/>
          </a:p>
        </p:txBody>
      </p:sp>
    </p:spTree>
    <p:extLst>
      <p:ext uri="{BB962C8B-B14F-4D97-AF65-F5344CB8AC3E}">
        <p14:creationId xmlns:p14="http://schemas.microsoft.com/office/powerpoint/2010/main" val="2125325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41514"/>
            <a:ext cx="8229600" cy="1210146"/>
          </a:xfrm>
          <a:solidFill>
            <a:schemeClr val="bg1"/>
          </a:solidFill>
        </p:spPr>
        <p:txBody>
          <a:bodyPr>
            <a:normAutofit fontScale="90000"/>
          </a:bodyPr>
          <a:lstStyle/>
          <a:p>
            <a:r>
              <a:rPr lang="nb-NO" b="1" dirty="0" smtClean="0"/>
              <a:t/>
            </a:r>
            <a:br>
              <a:rPr lang="nb-NO" b="1" dirty="0" smtClean="0"/>
            </a:br>
            <a:r>
              <a:rPr lang="nb-NO" b="1" dirty="0" smtClean="0"/>
              <a:t>Når trenger du ikke hansker?</a:t>
            </a:r>
            <a:r>
              <a:rPr lang="nb-NO" sz="4900" dirty="0"/>
              <a:t/>
            </a:r>
            <a:br>
              <a:rPr lang="nb-NO" sz="4900" dirty="0"/>
            </a:br>
            <a:endParaRPr lang="nb-NO" sz="4900" dirty="0"/>
          </a:p>
        </p:txBody>
      </p:sp>
      <p:sp>
        <p:nvSpPr>
          <p:cNvPr id="3" name="Plassholder for innhold 2"/>
          <p:cNvSpPr>
            <a:spLocks noGrp="1"/>
          </p:cNvSpPr>
          <p:nvPr>
            <p:ph idx="1"/>
          </p:nvPr>
        </p:nvSpPr>
        <p:spPr>
          <a:xfrm>
            <a:off x="297543" y="1639614"/>
            <a:ext cx="8229600" cy="4848272"/>
          </a:xfrm>
        </p:spPr>
        <p:txBody>
          <a:bodyPr>
            <a:normAutofit fontScale="55000" lnSpcReduction="20000"/>
          </a:bodyPr>
          <a:lstStyle/>
          <a:p>
            <a:pPr marL="0" indent="0">
              <a:buNone/>
            </a:pPr>
            <a:r>
              <a:rPr lang="nb-NO" sz="4400" b="1" dirty="0" smtClean="0"/>
              <a:t>Direkte pasientkontakt for eksempel ved:</a:t>
            </a:r>
          </a:p>
          <a:p>
            <a:r>
              <a:rPr lang="nb-NO" sz="4400" dirty="0" smtClean="0"/>
              <a:t>Håndhilsning.</a:t>
            </a:r>
          </a:p>
          <a:p>
            <a:r>
              <a:rPr lang="nb-NO" sz="4400" dirty="0" smtClean="0"/>
              <a:t>Måling av </a:t>
            </a:r>
            <a:r>
              <a:rPr lang="nb-NO" sz="4400" dirty="0"/>
              <a:t>blodtrykk og </a:t>
            </a:r>
            <a:r>
              <a:rPr lang="nb-NO" sz="4400" dirty="0" smtClean="0"/>
              <a:t>puls.</a:t>
            </a:r>
          </a:p>
          <a:p>
            <a:r>
              <a:rPr lang="nb-NO" sz="4400" dirty="0"/>
              <a:t>H</a:t>
            </a:r>
            <a:r>
              <a:rPr lang="nb-NO" sz="4400" dirty="0" smtClean="0"/>
              <a:t>årvask</a:t>
            </a:r>
            <a:r>
              <a:rPr lang="nb-NO" sz="4400" dirty="0"/>
              <a:t>, oventil stell og </a:t>
            </a:r>
            <a:r>
              <a:rPr lang="nb-NO" sz="4400" dirty="0" smtClean="0"/>
              <a:t>påkledning. </a:t>
            </a:r>
            <a:endParaRPr lang="nb-NO" sz="4400" dirty="0"/>
          </a:p>
          <a:p>
            <a:r>
              <a:rPr lang="nb-NO" sz="4400" dirty="0" smtClean="0"/>
              <a:t>Pasienttransport.</a:t>
            </a:r>
            <a:br>
              <a:rPr lang="nb-NO" sz="4400" dirty="0" smtClean="0"/>
            </a:br>
            <a:endParaRPr lang="nb-NO" sz="4400" dirty="0" smtClean="0"/>
          </a:p>
          <a:p>
            <a:pPr marL="0" indent="0">
              <a:buNone/>
            </a:pPr>
            <a:r>
              <a:rPr lang="nb-NO" sz="4400" b="1" dirty="0" smtClean="0"/>
              <a:t>Indirekte pasientkontakt </a:t>
            </a:r>
            <a:r>
              <a:rPr lang="nb-NO" sz="4400" b="1" dirty="0"/>
              <a:t>for eksempel </a:t>
            </a:r>
            <a:r>
              <a:rPr lang="nb-NO" sz="4400" b="1" dirty="0" smtClean="0"/>
              <a:t>ved:</a:t>
            </a:r>
          </a:p>
          <a:p>
            <a:r>
              <a:rPr lang="nb-NO" sz="4400" dirty="0"/>
              <a:t>Bruk av telefon og dokumentasjon på </a:t>
            </a:r>
            <a:r>
              <a:rPr lang="nb-NO" sz="4400" dirty="0" smtClean="0"/>
              <a:t>pasientkurve.</a:t>
            </a:r>
            <a:endParaRPr lang="nb-NO" sz="4400" dirty="0"/>
          </a:p>
          <a:p>
            <a:r>
              <a:rPr lang="nb-NO" sz="4400" dirty="0"/>
              <a:t>Utdeling av orale medikamenter og </a:t>
            </a:r>
            <a:r>
              <a:rPr lang="nb-NO" sz="4400" dirty="0" smtClean="0"/>
              <a:t>matservering.</a:t>
            </a:r>
            <a:endParaRPr lang="nb-NO" sz="4400" dirty="0"/>
          </a:p>
          <a:p>
            <a:r>
              <a:rPr lang="nb-NO" sz="4400" dirty="0" smtClean="0"/>
              <a:t>Sengereiing.</a:t>
            </a:r>
            <a:endParaRPr lang="nb-NO" sz="4400" dirty="0"/>
          </a:p>
          <a:p>
            <a:r>
              <a:rPr lang="nb-NO" sz="4400" dirty="0"/>
              <a:t>Håndtering av oksygentilførsel med </a:t>
            </a:r>
            <a:r>
              <a:rPr lang="nb-NO" sz="4400" dirty="0" smtClean="0"/>
              <a:t>nesekateter/maske.</a:t>
            </a:r>
            <a:endParaRPr lang="nb-NO" sz="4400" dirty="0"/>
          </a:p>
          <a:p>
            <a:pPr marL="0" indent="0">
              <a:buNone/>
            </a:pPr>
            <a:endParaRPr lang="nb-NO" sz="3600" dirty="0" smtClean="0"/>
          </a:p>
          <a:p>
            <a:pPr marL="0" indent="0">
              <a:buNone/>
            </a:pPr>
            <a:endParaRPr lang="nb-NO" dirty="0" smtClean="0"/>
          </a:p>
          <a:p>
            <a:pPr marL="0" indent="0">
              <a:buNone/>
            </a:pPr>
            <a:endParaRPr lang="nb-NO" dirty="0"/>
          </a:p>
        </p:txBody>
      </p:sp>
      <p:pic>
        <p:nvPicPr>
          <p:cNvPr id="6" name="Bil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8738" y="1654843"/>
            <a:ext cx="2761561" cy="1843470"/>
          </a:xfrm>
          <a:prstGeom prst="rect">
            <a:avLst/>
          </a:prstGeom>
        </p:spPr>
      </p:pic>
      <p:cxnSp>
        <p:nvCxnSpPr>
          <p:cNvPr id="9" name="Rett linje 8"/>
          <p:cNvCxnSpPr/>
          <p:nvPr/>
        </p:nvCxnSpPr>
        <p:spPr>
          <a:xfrm>
            <a:off x="7171770" y="2265813"/>
            <a:ext cx="537067" cy="642257"/>
          </a:xfrm>
          <a:prstGeom prst="line">
            <a:avLst/>
          </a:prstGeom>
          <a:ln w="12700"/>
        </p:spPr>
        <p:style>
          <a:lnRef idx="2">
            <a:schemeClr val="accent6"/>
          </a:lnRef>
          <a:fillRef idx="0">
            <a:schemeClr val="accent6"/>
          </a:fillRef>
          <a:effectRef idx="1">
            <a:schemeClr val="accent6"/>
          </a:effectRef>
          <a:fontRef idx="minor">
            <a:schemeClr val="tx1"/>
          </a:fontRef>
        </p:style>
      </p:cxnSp>
      <p:cxnSp>
        <p:nvCxnSpPr>
          <p:cNvPr id="7" name="Rett linje 6"/>
          <p:cNvCxnSpPr/>
          <p:nvPr/>
        </p:nvCxnSpPr>
        <p:spPr>
          <a:xfrm flipH="1">
            <a:off x="7177939" y="2265813"/>
            <a:ext cx="530898" cy="558800"/>
          </a:xfrm>
          <a:prstGeom prst="line">
            <a:avLst/>
          </a:prstGeom>
          <a:ln w="12700"/>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925892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smtClean="0"/>
              <a:t>Hanskebruk - VETT</a:t>
            </a:r>
            <a:endParaRPr lang="nb-NO" sz="4000" b="1" dirty="0"/>
          </a:p>
        </p:txBody>
      </p:sp>
      <p:sp>
        <p:nvSpPr>
          <p:cNvPr id="3" name="Plassholder for innhold 2"/>
          <p:cNvSpPr>
            <a:spLocks noGrp="1"/>
          </p:cNvSpPr>
          <p:nvPr>
            <p:ph idx="1"/>
          </p:nvPr>
        </p:nvSpPr>
        <p:spPr>
          <a:xfrm>
            <a:off x="457200" y="1600200"/>
            <a:ext cx="8229600" cy="4525963"/>
          </a:xfrm>
        </p:spPr>
        <p:txBody>
          <a:bodyPr>
            <a:normAutofit/>
          </a:bodyPr>
          <a:lstStyle/>
          <a:p>
            <a:r>
              <a:rPr lang="nb-NO" sz="2400" b="1" dirty="0"/>
              <a:t>Utfør alltid håndhygiene før du tar på hansker.</a:t>
            </a:r>
            <a:r>
              <a:rPr lang="nb-NO" sz="2400" dirty="0"/>
              <a:t> Berører du hanskeesken med urene hender forurenses hanskene. </a:t>
            </a:r>
            <a:endParaRPr lang="nb-NO" sz="2400" dirty="0" smtClean="0"/>
          </a:p>
          <a:p>
            <a:pPr marL="0" indent="0">
              <a:buNone/>
            </a:pPr>
            <a:endParaRPr lang="nb-NO" sz="2400" dirty="0"/>
          </a:p>
          <a:p>
            <a:r>
              <a:rPr lang="nb-NO" sz="2400" b="1" dirty="0"/>
              <a:t>Utfør alltid håndhygiene etter hanskebruk, også når du skal ta nye hansker på.</a:t>
            </a:r>
            <a:r>
              <a:rPr lang="nb-NO" sz="2400" dirty="0"/>
              <a:t> Smittestoffer kan overføres til hendene dine gjennom mikroskopiske hull i hanskene. Hendene forurenses også lett når hansker tas av. </a:t>
            </a:r>
            <a:endParaRPr lang="nb-NO" sz="2400" dirty="0" smtClean="0"/>
          </a:p>
          <a:p>
            <a:pPr lvl="1"/>
            <a:r>
              <a:rPr lang="nb-NO" sz="2200" dirty="0" smtClean="0"/>
              <a:t>Opptil 30% av helsepersonell har smittestoffer på hendene etter kontakt med smittet pasient, selv om de har benyttet hansker. </a:t>
            </a:r>
            <a:endParaRPr lang="nb-NO" sz="2200" dirty="0"/>
          </a:p>
          <a:p>
            <a:endParaRPr lang="nb-NO" dirty="0"/>
          </a:p>
          <a:p>
            <a:endParaRPr lang="nb-NO" dirty="0"/>
          </a:p>
        </p:txBody>
      </p:sp>
      <p:pic>
        <p:nvPicPr>
          <p:cNvPr id="5" name="Bild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8325" y="-148856"/>
            <a:ext cx="2866643" cy="2785730"/>
          </a:xfrm>
          <a:prstGeom prst="rect">
            <a:avLst/>
          </a:prstGeom>
        </p:spPr>
      </p:pic>
    </p:spTree>
    <p:extLst>
      <p:ext uri="{BB962C8B-B14F-4D97-AF65-F5344CB8AC3E}">
        <p14:creationId xmlns:p14="http://schemas.microsoft.com/office/powerpoint/2010/main" val="3478677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smtClean="0"/>
              <a:t>Hanskebruk – VETT</a:t>
            </a:r>
            <a:endParaRPr lang="nb-NO" sz="4000" dirty="0"/>
          </a:p>
        </p:txBody>
      </p:sp>
      <p:sp>
        <p:nvSpPr>
          <p:cNvPr id="3" name="Plassholder for innhold 2"/>
          <p:cNvSpPr>
            <a:spLocks noGrp="1"/>
          </p:cNvSpPr>
          <p:nvPr>
            <p:ph idx="1"/>
          </p:nvPr>
        </p:nvSpPr>
        <p:spPr/>
        <p:txBody>
          <a:bodyPr>
            <a:normAutofit fontScale="92500" lnSpcReduction="10000"/>
          </a:bodyPr>
          <a:lstStyle/>
          <a:p>
            <a:r>
              <a:rPr lang="nb-NO" sz="2400" b="1" dirty="0"/>
              <a:t>Bytt alltid hansker etter urene oppgaver, også på isolat. </a:t>
            </a:r>
            <a:r>
              <a:rPr lang="nb-NO" sz="2400" dirty="0"/>
              <a:t>Urene hansker sprer smitte dersom du berører omgivelsene. Bytt hansker umiddelbart etter urene oppgaver, også når du fortsetter arbeidet hos samme pasient. </a:t>
            </a:r>
          </a:p>
          <a:p>
            <a:endParaRPr lang="nb-NO" sz="2400" dirty="0"/>
          </a:p>
          <a:p>
            <a:r>
              <a:rPr lang="nb-NO" sz="2400" b="1" dirty="0"/>
              <a:t>Benytt hansker av lateks eller nitril, fortrinnsvis med lang mansjett. </a:t>
            </a:r>
            <a:r>
              <a:rPr lang="nb-NO" sz="2400" dirty="0"/>
              <a:t>Plasthansker og vinylhansker gir ikke tilstrekkelig beskyttelse mot smitte. De har dårligere barriereegenskap, strekkstyrke og passform. Lang mansjett forhindrer tilgrising av håndleddet og at det kommer vann inn i hansken</a:t>
            </a:r>
            <a:r>
              <a:rPr lang="nb-NO" sz="2400" dirty="0" smtClean="0"/>
              <a:t>.</a:t>
            </a:r>
          </a:p>
          <a:p>
            <a:pPr marL="0" indent="0">
              <a:buNone/>
            </a:pPr>
            <a:endParaRPr lang="nb-NO" sz="2400" dirty="0" smtClean="0"/>
          </a:p>
          <a:p>
            <a:r>
              <a:rPr lang="nb-NO" sz="2400" b="1" dirty="0" smtClean="0"/>
              <a:t>Behov </a:t>
            </a:r>
            <a:r>
              <a:rPr lang="nb-NO" sz="2400" b="1" dirty="0"/>
              <a:t>for hanskeskift og håndhygiene er det samme på isolat som ved annen </a:t>
            </a:r>
            <a:r>
              <a:rPr lang="nb-NO" sz="2400" b="1" dirty="0" smtClean="0"/>
              <a:t>pleie</a:t>
            </a:r>
            <a:r>
              <a:rPr lang="nb-NO" sz="2400" dirty="0"/>
              <a:t> (gjelder ikke ved smitterisikogruppe </a:t>
            </a:r>
            <a:r>
              <a:rPr lang="nb-NO" sz="2400" dirty="0" smtClean="0"/>
              <a:t>4).</a:t>
            </a:r>
            <a:endParaRPr lang="nb-NO" sz="2400" b="1" dirty="0"/>
          </a:p>
          <a:p>
            <a:endParaRPr lang="nb-NO" dirty="0"/>
          </a:p>
        </p:txBody>
      </p:sp>
    </p:spTree>
    <p:extLst>
      <p:ext uri="{BB962C8B-B14F-4D97-AF65-F5344CB8AC3E}">
        <p14:creationId xmlns:p14="http://schemas.microsoft.com/office/powerpoint/2010/main" val="3699314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tel 1"/>
          <p:cNvSpPr>
            <a:spLocks noGrp="1"/>
          </p:cNvSpPr>
          <p:nvPr>
            <p:ph type="title"/>
          </p:nvPr>
        </p:nvSpPr>
        <p:spPr>
          <a:xfrm>
            <a:off x="-279400" y="479425"/>
            <a:ext cx="9644063" cy="1143000"/>
          </a:xfrm>
        </p:spPr>
        <p:txBody>
          <a:bodyPr>
            <a:noAutofit/>
          </a:bodyPr>
          <a:lstStyle/>
          <a:p>
            <a:pPr marL="342900" indent="-342900" defTabSz="914400" eaLnBrk="1" hangingPunct="1"/>
            <a:r>
              <a:rPr lang="nb-NO" altLang="nb-NO" sz="4000" b="1" dirty="0"/>
              <a:t>2. Hvordan skal håndhygiene utføres?</a:t>
            </a:r>
            <a:r>
              <a:rPr lang="nb-NO" altLang="nb-NO" sz="4000" b="1" dirty="0" smtClean="0">
                <a:solidFill>
                  <a:schemeClr val="tx2"/>
                </a:solidFill>
              </a:rPr>
              <a:t/>
            </a:r>
            <a:br>
              <a:rPr lang="nb-NO" altLang="nb-NO" sz="4000" b="1" dirty="0" smtClean="0">
                <a:solidFill>
                  <a:schemeClr val="tx2"/>
                </a:solidFill>
              </a:rPr>
            </a:br>
            <a:endParaRPr lang="nb-NO" altLang="nb-NO" sz="4000" b="1" dirty="0" smtClean="0">
              <a:solidFill>
                <a:schemeClr val="tx2"/>
              </a:solidFill>
            </a:endParaRPr>
          </a:p>
        </p:txBody>
      </p:sp>
      <p:sp>
        <p:nvSpPr>
          <p:cNvPr id="16" name="TekstSylinder 15"/>
          <p:cNvSpPr txBox="1"/>
          <p:nvPr/>
        </p:nvSpPr>
        <p:spPr>
          <a:xfrm>
            <a:off x="1799431" y="1698746"/>
            <a:ext cx="5486400" cy="430887"/>
          </a:xfrm>
          <a:prstGeom prst="rect">
            <a:avLst/>
          </a:prstGeom>
          <a:noFill/>
        </p:spPr>
        <p:txBody>
          <a:bodyPr>
            <a:spAutoFit/>
          </a:bodyPr>
          <a:lstStyle/>
          <a:p>
            <a:pPr algn="ctr">
              <a:defRPr/>
            </a:pPr>
            <a:r>
              <a:rPr lang="nb-NO" sz="2200" b="1" dirty="0" smtClean="0">
                <a:solidFill>
                  <a:srgbClr val="003871"/>
                </a:solidFill>
              </a:rPr>
              <a:t>Håndvask eller hånddesinfeksjon?</a:t>
            </a:r>
            <a:endParaRPr lang="nb-NO" sz="2200" b="1" dirty="0">
              <a:solidFill>
                <a:srgbClr val="003871"/>
              </a:solidFill>
            </a:endParaRPr>
          </a:p>
        </p:txBody>
      </p:sp>
      <p:pic>
        <p:nvPicPr>
          <p:cNvPr id="3" name="Bilde 2"/>
          <p:cNvPicPr>
            <a:picLocks noChangeAspect="1"/>
          </p:cNvPicPr>
          <p:nvPr/>
        </p:nvPicPr>
        <p:blipFill rotWithShape="1">
          <a:blip r:embed="rId3"/>
          <a:srcRect l="5748" t="5310" r="9002" b="9723"/>
          <a:stretch/>
        </p:blipFill>
        <p:spPr>
          <a:xfrm>
            <a:off x="5867267" y="2708517"/>
            <a:ext cx="3276733" cy="3802011"/>
          </a:xfrm>
          <a:prstGeom prst="rect">
            <a:avLst/>
          </a:prstGeom>
          <a:ln>
            <a:noFill/>
          </a:ln>
          <a:effectLst>
            <a:softEdge rad="112500"/>
          </a:effectLst>
        </p:spPr>
      </p:pic>
      <p:pic>
        <p:nvPicPr>
          <p:cNvPr id="2" name="Bild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585101"/>
            <a:ext cx="4051989" cy="2925427"/>
          </a:xfrm>
          <a:prstGeom prst="rect">
            <a:avLst/>
          </a:prstGeom>
        </p:spPr>
      </p:pic>
    </p:spTree>
    <p:extLst>
      <p:ext uri="{BB962C8B-B14F-4D97-AF65-F5344CB8AC3E}">
        <p14:creationId xmlns:p14="http://schemas.microsoft.com/office/powerpoint/2010/main" val="3349143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smtClean="0"/>
              <a:t>Hanskebruk - UVETT</a:t>
            </a:r>
            <a:endParaRPr lang="nb-NO" sz="4000" b="1" dirty="0"/>
          </a:p>
        </p:txBody>
      </p:sp>
      <p:sp>
        <p:nvSpPr>
          <p:cNvPr id="3" name="Plassholder for innhold 2"/>
          <p:cNvSpPr>
            <a:spLocks noGrp="1"/>
          </p:cNvSpPr>
          <p:nvPr>
            <p:ph idx="1"/>
          </p:nvPr>
        </p:nvSpPr>
        <p:spPr>
          <a:xfrm>
            <a:off x="127590" y="1575808"/>
            <a:ext cx="8229600" cy="4525963"/>
          </a:xfrm>
        </p:spPr>
        <p:txBody>
          <a:bodyPr>
            <a:normAutofit/>
          </a:bodyPr>
          <a:lstStyle/>
          <a:p>
            <a:r>
              <a:rPr lang="nb-NO" sz="2600" b="1" dirty="0"/>
              <a:t>Ikke benytt hansker når det ikke er behov for det.</a:t>
            </a:r>
            <a:r>
              <a:rPr lang="nb-NO" sz="2600" dirty="0"/>
              <a:t> </a:t>
            </a:r>
          </a:p>
          <a:p>
            <a:pPr marL="0" indent="0">
              <a:buNone/>
            </a:pPr>
            <a:r>
              <a:rPr lang="nb-NO" sz="2600" b="1" dirty="0"/>
              <a:t> </a:t>
            </a:r>
            <a:endParaRPr lang="nb-NO" sz="2600" dirty="0"/>
          </a:p>
          <a:p>
            <a:r>
              <a:rPr lang="nb-NO" sz="2600" b="1" dirty="0"/>
              <a:t>Ikke glem å ta av </a:t>
            </a:r>
            <a:r>
              <a:rPr lang="nb-NO" sz="2600" b="1" dirty="0" smtClean="0"/>
              <a:t>hanskene.</a:t>
            </a:r>
          </a:p>
          <a:p>
            <a:endParaRPr lang="nb-NO" sz="2600" b="1" dirty="0"/>
          </a:p>
          <a:p>
            <a:r>
              <a:rPr lang="nb-NO" sz="2600" b="1" dirty="0" smtClean="0"/>
              <a:t>Ikke </a:t>
            </a:r>
            <a:r>
              <a:rPr lang="nb-NO" sz="2600" b="1" dirty="0"/>
              <a:t>ta på omgivelsene med </a:t>
            </a:r>
            <a:r>
              <a:rPr lang="nb-NO" sz="2600" b="1" dirty="0" smtClean="0"/>
              <a:t>urene</a:t>
            </a:r>
            <a:r>
              <a:rPr lang="nb-NO" sz="2600" b="1" dirty="0"/>
              <a:t> </a:t>
            </a:r>
            <a:r>
              <a:rPr lang="nb-NO" sz="2600" b="1" dirty="0" smtClean="0"/>
              <a:t>hansker.</a:t>
            </a:r>
          </a:p>
          <a:p>
            <a:endParaRPr lang="nb-NO" sz="2600" b="1" dirty="0"/>
          </a:p>
          <a:p>
            <a:r>
              <a:rPr lang="nb-NO" sz="2600" b="1" dirty="0" smtClean="0"/>
              <a:t>Ikke </a:t>
            </a:r>
            <a:r>
              <a:rPr lang="nb-NO" sz="2600" b="1" dirty="0"/>
              <a:t>benytt hansker på fuktige </a:t>
            </a:r>
            <a:r>
              <a:rPr lang="nb-NO" sz="2600" b="1" dirty="0" smtClean="0"/>
              <a:t>hender.</a:t>
            </a:r>
          </a:p>
          <a:p>
            <a:endParaRPr lang="nb-NO" sz="2600" b="1" dirty="0"/>
          </a:p>
          <a:p>
            <a:r>
              <a:rPr lang="nb-NO" sz="2600" b="1" dirty="0" smtClean="0"/>
              <a:t>Ikke </a:t>
            </a:r>
            <a:r>
              <a:rPr lang="nb-NO" sz="2600" b="1" dirty="0"/>
              <a:t>desinfiser hanskene.</a:t>
            </a:r>
            <a:r>
              <a:rPr lang="nb-NO" sz="2600" b="1" dirty="0" smtClean="0"/>
              <a:t> </a:t>
            </a:r>
            <a:endParaRPr lang="nb-NO" sz="2600" b="1" dirty="0"/>
          </a:p>
        </p:txBody>
      </p:sp>
      <p:pic>
        <p:nvPicPr>
          <p:cNvPr id="5" name="Bild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3062" y="4399361"/>
            <a:ext cx="3063980" cy="2042652"/>
          </a:xfrm>
          <a:prstGeom prst="rect">
            <a:avLst/>
          </a:prstGeom>
        </p:spPr>
      </p:pic>
    </p:spTree>
    <p:extLst>
      <p:ext uri="{BB962C8B-B14F-4D97-AF65-F5344CB8AC3E}">
        <p14:creationId xmlns:p14="http://schemas.microsoft.com/office/powerpoint/2010/main" val="2831596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bg1"/>
          </a:solidFill>
        </p:spPr>
        <p:txBody>
          <a:bodyPr>
            <a:normAutofit/>
          </a:bodyPr>
          <a:lstStyle/>
          <a:p>
            <a:r>
              <a:rPr lang="nb-NO" sz="4000" b="1" dirty="0"/>
              <a:t>Påkledning av hansker</a:t>
            </a:r>
          </a:p>
        </p:txBody>
      </p:sp>
      <p:sp>
        <p:nvSpPr>
          <p:cNvPr id="3" name="Plassholder for innhold 2"/>
          <p:cNvSpPr>
            <a:spLocks noGrp="1"/>
          </p:cNvSpPr>
          <p:nvPr>
            <p:ph idx="1"/>
          </p:nvPr>
        </p:nvSpPr>
        <p:spPr/>
        <p:txBody>
          <a:bodyPr/>
          <a:lstStyle/>
          <a:p>
            <a:endParaRPr lang="nb-NO" dirty="0"/>
          </a:p>
        </p:txBody>
      </p:sp>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509" y="1600200"/>
            <a:ext cx="6950042" cy="4852837"/>
          </a:xfrm>
          <a:prstGeom prst="rect">
            <a:avLst/>
          </a:prstGeom>
        </p:spPr>
      </p:pic>
    </p:spTree>
    <p:extLst>
      <p:ext uri="{BB962C8B-B14F-4D97-AF65-F5344CB8AC3E}">
        <p14:creationId xmlns:p14="http://schemas.microsoft.com/office/powerpoint/2010/main" val="48115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bg1"/>
          </a:solidFill>
        </p:spPr>
        <p:txBody>
          <a:bodyPr>
            <a:normAutofit/>
          </a:bodyPr>
          <a:lstStyle/>
          <a:p>
            <a:r>
              <a:rPr lang="nb-NO" sz="4000" b="1" dirty="0">
                <a:solidFill>
                  <a:schemeClr val="tx2"/>
                </a:solidFill>
              </a:rPr>
              <a:t>Avkledning av hansker</a:t>
            </a:r>
          </a:p>
        </p:txBody>
      </p:sp>
      <p:pic>
        <p:nvPicPr>
          <p:cNvPr id="4" name="Plassholder for innhold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2185567"/>
            <a:ext cx="8229600" cy="3355228"/>
          </a:xfrm>
          <a:prstGeom prst="rect">
            <a:avLst/>
          </a:prstGeom>
        </p:spPr>
      </p:pic>
    </p:spTree>
    <p:extLst>
      <p:ext uri="{BB962C8B-B14F-4D97-AF65-F5344CB8AC3E}">
        <p14:creationId xmlns:p14="http://schemas.microsoft.com/office/powerpoint/2010/main" val="28916365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altLang="nb-NO" sz="4000" b="1" dirty="0"/>
              <a:t>7. Håndhygiene blant pasienter og besøkende</a:t>
            </a:r>
            <a:endParaRPr lang="nb-NO" sz="4000" b="1" dirty="0"/>
          </a:p>
        </p:txBody>
      </p:sp>
      <p:sp>
        <p:nvSpPr>
          <p:cNvPr id="3" name="Plassholder for innhold 2"/>
          <p:cNvSpPr>
            <a:spLocks noGrp="1"/>
          </p:cNvSpPr>
          <p:nvPr>
            <p:ph idx="1"/>
          </p:nvPr>
        </p:nvSpPr>
        <p:spPr/>
        <p:txBody>
          <a:bodyPr>
            <a:normAutofit/>
          </a:bodyPr>
          <a:lstStyle/>
          <a:p>
            <a:pPr defTabSz="914400">
              <a:lnSpc>
                <a:spcPct val="80000"/>
              </a:lnSpc>
              <a:buClr>
                <a:srgbClr val="003871"/>
              </a:buClr>
              <a:buFont typeface="Arial" panose="020B0604020202020204" pitchFamily="34" charset="0"/>
              <a:buChar char="•"/>
            </a:pPr>
            <a:r>
              <a:rPr lang="nb-NO" altLang="nb-NO" sz="2400" dirty="0"/>
              <a:t>Forskning viser at pasienter i helseinstitusjoner ofte har store mengder sykdomsfremkallende bakterier på hendene.</a:t>
            </a:r>
          </a:p>
          <a:p>
            <a:pPr defTabSz="914400">
              <a:lnSpc>
                <a:spcPct val="80000"/>
              </a:lnSpc>
              <a:buClr>
                <a:srgbClr val="003871"/>
              </a:buClr>
              <a:buFont typeface="Arial" panose="020B0604020202020204" pitchFamily="34" charset="0"/>
              <a:buChar char="•"/>
            </a:pPr>
            <a:r>
              <a:rPr lang="nb-NO" altLang="nb-NO" sz="2400" dirty="0"/>
              <a:t>Studier viser også at helsepersonell i liten grad legger til rette for håndhygiene blant pasienter og besøkende.</a:t>
            </a:r>
          </a:p>
          <a:p>
            <a:pPr marL="0" indent="0" defTabSz="914400">
              <a:buNone/>
            </a:pPr>
            <a:endParaRPr lang="nb-NO" altLang="nb-NO" sz="2400" dirty="0">
              <a:solidFill>
                <a:schemeClr val="tx2">
                  <a:lumMod val="75000"/>
                </a:schemeClr>
              </a:solidFill>
            </a:endParaRPr>
          </a:p>
          <a:p>
            <a:pPr marL="0" indent="0" algn="ctr" defTabSz="914400">
              <a:lnSpc>
                <a:spcPct val="80000"/>
              </a:lnSpc>
              <a:buClr>
                <a:srgbClr val="003871"/>
              </a:buClr>
              <a:buNone/>
            </a:pPr>
            <a:r>
              <a:rPr lang="nb-NO" altLang="nb-NO" sz="2400" b="1" dirty="0" smtClean="0"/>
              <a:t>Husk </a:t>
            </a:r>
            <a:r>
              <a:rPr lang="nb-NO" altLang="nb-NO" sz="2400" b="1" dirty="0"/>
              <a:t>å legge til rette for håndhygiene, som et minimum etter toalettbesøk og før måltider</a:t>
            </a:r>
          </a:p>
          <a:p>
            <a:pPr marL="0" indent="0" defTabSz="914400">
              <a:buNone/>
            </a:pPr>
            <a:endParaRPr lang="nb-NO" altLang="nb-NO" sz="2400" dirty="0">
              <a:solidFill>
                <a:schemeClr val="tx2">
                  <a:lumMod val="75000"/>
                </a:schemeClr>
              </a:solidFill>
              <a:effectLst>
                <a:outerShdw blurRad="38100" dist="38100" dir="2700000" algn="tl">
                  <a:srgbClr val="000000">
                    <a:alpha val="43137"/>
                  </a:srgbClr>
                </a:outerShdw>
              </a:effectLst>
            </a:endParaRPr>
          </a:p>
          <a:p>
            <a:endParaRPr lang="nb-NO" sz="2400" dirty="0">
              <a:effectLst>
                <a:outerShdw blurRad="38100" dist="38100" dir="2700000" algn="tl">
                  <a:srgbClr val="000000">
                    <a:alpha val="43137"/>
                  </a:srgbClr>
                </a:outerShdw>
              </a:effectLst>
            </a:endParaRPr>
          </a:p>
        </p:txBody>
      </p:sp>
      <p:pic>
        <p:nvPicPr>
          <p:cNvPr id="4" name="Bil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3710762"/>
            <a:ext cx="1951048" cy="2742589"/>
          </a:xfrm>
          <a:prstGeom prst="rect">
            <a:avLst/>
          </a:prstGeom>
        </p:spPr>
      </p:pic>
    </p:spTree>
    <p:extLst>
      <p:ext uri="{BB962C8B-B14F-4D97-AF65-F5344CB8AC3E}">
        <p14:creationId xmlns:p14="http://schemas.microsoft.com/office/powerpoint/2010/main" val="3486374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rotWithShape="1">
          <a:blip r:embed="rId2" cstate="email">
            <a:extLst>
              <a:ext uri="{28A0092B-C50C-407E-A947-70E740481C1C}">
                <a14:useLocalDpi xmlns:a14="http://schemas.microsoft.com/office/drawing/2010/main"/>
              </a:ext>
            </a:extLst>
          </a:blip>
          <a:srcRect b="22775"/>
          <a:stretch/>
        </p:blipFill>
        <p:spPr>
          <a:xfrm>
            <a:off x="3429000" y="4215430"/>
            <a:ext cx="2554224" cy="1972482"/>
          </a:xfrm>
          <a:prstGeom prst="rect">
            <a:avLst/>
          </a:prstGeom>
        </p:spPr>
      </p:pic>
      <p:sp>
        <p:nvSpPr>
          <p:cNvPr id="2" name="Tittel 1"/>
          <p:cNvSpPr>
            <a:spLocks noGrp="1"/>
          </p:cNvSpPr>
          <p:nvPr>
            <p:ph type="title"/>
          </p:nvPr>
        </p:nvSpPr>
        <p:spPr/>
        <p:txBody>
          <a:bodyPr>
            <a:normAutofit/>
          </a:bodyPr>
          <a:lstStyle/>
          <a:p>
            <a:r>
              <a:rPr lang="nb-NO" sz="4000" b="1" dirty="0"/>
              <a:t>8. Oppsummering</a:t>
            </a:r>
          </a:p>
        </p:txBody>
      </p:sp>
      <p:sp>
        <p:nvSpPr>
          <p:cNvPr id="3" name="Plassholder for innhold 2"/>
          <p:cNvSpPr>
            <a:spLocks noGrp="1"/>
          </p:cNvSpPr>
          <p:nvPr>
            <p:ph idx="1"/>
          </p:nvPr>
        </p:nvSpPr>
        <p:spPr>
          <a:xfrm>
            <a:off x="591312" y="1608132"/>
            <a:ext cx="8229600" cy="4525963"/>
          </a:xfrm>
        </p:spPr>
        <p:txBody>
          <a:bodyPr>
            <a:normAutofit/>
          </a:bodyPr>
          <a:lstStyle/>
          <a:p>
            <a:pPr>
              <a:lnSpc>
                <a:spcPct val="80000"/>
              </a:lnSpc>
              <a:spcAft>
                <a:spcPts val="1200"/>
              </a:spcAft>
              <a:buClr>
                <a:srgbClr val="003871"/>
              </a:buClr>
              <a:buFont typeface="Arial" panose="020B0604020202020204" pitchFamily="34" charset="0"/>
              <a:buChar char="•"/>
              <a:defRPr/>
            </a:pPr>
            <a:r>
              <a:rPr lang="nb-NO" sz="2400" dirty="0"/>
              <a:t>Riktig håndhygiene blant helsepersonell er vårt enkleste, viktigste og mest effektive tiltak for å forebygge helsetjenesteassosierte infeksjoner.</a:t>
            </a:r>
          </a:p>
          <a:p>
            <a:pPr marL="342900" lvl="1" indent="-342900">
              <a:lnSpc>
                <a:spcPct val="80000"/>
              </a:lnSpc>
              <a:spcAft>
                <a:spcPts val="1200"/>
              </a:spcAft>
              <a:buClr>
                <a:srgbClr val="003871"/>
              </a:buClr>
              <a:buFont typeface="Arial" panose="020B0604020202020204" pitchFamily="34" charset="0"/>
              <a:buChar char="•"/>
              <a:defRPr/>
            </a:pPr>
            <a:r>
              <a:rPr lang="nb-NO" sz="2400" dirty="0"/>
              <a:t>Hånddesinfeksjon er den foretrukne metode for håndhygiene innen helsetjenesten. </a:t>
            </a:r>
          </a:p>
          <a:p>
            <a:pPr marL="342900" lvl="1" indent="-342900">
              <a:lnSpc>
                <a:spcPct val="80000"/>
              </a:lnSpc>
              <a:spcAft>
                <a:spcPts val="1200"/>
              </a:spcAft>
              <a:buClr>
                <a:srgbClr val="003871"/>
              </a:buClr>
              <a:buFont typeface="Arial" panose="020B0604020202020204" pitchFamily="34" charset="0"/>
              <a:buChar char="•"/>
              <a:defRPr/>
            </a:pPr>
            <a:r>
              <a:rPr lang="nb-NO" sz="2400" dirty="0"/>
              <a:t>Korte negler og fravær av ringer og klokker er en forutsetning for </a:t>
            </a:r>
            <a:r>
              <a:rPr lang="nb-NO" sz="2400" dirty="0" smtClean="0"/>
              <a:t>effektiv håndhygiene.</a:t>
            </a:r>
            <a:endParaRPr lang="nb-NO" sz="2400" b="1" dirty="0">
              <a:solidFill>
                <a:srgbClr val="FF0000"/>
              </a:solidFill>
              <a:cs typeface="Arial" pitchFamily="34" charset="0"/>
            </a:endParaRPr>
          </a:p>
          <a:p>
            <a:pPr marL="0" lvl="1" indent="0" algn="ctr">
              <a:lnSpc>
                <a:spcPct val="80000"/>
              </a:lnSpc>
              <a:spcAft>
                <a:spcPts val="1200"/>
              </a:spcAft>
              <a:buClr>
                <a:srgbClr val="003871"/>
              </a:buClr>
              <a:buNone/>
              <a:defRPr/>
            </a:pPr>
            <a:r>
              <a:rPr lang="nb-NO" sz="2400" b="1" dirty="0" smtClean="0">
                <a:solidFill>
                  <a:srgbClr val="FF0000"/>
                </a:solidFill>
                <a:cs typeface="Arial" pitchFamily="34" charset="0"/>
              </a:rPr>
              <a:t>Vi </a:t>
            </a:r>
            <a:r>
              <a:rPr lang="nb-NO" sz="2400" b="1" dirty="0">
                <a:solidFill>
                  <a:srgbClr val="FF0000"/>
                </a:solidFill>
                <a:cs typeface="Arial" pitchFamily="34" charset="0"/>
              </a:rPr>
              <a:t>sees ved pumpene!</a:t>
            </a:r>
          </a:p>
          <a:p>
            <a:endParaRPr lang="nb-NO" sz="2400" dirty="0"/>
          </a:p>
        </p:txBody>
      </p:sp>
    </p:spTree>
    <p:extLst>
      <p:ext uri="{BB962C8B-B14F-4D97-AF65-F5344CB8AC3E}">
        <p14:creationId xmlns:p14="http://schemas.microsoft.com/office/powerpoint/2010/main" val="1855268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a:solidFill>
                  <a:srgbClr val="1F497D"/>
                </a:solidFill>
              </a:rPr>
              <a:t>Referanser</a:t>
            </a:r>
          </a:p>
        </p:txBody>
      </p:sp>
      <p:sp>
        <p:nvSpPr>
          <p:cNvPr id="3" name="Plassholder for innhold 2"/>
          <p:cNvSpPr>
            <a:spLocks noGrp="1"/>
          </p:cNvSpPr>
          <p:nvPr>
            <p:ph idx="1"/>
          </p:nvPr>
        </p:nvSpPr>
        <p:spPr/>
        <p:txBody>
          <a:bodyPr/>
          <a:lstStyle/>
          <a:p>
            <a:pPr marL="0" indent="0">
              <a:buNone/>
            </a:pPr>
            <a:endParaRPr lang="nb-NO" sz="2400" dirty="0" smtClean="0"/>
          </a:p>
          <a:p>
            <a:pPr marL="0" indent="0">
              <a:buNone/>
            </a:pPr>
            <a:r>
              <a:rPr lang="nb-NO" sz="2400" dirty="0" smtClean="0">
                <a:hlinkClick r:id="rId3"/>
              </a:rPr>
              <a:t>Nasjonal veileder for håndhygiene</a:t>
            </a:r>
            <a:endParaRPr lang="nb-NO" sz="2400" dirty="0" smtClean="0"/>
          </a:p>
          <a:p>
            <a:pPr marL="0" indent="0">
              <a:buNone/>
            </a:pPr>
            <a:endParaRPr lang="nb-NO" sz="2400" dirty="0"/>
          </a:p>
          <a:p>
            <a:pPr marL="0" indent="0">
              <a:buNone/>
            </a:pPr>
            <a:r>
              <a:rPr lang="nb-NO" sz="2400" dirty="0" smtClean="0">
                <a:hlinkClick r:id="rId4"/>
              </a:rPr>
              <a:t>Temasiden om håndhygiene i </a:t>
            </a:r>
          </a:p>
          <a:p>
            <a:pPr marL="0" indent="0">
              <a:buNone/>
            </a:pPr>
            <a:r>
              <a:rPr lang="nb-NO" sz="2400" dirty="0" smtClean="0">
                <a:hlinkClick r:id="rId4"/>
              </a:rPr>
              <a:t>helsetjenesten</a:t>
            </a:r>
            <a:endParaRPr lang="nb-NO" sz="2400" dirty="0" smtClean="0"/>
          </a:p>
          <a:p>
            <a:pPr marL="0" indent="0">
              <a:buNone/>
            </a:pPr>
            <a:endParaRPr lang="nb-NO" dirty="0"/>
          </a:p>
        </p:txBody>
      </p:sp>
      <p:pic>
        <p:nvPicPr>
          <p:cNvPr id="4" name="Bild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8273" y="1765992"/>
            <a:ext cx="3552725" cy="1982723"/>
          </a:xfrm>
          <a:prstGeom prst="rect">
            <a:avLst/>
          </a:prstGeom>
        </p:spPr>
      </p:pic>
      <p:sp>
        <p:nvSpPr>
          <p:cNvPr id="5" name="TekstSylinder 4"/>
          <p:cNvSpPr txBox="1"/>
          <p:nvPr/>
        </p:nvSpPr>
        <p:spPr>
          <a:xfrm>
            <a:off x="353002" y="5455440"/>
            <a:ext cx="3827586" cy="369332"/>
          </a:xfrm>
          <a:prstGeom prst="rect">
            <a:avLst/>
          </a:prstGeom>
          <a:noFill/>
        </p:spPr>
        <p:txBody>
          <a:bodyPr wrap="none" rtlCol="0">
            <a:spAutoFit/>
          </a:bodyPr>
          <a:lstStyle/>
          <a:p>
            <a:r>
              <a:rPr lang="nb-NO" dirty="0" smtClean="0"/>
              <a:t>*</a:t>
            </a:r>
            <a:r>
              <a:rPr lang="nb-NO" dirty="0" smtClean="0">
                <a:hlinkClick r:id="rId6"/>
              </a:rPr>
              <a:t>Lenke til håndhygienekurs Helse Nord</a:t>
            </a:r>
            <a:endParaRPr lang="nb-NO" dirty="0" smtClean="0"/>
          </a:p>
        </p:txBody>
      </p:sp>
    </p:spTree>
    <p:extLst>
      <p:ext uri="{BB962C8B-B14F-4D97-AF65-F5344CB8AC3E}">
        <p14:creationId xmlns:p14="http://schemas.microsoft.com/office/powerpoint/2010/main" val="2326280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a:solidFill>
                  <a:srgbClr val="1F497D"/>
                </a:solidFill>
              </a:rPr>
              <a:t>Hånddesinfeksjon</a:t>
            </a:r>
          </a:p>
        </p:txBody>
      </p:sp>
      <p:sp>
        <p:nvSpPr>
          <p:cNvPr id="3" name="Plassholder for innhold 2"/>
          <p:cNvSpPr>
            <a:spLocks noGrp="1"/>
          </p:cNvSpPr>
          <p:nvPr>
            <p:ph idx="1"/>
          </p:nvPr>
        </p:nvSpPr>
        <p:spPr>
          <a:xfrm>
            <a:off x="138223" y="1501380"/>
            <a:ext cx="8548577" cy="4761197"/>
          </a:xfrm>
        </p:spPr>
        <p:txBody>
          <a:bodyPr>
            <a:noAutofit/>
          </a:bodyPr>
          <a:lstStyle/>
          <a:p>
            <a:pPr marL="0" indent="0">
              <a:spcBef>
                <a:spcPts val="600"/>
              </a:spcBef>
              <a:spcAft>
                <a:spcPts val="600"/>
              </a:spcAft>
              <a:buNone/>
            </a:pPr>
            <a:r>
              <a:rPr lang="nb-NO" sz="2200" dirty="0" smtClean="0"/>
              <a:t>Bruk av etanolbasert hånddesinfeksjonsmiddel, i </a:t>
            </a:r>
            <a:r>
              <a:rPr lang="nb-NO" sz="2200" dirty="0"/>
              <a:t>flytende eller gel form, er i de fleste situasjoner anbefalt metode for håndhygiene i helsetjenesten.</a:t>
            </a:r>
            <a:r>
              <a:rPr lang="nb-NO" altLang="nb-NO" sz="2200" dirty="0"/>
              <a:t>  </a:t>
            </a:r>
          </a:p>
          <a:p>
            <a:pPr marL="0" indent="0">
              <a:spcBef>
                <a:spcPts val="600"/>
              </a:spcBef>
              <a:spcAft>
                <a:spcPts val="600"/>
              </a:spcAft>
              <a:buNone/>
            </a:pPr>
            <a:endParaRPr lang="nb-NO" sz="2200" dirty="0"/>
          </a:p>
          <a:p>
            <a:pPr marL="0" indent="0">
              <a:spcBef>
                <a:spcPts val="600"/>
              </a:spcBef>
              <a:spcAft>
                <a:spcPts val="600"/>
              </a:spcAft>
              <a:buNone/>
            </a:pPr>
            <a:r>
              <a:rPr lang="nb-NO" sz="2200" dirty="0" smtClean="0"/>
              <a:t>Hånddesinfeksjon er anbefalt fordi:</a:t>
            </a:r>
            <a:endParaRPr lang="nb-NO" sz="2200" dirty="0"/>
          </a:p>
          <a:p>
            <a:pPr lvl="1">
              <a:spcBef>
                <a:spcPts val="600"/>
              </a:spcBef>
              <a:spcAft>
                <a:spcPts val="600"/>
              </a:spcAft>
              <a:buFont typeface="Arial" panose="020B0604020202020204" pitchFamily="34" charset="0"/>
              <a:buChar char="•"/>
            </a:pPr>
            <a:r>
              <a:rPr lang="nb-NO" sz="2200" dirty="0"/>
              <a:t>d</a:t>
            </a:r>
            <a:r>
              <a:rPr lang="nb-NO" sz="2200" dirty="0" smtClean="0"/>
              <a:t>et er </a:t>
            </a:r>
            <a:r>
              <a:rPr lang="nb-NO" sz="2200" dirty="0"/>
              <a:t>mer effektivt enn såpe og vann mot de fleste mikroorganismer</a:t>
            </a:r>
          </a:p>
          <a:p>
            <a:pPr lvl="1">
              <a:spcBef>
                <a:spcPts val="600"/>
              </a:spcBef>
              <a:spcAft>
                <a:spcPts val="600"/>
              </a:spcAft>
              <a:buFont typeface="Arial" panose="020B0604020202020204" pitchFamily="34" charset="0"/>
              <a:buChar char="•"/>
            </a:pPr>
            <a:r>
              <a:rPr lang="nb-NO" sz="2200" dirty="0"/>
              <a:t>d</a:t>
            </a:r>
            <a:r>
              <a:rPr lang="nb-NO" sz="2200" dirty="0" smtClean="0"/>
              <a:t>et tar </a:t>
            </a:r>
            <a:r>
              <a:rPr lang="nb-NO" sz="2200" dirty="0"/>
              <a:t>kortere tid enn håndvask med såpe og vann </a:t>
            </a:r>
          </a:p>
          <a:p>
            <a:pPr lvl="1">
              <a:spcBef>
                <a:spcPts val="600"/>
              </a:spcBef>
              <a:spcAft>
                <a:spcPts val="600"/>
              </a:spcAft>
              <a:buFont typeface="Arial" panose="020B0604020202020204" pitchFamily="34" charset="0"/>
              <a:buChar char="•"/>
            </a:pPr>
            <a:r>
              <a:rPr lang="nb-NO" sz="2200" dirty="0"/>
              <a:t>d</a:t>
            </a:r>
            <a:r>
              <a:rPr lang="nb-NO" sz="2200" dirty="0" smtClean="0"/>
              <a:t>et er lettere </a:t>
            </a:r>
            <a:r>
              <a:rPr lang="nb-NO" sz="2200" dirty="0"/>
              <a:t>å gjennomføre der man arbeider («</a:t>
            </a:r>
            <a:r>
              <a:rPr lang="nb-NO" sz="2200" dirty="0" err="1"/>
              <a:t>point</a:t>
            </a:r>
            <a:r>
              <a:rPr lang="nb-NO" sz="2200" dirty="0"/>
              <a:t> </a:t>
            </a:r>
            <a:r>
              <a:rPr lang="nb-NO" sz="2200" dirty="0" err="1"/>
              <a:t>of</a:t>
            </a:r>
            <a:r>
              <a:rPr lang="nb-NO" sz="2200" dirty="0"/>
              <a:t> </a:t>
            </a:r>
            <a:r>
              <a:rPr lang="nb-NO" sz="2200" dirty="0" err="1"/>
              <a:t>care</a:t>
            </a:r>
            <a:r>
              <a:rPr lang="nb-NO" sz="2200" dirty="0"/>
              <a:t>»)</a:t>
            </a:r>
          </a:p>
          <a:p>
            <a:pPr lvl="1">
              <a:spcBef>
                <a:spcPts val="600"/>
              </a:spcBef>
              <a:spcAft>
                <a:spcPts val="600"/>
              </a:spcAft>
              <a:buFont typeface="Arial" panose="020B0604020202020204" pitchFamily="34" charset="0"/>
              <a:buChar char="•"/>
            </a:pPr>
            <a:r>
              <a:rPr lang="nb-NO" sz="2200" dirty="0"/>
              <a:t>d</a:t>
            </a:r>
            <a:r>
              <a:rPr lang="nb-NO" sz="2200" dirty="0" smtClean="0"/>
              <a:t>et er </a:t>
            </a:r>
            <a:r>
              <a:rPr lang="nb-NO" sz="2200" dirty="0"/>
              <a:t>mer skånsomt for huden på </a:t>
            </a:r>
            <a:r>
              <a:rPr lang="nb-NO" sz="2200" dirty="0" smtClean="0"/>
              <a:t>hendene enn håndvask</a:t>
            </a:r>
            <a:endParaRPr lang="nb-NO" sz="2200" dirty="0"/>
          </a:p>
        </p:txBody>
      </p:sp>
      <p:pic>
        <p:nvPicPr>
          <p:cNvPr id="5" name="Bild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3162" y="4954773"/>
            <a:ext cx="2307276" cy="2242151"/>
          </a:xfrm>
          <a:prstGeom prst="rect">
            <a:avLst/>
          </a:prstGeom>
        </p:spPr>
      </p:pic>
    </p:spTree>
    <p:extLst>
      <p:ext uri="{BB962C8B-B14F-4D97-AF65-F5344CB8AC3E}">
        <p14:creationId xmlns:p14="http://schemas.microsoft.com/office/powerpoint/2010/main" val="3995586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innhold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8856" y="1573619"/>
            <a:ext cx="8812909" cy="4795283"/>
          </a:xfrm>
        </p:spPr>
      </p:pic>
      <p:sp>
        <p:nvSpPr>
          <p:cNvPr id="35842" name="Tittel 1"/>
          <p:cNvSpPr>
            <a:spLocks noGrp="1"/>
          </p:cNvSpPr>
          <p:nvPr>
            <p:ph type="title"/>
          </p:nvPr>
        </p:nvSpPr>
        <p:spPr/>
        <p:txBody>
          <a:bodyPr>
            <a:normAutofit/>
          </a:bodyPr>
          <a:lstStyle/>
          <a:p>
            <a:r>
              <a:rPr lang="nb-NO" altLang="nb-NO" sz="4000" b="1" dirty="0" smtClean="0">
                <a:solidFill>
                  <a:srgbClr val="1F497D"/>
                </a:solidFill>
              </a:rPr>
              <a:t>Hånddesinfeksjon på 1-2-3</a:t>
            </a:r>
            <a:endParaRPr lang="nb-NO" altLang="nb-NO" sz="4000" b="1" dirty="0">
              <a:solidFill>
                <a:srgbClr val="1F497D"/>
              </a:solidFill>
            </a:endParaRPr>
          </a:p>
        </p:txBody>
      </p:sp>
    </p:spTree>
    <p:extLst>
      <p:ext uri="{BB962C8B-B14F-4D97-AF65-F5344CB8AC3E}">
        <p14:creationId xmlns:p14="http://schemas.microsoft.com/office/powerpoint/2010/main" val="3149936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a:t>Håndvask</a:t>
            </a:r>
          </a:p>
        </p:txBody>
      </p:sp>
      <p:sp>
        <p:nvSpPr>
          <p:cNvPr id="3" name="Plassholder for innhold 2"/>
          <p:cNvSpPr>
            <a:spLocks noGrp="1"/>
          </p:cNvSpPr>
          <p:nvPr>
            <p:ph idx="1"/>
          </p:nvPr>
        </p:nvSpPr>
        <p:spPr/>
        <p:txBody>
          <a:bodyPr>
            <a:normAutofit fontScale="77500" lnSpcReduction="20000"/>
          </a:bodyPr>
          <a:lstStyle/>
          <a:p>
            <a:pPr marL="0" indent="0" defTabSz="914400">
              <a:buNone/>
            </a:pPr>
            <a:r>
              <a:rPr lang="nb-NO" sz="3100" dirty="0"/>
              <a:t>Hånddesinfeksjon har redusert effekt </a:t>
            </a:r>
            <a:r>
              <a:rPr lang="nb-NO" sz="3100" dirty="0" smtClean="0"/>
              <a:t>mot noen </a:t>
            </a:r>
            <a:r>
              <a:rPr lang="nb-NO" sz="3100" dirty="0"/>
              <a:t>mikroorganismer og når man har organisk materiale på hendene. </a:t>
            </a:r>
            <a:r>
              <a:rPr lang="nb-NO" altLang="nb-NO" sz="3100" dirty="0"/>
              <a:t>Håndvask med såpe og lunkent vann skal derfor benyttes når: </a:t>
            </a:r>
          </a:p>
          <a:p>
            <a:pPr marL="0" indent="0" defTabSz="914400">
              <a:spcAft>
                <a:spcPts val="600"/>
              </a:spcAft>
              <a:buNone/>
            </a:pPr>
            <a:endParaRPr lang="nb-NO" altLang="nb-NO" sz="3100" dirty="0"/>
          </a:p>
          <a:p>
            <a:pPr lvl="0">
              <a:spcAft>
                <a:spcPts val="600"/>
              </a:spcAft>
            </a:pPr>
            <a:r>
              <a:rPr lang="nb-NO" sz="3100" dirty="0"/>
              <a:t>Hendene er synlig skitne eller tilsølt med organisk materiale som kroppsvæsker og mat.</a:t>
            </a:r>
          </a:p>
          <a:p>
            <a:pPr lvl="0">
              <a:spcAft>
                <a:spcPts val="600"/>
              </a:spcAft>
            </a:pPr>
            <a:r>
              <a:rPr lang="nb-NO" sz="3100" dirty="0"/>
              <a:t>Ved kjent eller mistenkt smitte med </a:t>
            </a:r>
            <a:r>
              <a:rPr lang="nb-NO" sz="3100" dirty="0" err="1"/>
              <a:t>sporedannenede</a:t>
            </a:r>
            <a:r>
              <a:rPr lang="nb-NO" sz="3100" dirty="0"/>
              <a:t> bakterier </a:t>
            </a:r>
            <a:r>
              <a:rPr lang="nb-NO" sz="3100" dirty="0" smtClean="0"/>
              <a:t>som </a:t>
            </a:r>
            <a:r>
              <a:rPr lang="nb-NO" sz="3100" i="1" dirty="0" err="1"/>
              <a:t>C</a:t>
            </a:r>
            <a:r>
              <a:rPr lang="nb-NO" sz="3100" i="1" dirty="0" err="1" smtClean="0"/>
              <a:t>lostridium</a:t>
            </a:r>
            <a:r>
              <a:rPr lang="nb-NO" sz="3100" i="1" dirty="0" smtClean="0"/>
              <a:t> </a:t>
            </a:r>
            <a:r>
              <a:rPr lang="nb-NO" sz="3100" i="1" dirty="0" err="1" smtClean="0"/>
              <a:t>difficile</a:t>
            </a:r>
            <a:r>
              <a:rPr lang="nb-NO" sz="3100" dirty="0" smtClean="0"/>
              <a:t>. </a:t>
            </a:r>
            <a:endParaRPr lang="nb-NO" sz="3100" dirty="0"/>
          </a:p>
          <a:p>
            <a:pPr lvl="0">
              <a:spcAft>
                <a:spcPts val="600"/>
              </a:spcAft>
            </a:pPr>
            <a:r>
              <a:rPr lang="nb-NO" sz="3100" dirty="0"/>
              <a:t>Ved kjent eller mistenkt smitte </a:t>
            </a:r>
            <a:r>
              <a:rPr lang="nb-NO" sz="3100" dirty="0" smtClean="0"/>
              <a:t>med </a:t>
            </a:r>
            <a:r>
              <a:rPr lang="nb-NO" sz="3100" dirty="0"/>
              <a:t>nakne virus som </a:t>
            </a:r>
            <a:r>
              <a:rPr lang="nb-NO" sz="3100" dirty="0" err="1" smtClean="0"/>
              <a:t>norovirus</a:t>
            </a:r>
            <a:r>
              <a:rPr lang="nb-NO" sz="3100" dirty="0" smtClean="0"/>
              <a:t>, </a:t>
            </a:r>
            <a:r>
              <a:rPr lang="nb-NO" sz="3100" dirty="0"/>
              <a:t>når hansker ikke er benyttet</a:t>
            </a:r>
            <a:r>
              <a:rPr lang="nb-NO" sz="3100" dirty="0" smtClean="0"/>
              <a:t>. </a:t>
            </a:r>
          </a:p>
          <a:p>
            <a:pPr lvl="0">
              <a:spcAft>
                <a:spcPts val="600"/>
              </a:spcAft>
            </a:pPr>
            <a:r>
              <a:rPr lang="nb-NO" sz="3100" dirty="0" smtClean="0"/>
              <a:t>Etter toalettbesøk.</a:t>
            </a:r>
          </a:p>
          <a:p>
            <a:pPr lvl="0">
              <a:spcAft>
                <a:spcPts val="600"/>
              </a:spcAft>
            </a:pPr>
            <a:r>
              <a:rPr lang="nb-NO" sz="3100" dirty="0" smtClean="0"/>
              <a:t>Etter </a:t>
            </a:r>
            <a:r>
              <a:rPr lang="nb-NO" sz="3100" dirty="0"/>
              <a:t>kontakt med kjemikalier. </a:t>
            </a:r>
          </a:p>
          <a:p>
            <a:endParaRPr lang="nb-NO" sz="2400" dirty="0"/>
          </a:p>
        </p:txBody>
      </p:sp>
      <p:pic>
        <p:nvPicPr>
          <p:cNvPr id="6" name="Bilde 5"/>
          <p:cNvPicPr>
            <a:picLocks noChangeAspect="1"/>
          </p:cNvPicPr>
          <p:nvPr/>
        </p:nvPicPr>
        <p:blipFill rotWithShape="1">
          <a:blip r:embed="rId2" cstate="email">
            <a:extLst>
              <a:ext uri="{28A0092B-C50C-407E-A947-70E740481C1C}">
                <a14:useLocalDpi xmlns:a14="http://schemas.microsoft.com/office/drawing/2010/main"/>
              </a:ext>
            </a:extLst>
          </a:blip>
          <a:srcRect r="1293" b="5246"/>
          <a:stretch/>
        </p:blipFill>
        <p:spPr>
          <a:xfrm>
            <a:off x="7499880" y="4529471"/>
            <a:ext cx="1622855" cy="1956389"/>
          </a:xfrm>
          <a:prstGeom prst="rect">
            <a:avLst/>
          </a:prstGeom>
        </p:spPr>
      </p:pic>
    </p:spTree>
    <p:extLst>
      <p:ext uri="{BB962C8B-B14F-4D97-AF65-F5344CB8AC3E}">
        <p14:creationId xmlns:p14="http://schemas.microsoft.com/office/powerpoint/2010/main" val="489403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tel 1"/>
          <p:cNvSpPr>
            <a:spLocks noGrp="1"/>
          </p:cNvSpPr>
          <p:nvPr>
            <p:ph type="title"/>
          </p:nvPr>
        </p:nvSpPr>
        <p:spPr/>
        <p:txBody>
          <a:bodyPr>
            <a:normAutofit/>
          </a:bodyPr>
          <a:lstStyle/>
          <a:p>
            <a:r>
              <a:rPr lang="nb-NO" altLang="nb-NO" sz="4000" b="1" dirty="0"/>
              <a:t>Håndvask</a:t>
            </a:r>
          </a:p>
        </p:txBody>
      </p:sp>
      <p:pic>
        <p:nvPicPr>
          <p:cNvPr id="37891"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33916" y="1611313"/>
            <a:ext cx="3430588" cy="4854575"/>
          </a:xfrm>
          <a:prstGeom prst="rect">
            <a:avLst/>
          </a:prstGeom>
          <a:ln>
            <a:noFill/>
          </a:ln>
          <a:effectLst>
            <a:outerShdw blurRad="292100" dist="139700" dir="2700000" algn="tl" rotWithShape="0">
              <a:srgbClr val="333333">
                <a:alpha val="65000"/>
              </a:srgbClr>
            </a:outerShdw>
          </a:effectLst>
        </p:spPr>
      </p:pic>
      <p:sp>
        <p:nvSpPr>
          <p:cNvPr id="37892" name="Rektangel 2"/>
          <p:cNvSpPr txBox="1">
            <a:spLocks noChangeArrowheads="1"/>
          </p:cNvSpPr>
          <p:nvPr/>
        </p:nvSpPr>
        <p:spPr bwMode="auto">
          <a:xfrm>
            <a:off x="3806456" y="1531088"/>
            <a:ext cx="5337544"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a:spcBef>
                <a:spcPts val="600"/>
              </a:spcBef>
              <a:buClr>
                <a:srgbClr val="376092"/>
              </a:buClr>
            </a:pPr>
            <a:r>
              <a:rPr lang="nb-NO" altLang="nb-NO" sz="2400" dirty="0">
                <a:solidFill>
                  <a:srgbClr val="003871"/>
                </a:solidFill>
                <a:latin typeface="+mn-lt"/>
              </a:rPr>
              <a:t>Fukt hendene.</a:t>
            </a:r>
          </a:p>
          <a:p>
            <a:pPr defTabSz="914400">
              <a:spcBef>
                <a:spcPts val="600"/>
              </a:spcBef>
              <a:buClr>
                <a:srgbClr val="376092"/>
              </a:buClr>
            </a:pPr>
            <a:r>
              <a:rPr lang="nb-NO" altLang="nb-NO" sz="2400" dirty="0">
                <a:solidFill>
                  <a:srgbClr val="003871"/>
                </a:solidFill>
                <a:latin typeface="+mn-lt"/>
              </a:rPr>
              <a:t>Benytt tilstrekkelig med  flytende såpe.</a:t>
            </a:r>
          </a:p>
          <a:p>
            <a:pPr defTabSz="914400">
              <a:spcBef>
                <a:spcPts val="600"/>
              </a:spcBef>
              <a:buClr>
                <a:srgbClr val="376092"/>
              </a:buClr>
            </a:pPr>
            <a:r>
              <a:rPr lang="nb-NO" altLang="nb-NO" sz="2400" dirty="0">
                <a:solidFill>
                  <a:srgbClr val="003871"/>
                </a:solidFill>
                <a:latin typeface="+mn-lt"/>
              </a:rPr>
              <a:t>Fordel såpen godt over begge hender. Husk tomler,  rundt negler, håndledd og mellom fingre.</a:t>
            </a:r>
          </a:p>
          <a:p>
            <a:pPr defTabSz="914400">
              <a:spcBef>
                <a:spcPts val="600"/>
              </a:spcBef>
              <a:buClr>
                <a:srgbClr val="376092"/>
              </a:buClr>
            </a:pPr>
            <a:r>
              <a:rPr lang="nb-NO" altLang="nb-NO" sz="2400" dirty="0">
                <a:solidFill>
                  <a:srgbClr val="003871"/>
                </a:solidFill>
                <a:latin typeface="+mn-lt"/>
              </a:rPr>
              <a:t>Skyll hendene godt under rennende vann.</a:t>
            </a:r>
          </a:p>
          <a:p>
            <a:pPr defTabSz="914400">
              <a:spcBef>
                <a:spcPts val="600"/>
              </a:spcBef>
              <a:spcAft>
                <a:spcPts val="600"/>
              </a:spcAft>
              <a:buClr>
                <a:srgbClr val="376092"/>
              </a:buClr>
            </a:pPr>
            <a:r>
              <a:rPr lang="nb-NO" altLang="nb-NO" sz="2400" dirty="0">
                <a:solidFill>
                  <a:srgbClr val="003871"/>
                </a:solidFill>
                <a:latin typeface="+mn-lt"/>
              </a:rPr>
              <a:t>Tørk hendene </a:t>
            </a:r>
            <a:r>
              <a:rPr lang="nb-NO" altLang="nb-NO" sz="2400" dirty="0" smtClean="0">
                <a:solidFill>
                  <a:srgbClr val="003871"/>
                </a:solidFill>
                <a:latin typeface="+mn-lt"/>
              </a:rPr>
              <a:t>helt tørre med engangs </a:t>
            </a:r>
            <a:r>
              <a:rPr lang="nb-NO" altLang="nb-NO" sz="2400" dirty="0">
                <a:solidFill>
                  <a:srgbClr val="003871"/>
                </a:solidFill>
                <a:latin typeface="+mn-lt"/>
              </a:rPr>
              <a:t>tørkepapir.</a:t>
            </a:r>
          </a:p>
          <a:p>
            <a:pPr marL="0" indent="0" defTabSz="914400">
              <a:spcBef>
                <a:spcPts val="600"/>
              </a:spcBef>
              <a:buClr>
                <a:srgbClr val="376092"/>
              </a:buClr>
              <a:buNone/>
            </a:pPr>
            <a:r>
              <a:rPr lang="nb-NO" altLang="nb-NO" sz="2400" dirty="0">
                <a:solidFill>
                  <a:srgbClr val="003871"/>
                </a:solidFill>
                <a:latin typeface="+mn-lt"/>
              </a:rPr>
              <a:t/>
            </a:r>
            <a:br>
              <a:rPr lang="nb-NO" altLang="nb-NO" sz="2400" dirty="0">
                <a:solidFill>
                  <a:srgbClr val="003871"/>
                </a:solidFill>
                <a:latin typeface="+mn-lt"/>
              </a:rPr>
            </a:br>
            <a:r>
              <a:rPr lang="nb-NO" altLang="nb-NO" sz="2400" dirty="0" smtClean="0">
                <a:solidFill>
                  <a:srgbClr val="FF0000"/>
                </a:solidFill>
                <a:latin typeface="+mn-lt"/>
              </a:rPr>
              <a:t>Totalt </a:t>
            </a:r>
            <a:r>
              <a:rPr lang="nb-NO" altLang="nb-NO" sz="2400" dirty="0">
                <a:solidFill>
                  <a:srgbClr val="FF0000"/>
                </a:solidFill>
                <a:latin typeface="+mn-lt"/>
              </a:rPr>
              <a:t>40-60 sekunder</a:t>
            </a:r>
          </a:p>
        </p:txBody>
      </p:sp>
      <p:sp>
        <p:nvSpPr>
          <p:cNvPr id="5" name="TekstSylinder 4"/>
          <p:cNvSpPr txBox="1"/>
          <p:nvPr/>
        </p:nvSpPr>
        <p:spPr>
          <a:xfrm>
            <a:off x="6475228" y="6150387"/>
            <a:ext cx="2499467" cy="369332"/>
          </a:xfrm>
          <a:prstGeom prst="rect">
            <a:avLst/>
          </a:prstGeom>
          <a:noFill/>
        </p:spPr>
        <p:txBody>
          <a:bodyPr wrap="none" rtlCol="0">
            <a:spAutoFit/>
          </a:bodyPr>
          <a:lstStyle/>
          <a:p>
            <a:r>
              <a:rPr lang="nb-NO" dirty="0" smtClean="0"/>
              <a:t>*</a:t>
            </a:r>
            <a:r>
              <a:rPr lang="nb-NO" dirty="0" smtClean="0">
                <a:hlinkClick r:id="rId3"/>
              </a:rPr>
              <a:t>lenke til opplæringsfilm</a:t>
            </a:r>
            <a:endParaRPr lang="nb-NO" dirty="0"/>
          </a:p>
        </p:txBody>
      </p:sp>
    </p:spTree>
    <p:extLst>
      <p:ext uri="{BB962C8B-B14F-4D97-AF65-F5344CB8AC3E}">
        <p14:creationId xmlns:p14="http://schemas.microsoft.com/office/powerpoint/2010/main" val="2515654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altLang="nb-NO" sz="4000" b="1" dirty="0"/>
              <a:t>3. Når skal håndhygiene utføres?</a:t>
            </a:r>
            <a:endParaRPr lang="nb-NO" sz="4000" b="1" dirty="0"/>
          </a:p>
        </p:txBody>
      </p:sp>
      <p:sp>
        <p:nvSpPr>
          <p:cNvPr id="3" name="Plassholder for innhold 2"/>
          <p:cNvSpPr>
            <a:spLocks noGrp="1"/>
          </p:cNvSpPr>
          <p:nvPr>
            <p:ph idx="1"/>
          </p:nvPr>
        </p:nvSpPr>
        <p:spPr/>
        <p:txBody>
          <a:bodyPr>
            <a:normAutofit/>
          </a:bodyPr>
          <a:lstStyle/>
          <a:p>
            <a:pPr marL="400050" defTabSz="914400">
              <a:spcBef>
                <a:spcPts val="0"/>
              </a:spcBef>
              <a:buClr>
                <a:srgbClr val="376092"/>
              </a:buClr>
              <a:buFont typeface="Arial" panose="020B0604020202020204" pitchFamily="34" charset="0"/>
              <a:buChar char="•"/>
              <a:defRPr/>
            </a:pPr>
            <a:r>
              <a:rPr lang="nb-NO" sz="2400" dirty="0"/>
              <a:t>WHO har laget en enkel og funksjonell modell –”</a:t>
            </a:r>
            <a:r>
              <a:rPr lang="en-US" sz="2400" dirty="0"/>
              <a:t>Five Moments for Hand Hygiene”</a:t>
            </a:r>
            <a:r>
              <a:rPr lang="nb-NO" sz="2400" dirty="0"/>
              <a:t> – som oppsummerer når håndhygiene må utføres.</a:t>
            </a:r>
          </a:p>
          <a:p>
            <a:pPr lvl="1" defTabSz="914400">
              <a:spcBef>
                <a:spcPts val="0"/>
              </a:spcBef>
              <a:buClr>
                <a:srgbClr val="376092"/>
              </a:buClr>
              <a:buFont typeface="Arial" panose="020B0604020202020204" pitchFamily="34" charset="0"/>
              <a:buChar char="•"/>
              <a:defRPr/>
            </a:pPr>
            <a:endParaRPr lang="nb-NO" sz="2400" dirty="0"/>
          </a:p>
          <a:p>
            <a:pPr marL="400050">
              <a:buClr>
                <a:srgbClr val="003871"/>
              </a:buClr>
              <a:buFont typeface="Arial" panose="020B0604020202020204" pitchFamily="34" charset="0"/>
              <a:buChar char="•"/>
              <a:defRPr/>
            </a:pPr>
            <a:r>
              <a:rPr lang="nb-NO" sz="2400" dirty="0"/>
              <a:t>Modellen bygger på et geografisk konsept hvor man med fokus på én </a:t>
            </a:r>
            <a:r>
              <a:rPr lang="nb-NO" sz="2400" dirty="0" smtClean="0"/>
              <a:t>enkelt pasient deler </a:t>
            </a:r>
            <a:r>
              <a:rPr lang="nb-NO" sz="2400" dirty="0"/>
              <a:t>helsetjenestemiljøet i to områder; </a:t>
            </a:r>
          </a:p>
          <a:p>
            <a:pPr marL="57150" indent="0">
              <a:buClr>
                <a:srgbClr val="003871"/>
              </a:buClr>
              <a:buNone/>
              <a:defRPr/>
            </a:pPr>
            <a:endParaRPr lang="nb-NO" sz="2400" dirty="0" smtClean="0">
              <a:solidFill>
                <a:srgbClr val="1F497D">
                  <a:lumMod val="75000"/>
                </a:srgbClr>
              </a:solidFill>
            </a:endParaRPr>
          </a:p>
          <a:p>
            <a:pPr lvl="1">
              <a:buClr>
                <a:srgbClr val="003871"/>
              </a:buClr>
              <a:buFont typeface="Arial" panose="020B0604020202020204" pitchFamily="34" charset="0"/>
              <a:buChar char="•"/>
              <a:defRPr/>
            </a:pPr>
            <a:r>
              <a:rPr lang="nb-NO" sz="2000" b="1" dirty="0"/>
              <a:t>pasientsonen  </a:t>
            </a:r>
          </a:p>
          <a:p>
            <a:pPr lvl="1">
              <a:buClr>
                <a:srgbClr val="003871"/>
              </a:buClr>
              <a:buFont typeface="Arial" panose="020B0604020202020204" pitchFamily="34" charset="0"/>
              <a:buChar char="•"/>
              <a:defRPr/>
            </a:pPr>
            <a:r>
              <a:rPr lang="nb-NO" sz="2000" b="1" dirty="0"/>
              <a:t>helsetjenesteområdet</a:t>
            </a:r>
            <a:endParaRPr lang="en-GB" sz="2000" b="1" dirty="0"/>
          </a:p>
          <a:p>
            <a:endParaRPr lang="nb-NO" sz="2800" dirty="0"/>
          </a:p>
        </p:txBody>
      </p:sp>
    </p:spTree>
    <p:extLst>
      <p:ext uri="{BB962C8B-B14F-4D97-AF65-F5344CB8AC3E}">
        <p14:creationId xmlns:p14="http://schemas.microsoft.com/office/powerpoint/2010/main" val="14032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4317" y="2286001"/>
            <a:ext cx="3558344" cy="352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1088" y="2629062"/>
            <a:ext cx="2514953" cy="28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
          <p:cNvSpPr>
            <a:spLocks noGrp="1" noChangeArrowheads="1"/>
          </p:cNvSpPr>
          <p:nvPr>
            <p:ph type="title" idx="4294967295"/>
          </p:nvPr>
        </p:nvSpPr>
        <p:spPr/>
        <p:txBody>
          <a:bodyPr>
            <a:normAutofit/>
          </a:bodyPr>
          <a:lstStyle/>
          <a:p>
            <a:r>
              <a:rPr lang="nb-NO" altLang="nb-NO" sz="4000" b="1" dirty="0"/>
              <a:t>Pasientsonen</a:t>
            </a:r>
          </a:p>
        </p:txBody>
      </p:sp>
      <p:sp>
        <p:nvSpPr>
          <p:cNvPr id="39941" name="Rectangle 3"/>
          <p:cNvSpPr>
            <a:spLocks noGrp="1" noChangeArrowheads="1"/>
          </p:cNvSpPr>
          <p:nvPr>
            <p:ph type="body" idx="4294967295"/>
          </p:nvPr>
        </p:nvSpPr>
        <p:spPr>
          <a:xfrm>
            <a:off x="3466214" y="1541721"/>
            <a:ext cx="5544436" cy="4954772"/>
          </a:xfrm>
        </p:spPr>
        <p:txBody>
          <a:bodyPr>
            <a:normAutofit lnSpcReduction="10000"/>
          </a:bodyPr>
          <a:lstStyle/>
          <a:p>
            <a:pPr lvl="1" defTabSz="914400">
              <a:lnSpc>
                <a:spcPct val="90000"/>
              </a:lnSpc>
              <a:buNone/>
            </a:pPr>
            <a:r>
              <a:rPr lang="nb-NO" altLang="nb-NO" b="1" dirty="0" smtClean="0">
                <a:solidFill>
                  <a:schemeClr val="tx2"/>
                </a:solidFill>
              </a:rPr>
              <a:t>   </a:t>
            </a:r>
            <a:r>
              <a:rPr lang="nb-NO" altLang="nb-NO" sz="2600" b="1" dirty="0" smtClean="0"/>
              <a:t>Pasientsonen: </a:t>
            </a:r>
            <a:r>
              <a:rPr lang="nb-NO" sz="2400" dirty="0" smtClean="0"/>
              <a:t>består </a:t>
            </a:r>
            <a:r>
              <a:rPr lang="nb-NO" sz="2400" dirty="0"/>
              <a:t>av pasienten og gjenstander i pasientens umiddelbare </a:t>
            </a:r>
            <a:r>
              <a:rPr lang="nb-NO" sz="2400" dirty="0" smtClean="0"/>
              <a:t>nærhet, som </a:t>
            </a:r>
            <a:r>
              <a:rPr lang="nb-NO" altLang="nb-NO" sz="2400" dirty="0">
                <a:solidFill>
                  <a:schemeClr val="tx2">
                    <a:lumMod val="75000"/>
                  </a:schemeClr>
                </a:solidFill>
              </a:rPr>
              <a:t>sengegjerde, nattbord, sengetøy, </a:t>
            </a:r>
            <a:r>
              <a:rPr lang="nb-NO" altLang="nb-NO" sz="2400" dirty="0" smtClean="0">
                <a:solidFill>
                  <a:schemeClr val="tx2">
                    <a:lumMod val="75000"/>
                  </a:schemeClr>
                </a:solidFill>
              </a:rPr>
              <a:t>stol og annet </a:t>
            </a:r>
            <a:r>
              <a:rPr lang="nb-NO" altLang="nb-NO" sz="2400" dirty="0">
                <a:solidFill>
                  <a:schemeClr val="tx2">
                    <a:lumMod val="75000"/>
                  </a:schemeClr>
                </a:solidFill>
              </a:rPr>
              <a:t>medisinsk </a:t>
            </a:r>
            <a:r>
              <a:rPr lang="nb-NO" altLang="nb-NO" sz="2400" dirty="0" smtClean="0">
                <a:solidFill>
                  <a:schemeClr val="tx2">
                    <a:lumMod val="75000"/>
                  </a:schemeClr>
                </a:solidFill>
              </a:rPr>
              <a:t>utstyr.</a:t>
            </a:r>
            <a:endParaRPr lang="nb-NO" sz="2400" dirty="0" smtClean="0"/>
          </a:p>
          <a:p>
            <a:pPr lvl="1" defTabSz="914400" eaLnBrk="1" hangingPunct="1">
              <a:lnSpc>
                <a:spcPct val="90000"/>
              </a:lnSpc>
              <a:buFont typeface="Wingdings" pitchFamily="2" charset="2"/>
              <a:buNone/>
            </a:pPr>
            <a:r>
              <a:rPr lang="nb-NO" sz="2400" dirty="0"/>
              <a:t> </a:t>
            </a:r>
            <a:r>
              <a:rPr lang="nb-NO" sz="2400" dirty="0" smtClean="0"/>
              <a:t>   </a:t>
            </a:r>
          </a:p>
          <a:p>
            <a:pPr lvl="1" defTabSz="914400">
              <a:lnSpc>
                <a:spcPct val="90000"/>
              </a:lnSpc>
              <a:buNone/>
            </a:pPr>
            <a:r>
              <a:rPr lang="nb-NO" sz="2400" dirty="0"/>
              <a:t> </a:t>
            </a:r>
            <a:r>
              <a:rPr lang="nb-NO" sz="2400" dirty="0" smtClean="0"/>
              <a:t>   </a:t>
            </a:r>
            <a:r>
              <a:rPr lang="nb-NO" altLang="nb-NO" sz="2400" dirty="0" smtClean="0">
                <a:solidFill>
                  <a:schemeClr val="tx2">
                    <a:lumMod val="75000"/>
                  </a:schemeClr>
                </a:solidFill>
              </a:rPr>
              <a:t>Overflatene </a:t>
            </a:r>
            <a:r>
              <a:rPr lang="nb-NO" altLang="nb-NO" sz="2400" dirty="0">
                <a:solidFill>
                  <a:schemeClr val="tx2">
                    <a:lumMod val="75000"/>
                  </a:schemeClr>
                </a:solidFill>
              </a:rPr>
              <a:t>i pasientsonen inneholder mikrober fra </a:t>
            </a:r>
            <a:r>
              <a:rPr lang="nb-NO" altLang="nb-NO" sz="2400" dirty="0" smtClean="0">
                <a:solidFill>
                  <a:schemeClr val="tx2">
                    <a:lumMod val="75000"/>
                  </a:schemeClr>
                </a:solidFill>
              </a:rPr>
              <a:t>pasientens </a:t>
            </a:r>
            <a:r>
              <a:rPr lang="nb-NO" altLang="nb-NO" sz="2400" dirty="0">
                <a:solidFill>
                  <a:schemeClr val="tx2">
                    <a:lumMod val="75000"/>
                  </a:schemeClr>
                </a:solidFill>
              </a:rPr>
              <a:t>egen </a:t>
            </a:r>
            <a:r>
              <a:rPr lang="en-GB" altLang="nb-NO" sz="2400" dirty="0">
                <a:solidFill>
                  <a:schemeClr val="tx2">
                    <a:lumMod val="75000"/>
                  </a:schemeClr>
                </a:solidFill>
              </a:rPr>
              <a:t>flora. </a:t>
            </a:r>
            <a:r>
              <a:rPr lang="nb-NO" altLang="nb-NO" sz="2400" dirty="0">
                <a:solidFill>
                  <a:schemeClr val="tx2">
                    <a:lumMod val="75000"/>
                  </a:schemeClr>
                </a:solidFill>
              </a:rPr>
              <a:t>Etterlevelse av de fem </a:t>
            </a:r>
            <a:r>
              <a:rPr lang="nb-NO" altLang="nb-NO" sz="2400" dirty="0" smtClean="0">
                <a:solidFill>
                  <a:schemeClr val="tx2">
                    <a:lumMod val="75000"/>
                  </a:schemeClr>
                </a:solidFill>
              </a:rPr>
              <a:t>indikasjonene </a:t>
            </a:r>
            <a:r>
              <a:rPr lang="nb-NO" altLang="nb-NO" sz="2400" dirty="0">
                <a:solidFill>
                  <a:schemeClr val="tx2">
                    <a:lumMod val="75000"/>
                  </a:schemeClr>
                </a:solidFill>
              </a:rPr>
              <a:t>for håndhygiene forebygger overføring av disse mikrobene til helsetjenesteområdet.</a:t>
            </a:r>
          </a:p>
          <a:p>
            <a:pPr lvl="1" defTabSz="914400">
              <a:lnSpc>
                <a:spcPct val="90000"/>
              </a:lnSpc>
              <a:buNone/>
            </a:pPr>
            <a:endParaRPr lang="nb-NO" altLang="nb-NO" sz="2400" dirty="0">
              <a:solidFill>
                <a:schemeClr val="tx2">
                  <a:lumMod val="75000"/>
                </a:schemeClr>
              </a:solidFill>
            </a:endParaRPr>
          </a:p>
          <a:p>
            <a:pPr lvl="1" defTabSz="914400">
              <a:lnSpc>
                <a:spcPct val="90000"/>
              </a:lnSpc>
              <a:buNone/>
            </a:pPr>
            <a:r>
              <a:rPr lang="nb-NO" altLang="nb-NO" sz="2400" dirty="0">
                <a:solidFill>
                  <a:schemeClr val="tx2">
                    <a:lumMod val="75000"/>
                  </a:schemeClr>
                </a:solidFill>
              </a:rPr>
              <a:t>    </a:t>
            </a:r>
          </a:p>
        </p:txBody>
      </p:sp>
      <p:pic>
        <p:nvPicPr>
          <p:cNvPr id="3994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3888" y="3770016"/>
            <a:ext cx="9144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970" y="2895083"/>
            <a:ext cx="8651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94817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HI-ppt-mal_1012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3792</TotalTime>
  <Words>1788</Words>
  <Application>Microsoft Office PowerPoint</Application>
  <PresentationFormat>Skjermfremvisning (4:3)</PresentationFormat>
  <Paragraphs>257</Paragraphs>
  <Slides>35</Slides>
  <Notes>23</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35</vt:i4>
      </vt:variant>
    </vt:vector>
  </HeadingPairs>
  <TitlesOfParts>
    <vt:vector size="42" baseType="lpstr">
      <vt:lpstr>MS PGothic</vt:lpstr>
      <vt:lpstr>Arial</vt:lpstr>
      <vt:lpstr>Calibri</vt:lpstr>
      <vt:lpstr>Courier New</vt:lpstr>
      <vt:lpstr>Geneva</vt:lpstr>
      <vt:lpstr>Wingdings</vt:lpstr>
      <vt:lpstr>FHI-ppt-mal_101212</vt:lpstr>
      <vt:lpstr>PowerPoint-presentasjon</vt:lpstr>
      <vt:lpstr>1. Håndhygiene  - hvorfor så viktig?</vt:lpstr>
      <vt:lpstr>2. Hvordan skal håndhygiene utføres? </vt:lpstr>
      <vt:lpstr>Hånddesinfeksjon</vt:lpstr>
      <vt:lpstr>Hånddesinfeksjon på 1-2-3</vt:lpstr>
      <vt:lpstr>Håndvask</vt:lpstr>
      <vt:lpstr>Håndvask</vt:lpstr>
      <vt:lpstr>3. Når skal håndhygiene utføres?</vt:lpstr>
      <vt:lpstr>Pasientsonen</vt:lpstr>
      <vt:lpstr>Helsetjenesteområdet</vt:lpstr>
      <vt:lpstr>Håndhygiene til rett tid </vt:lpstr>
      <vt:lpstr>Indikasjon 1  - Før kontakt  med pasient eller pasientens omgivelser</vt:lpstr>
      <vt:lpstr>Indikasjon  2 –  Før rene/aseptiske oppgaver</vt:lpstr>
      <vt:lpstr>Indikasjon 3 –  Etter risiko for kontakt med kroppsvæsker</vt:lpstr>
      <vt:lpstr>Indikasjon 4  -  Etter kontakt med pasient</vt:lpstr>
      <vt:lpstr>Indikasjon 5 –  Etter kontakt med pasientens omgivelser</vt:lpstr>
      <vt:lpstr>Det er i tillegg viktig å utføre håndhygiene:</vt:lpstr>
      <vt:lpstr>Langtidsinstitusjoner  – er ”5 indikasjoner” en god modell?</vt:lpstr>
      <vt:lpstr>Håndhygienefasiliteter </vt:lpstr>
      <vt:lpstr>4. Ringer, armbåndsur og negler</vt:lpstr>
      <vt:lpstr>Ringer</vt:lpstr>
      <vt:lpstr>Armbåndsur</vt:lpstr>
      <vt:lpstr>Negler</vt:lpstr>
      <vt:lpstr>5. Bruk av hansker</vt:lpstr>
      <vt:lpstr>Hvilke hansker bør brukes?</vt:lpstr>
      <vt:lpstr>  Når skal du bruke hansker?  </vt:lpstr>
      <vt:lpstr> Når trenger du ikke hansker? </vt:lpstr>
      <vt:lpstr>Hanskebruk - VETT</vt:lpstr>
      <vt:lpstr>Hanskebruk – VETT</vt:lpstr>
      <vt:lpstr>Hanskebruk - UVETT</vt:lpstr>
      <vt:lpstr>Påkledning av hansker</vt:lpstr>
      <vt:lpstr>Avkledning av hansker</vt:lpstr>
      <vt:lpstr>7. Håndhygiene blant pasienter og besøkende</vt:lpstr>
      <vt:lpstr>8. Oppsummering</vt:lpstr>
      <vt:lpstr>Referanser</vt:lpstr>
    </vt:vector>
  </TitlesOfParts>
  <Company>FHI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Folkehelseinstituttet</dc:title>
  <dc:creator>Fagernes, Mette</dc:creator>
  <cp:lastModifiedBy>Urszula Jadczak</cp:lastModifiedBy>
  <cp:revision>209</cp:revision>
  <cp:lastPrinted>2012-03-28T06:28:25Z</cp:lastPrinted>
  <dcterms:created xsi:type="dcterms:W3CDTF">2016-04-03T11:52:31Z</dcterms:created>
  <dcterms:modified xsi:type="dcterms:W3CDTF">2019-04-10T07:32:09Z</dcterms:modified>
</cp:coreProperties>
</file>