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48" r:id="rId1"/>
  </p:sldMasterIdLst>
  <p:notesMasterIdLst>
    <p:notesMasterId r:id="rId10"/>
  </p:notesMasterIdLst>
  <p:sldIdLst>
    <p:sldId id="305" r:id="rId2"/>
    <p:sldId id="306" r:id="rId3"/>
    <p:sldId id="311" r:id="rId4"/>
    <p:sldId id="309" r:id="rId5"/>
    <p:sldId id="312" r:id="rId6"/>
    <p:sldId id="310" r:id="rId7"/>
    <p:sldId id="313" r:id="rId8"/>
    <p:sldId id="314" r:id="rId9"/>
  </p:sldIdLst>
  <p:sldSz cx="9144000" cy="6858000" type="screen4x3"/>
  <p:notesSz cx="6858000" cy="9144000"/>
  <p:defaultTextStyle>
    <a:defPPr>
      <a:defRPr lang="nn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A5CD"/>
    <a:srgbClr val="0D2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5455" autoAdjust="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71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AAAEF76-5351-467D-80EE-8FFE9525180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497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 smtClean="0"/>
              <a:t>1. I </a:t>
            </a:r>
            <a:r>
              <a:rPr lang="nb-NO" dirty="0" err="1" smtClean="0"/>
              <a:t>fylgje</a:t>
            </a:r>
            <a:r>
              <a:rPr lang="nb-NO" dirty="0" smtClean="0"/>
              <a:t> Reidar Hjetland «vokser</a:t>
            </a:r>
            <a:r>
              <a:rPr lang="nb-NO" baseline="0" dirty="0" smtClean="0"/>
              <a:t> de opp av golvet»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baseline="0" dirty="0" smtClean="0"/>
              <a:t>4. Kor hadde denne pasienten fått fatt i ESBL? Var </a:t>
            </a:r>
            <a:r>
              <a:rPr lang="nb-NO" baseline="0" dirty="0" err="1" smtClean="0"/>
              <a:t>mykje</a:t>
            </a:r>
            <a:r>
              <a:rPr lang="nb-NO" baseline="0" dirty="0" smtClean="0"/>
              <a:t> på rommet, hadde </a:t>
            </a:r>
            <a:r>
              <a:rPr lang="nb-NO" baseline="0" dirty="0" err="1" smtClean="0"/>
              <a:t>ikkje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vore</a:t>
            </a:r>
            <a:r>
              <a:rPr lang="nb-NO" baseline="0" dirty="0" smtClean="0"/>
              <a:t> på sjukehus, </a:t>
            </a:r>
            <a:r>
              <a:rPr lang="nb-NO" baseline="0" dirty="0" err="1" smtClean="0"/>
              <a:t>ikkje</a:t>
            </a:r>
            <a:r>
              <a:rPr lang="nb-NO" baseline="0" dirty="0" smtClean="0"/>
              <a:t> i utlandet, men i løpet av beretningen til </a:t>
            </a:r>
            <a:r>
              <a:rPr lang="nb-NO" baseline="0" dirty="0" err="1" smtClean="0"/>
              <a:t>leiaren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hørde</a:t>
            </a:r>
            <a:r>
              <a:rPr lang="nb-NO" baseline="0" dirty="0" smtClean="0"/>
              <a:t> jo </a:t>
            </a:r>
            <a:r>
              <a:rPr lang="nb-NO" baseline="0" dirty="0" err="1" smtClean="0"/>
              <a:t>eg</a:t>
            </a:r>
            <a:r>
              <a:rPr lang="nb-NO" baseline="0" dirty="0" smtClean="0"/>
              <a:t> at ESBL-en mest </a:t>
            </a:r>
            <a:r>
              <a:rPr lang="nb-NO" baseline="0" dirty="0" err="1" smtClean="0"/>
              <a:t>sansynleg</a:t>
            </a:r>
            <a:r>
              <a:rPr lang="nb-NO" baseline="0" dirty="0" smtClean="0"/>
              <a:t> blei bringa inn til pasienten….også eit bilde på kontaktsmitte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AAEF76-5351-467D-80EE-8FFE95251803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1111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Og med tanke på funna på sjukeheim A, var det etter min oppfatning grunn for å </a:t>
            </a:r>
            <a:r>
              <a:rPr lang="nb-NO" dirty="0" err="1" smtClean="0"/>
              <a:t>tenkje</a:t>
            </a:r>
            <a:r>
              <a:rPr lang="nb-NO" dirty="0" smtClean="0"/>
              <a:t> at det kunne bli funn</a:t>
            </a:r>
            <a:r>
              <a:rPr lang="nb-NO" baseline="0" dirty="0" smtClean="0"/>
              <a:t> på sjukeheim B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AAEF76-5351-467D-80EE-8FFE95251803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9714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Kvifor</a:t>
            </a:r>
            <a:r>
              <a:rPr lang="nb-NO" dirty="0" smtClean="0"/>
              <a:t> </a:t>
            </a:r>
            <a:r>
              <a:rPr lang="nb-NO" dirty="0" err="1" smtClean="0"/>
              <a:t>utbrot</a:t>
            </a:r>
            <a:r>
              <a:rPr lang="nb-NO" dirty="0" smtClean="0"/>
              <a:t> på den </a:t>
            </a:r>
            <a:r>
              <a:rPr lang="nb-NO" dirty="0" err="1" smtClean="0"/>
              <a:t>eine</a:t>
            </a:r>
            <a:r>
              <a:rPr lang="nb-NO" dirty="0" smtClean="0"/>
              <a:t> og </a:t>
            </a:r>
            <a:r>
              <a:rPr lang="nb-NO" dirty="0" err="1" smtClean="0"/>
              <a:t>ikkje</a:t>
            </a:r>
            <a:r>
              <a:rPr lang="nb-NO" dirty="0" smtClean="0"/>
              <a:t> den andre+ det lurer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eg</a:t>
            </a:r>
            <a:r>
              <a:rPr lang="nb-NO" baseline="0" dirty="0" smtClean="0"/>
              <a:t> på og! Og det </a:t>
            </a:r>
            <a:r>
              <a:rPr lang="nb-NO" baseline="0" dirty="0" err="1" smtClean="0"/>
              <a:t>eg</a:t>
            </a:r>
            <a:r>
              <a:rPr lang="nb-NO" baseline="0" dirty="0" smtClean="0"/>
              <a:t> lurer mest på, er </a:t>
            </a:r>
            <a:r>
              <a:rPr lang="nb-NO" baseline="0" dirty="0" err="1" smtClean="0"/>
              <a:t>korleis</a:t>
            </a:r>
            <a:r>
              <a:rPr lang="nb-NO" baseline="0" dirty="0" smtClean="0"/>
              <a:t> smitte kunne </a:t>
            </a:r>
            <a:r>
              <a:rPr lang="nb-NO" baseline="0" dirty="0" err="1" smtClean="0"/>
              <a:t>førekomme</a:t>
            </a:r>
            <a:r>
              <a:rPr lang="nb-NO" baseline="0" dirty="0" smtClean="0"/>
              <a:t> til tross for at «ting er på stell»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AAEF76-5351-467D-80EE-8FFE95251803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501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3513" y="468313"/>
            <a:ext cx="1944687" cy="5475287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76275" y="468313"/>
            <a:ext cx="5684838" cy="5475287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76275" y="1676400"/>
            <a:ext cx="3814763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3438" y="1676400"/>
            <a:ext cx="3814762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6275" y="468313"/>
            <a:ext cx="7781925" cy="97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6275" y="1676400"/>
            <a:ext cx="77819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Klikk for å redigere tekststiler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>
            <a:off x="695325" y="6294438"/>
            <a:ext cx="5472113" cy="0"/>
          </a:xfrm>
          <a:prstGeom prst="line">
            <a:avLst/>
          </a:prstGeom>
          <a:noFill/>
          <a:ln w="28575">
            <a:solidFill>
              <a:srgbClr val="71A5CD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nb-NO"/>
          </a:p>
        </p:txBody>
      </p:sp>
      <p:pic>
        <p:nvPicPr>
          <p:cNvPr id="2" name="Picture 2" descr="http://res.cloudinary.com/hhftyu2rv/image/upload/v1381235372/gxvxecnyjh0eesvce7nk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024438"/>
            <a:ext cx="1508982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1A5C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1A5C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1A5C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1A5C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1A5C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A5C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A5C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A5C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A5C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/>
          <a:lstStyle/>
          <a:p>
            <a:r>
              <a:rPr lang="nn-NO" sz="2800" dirty="0" smtClean="0"/>
              <a:t>	ESBL – i Sogn &amp; Fjordane</a:t>
            </a:r>
            <a:endParaRPr lang="nn-NO" sz="28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6944816" cy="2209800"/>
          </a:xfrm>
        </p:spPr>
        <p:txBody>
          <a:bodyPr/>
          <a:lstStyle/>
          <a:p>
            <a:endParaRPr lang="nn-NO" dirty="0" smtClean="0"/>
          </a:p>
          <a:p>
            <a:endParaRPr lang="nn-NO" dirty="0" smtClean="0"/>
          </a:p>
          <a:p>
            <a:r>
              <a:rPr lang="nn-NO" dirty="0" smtClean="0"/>
              <a:t>Funn </a:t>
            </a:r>
            <a:r>
              <a:rPr lang="nn-NO" dirty="0"/>
              <a:t>frå kartlegging på to sjukeheimar</a:t>
            </a:r>
            <a:endParaRPr lang="nn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844" y="1772816"/>
            <a:ext cx="3096344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8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  </a:t>
            </a:r>
            <a:r>
              <a:rPr lang="nb-NO" dirty="0" err="1" smtClean="0"/>
              <a:t>Kvifor</a:t>
            </a:r>
            <a:r>
              <a:rPr lang="nb-NO" dirty="0" smtClean="0"/>
              <a:t> kartlegging??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Generelt </a:t>
            </a:r>
            <a:r>
              <a:rPr lang="nb-NO" dirty="0" err="1" smtClean="0"/>
              <a:t>ein</a:t>
            </a:r>
            <a:r>
              <a:rPr lang="nb-NO" dirty="0" smtClean="0"/>
              <a:t> del ESBL i fylket (Mikrobiologisk avdeling)</a:t>
            </a:r>
          </a:p>
          <a:p>
            <a:r>
              <a:rPr lang="nb-NO" dirty="0" err="1" smtClean="0"/>
              <a:t>Fekk</a:t>
            </a:r>
            <a:r>
              <a:rPr lang="nb-NO" dirty="0" smtClean="0"/>
              <a:t> bekymringsmelding </a:t>
            </a:r>
            <a:r>
              <a:rPr lang="nb-NO" dirty="0" err="1" smtClean="0"/>
              <a:t>frå</a:t>
            </a:r>
            <a:r>
              <a:rPr lang="nb-NO" dirty="0" smtClean="0"/>
              <a:t> sjukeheim A</a:t>
            </a:r>
          </a:p>
          <a:p>
            <a:r>
              <a:rPr lang="nb-NO" dirty="0" smtClean="0"/>
              <a:t>Først </a:t>
            </a:r>
            <a:r>
              <a:rPr lang="nb-NO" dirty="0" err="1" smtClean="0"/>
              <a:t>ein</a:t>
            </a:r>
            <a:r>
              <a:rPr lang="nb-NO" dirty="0" smtClean="0"/>
              <a:t> med E-</a:t>
            </a:r>
            <a:r>
              <a:rPr lang="nb-NO" dirty="0" err="1" smtClean="0"/>
              <a:t>coli</a:t>
            </a:r>
            <a:r>
              <a:rPr lang="nb-NO" dirty="0" smtClean="0"/>
              <a:t> ESBL A og så </a:t>
            </a:r>
            <a:r>
              <a:rPr lang="nb-NO" dirty="0" err="1" smtClean="0"/>
              <a:t>ein</a:t>
            </a:r>
            <a:r>
              <a:rPr lang="nb-NO" dirty="0" smtClean="0"/>
              <a:t> til….…..</a:t>
            </a:r>
          </a:p>
          <a:p>
            <a:r>
              <a:rPr lang="nb-NO" dirty="0" smtClean="0"/>
              <a:t>Litt uforståelig at den pasienten er funnen positiv?</a:t>
            </a:r>
          </a:p>
          <a:p>
            <a:r>
              <a:rPr lang="nb-NO" dirty="0" smtClean="0"/>
              <a:t>Dette må </a:t>
            </a:r>
            <a:r>
              <a:rPr lang="nb-NO" dirty="0" err="1" smtClean="0"/>
              <a:t>me</a:t>
            </a:r>
            <a:r>
              <a:rPr lang="nb-NO" dirty="0" smtClean="0"/>
              <a:t> finne ut av…Bekymra leiar…og litt </a:t>
            </a:r>
            <a:r>
              <a:rPr lang="nb-NO" dirty="0" err="1" smtClean="0"/>
              <a:t>eg</a:t>
            </a:r>
            <a:r>
              <a:rPr lang="nb-NO" dirty="0" smtClean="0"/>
              <a:t>…</a:t>
            </a:r>
          </a:p>
          <a:p>
            <a:r>
              <a:rPr lang="nb-NO" dirty="0" smtClean="0"/>
              <a:t>Bestemte oss for å screene alle </a:t>
            </a:r>
            <a:r>
              <a:rPr lang="nb-NO" dirty="0" err="1" smtClean="0"/>
              <a:t>pasientar</a:t>
            </a:r>
            <a:r>
              <a:rPr lang="nb-NO" dirty="0" smtClean="0"/>
              <a:t> på aktuell avdeling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147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Sjukeheim 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Langtidsavdeling 8 pas</a:t>
            </a:r>
          </a:p>
          <a:p>
            <a:r>
              <a:rPr lang="nb-NO" dirty="0" smtClean="0"/>
              <a:t>Ingen </a:t>
            </a:r>
            <a:r>
              <a:rPr lang="nb-NO" dirty="0"/>
              <a:t>særskilt </a:t>
            </a:r>
            <a:r>
              <a:rPr lang="nb-NO" dirty="0" err="1"/>
              <a:t>utagerande</a:t>
            </a:r>
            <a:r>
              <a:rPr lang="nb-NO" dirty="0"/>
              <a:t> og ukritiske  - hygiene</a:t>
            </a:r>
          </a:p>
          <a:p>
            <a:r>
              <a:rPr lang="nb-NO" dirty="0"/>
              <a:t>Gode bygningstekniske </a:t>
            </a:r>
            <a:r>
              <a:rPr lang="nb-NO" dirty="0" smtClean="0"/>
              <a:t>tilhøve</a:t>
            </a:r>
          </a:p>
          <a:p>
            <a:r>
              <a:rPr lang="nb-NO" dirty="0" smtClean="0"/>
              <a:t>Basale på plass</a:t>
            </a:r>
          </a:p>
          <a:p>
            <a:r>
              <a:rPr lang="nb-NO" dirty="0" err="1" smtClean="0"/>
              <a:t>Reinhald</a:t>
            </a:r>
            <a:r>
              <a:rPr lang="nb-NO" dirty="0" smtClean="0"/>
              <a:t> og vaskeri er </a:t>
            </a:r>
            <a:r>
              <a:rPr lang="nb-NO" dirty="0" err="1" smtClean="0"/>
              <a:t>upåklageleg</a:t>
            </a:r>
            <a:endParaRPr lang="nb-NO" dirty="0"/>
          </a:p>
          <a:p>
            <a:r>
              <a:rPr lang="nb-NO" dirty="0"/>
              <a:t>Har </a:t>
            </a:r>
            <a:r>
              <a:rPr lang="nb-NO" dirty="0" err="1"/>
              <a:t>godkjend</a:t>
            </a:r>
            <a:r>
              <a:rPr lang="nb-NO" dirty="0"/>
              <a:t> IKP, smittevernbistand over år</a:t>
            </a:r>
          </a:p>
          <a:p>
            <a:r>
              <a:rPr lang="nb-NO" dirty="0"/>
              <a:t>Ingen avvik/merknad i 2018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529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Metode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Penselprøve anus</a:t>
            </a:r>
          </a:p>
          <a:p>
            <a:r>
              <a:rPr lang="nb-NO" sz="2000" dirty="0" smtClean="0"/>
              <a:t>Mikrobiologisk </a:t>
            </a:r>
            <a:r>
              <a:rPr lang="nb-NO" sz="2000" dirty="0" err="1" smtClean="0"/>
              <a:t>avd</a:t>
            </a:r>
            <a:r>
              <a:rPr lang="nb-NO" sz="2000" dirty="0" smtClean="0"/>
              <a:t> HUS</a:t>
            </a:r>
          </a:p>
          <a:p>
            <a:r>
              <a:rPr lang="nb-NO" sz="2000" dirty="0"/>
              <a:t>Stammene er sekvensert ved hjelp av </a:t>
            </a:r>
            <a:r>
              <a:rPr lang="nb-NO" sz="2000" dirty="0" err="1"/>
              <a:t>MiSeq</a:t>
            </a:r>
            <a:r>
              <a:rPr lang="nb-NO" sz="2000" dirty="0"/>
              <a:t> fra </a:t>
            </a:r>
            <a:r>
              <a:rPr lang="nb-NO" sz="2000" dirty="0" err="1"/>
              <a:t>Illumina</a:t>
            </a:r>
            <a:r>
              <a:rPr lang="nb-NO" sz="2000" dirty="0"/>
              <a:t> etter bibliotektillaging med </a:t>
            </a:r>
            <a:r>
              <a:rPr lang="nb-NO" sz="2000" dirty="0" err="1"/>
              <a:t>Nextera</a:t>
            </a:r>
            <a:r>
              <a:rPr lang="nb-NO" sz="2000" dirty="0"/>
              <a:t> XT (</a:t>
            </a:r>
            <a:r>
              <a:rPr lang="nb-NO" sz="2000" dirty="0" err="1"/>
              <a:t>Illumina</a:t>
            </a:r>
            <a:r>
              <a:rPr lang="nb-NO" sz="2000" dirty="0"/>
              <a:t>).</a:t>
            </a:r>
          </a:p>
          <a:p>
            <a:r>
              <a:rPr lang="nb-NO" sz="2000" dirty="0"/>
              <a:t>gjort in-</a:t>
            </a:r>
            <a:r>
              <a:rPr lang="nb-NO" sz="2000" dirty="0" err="1"/>
              <a:t>silico</a:t>
            </a:r>
            <a:r>
              <a:rPr lang="nb-NO" sz="2000" dirty="0"/>
              <a:t> </a:t>
            </a:r>
            <a:r>
              <a:rPr lang="nb-NO" sz="2000" dirty="0" err="1"/>
              <a:t>typing</a:t>
            </a:r>
            <a:r>
              <a:rPr lang="nb-NO" sz="2000" dirty="0"/>
              <a:t> (MLST</a:t>
            </a:r>
            <a:r>
              <a:rPr lang="nb-NO" sz="2000" dirty="0" smtClean="0"/>
              <a:t>)</a:t>
            </a:r>
          </a:p>
          <a:p>
            <a:r>
              <a:rPr lang="nb-NO" sz="2000" dirty="0" smtClean="0"/>
              <a:t>samt </a:t>
            </a:r>
            <a:r>
              <a:rPr lang="nb-NO" sz="2000" dirty="0" err="1" smtClean="0"/>
              <a:t>ein</a:t>
            </a:r>
            <a:r>
              <a:rPr lang="nb-NO" sz="2000" dirty="0" smtClean="0"/>
              <a:t> </a:t>
            </a:r>
            <a:r>
              <a:rPr lang="nb-NO" sz="2000" dirty="0"/>
              <a:t>fylogenetisk sammenligning basert på </a:t>
            </a:r>
            <a:r>
              <a:rPr lang="nb-NO" sz="2000" dirty="0" err="1"/>
              <a:t>SNP’er</a:t>
            </a:r>
            <a:r>
              <a:rPr lang="nb-NO" sz="2000" dirty="0"/>
              <a:t>. </a:t>
            </a:r>
            <a:endParaRPr lang="nb-NO" sz="2000" dirty="0" smtClean="0"/>
          </a:p>
          <a:p>
            <a:r>
              <a:rPr lang="nb-NO" sz="2000" dirty="0" smtClean="0"/>
              <a:t>Stammene </a:t>
            </a:r>
            <a:r>
              <a:rPr lang="nb-NO" sz="2000" dirty="0"/>
              <a:t>er også kartlagt med tanke på genotypisk resistens, virulens og tilstedeværelse av </a:t>
            </a:r>
            <a:r>
              <a:rPr lang="nb-NO" sz="2000" dirty="0" err="1"/>
              <a:t>plasmider</a:t>
            </a:r>
            <a:r>
              <a:rPr lang="nb-NO" sz="2000" dirty="0"/>
              <a:t>. </a:t>
            </a:r>
            <a:endParaRPr lang="nb-NO" sz="2000" dirty="0" smtClean="0"/>
          </a:p>
          <a:p>
            <a:r>
              <a:rPr lang="nb-NO" sz="2000" dirty="0" smtClean="0"/>
              <a:t>For </a:t>
            </a:r>
            <a:r>
              <a:rPr lang="nb-NO" sz="2000" dirty="0"/>
              <a:t>sammenligning er det også inkludert en tilfeldig, annen E. </a:t>
            </a:r>
            <a:r>
              <a:rPr lang="nb-NO" sz="2000" dirty="0" err="1"/>
              <a:t>coli</a:t>
            </a:r>
            <a:r>
              <a:rPr lang="nb-NO" sz="2000" dirty="0"/>
              <a:t> ESBL-A fra Bergen med samme sekvenstype (U15-ST131).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387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Resultat sjukeheim 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dirty="0"/>
              <a:t>6 av 8 </a:t>
            </a:r>
            <a:r>
              <a:rPr lang="nb-NO" dirty="0" err="1"/>
              <a:t>pasientar</a:t>
            </a:r>
            <a:r>
              <a:rPr lang="nb-NO" dirty="0"/>
              <a:t> funne </a:t>
            </a:r>
            <a:r>
              <a:rPr lang="nb-NO" dirty="0" smtClean="0"/>
              <a:t>positive</a:t>
            </a:r>
          </a:p>
          <a:p>
            <a:pPr lvl="1"/>
            <a:r>
              <a:rPr lang="nb-NO" dirty="0" smtClean="0"/>
              <a:t>To med KAD</a:t>
            </a:r>
            <a:endParaRPr lang="nb-NO" dirty="0"/>
          </a:p>
          <a:p>
            <a:pPr lvl="1"/>
            <a:r>
              <a:rPr lang="nb-NO" dirty="0"/>
              <a:t>Alle stammene er fenotypisk ESBL-A -</a:t>
            </a:r>
            <a:r>
              <a:rPr lang="nb-NO" b="1" dirty="0"/>
              <a:t>E-COLI</a:t>
            </a:r>
          </a:p>
          <a:p>
            <a:pPr lvl="1"/>
            <a:r>
              <a:rPr lang="nb-NO" dirty="0"/>
              <a:t>Alle stammene er sekvenstype ST131, </a:t>
            </a:r>
            <a:r>
              <a:rPr lang="nb-NO" dirty="0" err="1"/>
              <a:t>serotype</a:t>
            </a:r>
            <a:r>
              <a:rPr lang="nb-NO" dirty="0"/>
              <a:t> H4:O25</a:t>
            </a:r>
          </a:p>
          <a:p>
            <a:pPr lvl="1"/>
            <a:r>
              <a:rPr lang="nb-NO" dirty="0" err="1"/>
              <a:t>noko</a:t>
            </a:r>
            <a:r>
              <a:rPr lang="nb-NO" dirty="0"/>
              <a:t> varierende fenotypisk resistens mot andre </a:t>
            </a:r>
            <a:r>
              <a:rPr lang="nb-NO" dirty="0" err="1"/>
              <a:t>antibiotikaklasser</a:t>
            </a:r>
            <a:r>
              <a:rPr lang="nb-NO" dirty="0"/>
              <a:t> (aminoglykosider og </a:t>
            </a:r>
            <a:r>
              <a:rPr lang="nb-NO" dirty="0" err="1"/>
              <a:t>trimetoprim-sulfametoxazol</a:t>
            </a:r>
            <a:r>
              <a:rPr lang="nb-NO" dirty="0"/>
              <a:t>).</a:t>
            </a:r>
          </a:p>
          <a:p>
            <a:pPr lvl="1"/>
            <a:endParaRPr lang="nb-NO" dirty="0"/>
          </a:p>
          <a:p>
            <a:r>
              <a:rPr lang="nb-NO" dirty="0"/>
              <a:t>Intern smitte og </a:t>
            </a:r>
            <a:r>
              <a:rPr lang="nb-NO" dirty="0" err="1"/>
              <a:t>utbrot</a:t>
            </a:r>
            <a:r>
              <a:rPr lang="nb-NO" dirty="0"/>
              <a:t> eit faktum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981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Sjukeheim B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6275" y="1340768"/>
            <a:ext cx="7781925" cy="4968552"/>
          </a:xfrm>
        </p:spPr>
        <p:txBody>
          <a:bodyPr/>
          <a:lstStyle/>
          <a:p>
            <a:r>
              <a:rPr lang="nb-NO" dirty="0" smtClean="0"/>
              <a:t>Langtidsavdeling 20 pas</a:t>
            </a:r>
          </a:p>
          <a:p>
            <a:r>
              <a:rPr lang="nb-NO" dirty="0" smtClean="0"/>
              <a:t>To </a:t>
            </a:r>
            <a:r>
              <a:rPr lang="nb-NO" dirty="0" err="1"/>
              <a:t>pasientar</a:t>
            </a:r>
            <a:r>
              <a:rPr lang="nb-NO" dirty="0"/>
              <a:t> med ESBL A </a:t>
            </a:r>
            <a:r>
              <a:rPr lang="nb-NO" dirty="0" err="1"/>
              <a:t>Klebsiella</a:t>
            </a:r>
            <a:r>
              <a:rPr lang="nb-NO" dirty="0"/>
              <a:t> </a:t>
            </a:r>
            <a:r>
              <a:rPr lang="nb-NO" dirty="0" smtClean="0"/>
              <a:t>P</a:t>
            </a:r>
          </a:p>
          <a:p>
            <a:r>
              <a:rPr lang="nb-NO" dirty="0" smtClean="0"/>
              <a:t>Litt </a:t>
            </a:r>
            <a:r>
              <a:rPr lang="nb-NO" dirty="0" err="1" smtClean="0"/>
              <a:t>dårlegare</a:t>
            </a:r>
            <a:r>
              <a:rPr lang="nb-NO" dirty="0" smtClean="0"/>
              <a:t> bygningsmasse enn sjukeheim A</a:t>
            </a:r>
          </a:p>
          <a:p>
            <a:r>
              <a:rPr lang="nb-NO" dirty="0" err="1" smtClean="0"/>
              <a:t>Godkjend</a:t>
            </a:r>
            <a:r>
              <a:rPr lang="nb-NO" dirty="0" smtClean="0"/>
              <a:t> IKP og mangeårig smittevernbistand</a:t>
            </a:r>
          </a:p>
          <a:p>
            <a:r>
              <a:rPr lang="nb-NO" dirty="0" err="1" smtClean="0"/>
              <a:t>Nokre</a:t>
            </a:r>
            <a:r>
              <a:rPr lang="nb-NO" dirty="0" smtClean="0"/>
              <a:t> merknader </a:t>
            </a:r>
            <a:r>
              <a:rPr lang="nb-NO" dirty="0" err="1" smtClean="0"/>
              <a:t>ihøve</a:t>
            </a:r>
            <a:r>
              <a:rPr lang="nb-NO" dirty="0" smtClean="0"/>
              <a:t> basale, </a:t>
            </a:r>
            <a:r>
              <a:rPr lang="nb-NO" dirty="0" err="1" smtClean="0"/>
              <a:t>reinhald</a:t>
            </a:r>
            <a:r>
              <a:rPr lang="nb-NO" dirty="0"/>
              <a:t> </a:t>
            </a:r>
            <a:r>
              <a:rPr lang="nb-NO" dirty="0" smtClean="0"/>
              <a:t>og vaskeri</a:t>
            </a:r>
          </a:p>
          <a:p>
            <a:r>
              <a:rPr lang="nb-NO" dirty="0" smtClean="0"/>
              <a:t>Ingen </a:t>
            </a:r>
            <a:r>
              <a:rPr lang="nb-NO" dirty="0" err="1" smtClean="0"/>
              <a:t>særskilde</a:t>
            </a:r>
            <a:r>
              <a:rPr lang="nb-NO" dirty="0" smtClean="0"/>
              <a:t> </a:t>
            </a:r>
            <a:r>
              <a:rPr lang="nb-NO" dirty="0" err="1" smtClean="0"/>
              <a:t>utfordringar</a:t>
            </a:r>
            <a:r>
              <a:rPr lang="nb-NO" dirty="0" smtClean="0"/>
              <a:t> </a:t>
            </a:r>
            <a:r>
              <a:rPr lang="nb-NO" dirty="0" err="1" smtClean="0"/>
              <a:t>ihøve</a:t>
            </a:r>
            <a:r>
              <a:rPr lang="nb-NO" dirty="0" smtClean="0"/>
              <a:t> </a:t>
            </a:r>
            <a:r>
              <a:rPr lang="nb-NO" dirty="0" err="1" smtClean="0"/>
              <a:t>pasientar</a:t>
            </a:r>
            <a:endParaRPr lang="nb-NO" dirty="0"/>
          </a:p>
          <a:p>
            <a:r>
              <a:rPr lang="nb-NO" dirty="0" smtClean="0"/>
              <a:t>Mikrobiologisk </a:t>
            </a:r>
            <a:r>
              <a:rPr lang="nb-NO" dirty="0" err="1" smtClean="0"/>
              <a:t>avd</a:t>
            </a:r>
            <a:r>
              <a:rPr lang="nb-NO" dirty="0" smtClean="0"/>
              <a:t> Førde: </a:t>
            </a:r>
            <a:r>
              <a:rPr lang="nn-NO" dirty="0"/>
              <a:t>so mange fellestrekk at det indikera at det er «same mikrobe», altså intern smitte. </a:t>
            </a:r>
            <a:endParaRPr lang="nn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518" y="4941168"/>
            <a:ext cx="1584176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71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	Metode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Screening alle </a:t>
            </a:r>
            <a:r>
              <a:rPr lang="nb-NO" dirty="0" err="1" smtClean="0"/>
              <a:t>pasientar</a:t>
            </a:r>
            <a:r>
              <a:rPr lang="nb-NO" dirty="0" smtClean="0"/>
              <a:t> på avdelinga </a:t>
            </a:r>
          </a:p>
          <a:p>
            <a:r>
              <a:rPr lang="nb-NO" dirty="0" smtClean="0"/>
              <a:t>Penselprøve</a:t>
            </a:r>
          </a:p>
          <a:p>
            <a:r>
              <a:rPr lang="nb-NO" dirty="0" smtClean="0"/>
              <a:t>Mikrobiologisk avdeling Førde</a:t>
            </a:r>
          </a:p>
          <a:p>
            <a:r>
              <a:rPr lang="nb-NO" dirty="0" err="1" smtClean="0"/>
              <a:t>Ikkje</a:t>
            </a:r>
            <a:r>
              <a:rPr lang="nb-NO" dirty="0" smtClean="0"/>
              <a:t> til sekvensering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45024"/>
            <a:ext cx="295232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1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	Resultat sjukeheim B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Ingen nye funn 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err="1" smtClean="0"/>
              <a:t>Kvifor</a:t>
            </a:r>
            <a:r>
              <a:rPr lang="nb-NO" dirty="0" smtClean="0"/>
              <a:t> </a:t>
            </a:r>
            <a:r>
              <a:rPr lang="nb-NO" dirty="0" err="1" smtClean="0"/>
              <a:t>utbrot</a:t>
            </a:r>
            <a:r>
              <a:rPr lang="nb-NO" dirty="0" smtClean="0"/>
              <a:t> på den </a:t>
            </a:r>
            <a:r>
              <a:rPr lang="nb-NO" dirty="0" err="1" smtClean="0"/>
              <a:t>eine</a:t>
            </a:r>
            <a:r>
              <a:rPr lang="nb-NO" dirty="0" smtClean="0"/>
              <a:t> og </a:t>
            </a:r>
            <a:r>
              <a:rPr lang="nb-NO" dirty="0" err="1" smtClean="0"/>
              <a:t>ikkje</a:t>
            </a:r>
            <a:r>
              <a:rPr lang="nb-NO" dirty="0" smtClean="0"/>
              <a:t> den andre?</a:t>
            </a:r>
          </a:p>
          <a:p>
            <a:pPr lvl="1"/>
            <a:r>
              <a:rPr lang="nb-NO" dirty="0" smtClean="0"/>
              <a:t>Uflaks?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8760"/>
            <a:ext cx="1919323" cy="193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1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else Vest IKT presentasjonsmal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427</Words>
  <Application>Microsoft Office PowerPoint</Application>
  <PresentationFormat>Skjermfremvisning (4:3)</PresentationFormat>
  <Paragraphs>64</Paragraphs>
  <Slides>8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Garamond</vt:lpstr>
      <vt:lpstr>Times</vt:lpstr>
      <vt:lpstr>Helse Vest IKT presentasjonsmal</vt:lpstr>
      <vt:lpstr> ESBL – i Sogn &amp; Fjordane</vt:lpstr>
      <vt:lpstr>        Kvifor kartlegging??</vt:lpstr>
      <vt:lpstr>  Sjukeheim A</vt:lpstr>
      <vt:lpstr> Metode</vt:lpstr>
      <vt:lpstr> Resultat sjukeheim A</vt:lpstr>
      <vt:lpstr>  Sjukeheim B</vt:lpstr>
      <vt:lpstr>  Metode</vt:lpstr>
      <vt:lpstr> Resultat sjukeheim 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Forprosjekt Virtuell AMK Helse Vest  presentasjon for SIKT 23.4.2012</dc:title>
  <dc:creator/>
  <cp:lastModifiedBy/>
  <cp:revision>3</cp:revision>
  <dcterms:created xsi:type="dcterms:W3CDTF">2012-03-30T08:08:06Z</dcterms:created>
  <dcterms:modified xsi:type="dcterms:W3CDTF">2019-04-09T16:47:25Z</dcterms:modified>
</cp:coreProperties>
</file>