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56" r:id="rId5"/>
    <p:sldId id="300" r:id="rId6"/>
    <p:sldId id="338" r:id="rId7"/>
    <p:sldId id="345" r:id="rId8"/>
    <p:sldId id="346" r:id="rId9"/>
    <p:sldId id="303" r:id="rId10"/>
    <p:sldId id="304" r:id="rId11"/>
    <p:sldId id="325" r:id="rId12"/>
    <p:sldId id="357" r:id="rId13"/>
    <p:sldId id="344" r:id="rId14"/>
    <p:sldId id="287" r:id="rId15"/>
    <p:sldId id="328" r:id="rId16"/>
    <p:sldId id="341" r:id="rId17"/>
    <p:sldId id="342" r:id="rId18"/>
    <p:sldId id="330" r:id="rId19"/>
    <p:sldId id="329" r:id="rId20"/>
    <p:sldId id="351" r:id="rId21"/>
    <p:sldId id="352" r:id="rId22"/>
    <p:sldId id="343" r:id="rId23"/>
    <p:sldId id="331" r:id="rId24"/>
    <p:sldId id="327" r:id="rId25"/>
    <p:sldId id="353" r:id="rId26"/>
    <p:sldId id="350" r:id="rId27"/>
    <p:sldId id="358" r:id="rId28"/>
    <p:sldId id="354" r:id="rId29"/>
    <p:sldId id="355" r:id="rId30"/>
    <p:sldId id="332" r:id="rId31"/>
    <p:sldId id="356" r:id="rId32"/>
    <p:sldId id="349" r:id="rId33"/>
    <p:sldId id="333" r:id="rId34"/>
    <p:sldId id="348" r:id="rId35"/>
    <p:sldId id="334" r:id="rId36"/>
    <p:sldId id="335" r:id="rId37"/>
    <p:sldId id="336" r:id="rId3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CE8"/>
    <a:srgbClr val="E0DBD4"/>
    <a:srgbClr val="363F66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54" d="100"/>
          <a:sy n="54" d="100"/>
        </p:scale>
        <p:origin x="51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hi.no\Felles\_SM\SMAO\Faggrupper\SHE\Antibiotikaresistens\VRE\Figurer%20og%20statistikk\figure%20over%20carriage%20and%20outbreaks%20of%20v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33155455405946E-2"/>
          <c:y val="7.6923076923076927E-2"/>
          <c:w val="0.61851787090962929"/>
          <c:h val="0.7899408284023669"/>
        </c:manualLayout>
      </c:layout>
      <c:lineChart>
        <c:grouping val="standard"/>
        <c:varyColors val="0"/>
        <c:ser>
          <c:idx val="0"/>
          <c:order val="0"/>
          <c:tx>
            <c:strRef>
              <c:f>Ark1!$C$9</c:f>
              <c:strCache>
                <c:ptCount val="1"/>
                <c:pt idx="0">
                  <c:v>E. coli, blod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'Ark1'!$D$8:$Q$8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'Ark1'!$D$9:$Q$9</c:f>
              <c:numCache>
                <c:formatCode>General</c:formatCode>
                <c:ptCount val="14"/>
                <c:pt idx="0">
                  <c:v>0.3</c:v>
                </c:pt>
                <c:pt idx="1">
                  <c:v>0.7</c:v>
                </c:pt>
                <c:pt idx="2">
                  <c:v>0.5</c:v>
                </c:pt>
                <c:pt idx="3">
                  <c:v>1.1000000000000001</c:v>
                </c:pt>
                <c:pt idx="4">
                  <c:v>1.2</c:v>
                </c:pt>
                <c:pt idx="5">
                  <c:v>1.5</c:v>
                </c:pt>
                <c:pt idx="6">
                  <c:v>2.5</c:v>
                </c:pt>
                <c:pt idx="7">
                  <c:v>3.1</c:v>
                </c:pt>
                <c:pt idx="8">
                  <c:v>3.4</c:v>
                </c:pt>
                <c:pt idx="9">
                  <c:v>5.5</c:v>
                </c:pt>
                <c:pt idx="10">
                  <c:v>5</c:v>
                </c:pt>
                <c:pt idx="11">
                  <c:v>5.8</c:v>
                </c:pt>
                <c:pt idx="12">
                  <c:v>6.5</c:v>
                </c:pt>
                <c:pt idx="13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27-47D2-B706-8941D5FAE56C}"/>
            </c:ext>
          </c:extLst>
        </c:ser>
        <c:ser>
          <c:idx val="1"/>
          <c:order val="1"/>
          <c:tx>
            <c:strRef>
              <c:f>Ark1!$C$10</c:f>
              <c:strCache>
                <c:ptCount val="1"/>
                <c:pt idx="0">
                  <c:v>Klebsiella spp., blod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'Ark1'!$D$8:$Q$8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'Ark1'!$D$10:$Q$10</c:f>
              <c:numCache>
                <c:formatCode>General</c:formatCode>
                <c:ptCount val="14"/>
                <c:pt idx="0">
                  <c:v>0.3</c:v>
                </c:pt>
                <c:pt idx="1">
                  <c:v>0.6</c:v>
                </c:pt>
                <c:pt idx="2">
                  <c:v>0.6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  <c:pt idx="6">
                  <c:v>2.6</c:v>
                </c:pt>
                <c:pt idx="7">
                  <c:v>1.5</c:v>
                </c:pt>
                <c:pt idx="8">
                  <c:v>4.2</c:v>
                </c:pt>
                <c:pt idx="9">
                  <c:v>2.2999999999999998</c:v>
                </c:pt>
                <c:pt idx="10">
                  <c:v>2.8</c:v>
                </c:pt>
                <c:pt idx="11">
                  <c:v>3.4</c:v>
                </c:pt>
                <c:pt idx="12">
                  <c:v>2.9</c:v>
                </c:pt>
                <c:pt idx="13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27-47D2-B706-8941D5FAE56C}"/>
            </c:ext>
          </c:extLst>
        </c:ser>
        <c:ser>
          <c:idx val="2"/>
          <c:order val="2"/>
          <c:tx>
            <c:strRef>
              <c:f>Ark1!$C$11</c:f>
              <c:strCache>
                <c:ptCount val="1"/>
                <c:pt idx="0">
                  <c:v>E. coli, urin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'Ark1'!$D$8:$Q$8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'Ark1'!$D$11:$Q$11</c:f>
              <c:numCache>
                <c:formatCode>General</c:formatCode>
                <c:ptCount val="14"/>
                <c:pt idx="2">
                  <c:v>0.4</c:v>
                </c:pt>
                <c:pt idx="3">
                  <c:v>0.3</c:v>
                </c:pt>
                <c:pt idx="4">
                  <c:v>0.8</c:v>
                </c:pt>
                <c:pt idx="5">
                  <c:v>0.7</c:v>
                </c:pt>
                <c:pt idx="6">
                  <c:v>1.4</c:v>
                </c:pt>
                <c:pt idx="7">
                  <c:v>1.4</c:v>
                </c:pt>
                <c:pt idx="8">
                  <c:v>1.6</c:v>
                </c:pt>
                <c:pt idx="9">
                  <c:v>2.2000000000000002</c:v>
                </c:pt>
                <c:pt idx="10">
                  <c:v>2.1</c:v>
                </c:pt>
                <c:pt idx="11">
                  <c:v>3.8</c:v>
                </c:pt>
                <c:pt idx="12">
                  <c:v>3.1</c:v>
                </c:pt>
                <c:pt idx="1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27-47D2-B706-8941D5FAE56C}"/>
            </c:ext>
          </c:extLst>
        </c:ser>
        <c:ser>
          <c:idx val="3"/>
          <c:order val="3"/>
          <c:tx>
            <c:strRef>
              <c:f>Ark1!$C$12</c:f>
              <c:strCache>
                <c:ptCount val="1"/>
                <c:pt idx="0">
                  <c:v>Klebsiella spp., urin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'Ark1'!$D$8:$Q$8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'Ark1'!$D$12:$Q$12</c:f>
              <c:numCache>
                <c:formatCode>General</c:formatCode>
                <c:ptCount val="14"/>
                <c:pt idx="0">
                  <c:v>0.7</c:v>
                </c:pt>
                <c:pt idx="6">
                  <c:v>1</c:v>
                </c:pt>
                <c:pt idx="9">
                  <c:v>1.4</c:v>
                </c:pt>
                <c:pt idx="10">
                  <c:v>1.7</c:v>
                </c:pt>
                <c:pt idx="11">
                  <c:v>2.2999999999999998</c:v>
                </c:pt>
                <c:pt idx="12">
                  <c:v>3.3</c:v>
                </c:pt>
                <c:pt idx="1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27-47D2-B706-8941D5FAE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510624"/>
        <c:axId val="91511408"/>
      </c:lineChart>
      <c:catAx>
        <c:axId val="9151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nb-NO"/>
          </a:p>
        </c:txPr>
        <c:crossAx val="91511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5114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nb-NO"/>
                  <a:t>% of isolates</a:t>
                </a:r>
              </a:p>
            </c:rich>
          </c:tx>
          <c:layout>
            <c:manualLayout>
              <c:xMode val="edge"/>
              <c:yMode val="edge"/>
              <c:x val="1.0109400591619015E-2"/>
              <c:y val="0.363905171525281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nb-NO"/>
          </a:p>
        </c:txPr>
        <c:crossAx val="91510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957047091342962"/>
          <c:y val="0.58105488284407625"/>
          <c:w val="0.29042952908657044"/>
          <c:h val="0.4167800411573377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nb-N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771123024515549E-2"/>
          <c:y val="3.7614668795771161E-2"/>
          <c:w val="0.76559348299547658"/>
          <c:h val="0.8876327172390164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simple!$C$1</c:f>
              <c:strCache>
                <c:ptCount val="1"/>
                <c:pt idx="0">
                  <c:v>Sporadisk</c:v>
                </c:pt>
              </c:strCache>
            </c:strRef>
          </c:tx>
          <c:invertIfNegative val="0"/>
          <c:cat>
            <c:numRef>
              <c:f>simple!$B$2:$B$19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simple!$C$2:$C$19</c:f>
              <c:numCache>
                <c:formatCode>General</c:formatCode>
                <c:ptCount val="18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10</c:v>
                </c:pt>
                <c:pt idx="10">
                  <c:v>4</c:v>
                </c:pt>
                <c:pt idx="11">
                  <c:v>8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8</c:v>
                </c:pt>
                <c:pt idx="16">
                  <c:v>12</c:v>
                </c:pt>
                <c:pt idx="1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1-422E-91D1-EADC6C530E15}"/>
            </c:ext>
          </c:extLst>
        </c:ser>
        <c:ser>
          <c:idx val="2"/>
          <c:order val="1"/>
          <c:tx>
            <c:strRef>
              <c:f>simple!$D$1</c:f>
              <c:strCache>
                <c:ptCount val="1"/>
                <c:pt idx="0">
                  <c:v>Utbrudd</c:v>
                </c:pt>
              </c:strCache>
            </c:strRef>
          </c:tx>
          <c:invertIfNegative val="0"/>
          <c:cat>
            <c:numRef>
              <c:f>simple!$B$2:$B$19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simple!$D$2:$D$19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45</c:v>
                </c:pt>
                <c:pt idx="15">
                  <c:v>281</c:v>
                </c:pt>
                <c:pt idx="16">
                  <c:v>152</c:v>
                </c:pt>
                <c:pt idx="17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1-422E-91D1-EADC6C530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512192"/>
        <c:axId val="273564944"/>
      </c:barChart>
      <c:catAx>
        <c:axId val="9151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273564944"/>
        <c:crosses val="autoZero"/>
        <c:auto val="1"/>
        <c:lblAlgn val="ctr"/>
        <c:lblOffset val="100"/>
        <c:noMultiLvlLbl val="0"/>
      </c:catAx>
      <c:valAx>
        <c:axId val="2735649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/>
                  <a:t>Antall Tilfeller</a:t>
                </a:r>
              </a:p>
            </c:rich>
          </c:tx>
          <c:layout>
            <c:manualLayout>
              <c:xMode val="edge"/>
              <c:yMode val="edge"/>
              <c:x val="9.4185234824370363E-3"/>
              <c:y val="0.409540350737441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9151219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0.68577</cdr:x>
      <cdr:y>0.16083</cdr:y>
    </cdr:from>
    <cdr:to>
      <cdr:x>0.92168</cdr:x>
      <cdr:y>0.23984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3212066" y="469556"/>
          <a:ext cx="1104972" cy="230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 smtClean="0"/>
            <a:t>n= 113; 5,8%</a:t>
          </a:r>
          <a:endParaRPr lang="nb-NO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EBC5B-04F3-4C11-9453-AD70019F1296}" type="datetimeFigureOut">
              <a:rPr lang="nb-NO" smtClean="0"/>
              <a:t>11.04.2019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AD8F3-0350-44BA-933B-98872F5805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97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F7AA2AA-23A2-4A08-86D6-425D6BC9B729}"/>
              </a:ext>
            </a:extLst>
          </p:cNvPr>
          <p:cNvSpPr/>
          <p:nvPr userDrawn="1"/>
        </p:nvSpPr>
        <p:spPr>
          <a:xfrm>
            <a:off x="291674" y="291670"/>
            <a:ext cx="11611163" cy="141154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8400FF1-AAA5-469B-A4A3-F45FA4C853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60" y="0"/>
            <a:ext cx="2597240" cy="145025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43BC7A7-5C0C-4CBB-898C-EA6C636520E8}"/>
              </a:ext>
            </a:extLst>
          </p:cNvPr>
          <p:cNvSpPr/>
          <p:nvPr userDrawn="1"/>
        </p:nvSpPr>
        <p:spPr>
          <a:xfrm>
            <a:off x="291674" y="1886854"/>
            <a:ext cx="11611163" cy="4681127"/>
          </a:xfrm>
          <a:prstGeom prst="rect">
            <a:avLst/>
          </a:prstGeom>
          <a:solidFill>
            <a:srgbClr val="36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CBEFC26-1592-4935-998C-8DC22E61E2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7633" y="4223636"/>
            <a:ext cx="157513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5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/>
              <a:t>06.12.2017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F0E40FAC-DF77-434E-86EF-C54ECA386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7632" y="2909318"/>
            <a:ext cx="7807127" cy="800312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6F12FC5E-4545-42F2-9348-0E18A3CB2D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7633" y="3772328"/>
            <a:ext cx="7807127" cy="41554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1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4403228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5459" y="1886854"/>
            <a:ext cx="10160523" cy="4172835"/>
          </a:xfrm>
          <a:solidFill>
            <a:schemeClr val="bg1">
              <a:lumMod val="65000"/>
            </a:schemeClr>
          </a:solidFill>
        </p:spPr>
        <p:txBody>
          <a:bodyPr anchor="t"/>
          <a:lstStyle>
            <a:lvl1pPr marL="0" indent="0" algn="ctr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A6810E-3AC0-4C81-B564-5E563059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644097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85B3523D-5A38-41D3-815A-5CB4E3F24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105156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chemeClr val="accent4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422910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idestilt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3775" y="2304555"/>
            <a:ext cx="5012505" cy="3753904"/>
          </a:xfrm>
          <a:solidFill>
            <a:schemeClr val="bg1">
              <a:lumMod val="65000"/>
            </a:schemeClr>
          </a:solidFill>
        </p:spPr>
        <p:txBody>
          <a:bodyPr anchor="t"/>
          <a:lstStyle>
            <a:lvl1pPr marL="0" indent="0" algn="ctr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E2DB21F9-8659-47FA-BBFD-0368B66FAB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5459" y="2177396"/>
            <a:ext cx="4652654" cy="3604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D0B88A-A80B-4411-B14E-F769A08E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644097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FE2A336A-8174-48F0-ADC9-4E8D8938C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105156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chemeClr val="accent4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232536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ort sidesti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3776" y="705770"/>
            <a:ext cx="5005277" cy="5352688"/>
          </a:xfrm>
          <a:solidFill>
            <a:schemeClr val="bg1">
              <a:lumMod val="65000"/>
            </a:schemeClr>
          </a:solidFill>
        </p:spPr>
        <p:txBody>
          <a:bodyPr anchor="t"/>
          <a:lstStyle>
            <a:lvl1pPr marL="0" indent="0" algn="ctr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E2DB21F9-8659-47FA-BBFD-0368B66FAB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5459" y="3000723"/>
            <a:ext cx="4652654" cy="27816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D14CBF-06D0-410A-A384-2F0263FF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59" y="718428"/>
            <a:ext cx="4652654" cy="1288194"/>
          </a:xfrm>
        </p:spPr>
        <p:txBody>
          <a:bodyPr wrap="square">
            <a:norm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7CB85700-175E-4EDD-B51A-0A26EC224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339" y="2016562"/>
            <a:ext cx="4652654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chemeClr val="accent4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67580546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3776" y="705770"/>
            <a:ext cx="5005277" cy="5352688"/>
          </a:xfrm>
          <a:solidFill>
            <a:schemeClr val="bg1">
              <a:lumMod val="65000"/>
            </a:schemeClr>
          </a:solidFill>
        </p:spPr>
        <p:txBody>
          <a:bodyPr anchor="t"/>
          <a:lstStyle>
            <a:lvl1pPr marL="0" indent="0" algn="ctr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8E98DD2-BC0F-4148-82DD-F0C2C23793B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015460" y="705770"/>
            <a:ext cx="5005277" cy="5352688"/>
          </a:xfrm>
          <a:solidFill>
            <a:schemeClr val="bg1">
              <a:lumMod val="65000"/>
            </a:schemeClr>
          </a:solidFill>
        </p:spPr>
        <p:txBody>
          <a:bodyPr anchor="t"/>
          <a:lstStyle>
            <a:lvl1pPr marL="0" indent="0" algn="ctr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461851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8E98DD2-BC0F-4148-82DD-F0C2C23793B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anchor="t"/>
          <a:lstStyle>
            <a:lvl1pPr marL="0" indent="0" algn="ctr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8130562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5460" y="1825625"/>
            <a:ext cx="5004341" cy="415295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4496" y="1825625"/>
            <a:ext cx="5106563" cy="415295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16EDB9-171D-4C15-B8C6-14B0D3C5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644097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1348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10">
            <a:extLst>
              <a:ext uri="{FF2B5EF4-FFF2-40B4-BE49-F238E27FC236}">
                <a16:creationId xmlns:a16="http://schemas.microsoft.com/office/drawing/2014/main" id="{65E46652-8D46-4033-BF2F-A8A2CCF7D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5459" y="2177396"/>
            <a:ext cx="4849392" cy="3604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tekst 10">
            <a:extLst>
              <a:ext uri="{FF2B5EF4-FFF2-40B4-BE49-F238E27FC236}">
                <a16:creationId xmlns:a16="http://schemas.microsoft.com/office/drawing/2014/main" id="{1886C3AB-A33A-4B40-A58D-B717FF2A1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1546" y="2177396"/>
            <a:ext cx="4849392" cy="3604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2D631-7A0B-4B39-A29E-CDA51B28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644097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85D593EB-16A8-4421-9A8F-468639175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4849392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chemeClr val="accent4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42B2FF28-0E84-441E-ADA8-C148AAD2BA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1546" y="1363702"/>
            <a:ext cx="4849392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chemeClr val="accent4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08213596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BACFA4-E01F-4C1A-AEBB-A1ADB98F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644097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53309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2912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lå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A745DB-83D6-4C7A-98A5-A53C5B594DAC}"/>
              </a:ext>
            </a:extLst>
          </p:cNvPr>
          <p:cNvSpPr/>
          <p:nvPr userDrawn="1"/>
        </p:nvSpPr>
        <p:spPr>
          <a:xfrm>
            <a:off x="289163" y="1886854"/>
            <a:ext cx="11611163" cy="4681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F7AA2AA-23A2-4A08-86D6-425D6BC9B729}"/>
              </a:ext>
            </a:extLst>
          </p:cNvPr>
          <p:cNvSpPr/>
          <p:nvPr userDrawn="1"/>
        </p:nvSpPr>
        <p:spPr>
          <a:xfrm>
            <a:off x="291674" y="291670"/>
            <a:ext cx="11611163" cy="141154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C21E21D-9B4F-4363-8DF9-85DEF0D50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10" y="0"/>
            <a:ext cx="2477590" cy="1348899"/>
          </a:xfrm>
          <a:prstGeom prst="rect">
            <a:avLst/>
          </a:prstGeom>
        </p:spPr>
      </p:pic>
      <p:sp>
        <p:nvSpPr>
          <p:cNvPr id="9" name="Plassholder for tekst 12">
            <a:extLst>
              <a:ext uri="{FF2B5EF4-FFF2-40B4-BE49-F238E27FC236}">
                <a16:creationId xmlns:a16="http://schemas.microsoft.com/office/drawing/2014/main" id="{C935626B-B2F0-4C1D-B10F-C71FBA0ED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7632" y="2909318"/>
            <a:ext cx="7807127" cy="800312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tekst 15">
            <a:extLst>
              <a:ext uri="{FF2B5EF4-FFF2-40B4-BE49-F238E27FC236}">
                <a16:creationId xmlns:a16="http://schemas.microsoft.com/office/drawing/2014/main" id="{21AA3D13-F0CA-4E21-B27D-43A764962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7633" y="3772328"/>
            <a:ext cx="7807127" cy="41554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9257988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plomme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F7AA2AA-23A2-4A08-86D6-425D6BC9B729}"/>
              </a:ext>
            </a:extLst>
          </p:cNvPr>
          <p:cNvSpPr/>
          <p:nvPr userDrawn="1"/>
        </p:nvSpPr>
        <p:spPr>
          <a:xfrm>
            <a:off x="291674" y="291670"/>
            <a:ext cx="11611163" cy="141154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3BC7A7-5C0C-4CBB-898C-EA6C636520E8}"/>
              </a:ext>
            </a:extLst>
          </p:cNvPr>
          <p:cNvSpPr/>
          <p:nvPr userDrawn="1"/>
        </p:nvSpPr>
        <p:spPr>
          <a:xfrm>
            <a:off x="291674" y="1886854"/>
            <a:ext cx="11611163" cy="4681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C21E21D-9B4F-4363-8DF9-85DEF0D50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10" y="0"/>
            <a:ext cx="2477590" cy="1348899"/>
          </a:xfrm>
          <a:prstGeom prst="rect">
            <a:avLst/>
          </a:prstGeom>
        </p:spPr>
      </p:pic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7336BBC4-5B27-4896-803A-C8F8ABA54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7632" y="2909318"/>
            <a:ext cx="7807127" cy="800312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242C4BBA-EF72-4A3D-A43C-4E125BE206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7633" y="3772328"/>
            <a:ext cx="7807127" cy="41554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517783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F7AA2AA-23A2-4A08-86D6-425D6BC9B729}"/>
              </a:ext>
            </a:extLst>
          </p:cNvPr>
          <p:cNvSpPr/>
          <p:nvPr userDrawn="1"/>
        </p:nvSpPr>
        <p:spPr>
          <a:xfrm>
            <a:off x="291674" y="291670"/>
            <a:ext cx="11611163" cy="141154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3BC7A7-5C0C-4CBB-898C-EA6C636520E8}"/>
              </a:ext>
            </a:extLst>
          </p:cNvPr>
          <p:cNvSpPr/>
          <p:nvPr userDrawn="1"/>
        </p:nvSpPr>
        <p:spPr>
          <a:xfrm>
            <a:off x="291674" y="1886854"/>
            <a:ext cx="11611163" cy="46811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C21E21D-9B4F-4363-8DF9-85DEF0D50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10" y="0"/>
            <a:ext cx="2477590" cy="1348899"/>
          </a:xfrm>
          <a:prstGeom prst="rect">
            <a:avLst/>
          </a:prstGeom>
        </p:spPr>
      </p:pic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E4D28808-863E-4D4E-BA97-DCBC5096F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7632" y="2909318"/>
            <a:ext cx="7807127" cy="800312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tekst 15">
            <a:extLst>
              <a:ext uri="{FF2B5EF4-FFF2-40B4-BE49-F238E27FC236}">
                <a16:creationId xmlns:a16="http://schemas.microsoft.com/office/drawing/2014/main" id="{3EDF36FE-51A5-42D8-AFF5-F1BA231C0C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7633" y="3772328"/>
            <a:ext cx="7807127" cy="41554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2858208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lys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F7AA2AA-23A2-4A08-86D6-425D6BC9B729}"/>
              </a:ext>
            </a:extLst>
          </p:cNvPr>
          <p:cNvSpPr/>
          <p:nvPr userDrawn="1"/>
        </p:nvSpPr>
        <p:spPr>
          <a:xfrm>
            <a:off x="291674" y="291670"/>
            <a:ext cx="11611163" cy="141154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3BC7A7-5C0C-4CBB-898C-EA6C636520E8}"/>
              </a:ext>
            </a:extLst>
          </p:cNvPr>
          <p:cNvSpPr/>
          <p:nvPr userDrawn="1"/>
        </p:nvSpPr>
        <p:spPr>
          <a:xfrm>
            <a:off x="291674" y="1886854"/>
            <a:ext cx="11611163" cy="46811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C21E21D-9B4F-4363-8DF9-85DEF0D50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10" y="0"/>
            <a:ext cx="2477590" cy="1348899"/>
          </a:xfrm>
          <a:prstGeom prst="rect">
            <a:avLst/>
          </a:prstGeom>
        </p:spPr>
      </p:pic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AEBBE4AD-AB7F-4AB4-A22C-A354D2D75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7632" y="2909318"/>
            <a:ext cx="7807127" cy="800312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tekst 15">
            <a:extLst>
              <a:ext uri="{FF2B5EF4-FFF2-40B4-BE49-F238E27FC236}">
                <a16:creationId xmlns:a16="http://schemas.microsoft.com/office/drawing/2014/main" id="{F25938EB-4234-419C-9618-D4E54F9683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7633" y="3772328"/>
            <a:ext cx="7807127" cy="41554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575300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F7AA2AA-23A2-4A08-86D6-425D6BC9B729}"/>
              </a:ext>
            </a:extLst>
          </p:cNvPr>
          <p:cNvSpPr/>
          <p:nvPr userDrawn="1"/>
        </p:nvSpPr>
        <p:spPr>
          <a:xfrm>
            <a:off x="291674" y="291670"/>
            <a:ext cx="11611163" cy="141154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3BC7A7-5C0C-4CBB-898C-EA6C636520E8}"/>
              </a:ext>
            </a:extLst>
          </p:cNvPr>
          <p:cNvSpPr/>
          <p:nvPr userDrawn="1"/>
        </p:nvSpPr>
        <p:spPr>
          <a:xfrm>
            <a:off x="291674" y="1886854"/>
            <a:ext cx="11611163" cy="4681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C21E21D-9B4F-4363-8DF9-85DEF0D50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10" y="0"/>
            <a:ext cx="2477590" cy="1348899"/>
          </a:xfrm>
          <a:prstGeom prst="rect">
            <a:avLst/>
          </a:prstGeom>
        </p:spPr>
      </p:pic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A2BDBFD9-16A2-48B2-B6FA-D1CFE7584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7632" y="2909318"/>
            <a:ext cx="7807127" cy="800312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tekst 15">
            <a:extLst>
              <a:ext uri="{FF2B5EF4-FFF2-40B4-BE49-F238E27FC236}">
                <a16:creationId xmlns:a16="http://schemas.microsoft.com/office/drawing/2014/main" id="{20587365-12BA-4302-94BB-74C8FB61AB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7633" y="3772328"/>
            <a:ext cx="7807127" cy="41554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5803718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lys bru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A01CC69B-9FD8-427A-82DE-123472262D0A}"/>
              </a:ext>
            </a:extLst>
          </p:cNvPr>
          <p:cNvSpPr/>
          <p:nvPr userDrawn="1"/>
        </p:nvSpPr>
        <p:spPr>
          <a:xfrm>
            <a:off x="291674" y="291670"/>
            <a:ext cx="11611163" cy="6276311"/>
          </a:xfrm>
          <a:prstGeom prst="rect">
            <a:avLst/>
          </a:prstGeom>
          <a:solidFill>
            <a:srgbClr val="EF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644097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CD5B7968-9160-4F95-9A28-7FEC1B18BF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105156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chemeClr val="accent4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745275BF-CA46-49C6-A317-71743D61B0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5459" y="2177396"/>
            <a:ext cx="10515600" cy="36411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3282712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745275BF-CA46-49C6-A317-71743D61B0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5459" y="2177396"/>
            <a:ext cx="10515600" cy="36411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09BC7-6B2B-455F-AAF6-F2D02D73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644097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75588BA0-191B-489B-AFF1-4ED326CF14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105156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chemeClr val="accent4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262701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5459" y="1505162"/>
            <a:ext cx="10160523" cy="4554527"/>
          </a:xfrm>
          <a:solidFill>
            <a:schemeClr val="bg1">
              <a:lumMod val="65000"/>
            </a:schemeClr>
          </a:solidFill>
        </p:spPr>
        <p:txBody>
          <a:bodyPr anchor="t"/>
          <a:lstStyle>
            <a:lvl1pPr marL="0" indent="0" algn="ctr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4FCC46-56CB-4D81-8A0F-DB762CFE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644097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3119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459" y="662815"/>
            <a:ext cx="10515600" cy="6440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459" y="2177396"/>
            <a:ext cx="10515600" cy="3732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8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2" r:id="rId7"/>
    <p:sldLayoutId id="2147483677" r:id="rId8"/>
    <p:sldLayoutId id="2147483669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64" r:id="rId15"/>
    <p:sldLayoutId id="2147483665" r:id="rId16"/>
    <p:sldLayoutId id="2147483666" r:id="rId17"/>
    <p:sldLayoutId id="2147483667" r:id="rId18"/>
  </p:sldLayoutIdLst>
  <p:transition spd="slow">
    <p:cover/>
  </p:transition>
  <p:hf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65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70054" indent="-270054" algn="l" defTabSz="914446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4"/>
        </a:buClr>
        <a:buSzPct val="100000"/>
        <a:buFontTx/>
        <a:buBlip>
          <a:blip r:embed="rId20"/>
        </a:buBlip>
        <a:defRPr sz="1900" kern="1200">
          <a:solidFill>
            <a:schemeClr val="dk1"/>
          </a:solidFill>
          <a:latin typeface="+mn-lt"/>
          <a:ea typeface="+mn-ea"/>
          <a:cs typeface="+mn-cs"/>
        </a:defRPr>
      </a:lvl1pPr>
      <a:lvl2pPr marL="540108" indent="-180036" algn="l" defTabSz="914446" rtl="0" eaLnBrk="1" latinLnBrk="0" hangingPunct="1">
        <a:lnSpc>
          <a:spcPct val="90000"/>
        </a:lnSpc>
        <a:spcBef>
          <a:spcPts val="0"/>
        </a:spcBef>
        <a:buClr>
          <a:schemeClr val="accent4"/>
        </a:buClr>
        <a:buFontTx/>
        <a:buBlip>
          <a:blip r:embed="rId20"/>
        </a:buBlip>
        <a:defRPr sz="1600" kern="1200">
          <a:solidFill>
            <a:schemeClr val="dk1"/>
          </a:solidFill>
          <a:latin typeface="+mn-lt"/>
          <a:ea typeface="+mn-ea"/>
          <a:cs typeface="+mn-cs"/>
        </a:defRPr>
      </a:lvl2pPr>
      <a:lvl3pPr marL="720144" indent="-180036" algn="l" defTabSz="914446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Tx/>
        <a:buBlip>
          <a:blip r:embed="rId20"/>
        </a:buBlip>
        <a:defRPr sz="1400" kern="1200">
          <a:solidFill>
            <a:schemeClr val="dk1"/>
          </a:solidFill>
          <a:latin typeface="+mn-lt"/>
          <a:ea typeface="+mn-ea"/>
          <a:cs typeface="+mn-cs"/>
        </a:defRPr>
      </a:lvl3pPr>
      <a:lvl4pPr marL="900180" indent="-180036" algn="l" defTabSz="914446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Tx/>
        <a:buBlip>
          <a:blip r:embed="rId20"/>
        </a:buBlip>
        <a:defRPr sz="1300" kern="1200">
          <a:solidFill>
            <a:schemeClr val="dk1"/>
          </a:solidFill>
          <a:latin typeface="+mn-lt"/>
          <a:ea typeface="+mn-ea"/>
          <a:cs typeface="+mn-cs"/>
        </a:defRPr>
      </a:lvl4pPr>
      <a:lvl5pPr marL="1080216" indent="-180036" algn="l" defTabSz="914446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Tx/>
        <a:buBlip>
          <a:blip r:embed="rId20"/>
        </a:buBlip>
        <a:defRPr sz="1200" kern="1200">
          <a:solidFill>
            <a:schemeClr val="dk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1445E7-5057-4899-A1EA-558389DCB3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7352" y="2727181"/>
            <a:ext cx="10692713" cy="1600695"/>
          </a:xfrm>
        </p:spPr>
        <p:txBody>
          <a:bodyPr/>
          <a:lstStyle/>
          <a:p>
            <a:r>
              <a:rPr lang="nb-NO" b="1" dirty="0"/>
              <a:t>Håndtering av </a:t>
            </a:r>
            <a:r>
              <a:rPr lang="nb-NO" b="1" dirty="0" smtClean="0"/>
              <a:t>ESBL og VRE i </a:t>
            </a:r>
            <a:r>
              <a:rPr lang="nb-NO" b="1" dirty="0"/>
              <a:t>sykehjem og hjemmetjenesten 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C94AD52-7B82-4012-AE70-1DA1C06528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42116" y="4471636"/>
            <a:ext cx="6793958" cy="1277401"/>
          </a:xfrm>
        </p:spPr>
        <p:txBody>
          <a:bodyPr/>
          <a:lstStyle/>
          <a:p>
            <a:pPr algn="r"/>
            <a:r>
              <a:rPr lang="nb-NO" sz="2800" dirty="0">
                <a:solidFill>
                  <a:prstClr val="white"/>
                </a:solidFill>
                <a:ea typeface="ＭＳ Ｐゴシック" pitchFamily="34" charset="-128"/>
              </a:rPr>
              <a:t>Horst Bentele</a:t>
            </a:r>
          </a:p>
          <a:p>
            <a:pPr algn="r"/>
            <a:r>
              <a:rPr lang="nb-NO" sz="2800" dirty="0">
                <a:solidFill>
                  <a:prstClr val="white">
                    <a:lumMod val="75000"/>
                  </a:prstClr>
                </a:solidFill>
                <a:ea typeface="ＭＳ Ｐゴシック" pitchFamily="34" charset="-128"/>
              </a:rPr>
              <a:t>Seniorrådgiver, Folkehelseinstituttet</a:t>
            </a:r>
          </a:p>
          <a:p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50A0021-A030-418C-92CE-DF62B6F71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4958" y="5892797"/>
            <a:ext cx="1575107" cy="215444"/>
          </a:xfrm>
        </p:spPr>
        <p:txBody>
          <a:bodyPr/>
          <a:lstStyle/>
          <a:p>
            <a:r>
              <a:rPr lang="nb-NO" dirty="0" smtClean="0"/>
              <a:t>10.04.2019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8386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Hva er ESBL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10515600" cy="430887"/>
          </a:xfrm>
        </p:spPr>
        <p:txBody>
          <a:bodyPr/>
          <a:lstStyle/>
          <a:p>
            <a:pPr algn="ctr"/>
            <a:r>
              <a:rPr lang="nb-NO" altLang="nb-NO" dirty="0" err="1"/>
              <a:t>Ekstendet</a:t>
            </a:r>
            <a:r>
              <a:rPr lang="nb-NO" altLang="nb-NO" dirty="0"/>
              <a:t> Spectrum </a:t>
            </a:r>
            <a:r>
              <a:rPr lang="nb-NO" altLang="nb-NO" dirty="0" err="1"/>
              <a:t>Betalaktamase</a:t>
            </a:r>
            <a:r>
              <a:rPr lang="nb-NO" altLang="nb-NO" dirty="0"/>
              <a:t> produsing...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altLang="nb-NO" dirty="0"/>
              <a:t>Enzymer som produseres i tarmbakterier og bryter ned vanlige </a:t>
            </a:r>
            <a:r>
              <a:rPr lang="nb-NO" altLang="nb-NO" dirty="0" smtClean="0"/>
              <a:t>antibiotika</a:t>
            </a:r>
            <a:br>
              <a:rPr lang="nb-NO" altLang="nb-NO" dirty="0" smtClean="0"/>
            </a:br>
            <a:r>
              <a:rPr lang="nb-NO" altLang="nb-NO" dirty="0" smtClean="0"/>
              <a:t> </a:t>
            </a:r>
            <a:endParaRPr lang="nb-NO" altLang="nb-NO" dirty="0"/>
          </a:p>
          <a:p>
            <a:r>
              <a:rPr lang="nb-NO" altLang="nb-NO" dirty="0"/>
              <a:t>ESBL er ikke farlig i seg selv, men dersom du får en infeksjon med slike bakterier vil behandlingen kreve andre typer </a:t>
            </a:r>
            <a:r>
              <a:rPr lang="nb-NO" altLang="nb-NO" dirty="0" smtClean="0"/>
              <a:t>antibiotika</a:t>
            </a:r>
            <a:br>
              <a:rPr lang="nb-NO" altLang="nb-NO" dirty="0" smtClean="0"/>
            </a:br>
            <a:endParaRPr lang="nb-NO" dirty="0"/>
          </a:p>
          <a:p>
            <a:r>
              <a:rPr lang="nb-NO" dirty="0"/>
              <a:t>Derfor har vi smitteverntiltak </a:t>
            </a:r>
            <a:r>
              <a:rPr lang="nb-NO" dirty="0" smtClean="0"/>
              <a:t>for </a:t>
            </a:r>
            <a:r>
              <a:rPr lang="nb-NO" dirty="0"/>
              <a:t>å hindre spredningen i </a:t>
            </a:r>
            <a:r>
              <a:rPr lang="nb-NO" dirty="0" err="1"/>
              <a:t>heleinstitusjoner</a:t>
            </a:r>
            <a:r>
              <a:rPr lang="nb-NO" dirty="0"/>
              <a:t> </a:t>
            </a:r>
            <a:endParaRPr lang="nb-NO" dirty="0" smtClean="0"/>
          </a:p>
          <a:p>
            <a:pPr lvl="1"/>
            <a:r>
              <a:rPr lang="nb-NO" dirty="0" smtClean="0"/>
              <a:t>Det er ikke noen arbeidsrestriksjoner forbundet med bærerskap av ESBL som ved MRSA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6640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2279650" y="2205039"/>
            <a:ext cx="80645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tabLst>
                <a:tab pos="266700" algn="l"/>
              </a:tabLst>
            </a:pPr>
            <a:r>
              <a:rPr lang="nb-NO">
                <a:solidFill>
                  <a:srgbClr val="154987"/>
                </a:solidFill>
                <a:latin typeface="Arial" charset="0"/>
              </a:rPr>
              <a:t> 	Verdenskart – hvor kan man få utført tjenestene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tabLst>
                <a:tab pos="266700" algn="l"/>
              </a:tabLst>
            </a:pPr>
            <a:endParaRPr lang="nb-NO" i="1">
              <a:solidFill>
                <a:srgbClr val="154987"/>
              </a:solidFill>
              <a:latin typeface="Arial" charset="0"/>
            </a:endParaRPr>
          </a:p>
          <a:p>
            <a:pPr>
              <a:lnSpc>
                <a:spcPct val="40000"/>
              </a:lnSpc>
              <a:spcBef>
                <a:spcPct val="40000"/>
              </a:spcBef>
              <a:spcAft>
                <a:spcPct val="40000"/>
              </a:spcAft>
              <a:buFontTx/>
              <a:buChar char="•"/>
              <a:tabLst>
                <a:tab pos="266700" algn="l"/>
              </a:tabLst>
            </a:pPr>
            <a:endParaRPr lang="nb-NO" sz="2000">
              <a:solidFill>
                <a:srgbClr val="154987"/>
              </a:solidFill>
              <a:latin typeface="Arial" charset="0"/>
            </a:endParaRPr>
          </a:p>
        </p:txBody>
      </p:sp>
      <p:pic>
        <p:nvPicPr>
          <p:cNvPr id="68611" name="Picture 4" descr="worldmap"/>
          <p:cNvPicPr>
            <a:picLocks noChangeAspect="1" noChangeArrowheads="1"/>
          </p:cNvPicPr>
          <p:nvPr/>
        </p:nvPicPr>
        <p:blipFill>
          <a:blip r:embed="rId2"/>
          <a:srcRect l="6683" r="5902"/>
          <a:stretch>
            <a:fillRect/>
          </a:stretch>
        </p:blipFill>
        <p:spPr bwMode="auto">
          <a:xfrm>
            <a:off x="1524000" y="1987551"/>
            <a:ext cx="91440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3504358" y="311702"/>
            <a:ext cx="6192043" cy="838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nb-NO" sz="3600" dirty="0"/>
              <a:t>Forekomst av ESBL</a:t>
            </a:r>
            <a:r>
              <a:rPr lang="nb-NO" sz="3600" baseline="-25000" dirty="0"/>
              <a:t>CARBA</a:t>
            </a:r>
            <a:r>
              <a:rPr lang="nb-NO" sz="3600" dirty="0"/>
              <a:t> i verden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2346325" y="766764"/>
            <a:ext cx="12890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nb-NO" sz="1600">
                <a:solidFill>
                  <a:srgbClr val="002060"/>
                </a:solidFill>
                <a:latin typeface="Arial" charset="0"/>
              </a:rPr>
              <a:t>&lt;1 %</a:t>
            </a:r>
          </a:p>
        </p:txBody>
      </p:sp>
      <p:sp>
        <p:nvSpPr>
          <p:cNvPr id="80" name="TekstSylinder 79"/>
          <p:cNvSpPr txBox="1"/>
          <p:nvPr/>
        </p:nvSpPr>
        <p:spPr>
          <a:xfrm>
            <a:off x="2351088" y="1066800"/>
            <a:ext cx="12890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600" dirty="0">
                <a:solidFill>
                  <a:srgbClr val="002060"/>
                </a:solidFill>
              </a:rPr>
              <a:t>1-5 %</a:t>
            </a:r>
          </a:p>
        </p:txBody>
      </p:sp>
      <p:sp>
        <p:nvSpPr>
          <p:cNvPr id="86" name="TekstSylinder 85"/>
          <p:cNvSpPr txBox="1"/>
          <p:nvPr/>
        </p:nvSpPr>
        <p:spPr>
          <a:xfrm>
            <a:off x="2373313" y="1366839"/>
            <a:ext cx="12890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600" dirty="0">
                <a:solidFill>
                  <a:srgbClr val="002060"/>
                </a:solidFill>
              </a:rPr>
              <a:t>5-10 %</a:t>
            </a:r>
          </a:p>
        </p:txBody>
      </p:sp>
      <p:sp>
        <p:nvSpPr>
          <p:cNvPr id="87" name="TekstSylinder 86"/>
          <p:cNvSpPr txBox="1"/>
          <p:nvPr/>
        </p:nvSpPr>
        <p:spPr>
          <a:xfrm>
            <a:off x="2373313" y="1671639"/>
            <a:ext cx="12890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600" dirty="0">
                <a:solidFill>
                  <a:srgbClr val="002060"/>
                </a:solidFill>
              </a:rPr>
              <a:t>10-25 %</a:t>
            </a:r>
          </a:p>
        </p:txBody>
      </p:sp>
      <p:sp>
        <p:nvSpPr>
          <p:cNvPr id="88" name="TekstSylinder 87"/>
          <p:cNvSpPr txBox="1"/>
          <p:nvPr/>
        </p:nvSpPr>
        <p:spPr>
          <a:xfrm>
            <a:off x="2390138" y="1987551"/>
            <a:ext cx="12890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600" dirty="0">
                <a:solidFill>
                  <a:srgbClr val="002060"/>
                </a:solidFill>
              </a:rPr>
              <a:t>25-50 %</a:t>
            </a:r>
          </a:p>
        </p:txBody>
      </p:sp>
      <p:sp>
        <p:nvSpPr>
          <p:cNvPr id="89" name="TekstSylinder 88"/>
          <p:cNvSpPr txBox="1"/>
          <p:nvPr/>
        </p:nvSpPr>
        <p:spPr>
          <a:xfrm>
            <a:off x="2402138" y="2325688"/>
            <a:ext cx="12874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600" dirty="0">
                <a:solidFill>
                  <a:srgbClr val="002060"/>
                </a:solidFill>
              </a:rPr>
              <a:t>&gt;50 %</a:t>
            </a:r>
          </a:p>
        </p:txBody>
      </p:sp>
      <p:sp>
        <p:nvSpPr>
          <p:cNvPr id="68654" name="Oval 46"/>
          <p:cNvSpPr>
            <a:spLocks noChangeArrowheads="1"/>
          </p:cNvSpPr>
          <p:nvPr/>
        </p:nvSpPr>
        <p:spPr bwMode="auto">
          <a:xfrm>
            <a:off x="5736084" y="2492896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8655" name="Oval 47"/>
          <p:cNvSpPr>
            <a:spLocks noChangeArrowheads="1"/>
          </p:cNvSpPr>
          <p:nvPr/>
        </p:nvSpPr>
        <p:spPr bwMode="auto">
          <a:xfrm>
            <a:off x="2135188" y="1125538"/>
            <a:ext cx="215900" cy="215900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8656" name="Oval 48"/>
          <p:cNvSpPr>
            <a:spLocks noChangeArrowheads="1"/>
          </p:cNvSpPr>
          <p:nvPr/>
        </p:nvSpPr>
        <p:spPr bwMode="auto">
          <a:xfrm>
            <a:off x="2135188" y="836613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8657" name="Oval 49"/>
          <p:cNvSpPr>
            <a:spLocks noChangeArrowheads="1"/>
          </p:cNvSpPr>
          <p:nvPr/>
        </p:nvSpPr>
        <p:spPr bwMode="auto">
          <a:xfrm>
            <a:off x="2135188" y="143510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8658" name="Oval 50"/>
          <p:cNvSpPr>
            <a:spLocks noChangeArrowheads="1"/>
          </p:cNvSpPr>
          <p:nvPr/>
        </p:nvSpPr>
        <p:spPr bwMode="auto">
          <a:xfrm>
            <a:off x="2135188" y="1739900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8672" name="Oval 64"/>
          <p:cNvSpPr>
            <a:spLocks noChangeArrowheads="1"/>
          </p:cNvSpPr>
          <p:nvPr/>
        </p:nvSpPr>
        <p:spPr bwMode="auto">
          <a:xfrm>
            <a:off x="2174238" y="2384946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8673" name="Oval 65"/>
          <p:cNvSpPr>
            <a:spLocks noChangeArrowheads="1"/>
          </p:cNvSpPr>
          <p:nvPr/>
        </p:nvSpPr>
        <p:spPr bwMode="auto">
          <a:xfrm>
            <a:off x="2154671" y="202568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8674" name="Rectangle 3"/>
          <p:cNvSpPr>
            <a:spLocks noChangeArrowheads="1"/>
          </p:cNvSpPr>
          <p:nvPr/>
        </p:nvSpPr>
        <p:spPr bwMode="auto">
          <a:xfrm>
            <a:off x="4511676" y="6309320"/>
            <a:ext cx="6048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nb-NO" sz="1400" i="1" dirty="0">
                <a:solidFill>
                  <a:srgbClr val="154987"/>
                </a:solidFill>
                <a:latin typeface="Arial" charset="0"/>
              </a:rPr>
              <a:t>WHO: Antimicrobial </a:t>
            </a:r>
            <a:r>
              <a:rPr lang="nb-NO" sz="1400" i="1" dirty="0" err="1">
                <a:solidFill>
                  <a:srgbClr val="154987"/>
                </a:solidFill>
                <a:latin typeface="Arial" charset="0"/>
              </a:rPr>
              <a:t>resistance</a:t>
            </a:r>
            <a:r>
              <a:rPr lang="nb-NO" sz="1400" i="1" dirty="0">
                <a:solidFill>
                  <a:srgbClr val="154987"/>
                </a:solidFill>
                <a:latin typeface="Arial" charset="0"/>
              </a:rPr>
              <a:t>. Global report </a:t>
            </a:r>
            <a:r>
              <a:rPr lang="nb-NO" sz="1400" i="1" dirty="0" err="1">
                <a:solidFill>
                  <a:srgbClr val="154987"/>
                </a:solidFill>
                <a:latin typeface="Arial" charset="0"/>
              </a:rPr>
              <a:t>on</a:t>
            </a:r>
            <a:r>
              <a:rPr lang="nb-NO" sz="1400" i="1" dirty="0">
                <a:solidFill>
                  <a:srgbClr val="154987"/>
                </a:solidFill>
                <a:latin typeface="Arial" charset="0"/>
              </a:rPr>
              <a:t> </a:t>
            </a:r>
            <a:r>
              <a:rPr lang="nb-NO" sz="1400" i="1" dirty="0" err="1">
                <a:solidFill>
                  <a:srgbClr val="154987"/>
                </a:solidFill>
                <a:latin typeface="Arial" charset="0"/>
              </a:rPr>
              <a:t>surveillance</a:t>
            </a:r>
            <a:r>
              <a:rPr lang="nb-NO" sz="1400" i="1" dirty="0">
                <a:solidFill>
                  <a:srgbClr val="154987"/>
                </a:solidFill>
                <a:latin typeface="Arial" charset="0"/>
              </a:rPr>
              <a:t>, 2014</a:t>
            </a:r>
            <a:endParaRPr lang="en-GB" sz="1400" i="1" dirty="0">
              <a:solidFill>
                <a:srgbClr val="154987"/>
              </a:solidFill>
              <a:latin typeface="Arial" charset="0"/>
            </a:endParaRPr>
          </a:p>
        </p:txBody>
      </p:sp>
      <p:sp>
        <p:nvSpPr>
          <p:cNvPr id="98" name="Oval 47"/>
          <p:cNvSpPr>
            <a:spLocks noChangeArrowheads="1"/>
          </p:cNvSpPr>
          <p:nvPr/>
        </p:nvSpPr>
        <p:spPr bwMode="auto">
          <a:xfrm>
            <a:off x="6154880" y="5562860"/>
            <a:ext cx="215900" cy="215900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99" name="Oval 49"/>
          <p:cNvSpPr>
            <a:spLocks noChangeArrowheads="1"/>
          </p:cNvSpPr>
          <p:nvPr/>
        </p:nvSpPr>
        <p:spPr bwMode="auto">
          <a:xfrm>
            <a:off x="3516313" y="5625182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0" name="Oval 49"/>
          <p:cNvSpPr>
            <a:spLocks noChangeArrowheads="1"/>
          </p:cNvSpPr>
          <p:nvPr/>
        </p:nvSpPr>
        <p:spPr bwMode="auto">
          <a:xfrm>
            <a:off x="3143672" y="450912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1" name="Oval 49"/>
          <p:cNvSpPr>
            <a:spLocks noChangeArrowheads="1"/>
          </p:cNvSpPr>
          <p:nvPr/>
        </p:nvSpPr>
        <p:spPr bwMode="auto">
          <a:xfrm>
            <a:off x="3045869" y="3861048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" name="Oval 47"/>
          <p:cNvSpPr>
            <a:spLocks noChangeArrowheads="1"/>
          </p:cNvSpPr>
          <p:nvPr/>
        </p:nvSpPr>
        <p:spPr bwMode="auto">
          <a:xfrm>
            <a:off x="2882900" y="4246597"/>
            <a:ext cx="215900" cy="215900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3" name="Oval 48"/>
          <p:cNvSpPr>
            <a:spLocks noChangeArrowheads="1"/>
          </p:cNvSpPr>
          <p:nvPr/>
        </p:nvSpPr>
        <p:spPr bwMode="auto">
          <a:xfrm>
            <a:off x="3297308" y="535724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4" name="Oval 50"/>
          <p:cNvSpPr>
            <a:spLocks noChangeArrowheads="1"/>
          </p:cNvSpPr>
          <p:nvPr/>
        </p:nvSpPr>
        <p:spPr bwMode="auto">
          <a:xfrm>
            <a:off x="2503488" y="3284984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5" name="Oval 49"/>
          <p:cNvSpPr>
            <a:spLocks noChangeArrowheads="1"/>
          </p:cNvSpPr>
          <p:nvPr/>
        </p:nvSpPr>
        <p:spPr bwMode="auto">
          <a:xfrm>
            <a:off x="6276082" y="370782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6" name="Oval 64"/>
          <p:cNvSpPr>
            <a:spLocks noChangeArrowheads="1"/>
          </p:cNvSpPr>
          <p:nvPr/>
        </p:nvSpPr>
        <p:spPr bwMode="auto">
          <a:xfrm>
            <a:off x="6960096" y="3481636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7" name="Oval 50"/>
          <p:cNvSpPr>
            <a:spLocks noChangeArrowheads="1"/>
          </p:cNvSpPr>
          <p:nvPr/>
        </p:nvSpPr>
        <p:spPr bwMode="auto">
          <a:xfrm>
            <a:off x="7427912" y="3589310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8" name="Oval 49"/>
          <p:cNvSpPr>
            <a:spLocks noChangeArrowheads="1"/>
          </p:cNvSpPr>
          <p:nvPr/>
        </p:nvSpPr>
        <p:spPr bwMode="auto">
          <a:xfrm>
            <a:off x="6744196" y="3753098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9" name="Oval 46"/>
          <p:cNvSpPr>
            <a:spLocks noChangeArrowheads="1"/>
          </p:cNvSpPr>
          <p:nvPr/>
        </p:nvSpPr>
        <p:spPr bwMode="auto">
          <a:xfrm>
            <a:off x="5780534" y="2857990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0" name="Oval 64"/>
          <p:cNvSpPr>
            <a:spLocks noChangeArrowheads="1"/>
          </p:cNvSpPr>
          <p:nvPr/>
        </p:nvSpPr>
        <p:spPr bwMode="auto">
          <a:xfrm>
            <a:off x="6046930" y="3287952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1" name="Oval 64"/>
          <p:cNvSpPr>
            <a:spLocks noChangeArrowheads="1"/>
          </p:cNvSpPr>
          <p:nvPr/>
        </p:nvSpPr>
        <p:spPr bwMode="auto">
          <a:xfrm>
            <a:off x="6649498" y="3155362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2" name="Oval 65"/>
          <p:cNvSpPr>
            <a:spLocks noChangeArrowheads="1"/>
          </p:cNvSpPr>
          <p:nvPr/>
        </p:nvSpPr>
        <p:spPr bwMode="auto">
          <a:xfrm>
            <a:off x="5812946" y="3177034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3" name="Oval 49"/>
          <p:cNvSpPr>
            <a:spLocks noChangeArrowheads="1"/>
          </p:cNvSpPr>
          <p:nvPr/>
        </p:nvSpPr>
        <p:spPr bwMode="auto">
          <a:xfrm>
            <a:off x="6484183" y="3397766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4" name="Oval 50"/>
          <p:cNvSpPr>
            <a:spLocks noChangeArrowheads="1"/>
          </p:cNvSpPr>
          <p:nvPr/>
        </p:nvSpPr>
        <p:spPr bwMode="auto">
          <a:xfrm>
            <a:off x="6575775" y="2636568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5" name="Oval 64"/>
          <p:cNvSpPr>
            <a:spLocks noChangeArrowheads="1"/>
          </p:cNvSpPr>
          <p:nvPr/>
        </p:nvSpPr>
        <p:spPr bwMode="auto">
          <a:xfrm>
            <a:off x="7752184" y="3861048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6" name="Oval 47"/>
          <p:cNvSpPr>
            <a:spLocks noChangeArrowheads="1"/>
          </p:cNvSpPr>
          <p:nvPr/>
        </p:nvSpPr>
        <p:spPr bwMode="auto">
          <a:xfrm>
            <a:off x="8472264" y="4033234"/>
            <a:ext cx="215900" cy="215900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7" name="Oval 48"/>
          <p:cNvSpPr>
            <a:spLocks noChangeArrowheads="1"/>
          </p:cNvSpPr>
          <p:nvPr/>
        </p:nvSpPr>
        <p:spPr bwMode="auto">
          <a:xfrm>
            <a:off x="9696400" y="551426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8" name="Oval 49"/>
          <p:cNvSpPr>
            <a:spLocks noChangeArrowheads="1"/>
          </p:cNvSpPr>
          <p:nvPr/>
        </p:nvSpPr>
        <p:spPr bwMode="auto">
          <a:xfrm>
            <a:off x="8688164" y="3481636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0972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1308948"/>
          </a:xfrm>
        </p:spPr>
        <p:txBody>
          <a:bodyPr/>
          <a:lstStyle/>
          <a:p>
            <a:pPr algn="ctr"/>
            <a:r>
              <a:rPr lang="nb-NO" altLang="nb-NO" sz="4800" dirty="0">
                <a:solidFill>
                  <a:srgbClr val="003871"/>
                </a:solidFill>
              </a:rPr>
              <a:t>Forekomst av ESBL</a:t>
            </a:r>
            <a:br>
              <a:rPr lang="nb-NO" altLang="nb-NO" sz="4800" dirty="0">
                <a:solidFill>
                  <a:srgbClr val="003871"/>
                </a:solidFill>
              </a:rPr>
            </a:b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10515600" cy="861774"/>
          </a:xfrm>
        </p:spPr>
        <p:txBody>
          <a:bodyPr/>
          <a:lstStyle/>
          <a:p>
            <a:pPr algn="ctr"/>
            <a:r>
              <a:rPr lang="en-US" altLang="nb-NO" sz="2800" dirty="0">
                <a:solidFill>
                  <a:schemeClr val="tx1"/>
                </a:solidFill>
                <a:latin typeface="Bookman Old Style" pitchFamily="18" charset="0"/>
              </a:rPr>
              <a:t>Proportion of 3rd. generation cephalosporin resistant E. coli </a:t>
            </a:r>
            <a:r>
              <a:rPr lang="en-US" altLang="nb-NO" sz="2800" dirty="0" smtClean="0">
                <a:solidFill>
                  <a:schemeClr val="tx1"/>
                </a:solidFill>
                <a:latin typeface="Bookman Old Style" pitchFamily="18" charset="0"/>
              </a:rPr>
              <a:t>invasive isolates </a:t>
            </a:r>
            <a:r>
              <a:rPr lang="en-US" altLang="nb-NO" sz="2800" dirty="0">
                <a:solidFill>
                  <a:schemeClr val="tx1"/>
                </a:solidFill>
                <a:latin typeface="Bookman Old Style" pitchFamily="18" charset="0"/>
              </a:rPr>
              <a:t>in Europe countries</a:t>
            </a:r>
            <a:endParaRPr lang="nb-NO" dirty="0"/>
          </a:p>
        </p:txBody>
      </p:sp>
      <p:pic>
        <p:nvPicPr>
          <p:cNvPr id="5" name="Picture 9" descr="Reserved_ReportViewerWebControl2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339" y="2246956"/>
            <a:ext cx="4244975" cy="3502025"/>
          </a:xfrm>
        </p:spPr>
      </p:pic>
      <p:pic>
        <p:nvPicPr>
          <p:cNvPr id="7" name="Picture 9" descr="Reserved_ReportViewerWebControl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08" y="2476287"/>
            <a:ext cx="4244975" cy="3502025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309302" y="6156702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b-NO" sz="2000" b="1" dirty="0">
                <a:latin typeface="Bookman Old Style" pitchFamily="18" charset="0"/>
              </a:rPr>
              <a:t>2002</a:t>
            </a:r>
            <a:endParaRPr lang="nb-NO" altLang="nb-NO" b="1" dirty="0">
              <a:latin typeface="Bookman Old Style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842104" y="6128951"/>
            <a:ext cx="836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b-NO" sz="1800" b="1" dirty="0">
                <a:latin typeface="Bookman Old Style" pitchFamily="18" charset="0"/>
              </a:rPr>
              <a:t>2012</a:t>
            </a:r>
            <a:endParaRPr lang="nb-NO" altLang="nb-NO" sz="1800" b="1" dirty="0">
              <a:latin typeface="Bookman Old Style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7" y="623085"/>
            <a:ext cx="7921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Reserved_ReportViewerWebCont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5910" y="2476286"/>
            <a:ext cx="4244975" cy="350202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5"/>
          <a:srcRect t="-847" r="14566"/>
          <a:stretch/>
        </p:blipFill>
        <p:spPr>
          <a:xfrm>
            <a:off x="7409678" y="2446638"/>
            <a:ext cx="4452808" cy="3531673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9440562" y="612895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1" dirty="0">
                <a:latin typeface="Bookman Old Style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113680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609398"/>
          </a:xfrm>
        </p:spPr>
        <p:txBody>
          <a:bodyPr/>
          <a:lstStyle/>
          <a:p>
            <a:pPr algn="ctr"/>
            <a:r>
              <a:rPr lang="nb-NO" altLang="nb-NO" sz="4400" dirty="0">
                <a:solidFill>
                  <a:srgbClr val="003871"/>
                </a:solidFill>
              </a:rPr>
              <a:t>Forekomst av ESBL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10515600" cy="1161985"/>
          </a:xfrm>
        </p:spPr>
        <p:txBody>
          <a:bodyPr/>
          <a:lstStyle/>
          <a:p>
            <a:r>
              <a:rPr lang="en-US" altLang="nb-NO" sz="2400" dirty="0">
                <a:solidFill>
                  <a:schemeClr val="tx1"/>
                </a:solidFill>
                <a:latin typeface="Bookman Old Style" pitchFamily="18" charset="0"/>
              </a:rPr>
              <a:t>Proportion of 3rd. generation cephalosporin resistant </a:t>
            </a:r>
            <a:r>
              <a:rPr lang="en-US" altLang="nb-NO" sz="2400" i="1" dirty="0" err="1" smtClean="0">
                <a:solidFill>
                  <a:schemeClr val="tx1"/>
                </a:solidFill>
                <a:latin typeface="Bookman Old Style" pitchFamily="18" charset="0"/>
              </a:rPr>
              <a:t>Klebsiella</a:t>
            </a:r>
            <a:r>
              <a:rPr lang="en-US" altLang="nb-NO" sz="2400" i="1" dirty="0" smtClean="0">
                <a:solidFill>
                  <a:schemeClr val="tx1"/>
                </a:solidFill>
                <a:latin typeface="Bookman Old Style" pitchFamily="18" charset="0"/>
              </a:rPr>
              <a:t> pneumonia</a:t>
            </a:r>
            <a:r>
              <a:rPr lang="en-US" altLang="nb-NO" sz="2400" dirty="0" smtClean="0">
                <a:solidFill>
                  <a:schemeClr val="tx1"/>
                </a:solidFill>
                <a:latin typeface="Bookman Old Style" pitchFamily="18" charset="0"/>
              </a:rPr>
              <a:t> invasive isolates </a:t>
            </a:r>
            <a:r>
              <a:rPr lang="en-US" altLang="nb-NO" sz="2400" dirty="0">
                <a:solidFill>
                  <a:schemeClr val="tx1"/>
                </a:solidFill>
                <a:latin typeface="Bookman Old Style" pitchFamily="18" charset="0"/>
              </a:rPr>
              <a:t>in </a:t>
            </a:r>
            <a:r>
              <a:rPr lang="en-US" altLang="nb-NO" sz="2400" dirty="0" smtClean="0">
                <a:solidFill>
                  <a:schemeClr val="tx1"/>
                </a:solidFill>
                <a:latin typeface="Bookman Old Style" pitchFamily="18" charset="0"/>
              </a:rPr>
              <a:t>European </a:t>
            </a:r>
            <a:r>
              <a:rPr lang="en-US" altLang="nb-NO" sz="2400" dirty="0">
                <a:solidFill>
                  <a:schemeClr val="tx1"/>
                </a:solidFill>
                <a:latin typeface="Bookman Old Style" pitchFamily="18" charset="0"/>
              </a:rPr>
              <a:t>countries</a:t>
            </a:r>
            <a:endParaRPr lang="nb-NO" dirty="0"/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81" y="2162093"/>
            <a:ext cx="6828395" cy="4288198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9542737" y="5741774"/>
            <a:ext cx="20808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*https</a:t>
            </a:r>
            <a:r>
              <a:rPr lang="nb-NO" dirty="0"/>
              <a:t>://</a:t>
            </a:r>
            <a:r>
              <a:rPr lang="nb-NO" dirty="0" smtClean="0"/>
              <a:t>ecdc.europa.eu/sites/portal/files/documents/EARS-Net-report-2017-update-jan-2019.pdf </a:t>
            </a:r>
          </a:p>
        </p:txBody>
      </p:sp>
    </p:spTree>
    <p:extLst>
      <p:ext uri="{BB962C8B-B14F-4D97-AF65-F5344CB8AC3E}">
        <p14:creationId xmlns:p14="http://schemas.microsoft.com/office/powerpoint/2010/main" val="143910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339" y="397704"/>
            <a:ext cx="10515600" cy="664797"/>
          </a:xfrm>
        </p:spPr>
        <p:txBody>
          <a:bodyPr/>
          <a:lstStyle/>
          <a:p>
            <a:pPr algn="ctr"/>
            <a:r>
              <a:rPr lang="nb-NO" altLang="nb-NO" sz="4800" dirty="0">
                <a:solidFill>
                  <a:srgbClr val="003871"/>
                </a:solidFill>
              </a:rPr>
              <a:t>Forekomst av </a:t>
            </a:r>
            <a:r>
              <a:rPr lang="nb-NO" altLang="nb-NO" sz="4800" dirty="0" err="1" smtClean="0">
                <a:solidFill>
                  <a:srgbClr val="003871"/>
                </a:solidFill>
              </a:rPr>
              <a:t>ESBL</a:t>
            </a:r>
            <a:r>
              <a:rPr lang="nb-NO" altLang="nb-NO" sz="3200" dirty="0" err="1" smtClean="0">
                <a:solidFill>
                  <a:srgbClr val="003871"/>
                </a:solidFill>
              </a:rPr>
              <a:t>carba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15339" y="1062501"/>
            <a:ext cx="10515600" cy="1285095"/>
          </a:xfrm>
        </p:spPr>
        <p:txBody>
          <a:bodyPr/>
          <a:lstStyle/>
          <a:p>
            <a:r>
              <a:rPr lang="en-US" altLang="nb-NO" sz="2800" dirty="0">
                <a:solidFill>
                  <a:schemeClr val="tx1"/>
                </a:solidFill>
                <a:latin typeface="Bookman Old Style" pitchFamily="18" charset="0"/>
              </a:rPr>
              <a:t>Proportion of </a:t>
            </a:r>
            <a:r>
              <a:rPr lang="en-US" altLang="nb-NO" sz="2800" i="1" dirty="0" err="1" smtClean="0">
                <a:solidFill>
                  <a:schemeClr val="tx1"/>
                </a:solidFill>
                <a:latin typeface="Bookman Old Style" pitchFamily="18" charset="0"/>
              </a:rPr>
              <a:t>Klebsiella</a:t>
            </a:r>
            <a:r>
              <a:rPr lang="en-US" altLang="nb-NO" sz="2800" i="1" dirty="0" smtClean="0">
                <a:solidFill>
                  <a:schemeClr val="tx1"/>
                </a:solidFill>
                <a:latin typeface="Bookman Old Style" pitchFamily="18" charset="0"/>
              </a:rPr>
              <a:t> pneumonia - </a:t>
            </a:r>
            <a:r>
              <a:rPr lang="en-US" altLang="nb-NO" sz="2800" dirty="0" smtClean="0">
                <a:solidFill>
                  <a:schemeClr val="tx1"/>
                </a:solidFill>
                <a:latin typeface="Bookman Old Style" pitchFamily="18" charset="0"/>
              </a:rPr>
              <a:t>with </a:t>
            </a:r>
            <a:r>
              <a:rPr lang="en-US" altLang="nb-NO" sz="2800" dirty="0" err="1" smtClean="0">
                <a:solidFill>
                  <a:schemeClr val="tx1"/>
                </a:solidFill>
                <a:latin typeface="Bookman Old Style" pitchFamily="18" charset="0"/>
              </a:rPr>
              <a:t>resistants</a:t>
            </a:r>
            <a:r>
              <a:rPr lang="en-US" altLang="nb-NO" sz="2800" dirty="0" smtClean="0">
                <a:solidFill>
                  <a:schemeClr val="tx1"/>
                </a:solidFill>
                <a:latin typeface="Bookman Old Style" pitchFamily="18" charset="0"/>
              </a:rPr>
              <a:t> to </a:t>
            </a:r>
            <a:r>
              <a:rPr lang="en-US" altLang="nb-NO" sz="2800" dirty="0" err="1" smtClean="0">
                <a:solidFill>
                  <a:schemeClr val="tx1"/>
                </a:solidFill>
                <a:latin typeface="Bookman Old Style" pitchFamily="18" charset="0"/>
              </a:rPr>
              <a:t>carbapenems</a:t>
            </a:r>
            <a:r>
              <a:rPr lang="en-US" altLang="nb-NO" sz="2800" dirty="0" smtClean="0">
                <a:solidFill>
                  <a:schemeClr val="tx1"/>
                </a:solidFill>
                <a:latin typeface="Bookman Old Style" pitchFamily="18" charset="0"/>
              </a:rPr>
              <a:t> - </a:t>
            </a:r>
            <a:r>
              <a:rPr lang="en-US" altLang="nb-NO" sz="2800" dirty="0">
                <a:solidFill>
                  <a:schemeClr val="tx1"/>
                </a:solidFill>
                <a:latin typeface="Bookman Old Style" pitchFamily="18" charset="0"/>
              </a:rPr>
              <a:t>invasive isolates in European countries</a:t>
            </a:r>
            <a:endParaRPr lang="nb-NO" dirty="0"/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392" y="2032431"/>
            <a:ext cx="6775493" cy="4496056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9814586" y="5601731"/>
            <a:ext cx="20808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*https</a:t>
            </a:r>
            <a:r>
              <a:rPr lang="nb-NO" dirty="0"/>
              <a:t>://</a:t>
            </a:r>
            <a:r>
              <a:rPr lang="nb-NO" dirty="0" smtClean="0"/>
              <a:t>ecdc.europa.eu/sites/portal/files/documents/EARS-Net-report-2017-update-jan-2019.pdf </a:t>
            </a:r>
          </a:p>
        </p:txBody>
      </p:sp>
    </p:spTree>
    <p:extLst>
      <p:ext uri="{BB962C8B-B14F-4D97-AF65-F5344CB8AC3E}">
        <p14:creationId xmlns:p14="http://schemas.microsoft.com/office/powerpoint/2010/main" val="154460547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ESBL i Norge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2452324"/>
            <a:ext cx="4102443" cy="3029173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79325504"/>
              </p:ext>
            </p:extLst>
          </p:nvPr>
        </p:nvGraphicFramePr>
        <p:xfrm>
          <a:off x="6273139" y="2452324"/>
          <a:ext cx="4683897" cy="291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3261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>
                <a:solidFill>
                  <a:srgbClr val="003871"/>
                </a:solidFill>
              </a:rPr>
              <a:t>Forekomst av </a:t>
            </a:r>
            <a:r>
              <a:rPr lang="nb-NO" altLang="nb-NO" dirty="0" err="1">
                <a:solidFill>
                  <a:srgbClr val="003871"/>
                </a:solidFill>
              </a:rPr>
              <a:t>ESBL</a:t>
            </a:r>
            <a:r>
              <a:rPr lang="nb-NO" altLang="nb-NO" sz="2800" dirty="0" err="1">
                <a:solidFill>
                  <a:srgbClr val="003871"/>
                </a:solidFill>
              </a:rPr>
              <a:t>carba</a:t>
            </a:r>
            <a:r>
              <a:rPr lang="nb-NO" altLang="nb-NO" dirty="0">
                <a:solidFill>
                  <a:srgbClr val="003871"/>
                </a:solidFill>
              </a:rPr>
              <a:t> i Norge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65" y="2189412"/>
            <a:ext cx="9358181" cy="232492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9349945" y="4593637"/>
            <a:ext cx="179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sz="1200" dirty="0">
                <a:latin typeface="Bookman Old Style" pitchFamily="18" charset="0"/>
              </a:rPr>
              <a:t>MSIS, FHI</a:t>
            </a:r>
          </a:p>
          <a:p>
            <a:r>
              <a:rPr lang="nb-NO" altLang="nb-NO" sz="1200" dirty="0">
                <a:latin typeface="Bookman Old Style" pitchFamily="18" charset="0"/>
              </a:rPr>
              <a:t>Data per:11.2017</a:t>
            </a:r>
            <a:endParaRPr lang="nb-NO" altLang="nb-NO" sz="1200" dirty="0"/>
          </a:p>
          <a:p>
            <a:pPr algn="l"/>
            <a:endParaRPr lang="nb-NO" sz="1200" dirty="0" err="1" smtClean="0"/>
          </a:p>
        </p:txBody>
      </p:sp>
      <p:sp>
        <p:nvSpPr>
          <p:cNvPr id="8" name="Rektangel 7"/>
          <p:cNvSpPr/>
          <p:nvPr/>
        </p:nvSpPr>
        <p:spPr>
          <a:xfrm>
            <a:off x="3229232" y="2256817"/>
            <a:ext cx="1812325" cy="494621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5041557" y="2256817"/>
            <a:ext cx="1806715" cy="494621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531425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Hva er VRE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10515600" cy="430887"/>
          </a:xfrm>
        </p:spPr>
        <p:txBody>
          <a:bodyPr/>
          <a:lstStyle/>
          <a:p>
            <a:pPr algn="ctr"/>
            <a:r>
              <a:rPr lang="nb-NO" altLang="nb-NO" dirty="0" err="1"/>
              <a:t>Vankomycin</a:t>
            </a:r>
            <a:r>
              <a:rPr lang="nb-NO" altLang="nb-NO" dirty="0"/>
              <a:t> resistente </a:t>
            </a:r>
            <a:r>
              <a:rPr lang="nb-NO" altLang="nb-NO" dirty="0" err="1" smtClean="0"/>
              <a:t>enterokokker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Enterokokker</a:t>
            </a:r>
            <a:r>
              <a:rPr lang="nb-NO" dirty="0"/>
              <a:t> er en gruppe bakterier som normalt finnes i tarmen hos mennesker og dyr</a:t>
            </a:r>
            <a:endParaRPr lang="nb-NO" altLang="nb-NO" dirty="0" smtClean="0"/>
          </a:p>
          <a:p>
            <a:r>
              <a:rPr lang="nb-NO" dirty="0" err="1"/>
              <a:t>Enterokokker</a:t>
            </a:r>
            <a:r>
              <a:rPr lang="nb-NO" dirty="0"/>
              <a:t> kan i stor grad være resistente mot ulike typer antibiotika</a:t>
            </a: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> </a:t>
            </a:r>
            <a:endParaRPr lang="nb-NO" altLang="nb-NO" dirty="0"/>
          </a:p>
          <a:p>
            <a:r>
              <a:rPr lang="nb-NO" dirty="0"/>
              <a:t>Samtidig resistens mot </a:t>
            </a:r>
            <a:r>
              <a:rPr lang="nb-NO" dirty="0" err="1" smtClean="0"/>
              <a:t>Vankomycin</a:t>
            </a:r>
            <a:r>
              <a:rPr lang="nb-NO" dirty="0" smtClean="0"/>
              <a:t> </a:t>
            </a:r>
            <a:r>
              <a:rPr lang="nb-NO" dirty="0"/>
              <a:t>og andre typer antibiotika gir en betydelig redusert mulighet for effektiv behandling av infeksjon</a:t>
            </a:r>
            <a:r>
              <a:rPr lang="nb-NO" altLang="nb-NO" dirty="0" smtClean="0"/>
              <a:t/>
            </a:r>
            <a:br>
              <a:rPr lang="nb-NO" altLang="nb-NO" dirty="0" smtClean="0"/>
            </a:br>
            <a:endParaRPr lang="nb-NO" dirty="0"/>
          </a:p>
          <a:p>
            <a:r>
              <a:rPr lang="nb-NO" dirty="0"/>
              <a:t>Det er normalt å være bærer av </a:t>
            </a:r>
            <a:r>
              <a:rPr lang="nb-NO" dirty="0" err="1"/>
              <a:t>enterokokker</a:t>
            </a:r>
            <a:r>
              <a:rPr lang="nb-NO" dirty="0"/>
              <a:t> i </a:t>
            </a:r>
            <a:r>
              <a:rPr lang="nb-NO" dirty="0" smtClean="0"/>
              <a:t>tarmen</a:t>
            </a:r>
          </a:p>
          <a:p>
            <a:r>
              <a:rPr lang="nb-NO" dirty="0" smtClean="0"/>
              <a:t>Bærerskap </a:t>
            </a:r>
            <a:r>
              <a:rPr lang="nb-NO" dirty="0"/>
              <a:t>kan være langvarig og det er i dag ikke mulig å fjerne bakteriene fra tarmen med behandling</a:t>
            </a:r>
          </a:p>
        </p:txBody>
      </p:sp>
    </p:spTree>
    <p:extLst>
      <p:ext uri="{BB962C8B-B14F-4D97-AF65-F5344CB8AC3E}">
        <p14:creationId xmlns:p14="http://schemas.microsoft.com/office/powerpoint/2010/main" val="1387698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Meldingsrutiner av VRE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Tilsvarer også for </a:t>
            </a:r>
            <a:r>
              <a:rPr lang="nb-NO" dirty="0" err="1" smtClean="0"/>
              <a:t>ESBL</a:t>
            </a:r>
            <a:r>
              <a:rPr lang="nb-NO" sz="1800" dirty="0" err="1" smtClean="0"/>
              <a:t>carba</a:t>
            </a:r>
            <a:endParaRPr lang="nb-NO" sz="1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Medisinsk mikrobiologiske laboratorier skal melde alle nye laboratoriediagnostiserte tilfeller både infeksjon og kolonisering med </a:t>
            </a:r>
            <a:r>
              <a:rPr lang="nb-NO" dirty="0" smtClean="0"/>
              <a:t>VRE eller </a:t>
            </a:r>
            <a:r>
              <a:rPr lang="nb-NO" dirty="0" err="1" smtClean="0"/>
              <a:t>ESBL</a:t>
            </a:r>
            <a:r>
              <a:rPr lang="nb-NO" sz="1800" dirty="0" err="1" smtClean="0"/>
              <a:t>carba</a:t>
            </a:r>
            <a:r>
              <a:rPr lang="nb-NO" dirty="0" smtClean="0"/>
              <a:t>, </a:t>
            </a:r>
            <a:r>
              <a:rPr lang="nb-NO" dirty="0"/>
              <a:t>til MSIS ved Folkehelseinstituttet</a:t>
            </a:r>
            <a:endParaRPr lang="nb-NO" dirty="0" smtClean="0"/>
          </a:p>
          <a:p>
            <a:r>
              <a:rPr lang="nb-NO" dirty="0"/>
              <a:t>Behandlende lege </a:t>
            </a:r>
            <a:endParaRPr lang="nb-NO" dirty="0" smtClean="0"/>
          </a:p>
          <a:p>
            <a:pPr lvl="1"/>
            <a:r>
              <a:rPr lang="nb-NO" dirty="0"/>
              <a:t>S</a:t>
            </a:r>
            <a:r>
              <a:rPr lang="nb-NO" dirty="0" smtClean="0"/>
              <a:t>kal </a:t>
            </a:r>
            <a:r>
              <a:rPr lang="nb-NO" dirty="0"/>
              <a:t>sende melding til MSIS, Folkehelseinstituttet </a:t>
            </a:r>
            <a:endParaRPr lang="nb-NO" dirty="0" smtClean="0"/>
          </a:p>
          <a:p>
            <a:pPr marL="360072" lvl="1" indent="0">
              <a:buNone/>
            </a:pPr>
            <a:r>
              <a:rPr lang="nb-NO" dirty="0" smtClean="0"/>
              <a:t>og </a:t>
            </a:r>
          </a:p>
          <a:p>
            <a:pPr lvl="1"/>
            <a:r>
              <a:rPr lang="nb-NO" dirty="0" smtClean="0"/>
              <a:t>Sende melding til kommunelegen </a:t>
            </a:r>
            <a:r>
              <a:rPr lang="nb-NO" dirty="0"/>
              <a:t>med vanlig MSIS </a:t>
            </a:r>
            <a:r>
              <a:rPr lang="nb-NO" dirty="0" smtClean="0"/>
              <a:t>meldingsskjema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622355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339" y="545433"/>
            <a:ext cx="10515600" cy="644097"/>
          </a:xfrm>
        </p:spPr>
        <p:txBody>
          <a:bodyPr/>
          <a:lstStyle/>
          <a:p>
            <a:pPr algn="ctr"/>
            <a:r>
              <a:rPr lang="nb-NO" dirty="0" smtClean="0"/>
              <a:t>VRE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15339" y="1168844"/>
            <a:ext cx="10515600" cy="1107996"/>
          </a:xfrm>
        </p:spPr>
        <p:txBody>
          <a:bodyPr/>
          <a:lstStyle/>
          <a:p>
            <a:r>
              <a:rPr lang="en-US" altLang="nb-NO" sz="2400" dirty="0">
                <a:solidFill>
                  <a:schemeClr val="tx1"/>
                </a:solidFill>
                <a:latin typeface="Bookman Old Style" pitchFamily="18" charset="0"/>
              </a:rPr>
              <a:t>Proportion of </a:t>
            </a:r>
            <a:r>
              <a:rPr lang="en-US" altLang="nb-NO" sz="2400" dirty="0" smtClean="0">
                <a:solidFill>
                  <a:schemeClr val="tx1"/>
                </a:solidFill>
                <a:latin typeface="Bookman Old Style" pitchFamily="18" charset="0"/>
              </a:rPr>
              <a:t>vancomycin </a:t>
            </a:r>
            <a:r>
              <a:rPr lang="en-US" altLang="nb-NO" sz="2400" dirty="0">
                <a:solidFill>
                  <a:schemeClr val="tx1"/>
                </a:solidFill>
                <a:latin typeface="Bookman Old Style" pitchFamily="18" charset="0"/>
              </a:rPr>
              <a:t>resistant Enterococcus </a:t>
            </a:r>
            <a:r>
              <a:rPr lang="en-US" altLang="nb-NO" sz="2400" dirty="0" err="1" smtClean="0">
                <a:solidFill>
                  <a:schemeClr val="tx1"/>
                </a:solidFill>
                <a:latin typeface="Bookman Old Style" pitchFamily="18" charset="0"/>
              </a:rPr>
              <a:t>faecium</a:t>
            </a:r>
            <a:r>
              <a:rPr lang="en-US" altLang="nb-NO" sz="2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altLang="nb-NO" sz="2400" dirty="0">
                <a:solidFill>
                  <a:schemeClr val="tx1"/>
                </a:solidFill>
                <a:latin typeface="Bookman Old Style" pitchFamily="18" charset="0"/>
              </a:rPr>
              <a:t>invasive isolates in </a:t>
            </a:r>
            <a:r>
              <a:rPr lang="en-US" altLang="nb-NO" sz="2400" dirty="0" smtClean="0">
                <a:solidFill>
                  <a:schemeClr val="tx1"/>
                </a:solidFill>
                <a:latin typeface="Bookman Old Style" pitchFamily="18" charset="0"/>
              </a:rPr>
              <a:t>European </a:t>
            </a:r>
            <a:r>
              <a:rPr lang="en-US" altLang="nb-NO" sz="2400" dirty="0">
                <a:solidFill>
                  <a:schemeClr val="tx1"/>
                </a:solidFill>
                <a:latin typeface="Bookman Old Style" pitchFamily="18" charset="0"/>
              </a:rPr>
              <a:t>countries</a:t>
            </a:r>
            <a:endParaRPr lang="nb-NO" sz="2400" dirty="0"/>
          </a:p>
          <a:p>
            <a:r>
              <a:rPr lang="en-US" altLang="nb-NO" sz="2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2" y="2098638"/>
            <a:ext cx="5789527" cy="3798662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814586" y="5601731"/>
            <a:ext cx="20808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*https</a:t>
            </a:r>
            <a:r>
              <a:rPr lang="nb-NO" dirty="0"/>
              <a:t>://</a:t>
            </a:r>
            <a:r>
              <a:rPr lang="nb-NO" dirty="0" smtClean="0"/>
              <a:t>ecdc.europa.eu/sites/portal/files/documents/EARS-Net-report-2017-update-jan-2019.pdf </a:t>
            </a:r>
          </a:p>
        </p:txBody>
      </p:sp>
    </p:spTree>
    <p:extLst>
      <p:ext uri="{BB962C8B-B14F-4D97-AF65-F5344CB8AC3E}">
        <p14:creationId xmlns:p14="http://schemas.microsoft.com/office/powerpoint/2010/main" val="4178525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>
                <a:solidFill>
                  <a:schemeClr val="tx2"/>
                </a:solidFill>
              </a:rPr>
              <a:t>Innhold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971550" lvl="1" indent="-514350" defTabSz="914400">
              <a:spcBef>
                <a:spcPct val="0"/>
              </a:spcBef>
              <a:spcAft>
                <a:spcPts val="1200"/>
              </a:spcAft>
              <a:buClr>
                <a:srgbClr val="376092"/>
              </a:buClr>
              <a:buSzPct val="80000"/>
              <a:buFont typeface="Calibri" pitchFamily="34" charset="0"/>
              <a:buAutoNum type="arabicPeriod"/>
            </a:pPr>
            <a:r>
              <a:rPr lang="nb-NO" altLang="nb-NO" sz="2400" dirty="0" smtClean="0"/>
              <a:t>ESBL</a:t>
            </a:r>
          </a:p>
          <a:p>
            <a:pPr marL="971550" lvl="1" indent="-514350" defTabSz="914400">
              <a:spcBef>
                <a:spcPct val="0"/>
              </a:spcBef>
              <a:spcAft>
                <a:spcPts val="1200"/>
              </a:spcAft>
              <a:buClr>
                <a:srgbClr val="376092"/>
              </a:buClr>
              <a:buSzPct val="80000"/>
              <a:buFont typeface="Calibri" pitchFamily="34" charset="0"/>
              <a:buAutoNum type="arabicPeriod"/>
            </a:pPr>
            <a:r>
              <a:rPr lang="nb-NO" altLang="nb-NO" sz="2400" dirty="0" smtClean="0"/>
              <a:t>VRE</a:t>
            </a:r>
            <a:endParaRPr lang="nb-NO" altLang="nb-NO" sz="2400" dirty="0"/>
          </a:p>
          <a:p>
            <a:pPr marL="971550" lvl="1" indent="-514350" defTabSz="914400">
              <a:spcBef>
                <a:spcPct val="0"/>
              </a:spcBef>
              <a:spcAft>
                <a:spcPts val="1200"/>
              </a:spcAft>
              <a:buClr>
                <a:srgbClr val="376092"/>
              </a:buClr>
              <a:buSzPct val="80000"/>
              <a:buFont typeface="Calibri" pitchFamily="34" charset="0"/>
              <a:buAutoNum type="arabicPeriod"/>
            </a:pPr>
            <a:r>
              <a:rPr lang="nb-NO" altLang="nb-NO" sz="2400" dirty="0" smtClean="0"/>
              <a:t>Smitteverntiltak i sykehjem og tjenesten i hjemmet</a:t>
            </a:r>
            <a:endParaRPr lang="nb-NO" altLang="nb-NO" sz="2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280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498598"/>
          </a:xfrm>
        </p:spPr>
        <p:txBody>
          <a:bodyPr/>
          <a:lstStyle/>
          <a:p>
            <a:pPr algn="ctr"/>
            <a:r>
              <a:rPr lang="nb-NO" sz="3600" dirty="0"/>
              <a:t>VRE</a:t>
            </a:r>
            <a:r>
              <a:rPr lang="nb-NO" sz="3200" dirty="0"/>
              <a:t> (</a:t>
            </a:r>
            <a:r>
              <a:rPr lang="nb-NO" sz="3200" dirty="0" err="1"/>
              <a:t>Vancomycin</a:t>
            </a:r>
            <a:r>
              <a:rPr lang="nb-NO" sz="3200" dirty="0"/>
              <a:t> Resistente </a:t>
            </a:r>
            <a:r>
              <a:rPr lang="nb-NO" sz="3200" dirty="0" err="1"/>
              <a:t>Enterokokker</a:t>
            </a:r>
            <a:r>
              <a:rPr lang="nb-NO" sz="3200" dirty="0"/>
              <a:t>) i Norge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91169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7918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 smtClean="0"/>
              <a:t>ESBL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Clr>
                <a:srgbClr val="EE756A"/>
              </a:buClr>
            </a:pPr>
            <a:r>
              <a:rPr lang="nb-NO" altLang="nb-NO" sz="3600" b="1" dirty="0"/>
              <a:t>Smittekilder</a:t>
            </a:r>
          </a:p>
          <a:p>
            <a:pPr lvl="1">
              <a:buClr>
                <a:srgbClr val="EE756A"/>
              </a:buClr>
            </a:pPr>
            <a:r>
              <a:rPr lang="nb-NO" altLang="nb-NO" sz="3300" dirty="0" err="1"/>
              <a:t>Asymptomatiske</a:t>
            </a:r>
            <a:r>
              <a:rPr lang="nb-NO" altLang="nb-NO" sz="3300" dirty="0"/>
              <a:t> og symptomatiske bærere</a:t>
            </a:r>
          </a:p>
          <a:p>
            <a:pPr lvl="2">
              <a:buClr>
                <a:srgbClr val="EE756A"/>
              </a:buClr>
              <a:buFontTx/>
              <a:buChar char="•"/>
            </a:pPr>
            <a:r>
              <a:rPr lang="nb-NO" altLang="nb-NO" sz="2800" dirty="0"/>
              <a:t>Seleksjons press – antibiotika bruk</a:t>
            </a:r>
          </a:p>
          <a:p>
            <a:pPr lvl="2">
              <a:buClr>
                <a:srgbClr val="EE756A"/>
              </a:buClr>
              <a:buFontTx/>
              <a:buChar char="•"/>
            </a:pPr>
            <a:r>
              <a:rPr lang="nb-NO" sz="2800" dirty="0"/>
              <a:t>Husdyrhold (kylling med E. </a:t>
            </a:r>
            <a:r>
              <a:rPr lang="nb-NO" sz="2800" dirty="0" err="1"/>
              <a:t>coli</a:t>
            </a:r>
            <a:r>
              <a:rPr lang="nb-NO" sz="2800" dirty="0"/>
              <a:t> ES )</a:t>
            </a:r>
          </a:p>
          <a:p>
            <a:pPr lvl="2">
              <a:buClr>
                <a:srgbClr val="EE756A"/>
              </a:buClr>
              <a:buFontTx/>
              <a:buChar char="•"/>
            </a:pPr>
            <a:r>
              <a:rPr lang="nb-NO" altLang="nb-NO" sz="2800" dirty="0"/>
              <a:t>Forekomst i råvann Sverige (SMI)</a:t>
            </a:r>
          </a:p>
          <a:p>
            <a:pPr lvl="2">
              <a:buClr>
                <a:srgbClr val="EE756A"/>
              </a:buClr>
              <a:buFontTx/>
              <a:buChar char="•"/>
            </a:pPr>
            <a:r>
              <a:rPr lang="nb-NO" altLang="nb-NO" sz="2800" dirty="0"/>
              <a:t>ESBL E.coli i måke </a:t>
            </a:r>
            <a:r>
              <a:rPr lang="nb-NO" altLang="nb-NO" sz="2800" dirty="0" err="1"/>
              <a:t>feces</a:t>
            </a:r>
            <a:r>
              <a:rPr lang="nb-NO" altLang="nb-NO" sz="2800" dirty="0"/>
              <a:t/>
            </a:r>
            <a:br>
              <a:rPr lang="nb-NO" altLang="nb-NO" sz="2800" dirty="0"/>
            </a:br>
            <a:endParaRPr lang="nb-NO" altLang="nb-NO" sz="2800" dirty="0"/>
          </a:p>
          <a:p>
            <a:pPr lvl="0">
              <a:buClr>
                <a:srgbClr val="EE756A"/>
              </a:buClr>
            </a:pPr>
            <a:r>
              <a:rPr lang="nb-NO" altLang="nb-NO" sz="3600" b="1" dirty="0"/>
              <a:t>Smittemåte</a:t>
            </a:r>
          </a:p>
          <a:p>
            <a:pPr lvl="1">
              <a:buClr>
                <a:srgbClr val="EE756A"/>
              </a:buClr>
            </a:pPr>
            <a:r>
              <a:rPr lang="nb-NO" altLang="nb-NO" sz="3300" dirty="0"/>
              <a:t>Fekal-oral smitte v/ kontaktsmitte      </a:t>
            </a:r>
            <a:br>
              <a:rPr lang="nb-NO" altLang="nb-NO" sz="3300" dirty="0"/>
            </a:br>
            <a:r>
              <a:rPr lang="nb-NO" altLang="nb-NO" sz="3300" dirty="0"/>
              <a:t> - direkte 	- indirekte</a:t>
            </a:r>
            <a:r>
              <a:rPr lang="nb-NO" altLang="nb-NO" sz="2800" dirty="0"/>
              <a:t/>
            </a:r>
            <a:br>
              <a:rPr lang="nb-NO" altLang="nb-NO" sz="2800" dirty="0"/>
            </a:br>
            <a:endParaRPr lang="nb-NO" altLang="nb-NO" sz="2800" dirty="0"/>
          </a:p>
          <a:p>
            <a:pPr lvl="0">
              <a:lnSpc>
                <a:spcPct val="80000"/>
              </a:lnSpc>
              <a:buClr>
                <a:srgbClr val="EE756A"/>
              </a:buClr>
            </a:pPr>
            <a:r>
              <a:rPr lang="nb-NO" altLang="nb-NO" sz="3600" b="1" dirty="0"/>
              <a:t>Inkubasjonstid</a:t>
            </a:r>
          </a:p>
          <a:p>
            <a:pPr lvl="1">
              <a:buClr>
                <a:srgbClr val="EE756A"/>
              </a:buClr>
            </a:pPr>
            <a:r>
              <a:rPr lang="nb-NO" altLang="nb-NO" sz="3300" dirty="0"/>
              <a:t>Kan etablere seg i normale tarmfloraen i måneder eller år</a:t>
            </a:r>
            <a:r>
              <a:rPr lang="nb-NO" altLang="nb-NO" sz="2800" dirty="0"/>
              <a:t/>
            </a:r>
            <a:br>
              <a:rPr lang="nb-NO" altLang="nb-NO" sz="2800" dirty="0"/>
            </a:br>
            <a:endParaRPr lang="nb-NO" altLang="nb-NO" sz="2800" dirty="0"/>
          </a:p>
          <a:p>
            <a:pPr lvl="0">
              <a:buClr>
                <a:srgbClr val="EE756A"/>
              </a:buClr>
            </a:pPr>
            <a:r>
              <a:rPr lang="nb-NO" altLang="nb-NO" sz="3600" b="1" dirty="0"/>
              <a:t>Følsomhet for </a:t>
            </a:r>
          </a:p>
          <a:p>
            <a:pPr lvl="1">
              <a:buClr>
                <a:srgbClr val="EE756A"/>
              </a:buClr>
            </a:pPr>
            <a:r>
              <a:rPr lang="nb-NO" altLang="nb-NO" sz="3300" dirty="0"/>
              <a:t>Varme og kjemiske desinfeksjonsmidler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0615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 smtClean="0"/>
              <a:t>VRE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Veldig likt ESBL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Clr>
                <a:srgbClr val="EE756A"/>
              </a:buClr>
            </a:pPr>
            <a:r>
              <a:rPr lang="nb-NO" altLang="nb-NO" sz="3600" b="1" dirty="0"/>
              <a:t>Smittekilder</a:t>
            </a:r>
          </a:p>
          <a:p>
            <a:pPr lvl="1">
              <a:buClr>
                <a:srgbClr val="EE756A"/>
              </a:buClr>
            </a:pPr>
            <a:r>
              <a:rPr lang="nb-NO" altLang="nb-NO" sz="3300" dirty="0" err="1"/>
              <a:t>Asymptomatiske</a:t>
            </a:r>
            <a:r>
              <a:rPr lang="nb-NO" altLang="nb-NO" sz="3300" dirty="0"/>
              <a:t> og symptomatiske bærere</a:t>
            </a:r>
          </a:p>
          <a:p>
            <a:pPr lvl="2">
              <a:buClr>
                <a:srgbClr val="EE756A"/>
              </a:buClr>
              <a:buFontTx/>
              <a:buChar char="•"/>
            </a:pPr>
            <a:r>
              <a:rPr lang="nb-NO" altLang="nb-NO" sz="2800" dirty="0"/>
              <a:t>Seleksjons press – antibiotika </a:t>
            </a:r>
            <a:r>
              <a:rPr lang="nb-NO" altLang="nb-NO" sz="2800" dirty="0" smtClean="0"/>
              <a:t>bruk</a:t>
            </a:r>
            <a:r>
              <a:rPr lang="nb-NO" altLang="nb-NO" sz="2800" dirty="0"/>
              <a:t/>
            </a:r>
            <a:br>
              <a:rPr lang="nb-NO" altLang="nb-NO" sz="2800" dirty="0"/>
            </a:br>
            <a:endParaRPr lang="nb-NO" altLang="nb-NO" sz="2800" dirty="0"/>
          </a:p>
          <a:p>
            <a:pPr lvl="0">
              <a:buClr>
                <a:srgbClr val="EE756A"/>
              </a:buClr>
            </a:pPr>
            <a:r>
              <a:rPr lang="nb-NO" altLang="nb-NO" sz="3600" b="1" dirty="0"/>
              <a:t>Smittemåte</a:t>
            </a:r>
          </a:p>
          <a:p>
            <a:pPr lvl="1">
              <a:buClr>
                <a:srgbClr val="EE756A"/>
              </a:buClr>
            </a:pPr>
            <a:r>
              <a:rPr lang="nb-NO" altLang="nb-NO" sz="3300" dirty="0"/>
              <a:t>Fekal-oral smitte v/ kontaktsmitte      </a:t>
            </a:r>
            <a:br>
              <a:rPr lang="nb-NO" altLang="nb-NO" sz="3300" dirty="0"/>
            </a:br>
            <a:r>
              <a:rPr lang="nb-NO" altLang="nb-NO" sz="3300" dirty="0"/>
              <a:t> - direkte 	- indirekte</a:t>
            </a:r>
            <a:r>
              <a:rPr lang="nb-NO" altLang="nb-NO" sz="2800" dirty="0"/>
              <a:t/>
            </a:r>
            <a:br>
              <a:rPr lang="nb-NO" altLang="nb-NO" sz="2800" dirty="0"/>
            </a:br>
            <a:endParaRPr lang="nb-NO" altLang="nb-NO" sz="2800" dirty="0"/>
          </a:p>
          <a:p>
            <a:pPr lvl="0">
              <a:lnSpc>
                <a:spcPct val="80000"/>
              </a:lnSpc>
              <a:buClr>
                <a:srgbClr val="EE756A"/>
              </a:buClr>
            </a:pPr>
            <a:r>
              <a:rPr lang="nb-NO" altLang="nb-NO" sz="3600" b="1" dirty="0"/>
              <a:t>Inkubasjonstid</a:t>
            </a:r>
          </a:p>
          <a:p>
            <a:pPr lvl="1">
              <a:buClr>
                <a:srgbClr val="EE756A"/>
              </a:buClr>
            </a:pPr>
            <a:r>
              <a:rPr lang="nb-NO" altLang="nb-NO" sz="3300" dirty="0"/>
              <a:t>Kan etablere seg i normale tarmfloraen i måneder eller år</a:t>
            </a:r>
            <a:r>
              <a:rPr lang="nb-NO" altLang="nb-NO" sz="2800" dirty="0"/>
              <a:t/>
            </a:r>
            <a:br>
              <a:rPr lang="nb-NO" altLang="nb-NO" sz="2800" dirty="0"/>
            </a:br>
            <a:endParaRPr lang="nb-NO" altLang="nb-NO" sz="2800" dirty="0"/>
          </a:p>
          <a:p>
            <a:pPr lvl="0">
              <a:buClr>
                <a:srgbClr val="EE756A"/>
              </a:buClr>
            </a:pPr>
            <a:r>
              <a:rPr lang="nb-NO" altLang="nb-NO" sz="3600" b="1" dirty="0"/>
              <a:t>Følsomhet for </a:t>
            </a:r>
          </a:p>
          <a:p>
            <a:pPr lvl="1">
              <a:buClr>
                <a:srgbClr val="EE756A"/>
              </a:buClr>
            </a:pPr>
            <a:r>
              <a:rPr lang="nb-NO" altLang="nb-NO" sz="3300" dirty="0"/>
              <a:t>Varme og kjemiske desinfeksjonsmidler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2485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ESBL/VRE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10515600" cy="1269963"/>
          </a:xfrm>
        </p:spPr>
        <p:txBody>
          <a:bodyPr/>
          <a:lstStyle/>
          <a:p>
            <a:pPr algn="ctr"/>
            <a:r>
              <a:rPr lang="nb-NO" altLang="nb-NO" dirty="0">
                <a:solidFill>
                  <a:srgbClr val="800000"/>
                </a:solidFill>
                <a:latin typeface="Arial Unicode MS" pitchFamily="34" charset="-128"/>
              </a:rPr>
              <a:t>Mål: ESBL og VRE skal ikke etablere seg og bli en fast del av bakteriefloraen ved norske sykehus og sykehjem</a:t>
            </a:r>
            <a:endParaRPr lang="nb-NO" altLang="nb-NO" dirty="0">
              <a:solidFill>
                <a:srgbClr val="154987"/>
              </a:solidFill>
              <a:latin typeface="Arial Unicode MS" pitchFamily="34" charset="-128"/>
            </a:endParaRPr>
          </a:p>
          <a:p>
            <a:endParaRPr lang="nb-NO" dirty="0"/>
          </a:p>
        </p:txBody>
      </p:sp>
      <p:pic>
        <p:nvPicPr>
          <p:cNvPr id="5" name="Picture 4" descr="ecol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14" y="2633665"/>
            <a:ext cx="2983250" cy="241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472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Hva skal vi så gjøre på sykehjem?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Smitte(vern) i helsetjenesten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6" y="1900730"/>
            <a:ext cx="3565495" cy="142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47" y="4413780"/>
            <a:ext cx="2105564" cy="199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27" y="4905143"/>
            <a:ext cx="305755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48" y="3584400"/>
            <a:ext cx="1873410" cy="23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tt pil 4"/>
          <p:cNvCxnSpPr/>
          <p:nvPr/>
        </p:nvCxnSpPr>
        <p:spPr>
          <a:xfrm>
            <a:off x="10223770" y="3177066"/>
            <a:ext cx="33233" cy="175540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 4"/>
          <p:cNvCxnSpPr>
            <a:stCxn id="31" idx="1"/>
            <a:endCxn id="9" idx="3"/>
          </p:cNvCxnSpPr>
          <p:nvPr/>
        </p:nvCxnSpPr>
        <p:spPr>
          <a:xfrm flipH="1">
            <a:off x="7472158" y="2482005"/>
            <a:ext cx="1709878" cy="225505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 4"/>
          <p:cNvCxnSpPr/>
          <p:nvPr/>
        </p:nvCxnSpPr>
        <p:spPr>
          <a:xfrm flipV="1">
            <a:off x="3889477" y="2256361"/>
            <a:ext cx="5292559" cy="2889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pil 4"/>
          <p:cNvCxnSpPr/>
          <p:nvPr/>
        </p:nvCxnSpPr>
        <p:spPr>
          <a:xfrm>
            <a:off x="3889478" y="4511390"/>
            <a:ext cx="1709270" cy="91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pil 4"/>
          <p:cNvCxnSpPr/>
          <p:nvPr/>
        </p:nvCxnSpPr>
        <p:spPr>
          <a:xfrm>
            <a:off x="3902701" y="2168111"/>
            <a:ext cx="6719903" cy="278020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pil 4"/>
          <p:cNvCxnSpPr/>
          <p:nvPr/>
        </p:nvCxnSpPr>
        <p:spPr>
          <a:xfrm flipH="1">
            <a:off x="3731900" y="1973012"/>
            <a:ext cx="5463359" cy="244782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pil 4"/>
          <p:cNvCxnSpPr/>
          <p:nvPr/>
        </p:nvCxnSpPr>
        <p:spPr>
          <a:xfrm flipV="1">
            <a:off x="3878711" y="6148915"/>
            <a:ext cx="4414716" cy="9146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pil 4"/>
          <p:cNvCxnSpPr/>
          <p:nvPr/>
        </p:nvCxnSpPr>
        <p:spPr>
          <a:xfrm>
            <a:off x="2690166" y="3327937"/>
            <a:ext cx="1" cy="1085843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Bild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036" y="1786944"/>
            <a:ext cx="2461972" cy="1390122"/>
          </a:xfrm>
          <a:prstGeom prst="rect">
            <a:avLst/>
          </a:prstGeom>
        </p:spPr>
      </p:pic>
      <p:cxnSp>
        <p:nvCxnSpPr>
          <p:cNvPr id="36" name="Rett pil 4"/>
          <p:cNvCxnSpPr/>
          <p:nvPr/>
        </p:nvCxnSpPr>
        <p:spPr>
          <a:xfrm>
            <a:off x="3915924" y="3148386"/>
            <a:ext cx="1682824" cy="60655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32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Behandling uansett smittestatus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§ 6-1 smittevernloven og § 2-1 pasient- og brukerrettighetsloven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Påviste resistente mikrober </a:t>
            </a:r>
            <a:r>
              <a:rPr lang="nb-NO" dirty="0"/>
              <a:t>hos en pasient </a:t>
            </a:r>
            <a:r>
              <a:rPr lang="nb-NO" b="1" dirty="0"/>
              <a:t>må</a:t>
            </a:r>
            <a:r>
              <a:rPr lang="nb-NO" dirty="0"/>
              <a:t> </a:t>
            </a:r>
            <a:r>
              <a:rPr lang="nb-NO" dirty="0" smtClean="0"/>
              <a:t>derfor ikke </a:t>
            </a:r>
            <a:r>
              <a:rPr lang="nb-NO" dirty="0"/>
              <a:t>forsinke nødvendig undersøkelse, behandling eller </a:t>
            </a:r>
            <a:r>
              <a:rPr lang="nb-NO" dirty="0" smtClean="0"/>
              <a:t>pleie</a:t>
            </a:r>
          </a:p>
          <a:p>
            <a:r>
              <a:rPr lang="nb-NO" dirty="0" smtClean="0"/>
              <a:t>Dette gjelder også rehabilitering</a:t>
            </a:r>
          </a:p>
          <a:p>
            <a:r>
              <a:rPr lang="nb-NO" dirty="0" smtClean="0"/>
              <a:t>Har dere problemer med at brukerne ble tatt opp til rehabilitering burde pasientombudet og fylkeslegen informeres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74439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Isolering på sykehjem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§ 4 Pasient- og brukerrettigheter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Isolering på sykehjem uten brukernes samtykke er ikke i tråd med loven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059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Direkte tiltak ved ESBL/VRE på sykehjem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nb-NO" dirty="0"/>
              <a:t>Beboeren plasseres fortrinnsvis i enerom med eget bad og toalett</a:t>
            </a:r>
          </a:p>
          <a:p>
            <a:pPr lvl="0"/>
            <a:r>
              <a:rPr lang="nb-NO" dirty="0"/>
              <a:t>Personalet følger basale smittevernrutiner</a:t>
            </a:r>
          </a:p>
          <a:p>
            <a:pPr lvl="0"/>
            <a:r>
              <a:rPr lang="nb-NO" dirty="0"/>
              <a:t>Beboeren kan bevege seg fritt på avdelingen</a:t>
            </a:r>
          </a:p>
          <a:p>
            <a:pPr lvl="0"/>
            <a:r>
              <a:rPr lang="nb-NO" dirty="0"/>
              <a:t>Beboeren bør ikke benytte seg av </a:t>
            </a:r>
            <a:r>
              <a:rPr lang="nb-NO" dirty="0" smtClean="0"/>
              <a:t>buffet/</a:t>
            </a:r>
            <a:r>
              <a:rPr lang="nb-NO" dirty="0" err="1" smtClean="0"/>
              <a:t>selvbetjent</a:t>
            </a:r>
            <a:r>
              <a:rPr lang="nb-NO" dirty="0" smtClean="0"/>
              <a:t> matservering</a:t>
            </a:r>
          </a:p>
          <a:p>
            <a:pPr lvl="0"/>
            <a:r>
              <a:rPr lang="nb-NO" dirty="0"/>
              <a:t>Beboere og besøkende instrueres i håndhygiene</a:t>
            </a:r>
          </a:p>
          <a:p>
            <a:pPr lvl="0"/>
            <a:r>
              <a:rPr lang="nb-NO" dirty="0">
                <a:solidFill>
                  <a:srgbClr val="FF0000"/>
                </a:solidFill>
              </a:rPr>
              <a:t>Ikke langvarig isolering!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083" y="2677297"/>
            <a:ext cx="2482494" cy="248249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320" y="5165873"/>
            <a:ext cx="189602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77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Ekstra tiltak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Infeksjon med VRE eller diaré, </a:t>
            </a:r>
            <a:r>
              <a:rPr lang="nb-NO" dirty="0" err="1"/>
              <a:t>enterostomi</a:t>
            </a:r>
            <a:r>
              <a:rPr lang="nb-NO" dirty="0"/>
              <a:t>, sår med mye sekresjon hos VRE-bærere øker risikoen for </a:t>
            </a:r>
            <a:r>
              <a:rPr lang="nb-NO" dirty="0" smtClean="0"/>
              <a:t>smittespredning</a:t>
            </a:r>
          </a:p>
          <a:p>
            <a:r>
              <a:rPr lang="nb-NO" dirty="0" smtClean="0"/>
              <a:t>Det kan </a:t>
            </a:r>
            <a:r>
              <a:rPr lang="nb-NO" dirty="0"/>
              <a:t>derfor være nødvendig med modifiserte </a:t>
            </a:r>
            <a:r>
              <a:rPr lang="nb-NO" dirty="0" err="1" smtClean="0"/>
              <a:t>smiteverntiltak</a:t>
            </a:r>
            <a:endParaRPr lang="nb-NO" dirty="0" smtClean="0"/>
          </a:p>
          <a:p>
            <a:r>
              <a:rPr lang="nb-NO" dirty="0"/>
              <a:t>Ta kontakt med smittevernpersonell ved tvil om nødvendige </a:t>
            </a:r>
            <a:r>
              <a:rPr lang="nb-NO" dirty="0" smtClean="0"/>
              <a:t>smitteverntiltak</a:t>
            </a:r>
          </a:p>
          <a:p>
            <a:endParaRPr lang="nb-NO" dirty="0"/>
          </a:p>
          <a:p>
            <a:r>
              <a:rPr lang="nb-NO"/>
              <a:t>Ved overføring til annen avdeling eller annen helsetjeneste informeres disse i forkant om pasientens smittestatus og hvilke smitteverntiltak som er satt i verk.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2310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339" y="413628"/>
            <a:ext cx="10515600" cy="1288301"/>
          </a:xfrm>
        </p:spPr>
        <p:txBody>
          <a:bodyPr/>
          <a:lstStyle/>
          <a:p>
            <a:r>
              <a:rPr lang="nb-NO" dirty="0" smtClean="0"/>
              <a:t>Resistens hos beboerne, brukerne og ansatte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15339" y="1643789"/>
            <a:ext cx="10515600" cy="423242"/>
          </a:xfrm>
        </p:spPr>
        <p:txBody>
          <a:bodyPr/>
          <a:lstStyle/>
          <a:p>
            <a:r>
              <a:rPr lang="nb-NO" dirty="0" smtClean="0"/>
              <a:t>Ikke noe statisk men en foranderlig prosess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Alle har bakterier i magen som vi trenger for å overlever</a:t>
            </a:r>
          </a:p>
          <a:p>
            <a:r>
              <a:rPr lang="nb-NO" dirty="0" smtClean="0"/>
              <a:t>Noen ganger er noen av disse resistente mikrober </a:t>
            </a:r>
          </a:p>
          <a:p>
            <a:r>
              <a:rPr lang="nb-NO" dirty="0" smtClean="0"/>
              <a:t>Dette gir i prinsippet ikke noe utslag for sykdom (bærerskap)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0785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ESBL/VRE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ESBL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>
                <a:solidFill>
                  <a:srgbClr val="FF0000"/>
                </a:solidFill>
              </a:rPr>
              <a:t>E</a:t>
            </a:r>
            <a:r>
              <a:rPr lang="en-US" sz="2400" dirty="0" err="1"/>
              <a:t>xtendet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pectrum </a:t>
            </a:r>
            <a:r>
              <a:rPr lang="en-US" sz="2400" dirty="0" err="1">
                <a:solidFill>
                  <a:srgbClr val="FF0000"/>
                </a:solidFill>
              </a:rPr>
              <a:t>B</a:t>
            </a:r>
            <a:r>
              <a:rPr lang="en-US" sz="2400" dirty="0" err="1"/>
              <a:t>eta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dirty="0" err="1"/>
              <a:t>actamase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smtClean="0"/>
              <a:t>Gram-</a:t>
            </a:r>
            <a:r>
              <a:rPr lang="en-US" sz="2400" dirty="0" err="1" smtClean="0"/>
              <a:t>neg</a:t>
            </a:r>
            <a:r>
              <a:rPr lang="en-US" sz="2400" dirty="0" smtClean="0"/>
              <a:t> </a:t>
            </a:r>
            <a:r>
              <a:rPr lang="en-US" sz="2400" dirty="0" err="1"/>
              <a:t>bakterier</a:t>
            </a:r>
            <a:r>
              <a:rPr lang="en-US" sz="2400" dirty="0"/>
              <a:t> (e-coli, </a:t>
            </a:r>
            <a:r>
              <a:rPr lang="en-US" sz="2400" dirty="0" err="1"/>
              <a:t>klebsiella</a:t>
            </a:r>
            <a:r>
              <a:rPr lang="en-US" sz="2400" dirty="0"/>
              <a:t> </a:t>
            </a:r>
            <a:r>
              <a:rPr lang="en-US" sz="2400" dirty="0" smtClean="0"/>
              <a:t>…)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VRE</a:t>
            </a:r>
            <a:r>
              <a:rPr lang="en-US" sz="2400" dirty="0"/>
              <a:t> = </a:t>
            </a:r>
            <a:r>
              <a:rPr lang="en-US" sz="2400" dirty="0" err="1">
                <a:solidFill>
                  <a:srgbClr val="FF0000"/>
                </a:solidFill>
              </a:rPr>
              <a:t>V</a:t>
            </a:r>
            <a:r>
              <a:rPr lang="en-US" sz="2400" dirty="0" err="1"/>
              <a:t>ancomycin</a:t>
            </a:r>
            <a:r>
              <a:rPr lang="en-US" sz="2400" dirty="0" err="1">
                <a:solidFill>
                  <a:srgbClr val="FF0000"/>
                </a:solidFill>
              </a:rPr>
              <a:t>r</a:t>
            </a:r>
            <a:r>
              <a:rPr lang="en-US" sz="2400" dirty="0" err="1"/>
              <a:t>esistente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</a:t>
            </a:r>
            <a:r>
              <a:rPr lang="en-US" sz="2400" dirty="0" err="1"/>
              <a:t>nterokokker</a:t>
            </a:r>
            <a:r>
              <a:rPr lang="en-US" sz="2400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5745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Rengjøring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nb-NO" sz="2300" dirty="0"/>
              <a:t>Rengjøring av rommet og håndtering av tekstiler på rommet gjøres i tråd med de rutiner som ligger under sykehjemmets prosedyrer for kontaktsmitte.</a:t>
            </a:r>
          </a:p>
          <a:p>
            <a:pPr lvl="2"/>
            <a:r>
              <a:rPr lang="nb-NO" sz="1800" dirty="0"/>
              <a:t>Vi anbefaler at rommet rengjøres daglig </a:t>
            </a:r>
            <a:endParaRPr lang="nb-NO" sz="1800" dirty="0" smtClean="0"/>
          </a:p>
          <a:p>
            <a:pPr lvl="2"/>
            <a:r>
              <a:rPr lang="nb-NO" sz="1800" dirty="0" smtClean="0"/>
              <a:t>Det </a:t>
            </a:r>
            <a:r>
              <a:rPr lang="nb-NO" sz="1800" dirty="0"/>
              <a:t>bør legges ekstra vekt på rengjøring av toalett og av </a:t>
            </a:r>
            <a:r>
              <a:rPr lang="nb-NO" sz="1800" dirty="0" smtClean="0"/>
              <a:t>kontaktpunkter, seng, nattbord, og annet inventar i beboerens nærhet (etter </a:t>
            </a:r>
            <a:r>
              <a:rPr lang="nb-NO" sz="1800" dirty="0"/>
              <a:t>sykehjemmets prosedyrer...)</a:t>
            </a:r>
          </a:p>
          <a:p>
            <a:r>
              <a:rPr lang="nb-NO" sz="2300" dirty="0"/>
              <a:t>Brukte tekstiler </a:t>
            </a:r>
          </a:p>
          <a:p>
            <a:pPr lvl="2"/>
            <a:r>
              <a:rPr lang="nb-NO" sz="1800" dirty="0"/>
              <a:t>Tøy fra sykehjem håndteres som smittetøy vaskes på 85 grader</a:t>
            </a:r>
          </a:p>
          <a:p>
            <a:pPr lvl="2"/>
            <a:r>
              <a:rPr lang="nb-NO" sz="1800" dirty="0"/>
              <a:t>Privat tøy vaskes separat på høyest temperatur dette tøy tåler med </a:t>
            </a:r>
            <a:r>
              <a:rPr lang="nb-NO" sz="1800" dirty="0" smtClean="0"/>
              <a:t>forvask 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>
                <a:solidFill>
                  <a:schemeClr val="bg2">
                    <a:lumMod val="25000"/>
                  </a:schemeClr>
                </a:solidFill>
              </a:rPr>
              <a:t>Ev. legges i </a:t>
            </a:r>
            <a:r>
              <a:rPr lang="nb-NO" sz="1800" dirty="0" err="1">
                <a:solidFill>
                  <a:schemeClr val="bg2">
                    <a:lumMod val="25000"/>
                  </a:schemeClr>
                </a:solidFill>
              </a:rPr>
              <a:t>Virkon</a:t>
            </a:r>
            <a:r>
              <a:rPr lang="nb-NO" sz="1800" dirty="0">
                <a:solidFill>
                  <a:schemeClr val="bg2">
                    <a:lumMod val="25000"/>
                  </a:schemeClr>
                </a:solidFill>
              </a:rPr>
              <a:t> (men test ut om </a:t>
            </a:r>
            <a:r>
              <a:rPr lang="nb-NO" sz="1800" dirty="0" err="1">
                <a:solidFill>
                  <a:schemeClr val="bg2">
                    <a:lumMod val="25000"/>
                  </a:schemeClr>
                </a:solidFill>
              </a:rPr>
              <a:t>tøyet</a:t>
            </a:r>
            <a:r>
              <a:rPr lang="nb-NO" sz="1800" dirty="0">
                <a:solidFill>
                  <a:schemeClr val="bg2">
                    <a:lumMod val="25000"/>
                  </a:schemeClr>
                </a:solidFill>
              </a:rPr>
              <a:t> tåler det).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029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Tjenesten i hjemmet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10515600" cy="423321"/>
          </a:xfrm>
        </p:spPr>
        <p:txBody>
          <a:bodyPr/>
          <a:lstStyle/>
          <a:p>
            <a:r>
              <a:rPr lang="nb-NO" dirty="0"/>
              <a:t>Bruk på basale smittevernrutiner hos alle brukerne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nb-NO" sz="2400" dirty="0"/>
              <a:t>Ingen tiltak når man bare ha en besøk f.eks. samtale, fylle medisiner...</a:t>
            </a:r>
          </a:p>
          <a:p>
            <a:r>
              <a:rPr lang="nb-NO" sz="2400" dirty="0"/>
              <a:t>Ved stell av brukeren eller sårstell, bruk stellefrakk og hansker</a:t>
            </a:r>
          </a:p>
          <a:p>
            <a:r>
              <a:rPr lang="nb-NO" sz="2400" dirty="0"/>
              <a:t>Husk </a:t>
            </a:r>
            <a:r>
              <a:rPr lang="nb-NO" sz="2400" dirty="0" smtClean="0"/>
              <a:t>håndhygiene!</a:t>
            </a:r>
          </a:p>
          <a:p>
            <a:r>
              <a:rPr lang="nb-NO" sz="2400" dirty="0" smtClean="0"/>
              <a:t>Brukte </a:t>
            </a:r>
            <a:r>
              <a:rPr lang="nb-NO" sz="2400" dirty="0"/>
              <a:t>stellefrakk og hansker kan emballeres i plastpose og legges i vanlig restavfall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smtClean="0"/>
              <a:t>Ingen </a:t>
            </a:r>
            <a:r>
              <a:rPr lang="nb-NO" sz="2400" dirty="0"/>
              <a:t>spesielle </a:t>
            </a:r>
            <a:r>
              <a:rPr lang="nb-NO" sz="2400" dirty="0" smtClean="0"/>
              <a:t>tiltak for </a:t>
            </a:r>
            <a:r>
              <a:rPr lang="nb-NO" sz="2400" dirty="0"/>
              <a:t>renhold i hjemmet </a:t>
            </a:r>
            <a:r>
              <a:rPr lang="nb-NO" sz="2400" dirty="0" smtClean="0"/>
              <a:t>også her gjelder basale smittevernrutiner for alle brukerne</a:t>
            </a:r>
          </a:p>
          <a:p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7303882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Informasjon!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err="1" smtClean="0"/>
              <a:t>fff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nb-NO" sz="3200" b="1" dirty="0" smtClean="0">
                <a:solidFill>
                  <a:srgbClr val="FF0000"/>
                </a:solidFill>
              </a:rPr>
              <a:t> Pasientjournal </a:t>
            </a:r>
            <a:r>
              <a:rPr lang="nb-NO" sz="3200" b="1" dirty="0">
                <a:solidFill>
                  <a:srgbClr val="FF0000"/>
                </a:solidFill>
              </a:rPr>
              <a:t>merkes!!!</a:t>
            </a:r>
          </a:p>
          <a:p>
            <a:pPr lvl="1"/>
            <a:r>
              <a:rPr lang="nb-NO" sz="3200" dirty="0" smtClean="0"/>
              <a:t> Varsling </a:t>
            </a:r>
            <a:r>
              <a:rPr lang="nb-NO" sz="3200" dirty="0"/>
              <a:t>av:</a:t>
            </a:r>
          </a:p>
          <a:p>
            <a:pPr lvl="2"/>
            <a:r>
              <a:rPr lang="nb-NO" sz="2300" dirty="0" smtClean="0"/>
              <a:t> Behandlende </a:t>
            </a:r>
            <a:r>
              <a:rPr lang="nb-NO" sz="2300" dirty="0"/>
              <a:t>lege</a:t>
            </a:r>
          </a:p>
          <a:p>
            <a:pPr lvl="2"/>
            <a:r>
              <a:rPr lang="nb-NO" sz="2300" dirty="0" smtClean="0"/>
              <a:t> Sykehus </a:t>
            </a:r>
            <a:r>
              <a:rPr lang="nb-NO" sz="2300" dirty="0"/>
              <a:t>ved innleggelse </a:t>
            </a:r>
          </a:p>
          <a:p>
            <a:pPr lvl="2"/>
            <a:r>
              <a:rPr lang="nb-NO" sz="2300" dirty="0" smtClean="0"/>
              <a:t> Andre </a:t>
            </a:r>
            <a:r>
              <a:rPr lang="nb-NO" sz="2300" dirty="0"/>
              <a:t>avdelinger eller andre sykehjem ved flytting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50133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Tiltak ESBL/VRE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nb-NO" dirty="0">
                <a:solidFill>
                  <a:srgbClr val="92D050"/>
                </a:solidFill>
              </a:rPr>
              <a:t>Basale smittevernrutiner</a:t>
            </a:r>
            <a:br>
              <a:rPr lang="nb-NO" dirty="0">
                <a:solidFill>
                  <a:srgbClr val="92D050"/>
                </a:solidFill>
              </a:rPr>
            </a:br>
            <a:endParaRPr lang="nb-NO" dirty="0">
              <a:solidFill>
                <a:srgbClr val="92D050"/>
              </a:solidFill>
            </a:endParaRPr>
          </a:p>
          <a:p>
            <a:pPr lvl="0"/>
            <a:r>
              <a:rPr lang="nb-NO" sz="4400" dirty="0">
                <a:solidFill>
                  <a:srgbClr val="FFC000"/>
                </a:solidFill>
              </a:rPr>
              <a:t>Basale smittevernrutiner</a:t>
            </a:r>
            <a:br>
              <a:rPr lang="nb-NO" sz="4400" dirty="0">
                <a:solidFill>
                  <a:srgbClr val="FFC000"/>
                </a:solidFill>
              </a:rPr>
            </a:br>
            <a:endParaRPr lang="nb-NO" sz="4400" dirty="0">
              <a:solidFill>
                <a:srgbClr val="FFC000"/>
              </a:solidFill>
            </a:endParaRPr>
          </a:p>
          <a:p>
            <a:r>
              <a:rPr lang="nb-NO" sz="5400" b="1" dirty="0">
                <a:solidFill>
                  <a:srgbClr val="FF0000"/>
                </a:solidFill>
              </a:rPr>
              <a:t>Basale smittevernrutiner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5924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1218795"/>
          </a:xfrm>
        </p:spPr>
        <p:txBody>
          <a:bodyPr/>
          <a:lstStyle/>
          <a:p>
            <a:pPr algn="ctr"/>
            <a:r>
              <a:rPr lang="nb-NO" sz="8800" dirty="0" smtClean="0"/>
              <a:t>Takk for i dag!</a:t>
            </a:r>
            <a:endParaRPr lang="nb-NO" sz="8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151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 smtClean="0"/>
              <a:t>Antibiotikahistorien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90" y="1877081"/>
            <a:ext cx="8120876" cy="4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32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87" y="1527429"/>
            <a:ext cx="8902503" cy="50404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339" y="250670"/>
            <a:ext cx="10515600" cy="1087349"/>
          </a:xfrm>
        </p:spPr>
        <p:txBody>
          <a:bodyPr/>
          <a:lstStyle/>
          <a:p>
            <a:pPr algn="ctr"/>
            <a:r>
              <a:rPr lang="nb-NO" sz="3200" dirty="0"/>
              <a:t>Moderne medisinsk behandling er avhengig </a:t>
            </a:r>
            <a:r>
              <a:rPr lang="nb-NO" sz="3200" dirty="0" smtClean="0"/>
              <a:t>av effektive</a:t>
            </a:r>
            <a:r>
              <a:rPr lang="nb-NO" dirty="0" smtClean="0"/>
              <a:t> </a:t>
            </a:r>
            <a:r>
              <a:rPr lang="nb-NO" sz="3200" dirty="0"/>
              <a:t>antibiotika – noen eksempler</a:t>
            </a:r>
            <a:r>
              <a:rPr lang="nb-NO" sz="3200" dirty="0" smtClean="0"/>
              <a:t>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3973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solidFill>
                  <a:srgbClr val="154987"/>
                </a:solidFill>
                <a:latin typeface="Arial" charset="0"/>
                <a:cs typeface="Arial" pitchFamily="34" charset="0"/>
              </a:rPr>
              <a:t>En </a:t>
            </a:r>
            <a:r>
              <a:rPr lang="nb-NO" altLang="nb-NO" sz="2400" dirty="0">
                <a:solidFill>
                  <a:srgbClr val="154987"/>
                </a:solidFill>
                <a:latin typeface="Arial" charset="0"/>
                <a:cs typeface="Arial" pitchFamily="34" charset="0"/>
              </a:rPr>
              <a:t>(makro- og mikro-)</a:t>
            </a:r>
            <a:r>
              <a:rPr lang="nb-NO" altLang="nb-NO" dirty="0">
                <a:solidFill>
                  <a:srgbClr val="154987"/>
                </a:solidFill>
                <a:latin typeface="Arial" charset="0"/>
                <a:cs typeface="Arial" pitchFamily="34" charset="0"/>
              </a:rPr>
              <a:t>verden i endring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b-NO" altLang="nb-NO" sz="2800" dirty="0">
                <a:solidFill>
                  <a:srgbClr val="154987"/>
                </a:solidFill>
                <a:latin typeface="Arial" charset="0"/>
                <a:cs typeface="Arial" pitchFamily="34" charset="0"/>
              </a:rPr>
              <a:t>Sterkt økende forekomst i verden, men også økende i Norden og Norge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nb-NO" altLang="nb-NO" sz="2400" dirty="0">
                <a:solidFill>
                  <a:srgbClr val="154987"/>
                </a:solidFill>
                <a:latin typeface="Arial" charset="0"/>
                <a:cs typeface="Arial" pitchFamily="34" charset="0"/>
              </a:rPr>
              <a:t>Økende utvikling og seleksjon av resistente bakterier</a:t>
            </a:r>
          </a:p>
          <a:p>
            <a:pPr lvl="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154987"/>
                </a:solidFill>
                <a:latin typeface="Arial Unicode MS" pitchFamily="34" charset="-128"/>
              </a:rPr>
              <a:t>Kinoloner</a:t>
            </a:r>
          </a:p>
          <a:p>
            <a:pPr lvl="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154987"/>
                </a:solidFill>
                <a:latin typeface="Arial Unicode MS" pitchFamily="34" charset="-128"/>
              </a:rPr>
              <a:t>3. og 4. generasjon </a:t>
            </a:r>
            <a:r>
              <a:rPr lang="nb-NO" altLang="nb-NO" sz="1600" dirty="0" err="1">
                <a:solidFill>
                  <a:srgbClr val="154987"/>
                </a:solidFill>
                <a:latin typeface="Arial Unicode MS" pitchFamily="34" charset="-128"/>
              </a:rPr>
              <a:t>cefalosporiner</a:t>
            </a:r>
            <a:r>
              <a:rPr lang="nb-NO" altLang="nb-NO" sz="1600" dirty="0">
                <a:solidFill>
                  <a:srgbClr val="154987"/>
                </a:solidFill>
                <a:latin typeface="Arial Unicode MS" pitchFamily="34" charset="-128"/>
              </a:rPr>
              <a:t> </a:t>
            </a:r>
          </a:p>
          <a:p>
            <a:pPr lvl="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154987"/>
                </a:solidFill>
                <a:latin typeface="Arial Unicode MS" pitchFamily="34" charset="-128"/>
              </a:rPr>
              <a:t>Makrolider</a:t>
            </a:r>
          </a:p>
          <a:p>
            <a:pPr lvl="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1600" dirty="0" err="1">
                <a:solidFill>
                  <a:srgbClr val="154987"/>
                </a:solidFill>
                <a:latin typeface="Arial Unicode MS" pitchFamily="34" charset="-128"/>
              </a:rPr>
              <a:t>Glykopeptider</a:t>
            </a:r>
            <a:r>
              <a:rPr lang="nb-NO" altLang="nb-NO" sz="1600" dirty="0">
                <a:solidFill>
                  <a:srgbClr val="154987"/>
                </a:solidFill>
                <a:latin typeface="Arial Unicode MS" pitchFamily="34" charset="-128"/>
              </a:rPr>
              <a:t> (Karbohydratantibiotika)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0284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459" y="718428"/>
            <a:ext cx="10515600" cy="664797"/>
          </a:xfrm>
        </p:spPr>
        <p:txBody>
          <a:bodyPr/>
          <a:lstStyle/>
          <a:p>
            <a:r>
              <a:rPr lang="nb-NO" sz="4800" dirty="0"/>
              <a:t>Årsaker til økende forekomst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buClr>
                <a:srgbClr val="EE756A"/>
              </a:buClr>
            </a:pPr>
            <a:r>
              <a:rPr lang="nb-NO" sz="2400" dirty="0">
                <a:solidFill>
                  <a:srgbClr val="003871"/>
                </a:solidFill>
              </a:rPr>
              <a:t>Hovedårsak til resistensutvikling: Høyt forbruk av antibiotika</a:t>
            </a:r>
          </a:p>
          <a:p>
            <a:pPr lvl="0">
              <a:buClr>
                <a:srgbClr val="EE756A"/>
              </a:buClr>
            </a:pPr>
            <a:r>
              <a:rPr lang="nb-NO" sz="2400" dirty="0">
                <a:solidFill>
                  <a:srgbClr val="003871"/>
                </a:solidFill>
              </a:rPr>
              <a:t>Hovedårsaker til spredning av resistente bakterier globalt: Reisevirksomhet og manglende/ lite effektive smitteverntiltak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t="9957"/>
          <a:stretch/>
        </p:blipFill>
        <p:spPr>
          <a:xfrm>
            <a:off x="7276482" y="3264762"/>
            <a:ext cx="3383280" cy="31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7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ESBL/VRE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15339" y="1363702"/>
            <a:ext cx="10515600" cy="1269963"/>
          </a:xfrm>
        </p:spPr>
        <p:txBody>
          <a:bodyPr/>
          <a:lstStyle/>
          <a:p>
            <a:pPr algn="ctr"/>
            <a:r>
              <a:rPr lang="nb-NO" altLang="nb-NO" dirty="0">
                <a:solidFill>
                  <a:srgbClr val="800000"/>
                </a:solidFill>
                <a:latin typeface="Arial Unicode MS" pitchFamily="34" charset="-128"/>
              </a:rPr>
              <a:t>Mål: ESBL og VRE skal ikke etablere seg og bli en fast del av bakteriefloraen ved norske sykehus og sykehjem</a:t>
            </a:r>
            <a:endParaRPr lang="nb-NO" altLang="nb-NO" dirty="0">
              <a:solidFill>
                <a:srgbClr val="154987"/>
              </a:solidFill>
              <a:latin typeface="Arial Unicode MS" pitchFamily="34" charset="-128"/>
            </a:endParaRPr>
          </a:p>
          <a:p>
            <a:endParaRPr lang="nb-NO" dirty="0"/>
          </a:p>
        </p:txBody>
      </p:sp>
      <p:pic>
        <p:nvPicPr>
          <p:cNvPr id="5" name="Picture 4" descr="ecol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14" y="2633665"/>
            <a:ext cx="2983250" cy="241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523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Hvorfor bekymre seg?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Økt morbiditet og mortalitet</a:t>
            </a:r>
          </a:p>
          <a:p>
            <a:r>
              <a:rPr lang="nb-NO" dirty="0"/>
              <a:t>Infeksjon med resistente mikrober er vanskelige å behandle</a:t>
            </a:r>
          </a:p>
          <a:p>
            <a:r>
              <a:rPr lang="nb-NO" dirty="0"/>
              <a:t>…og behandlingen driver resistensutvikling</a:t>
            </a:r>
          </a:p>
          <a:p>
            <a:pPr lvl="1"/>
            <a:r>
              <a:rPr lang="nb-NO" dirty="0" err="1"/>
              <a:t>Enterokokker</a:t>
            </a:r>
            <a:r>
              <a:rPr lang="nb-NO" dirty="0"/>
              <a:t> er gode til å erverve resistens mot flere typer antibiotika</a:t>
            </a:r>
          </a:p>
          <a:p>
            <a:pPr lvl="1"/>
            <a:r>
              <a:rPr lang="nb-NO" dirty="0"/>
              <a:t>…og overføre resistens til andre bakterier i sin nisje (VRSA) </a:t>
            </a:r>
          </a:p>
          <a:p>
            <a:r>
              <a:rPr lang="nb-NO" dirty="0"/>
              <a:t>Dyrt: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10" y="4163221"/>
            <a:ext cx="5297877" cy="134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7622681" y="4110917"/>
            <a:ext cx="3976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nb-NO" sz="2200" dirty="0">
                <a:solidFill>
                  <a:schemeClr val="dk1"/>
                </a:solidFill>
              </a:rPr>
              <a:t>direkte kostnader 2008 – 60524 euros </a:t>
            </a:r>
            <a:r>
              <a:rPr lang="nb-NO" sz="2200" dirty="0" err="1">
                <a:solidFill>
                  <a:schemeClr val="dk1"/>
                </a:solidFill>
              </a:rPr>
              <a:t>with</a:t>
            </a:r>
            <a:r>
              <a:rPr lang="nb-NO" sz="2200" dirty="0">
                <a:solidFill>
                  <a:schemeClr val="dk1"/>
                </a:solidFill>
              </a:rPr>
              <a:t> loss of </a:t>
            </a:r>
            <a:r>
              <a:rPr lang="nb-NO" sz="2200" dirty="0" err="1">
                <a:solidFill>
                  <a:schemeClr val="dk1"/>
                </a:solidFill>
              </a:rPr>
              <a:t>income</a:t>
            </a:r>
            <a:r>
              <a:rPr lang="nb-NO" sz="2200" dirty="0">
                <a:solidFill>
                  <a:schemeClr val="dk1"/>
                </a:solidFill>
              </a:rPr>
              <a:t> </a:t>
            </a:r>
            <a:r>
              <a:rPr lang="nb-NO" sz="2200" dirty="0" err="1">
                <a:solidFill>
                  <a:schemeClr val="dk1"/>
                </a:solidFill>
              </a:rPr>
              <a:t>set</a:t>
            </a:r>
            <a:r>
              <a:rPr lang="nb-NO" sz="2200" dirty="0">
                <a:solidFill>
                  <a:schemeClr val="dk1"/>
                </a:solidFill>
              </a:rPr>
              <a:t> at 110915 euros -Dette var 13 pasienter!</a:t>
            </a:r>
            <a:endParaRPr lang="en-GB"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4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9E6DF"/>
      </a:lt2>
      <a:accent1>
        <a:srgbClr val="CFC4B6"/>
      </a:accent1>
      <a:accent2>
        <a:srgbClr val="6796A7"/>
      </a:accent2>
      <a:accent3>
        <a:srgbClr val="B32C5B"/>
      </a:accent3>
      <a:accent4>
        <a:srgbClr val="EE756A"/>
      </a:accent4>
      <a:accent5>
        <a:srgbClr val="5A1646"/>
      </a:accent5>
      <a:accent6>
        <a:srgbClr val="3A3B63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HI_PPT_Mal_08_2018.potx [Skrivebeskyttet]" id="{5BFF2CF0-86AB-4F3A-9000-C256A60BB98F}" vid="{6773030F-7655-433C-98B9-91AF9D4F40B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EC19D615AC3748B5323C2DFBC5D0BD" ma:contentTypeVersion="5" ma:contentTypeDescription="Opprett et nytt dokument." ma:contentTypeScope="" ma:versionID="9de626ebdec54095d4da1d1dcb065e6e">
  <xsd:schema xmlns:xsd="http://www.w3.org/2001/XMLSchema" xmlns:xs="http://www.w3.org/2001/XMLSchema" xmlns:p="http://schemas.microsoft.com/office/2006/metadata/properties" xmlns:ns1="http://schemas.microsoft.com/sharepoint/v3" xmlns:ns2="1efd57d9-e196-426d-8733-cdf19f155125" targetNamespace="http://schemas.microsoft.com/office/2006/metadata/properties" ma:root="true" ma:fieldsID="821d6c4b966d1955c56f2f1943c6653a" ns1:_="" ns2:_="">
    <xsd:import namespace="http://schemas.microsoft.com/sharepoint/v3"/>
    <xsd:import namespace="1efd57d9-e196-426d-8733-cdf19f15512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5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d57d9-e196-426d-8733-cdf19f155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A8F8B1-BB55-4D4C-929A-14A482875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fd57d9-e196-426d-8733-cdf19f155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46865C-BFFC-4E3E-9CD0-73F52EC79FD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efd57d9-e196-426d-8733-cdf19f155125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20B9CB-1E4D-47B3-928A-15FAE68F16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2018Håndtering av MRSA og multiresistente bakterier sykehjem</Template>
  <TotalTime>931</TotalTime>
  <Words>927</Words>
  <Application>Microsoft Office PowerPoint</Application>
  <PresentationFormat>Widescreen</PresentationFormat>
  <Paragraphs>167</Paragraphs>
  <Slides>34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41" baseType="lpstr">
      <vt:lpstr>Arial Unicode MS</vt:lpstr>
      <vt:lpstr>ＭＳ Ｐゴシック</vt:lpstr>
      <vt:lpstr>Arial</vt:lpstr>
      <vt:lpstr>Bookman Old Style</vt:lpstr>
      <vt:lpstr>Calibri</vt:lpstr>
      <vt:lpstr>Times New Roman</vt:lpstr>
      <vt:lpstr>Office-tema</vt:lpstr>
      <vt:lpstr>PowerPoint-presentasjon</vt:lpstr>
      <vt:lpstr>Innhold</vt:lpstr>
      <vt:lpstr>ESBL/VRE</vt:lpstr>
      <vt:lpstr>Antibiotikahistorien</vt:lpstr>
      <vt:lpstr>Moderne medisinsk behandling er avhengig av effektive antibiotika – noen eksempler:</vt:lpstr>
      <vt:lpstr>En (makro- og mikro-)verden i endring</vt:lpstr>
      <vt:lpstr>Årsaker til økende forekomst</vt:lpstr>
      <vt:lpstr>ESBL/VRE</vt:lpstr>
      <vt:lpstr>Hvorfor bekymre seg?</vt:lpstr>
      <vt:lpstr>Hva er ESBL</vt:lpstr>
      <vt:lpstr>Forekomst av ESBLCARBA i verden</vt:lpstr>
      <vt:lpstr>Forekomst av ESBL </vt:lpstr>
      <vt:lpstr>Forekomst av ESBL</vt:lpstr>
      <vt:lpstr>Forekomst av ESBLcarba</vt:lpstr>
      <vt:lpstr>ESBL i Norge</vt:lpstr>
      <vt:lpstr>Forekomst av ESBLcarba i Norge</vt:lpstr>
      <vt:lpstr>Hva er VRE</vt:lpstr>
      <vt:lpstr>Meldingsrutiner av VRE</vt:lpstr>
      <vt:lpstr>VRE</vt:lpstr>
      <vt:lpstr>VRE (Vancomycin Resistente Enterokokker) i Norge</vt:lpstr>
      <vt:lpstr>ESBL</vt:lpstr>
      <vt:lpstr>VRE</vt:lpstr>
      <vt:lpstr>ESBL/VRE</vt:lpstr>
      <vt:lpstr>Hva skal vi så gjøre på sykehjem?</vt:lpstr>
      <vt:lpstr>Behandling uansett smittestatus</vt:lpstr>
      <vt:lpstr>Isolering på sykehjem</vt:lpstr>
      <vt:lpstr>Direkte tiltak ved ESBL/VRE på sykehjem</vt:lpstr>
      <vt:lpstr>Ekstra tiltak </vt:lpstr>
      <vt:lpstr>Resistens hos beboerne, brukerne og ansatte</vt:lpstr>
      <vt:lpstr>Rengjøring</vt:lpstr>
      <vt:lpstr>Tjenesten i hjemmet</vt:lpstr>
      <vt:lpstr>Informasjon!</vt:lpstr>
      <vt:lpstr>Tiltak ESBL/VRE</vt:lpstr>
      <vt:lpstr>Takk for i dag!</vt:lpstr>
    </vt:vector>
  </TitlesOfParts>
  <Company>FHI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Bentele, Horst</dc:creator>
  <cp:lastModifiedBy>Bentele, Horst</cp:lastModifiedBy>
  <cp:revision>49</cp:revision>
  <dcterms:created xsi:type="dcterms:W3CDTF">2018-09-20T05:25:29Z</dcterms:created>
  <dcterms:modified xsi:type="dcterms:W3CDTF">2019-04-11T10:31:54Z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0x01010016EC19D615AC3748B5323C2DFBC5D0BD</vt:lpwstr>
  </property>
</Properties>
</file>