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74" r:id="rId4"/>
    <p:sldId id="275" r:id="rId5"/>
    <p:sldId id="264" r:id="rId6"/>
    <p:sldId id="291" r:id="rId7"/>
    <p:sldId id="266" r:id="rId8"/>
    <p:sldId id="268" r:id="rId9"/>
    <p:sldId id="272" r:id="rId10"/>
    <p:sldId id="273" r:id="rId11"/>
    <p:sldId id="277" r:id="rId12"/>
    <p:sldId id="293" r:id="rId13"/>
    <p:sldId id="295" r:id="rId14"/>
    <p:sldId id="281" r:id="rId15"/>
    <p:sldId id="294" r:id="rId16"/>
    <p:sldId id="289" r:id="rId17"/>
    <p:sldId id="292" r:id="rId1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8458D-418C-497B-B49C-47CBACD524C2}" type="datetimeFigureOut">
              <a:rPr lang="nn-NO" smtClean="0"/>
              <a:t>07.03.2018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78E8C-649C-4A2B-BCA5-6B76BD4891B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0404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A63E-3BAD-4A17-9EEA-0550D07ECE5C}" type="datetimeFigureOut">
              <a:rPr lang="nn-NO" smtClean="0"/>
              <a:t>07.03.2018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ED51-60CF-4DCB-BF59-19DDEA6187B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4426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A63E-3BAD-4A17-9EEA-0550D07ECE5C}" type="datetimeFigureOut">
              <a:rPr lang="nn-NO" smtClean="0"/>
              <a:t>07.03.2018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ED51-60CF-4DCB-BF59-19DDEA6187B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4794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A63E-3BAD-4A17-9EEA-0550D07ECE5C}" type="datetimeFigureOut">
              <a:rPr lang="nn-NO" smtClean="0"/>
              <a:t>07.03.2018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ED51-60CF-4DCB-BF59-19DDEA6187B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2061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A63E-3BAD-4A17-9EEA-0550D07ECE5C}" type="datetimeFigureOut">
              <a:rPr lang="nn-NO" smtClean="0"/>
              <a:t>07.03.2018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ED51-60CF-4DCB-BF59-19DDEA6187B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5761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A63E-3BAD-4A17-9EEA-0550D07ECE5C}" type="datetimeFigureOut">
              <a:rPr lang="nn-NO" smtClean="0"/>
              <a:t>07.03.2018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ED51-60CF-4DCB-BF59-19DDEA6187B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9684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A63E-3BAD-4A17-9EEA-0550D07ECE5C}" type="datetimeFigureOut">
              <a:rPr lang="nn-NO" smtClean="0"/>
              <a:t>07.03.2018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ED51-60CF-4DCB-BF59-19DDEA6187B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1050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A63E-3BAD-4A17-9EEA-0550D07ECE5C}" type="datetimeFigureOut">
              <a:rPr lang="nn-NO" smtClean="0"/>
              <a:t>07.03.2018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ED51-60CF-4DCB-BF59-19DDEA6187B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9560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A63E-3BAD-4A17-9EEA-0550D07ECE5C}" type="datetimeFigureOut">
              <a:rPr lang="nn-NO" smtClean="0"/>
              <a:t>07.03.2018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ED51-60CF-4DCB-BF59-19DDEA6187B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267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A63E-3BAD-4A17-9EEA-0550D07ECE5C}" type="datetimeFigureOut">
              <a:rPr lang="nn-NO" smtClean="0"/>
              <a:t>07.03.2018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ED51-60CF-4DCB-BF59-19DDEA6187B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4567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A63E-3BAD-4A17-9EEA-0550D07ECE5C}" type="datetimeFigureOut">
              <a:rPr lang="nn-NO" smtClean="0"/>
              <a:t>07.03.2018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ED51-60CF-4DCB-BF59-19DDEA6187B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2746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A63E-3BAD-4A17-9EEA-0550D07ECE5C}" type="datetimeFigureOut">
              <a:rPr lang="nn-NO" smtClean="0"/>
              <a:t>07.03.2018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ED51-60CF-4DCB-BF59-19DDEA6187B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486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AA63E-3BAD-4A17-9EEA-0550D07ECE5C}" type="datetimeFigureOut">
              <a:rPr lang="nn-NO" smtClean="0"/>
              <a:t>07.03.2018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5ED51-60CF-4DCB-BF59-19DDEA6187B0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764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601"/>
            <a:ext cx="9144000" cy="5768797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0" y="3991088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72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NORPAL</a:t>
            </a:r>
          </a:p>
          <a:p>
            <a:pPr algn="ctr"/>
            <a:r>
              <a:rPr lang="nn-NO" sz="36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- ein plan for palliasjon i Nordfjord</a:t>
            </a:r>
          </a:p>
          <a:p>
            <a:pPr algn="ctr"/>
            <a:endParaRPr lang="nn-NO" sz="4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t="19201" r="51954" b="11222"/>
          <a:stretch/>
        </p:blipFill>
        <p:spPr bwMode="auto">
          <a:xfrm>
            <a:off x="1691680" y="332656"/>
            <a:ext cx="532859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pil 4"/>
          <p:cNvCxnSpPr/>
          <p:nvPr/>
        </p:nvCxnSpPr>
        <p:spPr>
          <a:xfrm flipH="1">
            <a:off x="4572000" y="1628800"/>
            <a:ext cx="2376264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836712"/>
            <a:ext cx="16383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Barn som pårørende</a:t>
            </a:r>
            <a:endParaRPr lang="nn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1043608" y="1628800"/>
            <a:ext cx="741682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- Fagdag i oktober 2016, barn som pårørende.</a:t>
            </a:r>
          </a:p>
          <a:p>
            <a:r>
              <a:rPr lang="nb-NO" sz="2000" dirty="0" smtClean="0"/>
              <a:t>Budskap fra Trond Aare: «hadde vi bare hatt ett telefonnummer i hver kommune»</a:t>
            </a:r>
          </a:p>
          <a:p>
            <a:endParaRPr lang="nb-NO" sz="2000" dirty="0"/>
          </a:p>
          <a:p>
            <a:r>
              <a:rPr lang="nb-NO" sz="2000" dirty="0" smtClean="0"/>
              <a:t>- Møte med Turid Blålid (organisering, ansvarsfordeling, palliativ plan, Lærdal sitt prosjekt med barn som pårørende)</a:t>
            </a:r>
          </a:p>
          <a:p>
            <a:endParaRPr lang="nb-NO" sz="2000" dirty="0"/>
          </a:p>
          <a:p>
            <a:r>
              <a:rPr lang="nb-NO" sz="2000" dirty="0" smtClean="0"/>
              <a:t>-Sak til kommunalsjefene om </a:t>
            </a:r>
            <a:r>
              <a:rPr lang="nb-NO" sz="2000" b="1" dirty="0" smtClean="0"/>
              <a:t>ett telefonnummer</a:t>
            </a:r>
            <a:r>
              <a:rPr lang="nb-NO" sz="2000" dirty="0" smtClean="0"/>
              <a:t> og forslag om </a:t>
            </a:r>
            <a:r>
              <a:rPr lang="nb-NO" sz="2000" b="1" dirty="0" smtClean="0"/>
              <a:t>barneansvarlig</a:t>
            </a:r>
            <a:r>
              <a:rPr lang="nb-NO" sz="2000" dirty="0" smtClean="0"/>
              <a:t> i kommunene. </a:t>
            </a:r>
          </a:p>
          <a:p>
            <a:endParaRPr lang="nb-NO" sz="2000" dirty="0"/>
          </a:p>
          <a:p>
            <a:r>
              <a:rPr lang="nb-NO" sz="2000" dirty="0" smtClean="0"/>
              <a:t>- Fellesmøte med helsesøstrene </a:t>
            </a:r>
            <a:r>
              <a:rPr lang="nb-NO" sz="2000" smtClean="0"/>
              <a:t>i Nordfjord </a:t>
            </a:r>
            <a:endParaRPr lang="nb-NO" sz="2000" dirty="0" smtClean="0"/>
          </a:p>
          <a:p>
            <a:endParaRPr lang="nb-NO" sz="2000" dirty="0"/>
          </a:p>
          <a:p>
            <a:r>
              <a:rPr lang="nb-NO" sz="2000" dirty="0" smtClean="0"/>
              <a:t>Mål</a:t>
            </a:r>
            <a:r>
              <a:rPr lang="nb-NO" sz="2000" dirty="0"/>
              <a:t>: </a:t>
            </a:r>
            <a:endParaRPr lang="nn-NO" sz="2000" dirty="0"/>
          </a:p>
          <a:p>
            <a:r>
              <a:rPr lang="nb-NO" sz="2000" dirty="0"/>
              <a:t>A</a:t>
            </a:r>
            <a:r>
              <a:rPr lang="nb-NO" sz="2000" dirty="0" smtClean="0"/>
              <a:t>t </a:t>
            </a:r>
            <a:r>
              <a:rPr lang="nb-NO" sz="2000" dirty="0"/>
              <a:t>ein skal få system for å identifisere og kartlegge </a:t>
            </a:r>
            <a:r>
              <a:rPr lang="nb-NO" sz="2000" dirty="0" err="1"/>
              <a:t>familiar</a:t>
            </a:r>
            <a:r>
              <a:rPr lang="nb-NO" sz="2000" dirty="0"/>
              <a:t> som lever med </a:t>
            </a:r>
            <a:r>
              <a:rPr lang="nb-NO" sz="2000" dirty="0" err="1"/>
              <a:t>alvorleg</a:t>
            </a:r>
            <a:r>
              <a:rPr lang="nb-NO" sz="2000" dirty="0"/>
              <a:t> sjukdom. Slik at barn (0-18 år)som er </a:t>
            </a:r>
            <a:r>
              <a:rPr lang="nb-NO" sz="2000" dirty="0" err="1"/>
              <a:t>pårørande</a:t>
            </a:r>
            <a:r>
              <a:rPr lang="nb-NO" sz="2000" dirty="0"/>
              <a:t> skal få hjelp i </a:t>
            </a:r>
            <a:r>
              <a:rPr lang="nb-NO" sz="2000" dirty="0" err="1"/>
              <a:t>kommunane</a:t>
            </a:r>
            <a:r>
              <a:rPr lang="nb-NO" sz="2000" dirty="0"/>
              <a:t>. Både fagfolk og </a:t>
            </a:r>
            <a:r>
              <a:rPr lang="nb-NO" sz="2000" dirty="0" err="1"/>
              <a:t>familiar</a:t>
            </a:r>
            <a:r>
              <a:rPr lang="nb-NO" sz="2000" dirty="0"/>
              <a:t> skal kunne ta kontakt med noen på en enkel </a:t>
            </a:r>
            <a:r>
              <a:rPr lang="nb-NO" sz="2000" dirty="0" smtClean="0"/>
              <a:t>måte</a:t>
            </a:r>
            <a:r>
              <a:rPr lang="nb-NO" sz="2000" dirty="0"/>
              <a:t>.</a:t>
            </a:r>
            <a:endParaRPr lang="nn-NO" sz="2000" dirty="0"/>
          </a:p>
          <a:p>
            <a:r>
              <a:rPr lang="nb-NO" sz="2000" dirty="0"/>
              <a:t> </a:t>
            </a:r>
            <a:endParaRPr lang="nn-NO" sz="2000" dirty="0"/>
          </a:p>
          <a:p>
            <a:endParaRPr lang="nb-NO" dirty="0" smtClean="0"/>
          </a:p>
          <a:p>
            <a:endParaRPr lang="nb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3874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3" t="19892" r="20696" b="12919"/>
          <a:stretch/>
        </p:blipFill>
        <p:spPr bwMode="auto">
          <a:xfrm>
            <a:off x="1187624" y="620688"/>
            <a:ext cx="720080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018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t="26877" r="24658" b="30338"/>
          <a:stretch/>
        </p:blipFill>
        <p:spPr bwMode="auto">
          <a:xfrm>
            <a:off x="1475656" y="1268760"/>
            <a:ext cx="655272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2123728" y="332656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Rollen til barneansvarlig </a:t>
            </a:r>
            <a:endParaRPr lang="nn-NO" sz="2800" dirty="0"/>
          </a:p>
        </p:txBody>
      </p:sp>
    </p:spTree>
    <p:extLst>
      <p:ext uri="{BB962C8B-B14F-4D97-AF65-F5344CB8AC3E}">
        <p14:creationId xmlns:p14="http://schemas.microsoft.com/office/powerpoint/2010/main" val="1337062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 smtClean="0"/>
              <a:t>Oppgaver for helsepersonell 	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997150"/>
          </a:xfrm>
        </p:spPr>
        <p:txBody>
          <a:bodyPr>
            <a:normAutofit/>
          </a:bodyPr>
          <a:lstStyle/>
          <a:p>
            <a:r>
              <a:rPr lang="nn-NO" sz="2800" dirty="0" smtClean="0"/>
              <a:t>Kartlegge om pasienten har barn.</a:t>
            </a:r>
          </a:p>
          <a:p>
            <a:r>
              <a:rPr lang="nn-NO" sz="2800" dirty="0" smtClean="0"/>
              <a:t>Vurdere barnets behov.</a:t>
            </a:r>
          </a:p>
          <a:p>
            <a:r>
              <a:rPr lang="nn-NO" sz="2800" dirty="0" smtClean="0"/>
              <a:t>Samtale med pasienten om barnets oppfølgingsbehov og tilby informasjon og </a:t>
            </a:r>
            <a:r>
              <a:rPr lang="nn-NO" sz="2800" dirty="0" err="1" smtClean="0"/>
              <a:t>veiledning</a:t>
            </a:r>
            <a:r>
              <a:rPr lang="nn-NO" sz="2800" dirty="0" smtClean="0"/>
              <a:t>.</a:t>
            </a:r>
          </a:p>
          <a:p>
            <a:r>
              <a:rPr lang="nn-NO" sz="2800" dirty="0" smtClean="0"/>
              <a:t>Be om </a:t>
            </a:r>
            <a:r>
              <a:rPr lang="nn-NO" sz="2800" b="1" dirty="0" smtClean="0"/>
              <a:t>samtykke </a:t>
            </a:r>
            <a:r>
              <a:rPr lang="nn-NO" sz="2800" dirty="0" err="1" smtClean="0"/>
              <a:t>fra</a:t>
            </a:r>
            <a:r>
              <a:rPr lang="nn-NO" sz="2800" dirty="0" smtClean="0"/>
              <a:t> forelderen slik at en kan foreta hensiktsmessig oppfølging av barnet (trenger </a:t>
            </a:r>
            <a:r>
              <a:rPr lang="nn-NO" sz="2800" dirty="0" err="1" smtClean="0"/>
              <a:t>ikke</a:t>
            </a:r>
            <a:r>
              <a:rPr lang="nn-NO" sz="2800" dirty="0" smtClean="0"/>
              <a:t> å være skriftelig, men dokumentert). </a:t>
            </a:r>
          </a:p>
          <a:p>
            <a:r>
              <a:rPr lang="nn-NO" sz="2800" dirty="0" smtClean="0"/>
              <a:t>Gi informasjon til barnet og omsorgspersonen </a:t>
            </a:r>
            <a:r>
              <a:rPr lang="nn-NO" sz="2800" dirty="0" err="1" smtClean="0"/>
              <a:t>innen</a:t>
            </a:r>
            <a:r>
              <a:rPr lang="nn-NO" sz="2800" dirty="0" smtClean="0"/>
              <a:t> for reglene om taushetsplikt. </a:t>
            </a:r>
          </a:p>
          <a:p>
            <a:endParaRPr lang="nn-NO" dirty="0" smtClean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197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0" t="17631" r="30273" b="13906"/>
          <a:stretch/>
        </p:blipFill>
        <p:spPr bwMode="auto">
          <a:xfrm>
            <a:off x="1619672" y="836712"/>
            <a:ext cx="597666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672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6" t="8769" r="35385" b="17912"/>
          <a:stretch/>
        </p:blipFill>
        <p:spPr bwMode="auto">
          <a:xfrm>
            <a:off x="1763688" y="548680"/>
            <a:ext cx="518457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245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518614" y="337766"/>
            <a:ext cx="81227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>
                <a:solidFill>
                  <a:schemeClr val="bg2"/>
                </a:solidFill>
                <a:latin typeface="Kunstler Script" panose="030304020206070D0D06" pitchFamily="66" charset="0"/>
              </a:rPr>
              <a:t>«Ein dag skal vi døy- men alle andre dager skal vi leve»</a:t>
            </a:r>
          </a:p>
          <a:p>
            <a:endParaRPr lang="nb-NO" sz="4000" dirty="0">
              <a:solidFill>
                <a:schemeClr val="bg2"/>
              </a:solidFill>
              <a:latin typeface="Kunstler Script" panose="030304020206070D0D06" pitchFamily="66" charset="0"/>
            </a:endParaRPr>
          </a:p>
          <a:p>
            <a:r>
              <a:rPr lang="nb-NO" sz="4000" dirty="0" smtClean="0">
                <a:solidFill>
                  <a:schemeClr val="bg2"/>
                </a:solidFill>
                <a:latin typeface="Kunstler Script" panose="030304020206070D0D06" pitchFamily="66" charset="0"/>
              </a:rPr>
              <a:t>                                                                     P.O Enquist</a:t>
            </a:r>
            <a:endParaRPr lang="nn-NO" sz="4000" dirty="0">
              <a:solidFill>
                <a:schemeClr val="bg2"/>
              </a:solidFill>
              <a:latin typeface="Kunstler Script" panose="030304020206070D0D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8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Prosjektet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Interkommunalt prosjekt i </a:t>
            </a:r>
            <a:r>
              <a:rPr lang="nn-NO" dirty="0"/>
              <a:t>N</a:t>
            </a:r>
            <a:r>
              <a:rPr lang="nn-NO" dirty="0" smtClean="0"/>
              <a:t>ordfjord, </a:t>
            </a:r>
            <a:r>
              <a:rPr lang="nn-NO" dirty="0"/>
              <a:t>o</a:t>
            </a:r>
            <a:r>
              <a:rPr lang="nn-NO" dirty="0" smtClean="0"/>
              <a:t>ppstart i juni 2016. Bakgrunn: </a:t>
            </a:r>
          </a:p>
          <a:p>
            <a:pPr>
              <a:buFontTx/>
              <a:buChar char="-"/>
            </a:pPr>
            <a:r>
              <a:rPr lang="nn-NO" sz="1600" dirty="0" smtClean="0"/>
              <a:t>Mangelfulle prosedyrer og retningslinjer i palliasjon, i det felles kvalitetssytemet «Compilo».</a:t>
            </a:r>
          </a:p>
          <a:p>
            <a:pPr>
              <a:buFontTx/>
              <a:buChar char="-"/>
            </a:pPr>
            <a:r>
              <a:rPr lang="nn-NO" sz="1600" dirty="0" smtClean="0"/>
              <a:t>Ingen systematisert ivaretakelse av palliative pasienter i kommunehelsetjenesten.</a:t>
            </a:r>
          </a:p>
          <a:p>
            <a:pPr>
              <a:buFontTx/>
              <a:buChar char="-"/>
            </a:pPr>
            <a:endParaRPr lang="nn-NO" sz="1600" dirty="0" smtClean="0"/>
          </a:p>
          <a:p>
            <a:r>
              <a:rPr lang="nn-NO" dirty="0" smtClean="0"/>
              <a:t>Tverrfaglig samarbeid </a:t>
            </a:r>
          </a:p>
          <a:p>
            <a:pPr>
              <a:buFontTx/>
              <a:buChar char="-"/>
            </a:pPr>
            <a:r>
              <a:rPr lang="nn-NO" sz="1600" dirty="0" smtClean="0"/>
              <a:t>Ressursnettverket for kreftomsorg og lindrende behandling, fastleger, lege fra palliativt team, psykisk helsetjeneste, helsesøster, kreftkoordinator, utviklingssenteret for sykehjem og hjemmetjeneste, prest, ergo/</a:t>
            </a:r>
            <a:r>
              <a:rPr lang="nn-NO" sz="1600" dirty="0" err="1" smtClean="0"/>
              <a:t>fysio</a:t>
            </a:r>
            <a:r>
              <a:rPr lang="nn-NO" sz="1600" dirty="0" smtClean="0"/>
              <a:t>, NAV.</a:t>
            </a:r>
          </a:p>
          <a:p>
            <a:pPr>
              <a:buFontTx/>
              <a:buChar char="-"/>
            </a:pPr>
            <a:endParaRPr lang="nn-NO" sz="1600" dirty="0"/>
          </a:p>
          <a:p>
            <a:pPr marL="0" indent="0">
              <a:buNone/>
            </a:pPr>
            <a:endParaRPr lang="nn-NO" sz="16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00"/>
          <a:stretch/>
        </p:blipFill>
        <p:spPr>
          <a:xfrm>
            <a:off x="3491880" y="5092900"/>
            <a:ext cx="224028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Heve kvaliteten på tjenesten.</a:t>
            </a:r>
          </a:p>
          <a:p>
            <a:r>
              <a:rPr lang="nb-NO" dirty="0" smtClean="0"/>
              <a:t>Sikre et likt palliativt tilbud og oppfølging .</a:t>
            </a:r>
          </a:p>
          <a:p>
            <a:r>
              <a:rPr lang="nb-NO" dirty="0" smtClean="0"/>
              <a:t>Øke kompetansen til helsepersonellet i kommunehelsetjenesten i fagfeltet palliasjon.</a:t>
            </a:r>
          </a:p>
          <a:p>
            <a:r>
              <a:rPr lang="nb-NO" dirty="0" smtClean="0"/>
              <a:t>Skape en systematisert og informativ arena for helsepersonell i kvalitetssystemet «</a:t>
            </a:r>
            <a:r>
              <a:rPr lang="nb-NO" dirty="0" err="1" smtClean="0"/>
              <a:t>Compilo</a:t>
            </a:r>
            <a:r>
              <a:rPr lang="nb-NO" dirty="0" smtClean="0"/>
              <a:t>».</a:t>
            </a:r>
          </a:p>
          <a:p>
            <a:r>
              <a:rPr lang="nb-NO" dirty="0" smtClean="0"/>
              <a:t>Etablere gode rutiner og retningslinjer for tverrprofesjonelt samarbeid mellom de ulike aktørene.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331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Tiltak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2800" dirty="0" smtClean="0"/>
              <a:t>Utvikle og implementere prosedyrer og retningslinjer for palliasjon og lindrende behandling i «</a:t>
            </a:r>
            <a:r>
              <a:rPr lang="nb-NO" sz="2800" dirty="0" err="1" smtClean="0"/>
              <a:t>Compilo</a:t>
            </a:r>
            <a:r>
              <a:rPr lang="nb-NO" sz="2800" dirty="0" smtClean="0"/>
              <a:t>».</a:t>
            </a:r>
          </a:p>
          <a:p>
            <a:r>
              <a:rPr lang="nb-NO" sz="2800" dirty="0" smtClean="0"/>
              <a:t>Utvikle en </a:t>
            </a:r>
            <a:r>
              <a:rPr lang="nb-NO" sz="2800" b="1" dirty="0" smtClean="0"/>
              <a:t>palliativ plan </a:t>
            </a:r>
            <a:r>
              <a:rPr lang="nb-NO" sz="2800" dirty="0" smtClean="0"/>
              <a:t>som skal sikre en god og tverrfaglig ivaretakelse av den palliative brukeren, samt være en «felles plattform» for helsepersonellet. </a:t>
            </a:r>
          </a:p>
          <a:p>
            <a:r>
              <a:rPr lang="nb-NO" sz="2800" dirty="0" smtClean="0"/>
              <a:t>Utvikle en </a:t>
            </a:r>
            <a:r>
              <a:rPr lang="nb-NO" sz="2800" b="1" dirty="0" smtClean="0"/>
              <a:t>palliativ handbok</a:t>
            </a:r>
            <a:r>
              <a:rPr lang="nb-NO" sz="2800" dirty="0" smtClean="0"/>
              <a:t>, knyttet opp mot palliativ plan.</a:t>
            </a:r>
          </a:p>
          <a:p>
            <a:r>
              <a:rPr lang="nb-NO" sz="2800" dirty="0" smtClean="0"/>
              <a:t>Implementert planområdet palliasjon i Profil </a:t>
            </a:r>
          </a:p>
          <a:p>
            <a:r>
              <a:rPr lang="nb-NO" sz="2800" dirty="0" smtClean="0"/>
              <a:t>Internundervisning(3t) og </a:t>
            </a:r>
            <a:r>
              <a:rPr lang="nb-NO" sz="2800" dirty="0"/>
              <a:t>a</a:t>
            </a:r>
            <a:r>
              <a:rPr lang="nb-NO" sz="2800" dirty="0" smtClean="0"/>
              <a:t>rrangere en felles fagdag for helsepersonell i palliasjon, den 22.11.17.</a:t>
            </a:r>
            <a:endParaRPr lang="nn-NO" sz="2800" dirty="0"/>
          </a:p>
        </p:txBody>
      </p:sp>
    </p:spTree>
    <p:extLst>
      <p:ext uri="{BB962C8B-B14F-4D97-AF65-F5344CB8AC3E}">
        <p14:creationId xmlns:p14="http://schemas.microsoft.com/office/powerpoint/2010/main" val="17839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35496" y="2901467"/>
            <a:ext cx="1296143" cy="1376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 dirty="0"/>
              <a:t>Palliativ pasient</a:t>
            </a:r>
          </a:p>
        </p:txBody>
      </p:sp>
      <p:sp>
        <p:nvSpPr>
          <p:cNvPr id="155" name="Shape 155"/>
          <p:cNvSpPr/>
          <p:nvPr/>
        </p:nvSpPr>
        <p:spPr>
          <a:xfrm>
            <a:off x="1331637" y="2342633"/>
            <a:ext cx="1728195" cy="2843200"/>
          </a:xfrm>
          <a:prstGeom prst="rightArrow">
            <a:avLst>
              <a:gd name="adj1" fmla="val 67011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 sz="1400" dirty="0" smtClean="0"/>
              <a:t>Spesialist,kreftkoor-dinator </a:t>
            </a:r>
            <a:r>
              <a:rPr lang="no" sz="1400" dirty="0"/>
              <a:t>eller fastlege </a:t>
            </a:r>
            <a:r>
              <a:rPr lang="no" sz="1400" dirty="0" smtClean="0"/>
              <a:t>kontaktar kommuna</a:t>
            </a:r>
            <a:endParaRPr lang="no" sz="1400" dirty="0"/>
          </a:p>
        </p:txBody>
      </p:sp>
      <p:sp>
        <p:nvSpPr>
          <p:cNvPr id="156" name="Shape 156"/>
          <p:cNvSpPr/>
          <p:nvPr/>
        </p:nvSpPr>
        <p:spPr>
          <a:xfrm>
            <a:off x="3563888" y="2960405"/>
            <a:ext cx="1224136" cy="160765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 sz="1400" dirty="0"/>
              <a:t>LK </a:t>
            </a:r>
            <a:r>
              <a:rPr lang="no" sz="1400" dirty="0" smtClean="0"/>
              <a:t>startar opp </a:t>
            </a:r>
            <a:r>
              <a:rPr lang="no" sz="1400" dirty="0"/>
              <a:t>PP </a:t>
            </a:r>
            <a:r>
              <a:rPr lang="no" sz="1400" dirty="0" smtClean="0"/>
              <a:t>saman </a:t>
            </a:r>
            <a:r>
              <a:rPr lang="no" sz="1400" dirty="0"/>
              <a:t>med </a:t>
            </a:r>
            <a:r>
              <a:rPr lang="no" sz="1400" dirty="0" smtClean="0"/>
              <a:t>brukaren</a:t>
            </a:r>
            <a:endParaRPr lang="no" sz="1400" dirty="0"/>
          </a:p>
        </p:txBody>
      </p:sp>
      <p:sp>
        <p:nvSpPr>
          <p:cNvPr id="157" name="Shape 157"/>
          <p:cNvSpPr/>
          <p:nvPr/>
        </p:nvSpPr>
        <p:spPr>
          <a:xfrm>
            <a:off x="3795525" y="2083733"/>
            <a:ext cx="4794900" cy="411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 dirty="0" smtClean="0"/>
              <a:t>Palliativ handbok –symptomlindrande tiltak </a:t>
            </a:r>
            <a:endParaRPr lang="no" dirty="0"/>
          </a:p>
        </p:txBody>
      </p:sp>
      <p:sp>
        <p:nvSpPr>
          <p:cNvPr id="158" name="Shape 158"/>
          <p:cNvSpPr/>
          <p:nvPr/>
        </p:nvSpPr>
        <p:spPr>
          <a:xfrm>
            <a:off x="5436096" y="3016777"/>
            <a:ext cx="1308862" cy="1376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 sz="1400" dirty="0" smtClean="0"/>
              <a:t>Fastlege avtalar møte med LK og brukar</a:t>
            </a:r>
            <a:endParaRPr lang="no" sz="1400" dirty="0"/>
          </a:p>
        </p:txBody>
      </p:sp>
      <p:sp>
        <p:nvSpPr>
          <p:cNvPr id="159" name="Shape 159"/>
          <p:cNvSpPr/>
          <p:nvPr/>
        </p:nvSpPr>
        <p:spPr>
          <a:xfrm>
            <a:off x="4572000" y="2901467"/>
            <a:ext cx="1080120" cy="1779200"/>
          </a:xfrm>
          <a:prstGeom prst="rightArrow">
            <a:avLst>
              <a:gd name="adj1" fmla="val 67840"/>
              <a:gd name="adj2" fmla="val 4929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 sz="1400" dirty="0" smtClean="0"/>
              <a:t>LK sender PP i EM </a:t>
            </a:r>
            <a:r>
              <a:rPr lang="no" sz="1400" dirty="0"/>
              <a:t>til </a:t>
            </a:r>
            <a:r>
              <a:rPr lang="no" sz="1400" dirty="0" smtClean="0"/>
              <a:t>fastleg-en</a:t>
            </a:r>
            <a:endParaRPr lang="no" sz="1400" dirty="0"/>
          </a:p>
        </p:txBody>
      </p:sp>
      <p:sp>
        <p:nvSpPr>
          <p:cNvPr id="160" name="Shape 160"/>
          <p:cNvSpPr/>
          <p:nvPr/>
        </p:nvSpPr>
        <p:spPr>
          <a:xfrm>
            <a:off x="7724822" y="3016778"/>
            <a:ext cx="1344821" cy="126148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o" sz="1400" dirty="0" smtClean="0"/>
              <a:t>Endringar    i tilstanden</a:t>
            </a:r>
            <a:endParaRPr lang="no" sz="1400" dirty="0"/>
          </a:p>
        </p:txBody>
      </p:sp>
      <p:sp>
        <p:nvSpPr>
          <p:cNvPr id="161" name="Shape 161"/>
          <p:cNvSpPr/>
          <p:nvPr/>
        </p:nvSpPr>
        <p:spPr>
          <a:xfrm>
            <a:off x="6608599" y="2901467"/>
            <a:ext cx="1368152" cy="1779200"/>
          </a:xfrm>
          <a:prstGeom prst="rightArrow">
            <a:avLst>
              <a:gd name="adj1" fmla="val 69172"/>
              <a:gd name="adj2" fmla="val 5182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 sz="1400" dirty="0" smtClean="0"/>
              <a:t>Fastlege set inn sympt.lin-drande tiltak fra handbok</a:t>
            </a:r>
            <a:endParaRPr lang="no" sz="1400" dirty="0"/>
          </a:p>
        </p:txBody>
      </p:sp>
      <p:sp>
        <p:nvSpPr>
          <p:cNvPr id="162" name="Shape 162"/>
          <p:cNvSpPr/>
          <p:nvPr/>
        </p:nvSpPr>
        <p:spPr>
          <a:xfrm flipH="1">
            <a:off x="6202925" y="4327600"/>
            <a:ext cx="2179500" cy="1144400"/>
          </a:xfrm>
          <a:prstGeom prst="curvedUpArrow">
            <a:avLst>
              <a:gd name="adj1" fmla="val 25000"/>
              <a:gd name="adj2" fmla="val 50000"/>
              <a:gd name="adj3" fmla="val 27378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 dirty="0" smtClean="0"/>
              <a:t>Revurderingar </a:t>
            </a:r>
            <a:r>
              <a:rPr lang="no" dirty="0"/>
              <a:t>av PP, ESAS og </a:t>
            </a:r>
            <a:r>
              <a:rPr lang="no" dirty="0" smtClean="0"/>
              <a:t>E-meldingar</a:t>
            </a:r>
            <a:endParaRPr lang="no" dirty="0"/>
          </a:p>
        </p:txBody>
      </p:sp>
      <p:sp>
        <p:nvSpPr>
          <p:cNvPr id="163" name="Shape 163"/>
          <p:cNvSpPr/>
          <p:nvPr/>
        </p:nvSpPr>
        <p:spPr>
          <a:xfrm>
            <a:off x="1331640" y="5805264"/>
            <a:ext cx="7258785" cy="49826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o" dirty="0" smtClean="0"/>
              <a:t>Pårørande </a:t>
            </a:r>
            <a:r>
              <a:rPr lang="no" dirty="0"/>
              <a:t>skal </a:t>
            </a:r>
            <a:r>
              <a:rPr lang="no" dirty="0" smtClean="0"/>
              <a:t>inkluderast heile vegen</a:t>
            </a:r>
            <a:r>
              <a:rPr lang="no" dirty="0"/>
              <a:t>, og skal ha </a:t>
            </a:r>
            <a:r>
              <a:rPr lang="no" dirty="0" smtClean="0"/>
              <a:t>eit eige tilbod </a:t>
            </a:r>
            <a:r>
              <a:rPr lang="no" dirty="0"/>
              <a:t>ved behov. </a:t>
            </a:r>
          </a:p>
        </p:txBody>
      </p:sp>
      <p:sp>
        <p:nvSpPr>
          <p:cNvPr id="2" name="Rektangel 1"/>
          <p:cNvSpPr/>
          <p:nvPr/>
        </p:nvSpPr>
        <p:spPr>
          <a:xfrm>
            <a:off x="467544" y="260648"/>
            <a:ext cx="2232248" cy="72008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TekstSylinder 2"/>
          <p:cNvSpPr txBox="1"/>
          <p:nvPr/>
        </p:nvSpPr>
        <p:spPr>
          <a:xfrm>
            <a:off x="467544" y="33265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LK=Lindrande koordinator</a:t>
            </a:r>
          </a:p>
          <a:p>
            <a:r>
              <a:rPr lang="nn-NO" sz="1400" dirty="0" smtClean="0"/>
              <a:t>PP= Palliativ plan </a:t>
            </a:r>
            <a:endParaRPr lang="nn-NO" sz="1400" dirty="0"/>
          </a:p>
        </p:txBody>
      </p:sp>
      <p:sp>
        <p:nvSpPr>
          <p:cNvPr id="4" name="Ellipse 3"/>
          <p:cNvSpPr/>
          <p:nvPr/>
        </p:nvSpPr>
        <p:spPr>
          <a:xfrm>
            <a:off x="2403953" y="2960406"/>
            <a:ext cx="1311757" cy="160765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7" name="TekstSylinder 6"/>
          <p:cNvSpPr txBox="1"/>
          <p:nvPr/>
        </p:nvSpPr>
        <p:spPr>
          <a:xfrm>
            <a:off x="2417006" y="3228123"/>
            <a:ext cx="1311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Sakshandsamar opprettar en LK i samråd med leiar</a:t>
            </a:r>
            <a:endParaRPr lang="nn-NO" sz="1400" dirty="0"/>
          </a:p>
        </p:txBody>
      </p:sp>
    </p:spTree>
    <p:extLst>
      <p:ext uri="{BB962C8B-B14F-4D97-AF65-F5344CB8AC3E}">
        <p14:creationId xmlns:p14="http://schemas.microsoft.com/office/powerpoint/2010/main" val="32229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3" t="16576" r="28243" b="13334"/>
          <a:stretch/>
        </p:blipFill>
        <p:spPr bwMode="auto">
          <a:xfrm>
            <a:off x="1907704" y="260648"/>
            <a:ext cx="576064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8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1" t="17778" r="15425" b="7518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4" t="17285" r="16667" b="8477"/>
          <a:stretch/>
        </p:blipFill>
        <p:spPr bwMode="auto">
          <a:xfrm>
            <a:off x="30584" y="0"/>
            <a:ext cx="92219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2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481</Words>
  <Application>Microsoft Office PowerPoint</Application>
  <PresentationFormat>Skjermfremvisning (4:3)</PresentationFormat>
  <Paragraphs>58</Paragraphs>
  <Slides>17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2" baseType="lpstr">
      <vt:lpstr>Arial</vt:lpstr>
      <vt:lpstr>Calibri</vt:lpstr>
      <vt:lpstr>Kunstler Script</vt:lpstr>
      <vt:lpstr>Lucida Calligraphy</vt:lpstr>
      <vt:lpstr>Office-tema</vt:lpstr>
      <vt:lpstr>PowerPoint-presentasjon</vt:lpstr>
      <vt:lpstr>Prosjektet</vt:lpstr>
      <vt:lpstr>Mål</vt:lpstr>
      <vt:lpstr>Tiltak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Barn som pårørende</vt:lpstr>
      <vt:lpstr>PowerPoint-presentasjon</vt:lpstr>
      <vt:lpstr>PowerPoint-presentasjon</vt:lpstr>
      <vt:lpstr>Oppgaver for helsepersonell  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Pia Gjørsvik Kvernevik</dc:creator>
  <cp:lastModifiedBy>Bjørnsen, Emma Helene</cp:lastModifiedBy>
  <cp:revision>41</cp:revision>
  <dcterms:created xsi:type="dcterms:W3CDTF">2017-01-25T14:11:54Z</dcterms:created>
  <dcterms:modified xsi:type="dcterms:W3CDTF">2018-03-07T13:43:53Z</dcterms:modified>
</cp:coreProperties>
</file>