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  <p:sldMasterId id="2147483842" r:id="rId2"/>
  </p:sldMasterIdLst>
  <p:notesMasterIdLst>
    <p:notesMasterId r:id="rId24"/>
  </p:notesMasterIdLst>
  <p:sldIdLst>
    <p:sldId id="266" r:id="rId3"/>
    <p:sldId id="270" r:id="rId4"/>
    <p:sldId id="289" r:id="rId5"/>
    <p:sldId id="284" r:id="rId6"/>
    <p:sldId id="287" r:id="rId7"/>
    <p:sldId id="288" r:id="rId8"/>
    <p:sldId id="286" r:id="rId9"/>
    <p:sldId id="295" r:id="rId10"/>
    <p:sldId id="296" r:id="rId11"/>
    <p:sldId id="297" r:id="rId12"/>
    <p:sldId id="299" r:id="rId13"/>
    <p:sldId id="298" r:id="rId14"/>
    <p:sldId id="283" r:id="rId15"/>
    <p:sldId id="271" r:id="rId16"/>
    <p:sldId id="279" r:id="rId17"/>
    <p:sldId id="278" r:id="rId18"/>
    <p:sldId id="294" r:id="rId19"/>
    <p:sldId id="291" r:id="rId20"/>
    <p:sldId id="293" r:id="rId21"/>
    <p:sldId id="292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6" autoAdjust="0"/>
  </p:normalViewPr>
  <p:slideViewPr>
    <p:cSldViewPr snapToGrid="0" snapToObjects="1"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handbok.helse-forde.no/docs/pub/dok20035.pdf" TargetMode="External"/><Relationship Id="rId1" Type="http://schemas.openxmlformats.org/officeDocument/2006/relationships/hyperlink" Target="http://innsida.helse-forde.no/fagsystem_administrativt/kompetanseportalen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innsida.helse-forde.no/fagsystem_administrativt/kompetanseportalen" TargetMode="External"/><Relationship Id="rId1" Type="http://schemas.openxmlformats.org/officeDocument/2006/relationships/hyperlink" Target="http://handbok.helse-forde.no/docs/pub/dok2003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420A34-64B5-45F4-BFAC-6A21FFB9DE19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b-NO"/>
        </a:p>
      </dgm:t>
    </dgm:pt>
    <dgm:pt modelId="{2DF7C1B1-6F05-4BBA-8AB2-7EE688455E0C}">
      <dgm:prSet phldrT="[Tekst]"/>
      <dgm:spPr/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BSP i Helse Førde</a:t>
          </a:r>
          <a:endParaRPr lang="nb-NO" dirty="0">
            <a:solidFill>
              <a:schemeClr val="tx1"/>
            </a:solidFill>
          </a:endParaRPr>
        </a:p>
      </dgm:t>
    </dgm:pt>
    <dgm:pt modelId="{B41B8C7B-3707-42D6-9662-8435753382D7}" type="parTrans" cxnId="{6CC6FDB3-42DA-4006-8752-0E92D21835CF}">
      <dgm:prSet/>
      <dgm:spPr/>
      <dgm:t>
        <a:bodyPr/>
        <a:lstStyle/>
        <a:p>
          <a:endParaRPr lang="nb-NO"/>
        </a:p>
      </dgm:t>
    </dgm:pt>
    <dgm:pt modelId="{85C9DB9F-E54F-4270-BAE4-B7CA70B3E179}" type="sibTrans" cxnId="{6CC6FDB3-42DA-4006-8752-0E92D21835CF}">
      <dgm:prSet/>
      <dgm:spPr/>
      <dgm:t>
        <a:bodyPr/>
        <a:lstStyle/>
        <a:p>
          <a:endParaRPr lang="nb-NO"/>
        </a:p>
      </dgm:t>
    </dgm:pt>
    <dgm:pt modelId="{F20C308D-572E-40F2-876F-2ACF40D9DD61}">
      <dgm:prSet phldrT="[Tekst]" custT="1"/>
      <dgm:spPr/>
      <dgm:t>
        <a:bodyPr/>
        <a:lstStyle/>
        <a:p>
          <a:r>
            <a:rPr lang="nb-NO" sz="1800" b="1" dirty="0" smtClean="0">
              <a:solidFill>
                <a:schemeClr val="tx1">
                  <a:lumMod val="75000"/>
                </a:schemeClr>
              </a:solidFill>
            </a:rPr>
            <a:t>35 BA</a:t>
          </a:r>
          <a:endParaRPr lang="nb-NO" sz="1800" b="1" dirty="0">
            <a:solidFill>
              <a:schemeClr val="tx1">
                <a:lumMod val="75000"/>
              </a:schemeClr>
            </a:solidFill>
          </a:endParaRPr>
        </a:p>
      </dgm:t>
    </dgm:pt>
    <dgm:pt modelId="{984C9895-D50B-40A8-AD54-9876BBF3FE2F}" type="parTrans" cxnId="{23C87BB6-B1F2-4289-BD60-625B180D4357}">
      <dgm:prSet/>
      <dgm:spPr/>
      <dgm:t>
        <a:bodyPr/>
        <a:lstStyle/>
        <a:p>
          <a:endParaRPr lang="nb-NO"/>
        </a:p>
      </dgm:t>
    </dgm:pt>
    <dgm:pt modelId="{EB7085F7-A26C-4853-A329-9563AD9662F2}" type="sibTrans" cxnId="{23C87BB6-B1F2-4289-BD60-625B180D4357}">
      <dgm:prSet/>
      <dgm:spPr/>
      <dgm:t>
        <a:bodyPr/>
        <a:lstStyle/>
        <a:p>
          <a:endParaRPr lang="nb-NO"/>
        </a:p>
      </dgm:t>
    </dgm:pt>
    <dgm:pt modelId="{BC374649-FE83-4102-B02A-9A0F1E3F0CC0}">
      <dgm:prSet phldrT="[Tekst]" custT="1"/>
      <dgm:spPr/>
      <dgm:t>
        <a:bodyPr/>
        <a:lstStyle/>
        <a:p>
          <a:r>
            <a:rPr lang="nb-NO" sz="1800" b="1" dirty="0" smtClean="0">
              <a:solidFill>
                <a:srgbClr val="002983"/>
              </a:solidFill>
              <a:hlinkClick xmlns:r="http://schemas.openxmlformats.org/officeDocument/2006/relationships" r:id="rId1"/>
            </a:rPr>
            <a:t>Opplæring</a:t>
          </a:r>
          <a:endParaRPr lang="nb-NO" sz="1800" b="1" dirty="0">
            <a:solidFill>
              <a:srgbClr val="002983"/>
            </a:solidFill>
          </a:endParaRPr>
        </a:p>
      </dgm:t>
    </dgm:pt>
    <dgm:pt modelId="{C34EAA02-B44B-4233-919D-719A0C7214B6}" type="parTrans" cxnId="{45694A31-B2E3-4665-BD8F-ABD1F11062E4}">
      <dgm:prSet/>
      <dgm:spPr/>
      <dgm:t>
        <a:bodyPr/>
        <a:lstStyle/>
        <a:p>
          <a:endParaRPr lang="nb-NO"/>
        </a:p>
      </dgm:t>
    </dgm:pt>
    <dgm:pt modelId="{A0B14348-C58B-444D-AE9E-CDF7DD2DE006}" type="sibTrans" cxnId="{45694A31-B2E3-4665-BD8F-ABD1F11062E4}">
      <dgm:prSet/>
      <dgm:spPr/>
      <dgm:t>
        <a:bodyPr/>
        <a:lstStyle/>
        <a:p>
          <a:endParaRPr lang="nb-NO"/>
        </a:p>
      </dgm:t>
    </dgm:pt>
    <dgm:pt modelId="{87DD6BB6-E9E0-47EE-AE7D-DDD8BAA3C2AB}">
      <dgm:prSet phldrT="[Tekst]" custT="1"/>
      <dgm:spPr/>
      <dgm:t>
        <a:bodyPr/>
        <a:lstStyle/>
        <a:p>
          <a:r>
            <a:rPr lang="nb-NO" sz="1800" b="1" dirty="0" smtClean="0">
              <a:solidFill>
                <a:schemeClr val="tx1">
                  <a:lumMod val="75000"/>
                </a:schemeClr>
              </a:solidFill>
              <a:hlinkClick xmlns:r="http://schemas.openxmlformats.org/officeDocument/2006/relationships" r:id="rId2"/>
            </a:rPr>
            <a:t>Prosedyrer</a:t>
          </a:r>
          <a:endParaRPr lang="nb-NO" sz="1800" b="1" dirty="0">
            <a:solidFill>
              <a:schemeClr val="tx1">
                <a:lumMod val="75000"/>
              </a:schemeClr>
            </a:solidFill>
          </a:endParaRPr>
        </a:p>
      </dgm:t>
    </dgm:pt>
    <dgm:pt modelId="{A54417CE-A207-4D5F-B1B8-FFBE90474EF6}" type="sibTrans" cxnId="{34C6FB6F-C0AA-4F56-B70F-3EB93E13269C}">
      <dgm:prSet/>
      <dgm:spPr/>
      <dgm:t>
        <a:bodyPr/>
        <a:lstStyle/>
        <a:p>
          <a:endParaRPr lang="nb-NO"/>
        </a:p>
      </dgm:t>
    </dgm:pt>
    <dgm:pt modelId="{97985D8A-FF3E-4B51-96A4-1A3C166EEC82}" type="parTrans" cxnId="{34C6FB6F-C0AA-4F56-B70F-3EB93E13269C}">
      <dgm:prSet/>
      <dgm:spPr/>
      <dgm:t>
        <a:bodyPr/>
        <a:lstStyle/>
        <a:p>
          <a:endParaRPr lang="nb-NO"/>
        </a:p>
      </dgm:t>
    </dgm:pt>
    <dgm:pt modelId="{8B1CBBC0-CAFE-4960-8490-23951C402200}">
      <dgm:prSet phldrT="[Tekst]" custT="1"/>
      <dgm:spPr/>
      <dgm:t>
        <a:bodyPr/>
        <a:lstStyle/>
        <a:p>
          <a:r>
            <a:rPr lang="nb-NO" sz="1800" b="1" dirty="0" smtClean="0">
              <a:solidFill>
                <a:schemeClr val="tx1">
                  <a:lumMod val="75000"/>
                </a:schemeClr>
              </a:solidFill>
            </a:rPr>
            <a:t>Koordinator 50%</a:t>
          </a:r>
          <a:endParaRPr lang="nb-NO" sz="1800" b="1" dirty="0">
            <a:solidFill>
              <a:schemeClr val="tx1">
                <a:lumMod val="75000"/>
              </a:schemeClr>
            </a:solidFill>
          </a:endParaRPr>
        </a:p>
      </dgm:t>
    </dgm:pt>
    <dgm:pt modelId="{0731C247-DB58-4FE8-9DBE-95F860CC0ACF}" type="sibTrans" cxnId="{256891F8-36CE-4D1C-8558-D45126AF8FF1}">
      <dgm:prSet/>
      <dgm:spPr/>
      <dgm:t>
        <a:bodyPr/>
        <a:lstStyle/>
        <a:p>
          <a:endParaRPr lang="nb-NO"/>
        </a:p>
      </dgm:t>
    </dgm:pt>
    <dgm:pt modelId="{0D0A021D-A8D0-4C08-BBA8-33FFF37004D6}" type="parTrans" cxnId="{256891F8-36CE-4D1C-8558-D45126AF8FF1}">
      <dgm:prSet/>
      <dgm:spPr/>
      <dgm:t>
        <a:bodyPr/>
        <a:lstStyle/>
        <a:p>
          <a:endParaRPr lang="nb-NO"/>
        </a:p>
      </dgm:t>
    </dgm:pt>
    <dgm:pt modelId="{847C9C00-A9C4-4C98-BE5E-CB1DE1AF5295}" type="pres">
      <dgm:prSet presAssocID="{A3420A34-64B5-45F4-BFAC-6A21FFB9DE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2275C1F-22E0-4EF7-B2A7-D13B763D46EC}" type="pres">
      <dgm:prSet presAssocID="{2DF7C1B1-6F05-4BBA-8AB2-7EE688455E0C}" presName="centerShape" presStyleLbl="node0" presStyleIdx="0" presStyleCnt="1"/>
      <dgm:spPr/>
      <dgm:t>
        <a:bodyPr/>
        <a:lstStyle/>
        <a:p>
          <a:endParaRPr lang="nb-NO"/>
        </a:p>
      </dgm:t>
    </dgm:pt>
    <dgm:pt modelId="{628E397F-531B-49C9-94A2-BAE0C5BEE14D}" type="pres">
      <dgm:prSet presAssocID="{87DD6BB6-E9E0-47EE-AE7D-DDD8BAA3C2AB}" presName="node" presStyleLbl="node1" presStyleIdx="0" presStyleCnt="4" custScaleX="108787" custScaleY="109831" custRadScaleRad="101485" custRadScaleInc="1207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886F8C32-7F55-4482-A879-8109E191EFFB}" type="pres">
      <dgm:prSet presAssocID="{87DD6BB6-E9E0-47EE-AE7D-DDD8BAA3C2AB}" presName="dummy" presStyleCnt="0"/>
      <dgm:spPr/>
    </dgm:pt>
    <dgm:pt modelId="{B52A4E11-AF6B-404A-9AC8-A5CF238D405A}" type="pres">
      <dgm:prSet presAssocID="{A54417CE-A207-4D5F-B1B8-FFBE90474EF6}" presName="sibTrans" presStyleLbl="sibTrans2D1" presStyleIdx="0" presStyleCnt="4"/>
      <dgm:spPr/>
      <dgm:t>
        <a:bodyPr/>
        <a:lstStyle/>
        <a:p>
          <a:endParaRPr lang="nb-NO"/>
        </a:p>
      </dgm:t>
    </dgm:pt>
    <dgm:pt modelId="{F1A33148-EEB1-4A1A-936E-A7EE22F1F980}" type="pres">
      <dgm:prSet presAssocID="{F20C308D-572E-40F2-876F-2ACF40D9DD61}" presName="node" presStyleLbl="node1" presStyleIdx="1" presStyleCnt="4" custScaleX="108787" custScaleY="109831" custRadScaleRad="101282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82AC39C-D73A-4C9D-9F6F-EF21D17E2E43}" type="pres">
      <dgm:prSet presAssocID="{F20C308D-572E-40F2-876F-2ACF40D9DD61}" presName="dummy" presStyleCnt="0"/>
      <dgm:spPr/>
    </dgm:pt>
    <dgm:pt modelId="{754DC87E-CB4F-4667-A5F5-A2F8242D0591}" type="pres">
      <dgm:prSet presAssocID="{EB7085F7-A26C-4853-A329-9563AD9662F2}" presName="sibTrans" presStyleLbl="sibTrans2D1" presStyleIdx="1" presStyleCnt="4"/>
      <dgm:spPr/>
      <dgm:t>
        <a:bodyPr/>
        <a:lstStyle/>
        <a:p>
          <a:endParaRPr lang="nb-NO"/>
        </a:p>
      </dgm:t>
    </dgm:pt>
    <dgm:pt modelId="{9BB0E6B4-CBFC-4256-986A-0D644BDFF9D0}" type="pres">
      <dgm:prSet presAssocID="{8B1CBBC0-CAFE-4960-8490-23951C402200}" presName="node" presStyleLbl="node1" presStyleIdx="2" presStyleCnt="4" custScaleX="108787" custScaleY="109831" custRadScaleRad="95810" custRadScaleInc="-426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4D0EB24-76C9-4731-9378-75DDB282BF57}" type="pres">
      <dgm:prSet presAssocID="{8B1CBBC0-CAFE-4960-8490-23951C402200}" presName="dummy" presStyleCnt="0"/>
      <dgm:spPr/>
    </dgm:pt>
    <dgm:pt modelId="{3508444C-9A10-4469-981C-F03D629F83ED}" type="pres">
      <dgm:prSet presAssocID="{0731C247-DB58-4FE8-9DBE-95F860CC0ACF}" presName="sibTrans" presStyleLbl="sibTrans2D1" presStyleIdx="2" presStyleCnt="4"/>
      <dgm:spPr/>
      <dgm:t>
        <a:bodyPr/>
        <a:lstStyle/>
        <a:p>
          <a:endParaRPr lang="nb-NO"/>
        </a:p>
      </dgm:t>
    </dgm:pt>
    <dgm:pt modelId="{251DFC6A-91EF-4AEF-ABEB-541FE3E7288C}" type="pres">
      <dgm:prSet presAssocID="{BC374649-FE83-4102-B02A-9A0F1E3F0CC0}" presName="node" presStyleLbl="node1" presStyleIdx="3" presStyleCnt="4" custScaleX="108787" custScaleY="109831" custRadScaleRad="100486" custRadScaleInc="6501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1060F86-F343-4C93-9D65-4BB6F7541428}" type="pres">
      <dgm:prSet presAssocID="{BC374649-FE83-4102-B02A-9A0F1E3F0CC0}" presName="dummy" presStyleCnt="0"/>
      <dgm:spPr/>
    </dgm:pt>
    <dgm:pt modelId="{38C7CDE3-5169-4911-B168-6453C75A785D}" type="pres">
      <dgm:prSet presAssocID="{A0B14348-C58B-444D-AE9E-CDF7DD2DE006}" presName="sibTrans" presStyleLbl="sibTrans2D1" presStyleIdx="3" presStyleCnt="4"/>
      <dgm:spPr/>
      <dgm:t>
        <a:bodyPr/>
        <a:lstStyle/>
        <a:p>
          <a:endParaRPr lang="nb-NO"/>
        </a:p>
      </dgm:t>
    </dgm:pt>
  </dgm:ptLst>
  <dgm:cxnLst>
    <dgm:cxn modelId="{E97F41F1-1545-4394-9386-212996C4D53E}" type="presOf" srcId="{A0B14348-C58B-444D-AE9E-CDF7DD2DE006}" destId="{38C7CDE3-5169-4911-B168-6453C75A785D}" srcOrd="0" destOrd="0" presId="urn:microsoft.com/office/officeart/2005/8/layout/radial6"/>
    <dgm:cxn modelId="{027DFE24-0A81-4ED8-89A8-E132A932775F}" type="presOf" srcId="{A3420A34-64B5-45F4-BFAC-6A21FFB9DE19}" destId="{847C9C00-A9C4-4C98-BE5E-CB1DE1AF5295}" srcOrd="0" destOrd="0" presId="urn:microsoft.com/office/officeart/2005/8/layout/radial6"/>
    <dgm:cxn modelId="{40DA6446-FE9D-4429-969E-F17E3372D7B9}" type="presOf" srcId="{F20C308D-572E-40F2-876F-2ACF40D9DD61}" destId="{F1A33148-EEB1-4A1A-936E-A7EE22F1F980}" srcOrd="0" destOrd="0" presId="urn:microsoft.com/office/officeart/2005/8/layout/radial6"/>
    <dgm:cxn modelId="{1E680ED7-730F-4755-8247-D6AA3DE2AE3D}" type="presOf" srcId="{BC374649-FE83-4102-B02A-9A0F1E3F0CC0}" destId="{251DFC6A-91EF-4AEF-ABEB-541FE3E7288C}" srcOrd="0" destOrd="0" presId="urn:microsoft.com/office/officeart/2005/8/layout/radial6"/>
    <dgm:cxn modelId="{467EAF29-56CA-49C1-B672-6201C95D408E}" type="presOf" srcId="{2DF7C1B1-6F05-4BBA-8AB2-7EE688455E0C}" destId="{82275C1F-22E0-4EF7-B2A7-D13B763D46EC}" srcOrd="0" destOrd="0" presId="urn:microsoft.com/office/officeart/2005/8/layout/radial6"/>
    <dgm:cxn modelId="{9FE4684A-49FA-4D75-920D-99FA1EBD5223}" type="presOf" srcId="{8B1CBBC0-CAFE-4960-8490-23951C402200}" destId="{9BB0E6B4-CBFC-4256-986A-0D644BDFF9D0}" srcOrd="0" destOrd="0" presId="urn:microsoft.com/office/officeart/2005/8/layout/radial6"/>
    <dgm:cxn modelId="{23C87BB6-B1F2-4289-BD60-625B180D4357}" srcId="{2DF7C1B1-6F05-4BBA-8AB2-7EE688455E0C}" destId="{F20C308D-572E-40F2-876F-2ACF40D9DD61}" srcOrd="1" destOrd="0" parTransId="{984C9895-D50B-40A8-AD54-9876BBF3FE2F}" sibTransId="{EB7085F7-A26C-4853-A329-9563AD9662F2}"/>
    <dgm:cxn modelId="{45694A31-B2E3-4665-BD8F-ABD1F11062E4}" srcId="{2DF7C1B1-6F05-4BBA-8AB2-7EE688455E0C}" destId="{BC374649-FE83-4102-B02A-9A0F1E3F0CC0}" srcOrd="3" destOrd="0" parTransId="{C34EAA02-B44B-4233-919D-719A0C7214B6}" sibTransId="{A0B14348-C58B-444D-AE9E-CDF7DD2DE006}"/>
    <dgm:cxn modelId="{34C6FB6F-C0AA-4F56-B70F-3EB93E13269C}" srcId="{2DF7C1B1-6F05-4BBA-8AB2-7EE688455E0C}" destId="{87DD6BB6-E9E0-47EE-AE7D-DDD8BAA3C2AB}" srcOrd="0" destOrd="0" parTransId="{97985D8A-FF3E-4B51-96A4-1A3C166EEC82}" sibTransId="{A54417CE-A207-4D5F-B1B8-FFBE90474EF6}"/>
    <dgm:cxn modelId="{FA00DFF1-DC8F-4EE7-9685-BDFCD582841A}" type="presOf" srcId="{87DD6BB6-E9E0-47EE-AE7D-DDD8BAA3C2AB}" destId="{628E397F-531B-49C9-94A2-BAE0C5BEE14D}" srcOrd="0" destOrd="0" presId="urn:microsoft.com/office/officeart/2005/8/layout/radial6"/>
    <dgm:cxn modelId="{6CC6FDB3-42DA-4006-8752-0E92D21835CF}" srcId="{A3420A34-64B5-45F4-BFAC-6A21FFB9DE19}" destId="{2DF7C1B1-6F05-4BBA-8AB2-7EE688455E0C}" srcOrd="0" destOrd="0" parTransId="{B41B8C7B-3707-42D6-9662-8435753382D7}" sibTransId="{85C9DB9F-E54F-4270-BAE4-B7CA70B3E179}"/>
    <dgm:cxn modelId="{DBEF749C-F145-4B8A-8EFA-AB9B5AB36049}" type="presOf" srcId="{EB7085F7-A26C-4853-A329-9563AD9662F2}" destId="{754DC87E-CB4F-4667-A5F5-A2F8242D0591}" srcOrd="0" destOrd="0" presId="urn:microsoft.com/office/officeart/2005/8/layout/radial6"/>
    <dgm:cxn modelId="{AE77F9F4-5AE1-4ABE-A928-3918A292AAC3}" type="presOf" srcId="{A54417CE-A207-4D5F-B1B8-FFBE90474EF6}" destId="{B52A4E11-AF6B-404A-9AC8-A5CF238D405A}" srcOrd="0" destOrd="0" presId="urn:microsoft.com/office/officeart/2005/8/layout/radial6"/>
    <dgm:cxn modelId="{256891F8-36CE-4D1C-8558-D45126AF8FF1}" srcId="{2DF7C1B1-6F05-4BBA-8AB2-7EE688455E0C}" destId="{8B1CBBC0-CAFE-4960-8490-23951C402200}" srcOrd="2" destOrd="0" parTransId="{0D0A021D-A8D0-4C08-BBA8-33FFF37004D6}" sibTransId="{0731C247-DB58-4FE8-9DBE-95F860CC0ACF}"/>
    <dgm:cxn modelId="{EA14FF91-7E19-4D5F-A0A2-E940A2CADDDF}" type="presOf" srcId="{0731C247-DB58-4FE8-9DBE-95F860CC0ACF}" destId="{3508444C-9A10-4469-981C-F03D629F83ED}" srcOrd="0" destOrd="0" presId="urn:microsoft.com/office/officeart/2005/8/layout/radial6"/>
    <dgm:cxn modelId="{4005C606-EAC5-40D8-AE5A-78B31A511D6E}" type="presParOf" srcId="{847C9C00-A9C4-4C98-BE5E-CB1DE1AF5295}" destId="{82275C1F-22E0-4EF7-B2A7-D13B763D46EC}" srcOrd="0" destOrd="0" presId="urn:microsoft.com/office/officeart/2005/8/layout/radial6"/>
    <dgm:cxn modelId="{98E3A9B9-F1B5-49AE-9ABF-4FD17A883908}" type="presParOf" srcId="{847C9C00-A9C4-4C98-BE5E-CB1DE1AF5295}" destId="{628E397F-531B-49C9-94A2-BAE0C5BEE14D}" srcOrd="1" destOrd="0" presId="urn:microsoft.com/office/officeart/2005/8/layout/radial6"/>
    <dgm:cxn modelId="{A419C043-1D28-4EE3-A0E1-B0C5C8986400}" type="presParOf" srcId="{847C9C00-A9C4-4C98-BE5E-CB1DE1AF5295}" destId="{886F8C32-7F55-4482-A879-8109E191EFFB}" srcOrd="2" destOrd="0" presId="urn:microsoft.com/office/officeart/2005/8/layout/radial6"/>
    <dgm:cxn modelId="{CEF20BDB-08CD-4D15-A53F-2FF84B46F512}" type="presParOf" srcId="{847C9C00-A9C4-4C98-BE5E-CB1DE1AF5295}" destId="{B52A4E11-AF6B-404A-9AC8-A5CF238D405A}" srcOrd="3" destOrd="0" presId="urn:microsoft.com/office/officeart/2005/8/layout/radial6"/>
    <dgm:cxn modelId="{96F58AE2-59A6-4C51-A869-D57D3D949480}" type="presParOf" srcId="{847C9C00-A9C4-4C98-BE5E-CB1DE1AF5295}" destId="{F1A33148-EEB1-4A1A-936E-A7EE22F1F980}" srcOrd="4" destOrd="0" presId="urn:microsoft.com/office/officeart/2005/8/layout/radial6"/>
    <dgm:cxn modelId="{B2B3F922-0C5C-4389-9A0A-925633F21BB2}" type="presParOf" srcId="{847C9C00-A9C4-4C98-BE5E-CB1DE1AF5295}" destId="{B82AC39C-D73A-4C9D-9F6F-EF21D17E2E43}" srcOrd="5" destOrd="0" presId="urn:microsoft.com/office/officeart/2005/8/layout/radial6"/>
    <dgm:cxn modelId="{20F1997F-2875-4B85-AF98-85F23575AD8A}" type="presParOf" srcId="{847C9C00-A9C4-4C98-BE5E-CB1DE1AF5295}" destId="{754DC87E-CB4F-4667-A5F5-A2F8242D0591}" srcOrd="6" destOrd="0" presId="urn:microsoft.com/office/officeart/2005/8/layout/radial6"/>
    <dgm:cxn modelId="{7A39FF4E-BA58-479D-93AD-8B1567D81E72}" type="presParOf" srcId="{847C9C00-A9C4-4C98-BE5E-CB1DE1AF5295}" destId="{9BB0E6B4-CBFC-4256-986A-0D644BDFF9D0}" srcOrd="7" destOrd="0" presId="urn:microsoft.com/office/officeart/2005/8/layout/radial6"/>
    <dgm:cxn modelId="{D78CEB00-ACDE-4ADA-809B-5E4F72F4B76F}" type="presParOf" srcId="{847C9C00-A9C4-4C98-BE5E-CB1DE1AF5295}" destId="{D4D0EB24-76C9-4731-9378-75DDB282BF57}" srcOrd="8" destOrd="0" presId="urn:microsoft.com/office/officeart/2005/8/layout/radial6"/>
    <dgm:cxn modelId="{8C6CD093-F1FD-4BCB-892F-1C58AE6E1569}" type="presParOf" srcId="{847C9C00-A9C4-4C98-BE5E-CB1DE1AF5295}" destId="{3508444C-9A10-4469-981C-F03D629F83ED}" srcOrd="9" destOrd="0" presId="urn:microsoft.com/office/officeart/2005/8/layout/radial6"/>
    <dgm:cxn modelId="{9BD2732A-F475-418E-B41C-35D78B477DC9}" type="presParOf" srcId="{847C9C00-A9C4-4C98-BE5E-CB1DE1AF5295}" destId="{251DFC6A-91EF-4AEF-ABEB-541FE3E7288C}" srcOrd="10" destOrd="0" presId="urn:microsoft.com/office/officeart/2005/8/layout/radial6"/>
    <dgm:cxn modelId="{9F713B94-2C78-40B0-A327-917B38999E15}" type="presParOf" srcId="{847C9C00-A9C4-4C98-BE5E-CB1DE1AF5295}" destId="{01060F86-F343-4C93-9D65-4BB6F7541428}" srcOrd="11" destOrd="0" presId="urn:microsoft.com/office/officeart/2005/8/layout/radial6"/>
    <dgm:cxn modelId="{5456B314-4AA0-450D-8CF9-E54D3A0177B1}" type="presParOf" srcId="{847C9C00-A9C4-4C98-BE5E-CB1DE1AF5295}" destId="{38C7CDE3-5169-4911-B168-6453C75A785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7CDE3-5169-4911-B168-6453C75A785D}">
      <dsp:nvSpPr>
        <dsp:cNvPr id="0" name=""/>
        <dsp:cNvSpPr/>
      </dsp:nvSpPr>
      <dsp:spPr>
        <a:xfrm>
          <a:off x="1921126" y="784331"/>
          <a:ext cx="5277086" cy="5277086"/>
        </a:xfrm>
        <a:prstGeom prst="blockArc">
          <a:avLst>
            <a:gd name="adj1" fmla="val 10909412"/>
            <a:gd name="adj2" fmla="val 16437066"/>
            <a:gd name="adj3" fmla="val 464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8444C-9A10-4469-981C-F03D629F83ED}">
      <dsp:nvSpPr>
        <dsp:cNvPr id="0" name=""/>
        <dsp:cNvSpPr/>
      </dsp:nvSpPr>
      <dsp:spPr>
        <a:xfrm>
          <a:off x="1922356" y="682702"/>
          <a:ext cx="5277086" cy="5277086"/>
        </a:xfrm>
        <a:prstGeom prst="blockArc">
          <a:avLst>
            <a:gd name="adj1" fmla="val 5311706"/>
            <a:gd name="adj2" fmla="val 10773836"/>
            <a:gd name="adj3" fmla="val 464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DC87E-CB4F-4667-A5F5-A2F8242D0591}">
      <dsp:nvSpPr>
        <dsp:cNvPr id="0" name=""/>
        <dsp:cNvSpPr/>
      </dsp:nvSpPr>
      <dsp:spPr>
        <a:xfrm>
          <a:off x="1968784" y="681927"/>
          <a:ext cx="5277086" cy="5277086"/>
        </a:xfrm>
        <a:prstGeom prst="blockArc">
          <a:avLst>
            <a:gd name="adj1" fmla="val 144803"/>
            <a:gd name="adj2" fmla="val 5373643"/>
            <a:gd name="adj3" fmla="val 464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A4E11-AF6B-404A-9AC8-A5CF238D405A}">
      <dsp:nvSpPr>
        <dsp:cNvPr id="0" name=""/>
        <dsp:cNvSpPr/>
      </dsp:nvSpPr>
      <dsp:spPr>
        <a:xfrm>
          <a:off x="1966500" y="787063"/>
          <a:ext cx="5277086" cy="5277086"/>
        </a:xfrm>
        <a:prstGeom prst="blockArc">
          <a:avLst>
            <a:gd name="adj1" fmla="val 16376433"/>
            <a:gd name="adj2" fmla="val 4526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75C1F-22E0-4EF7-B2A7-D13B763D46EC}">
      <dsp:nvSpPr>
        <dsp:cNvPr id="0" name=""/>
        <dsp:cNvSpPr/>
      </dsp:nvSpPr>
      <dsp:spPr>
        <a:xfrm>
          <a:off x="3357562" y="2214562"/>
          <a:ext cx="2428875" cy="2428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800" kern="1200" dirty="0" smtClean="0">
              <a:solidFill>
                <a:schemeClr val="tx1"/>
              </a:solidFill>
            </a:rPr>
            <a:t>BSP i Helse Førde</a:t>
          </a:r>
          <a:endParaRPr lang="nb-NO" sz="3800" kern="1200" dirty="0">
            <a:solidFill>
              <a:schemeClr val="tx1"/>
            </a:solidFill>
          </a:endParaRPr>
        </a:p>
      </dsp:txBody>
      <dsp:txXfrm>
        <a:off x="3713263" y="2570263"/>
        <a:ext cx="1717473" cy="1717473"/>
      </dsp:txXfrm>
    </dsp:sp>
    <dsp:sp modelId="{628E397F-531B-49C9-94A2-BAE0C5BEE14D}">
      <dsp:nvSpPr>
        <dsp:cNvPr id="0" name=""/>
        <dsp:cNvSpPr/>
      </dsp:nvSpPr>
      <dsp:spPr>
        <a:xfrm>
          <a:off x="3812455" y="-82015"/>
          <a:ext cx="1849610" cy="18673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>
                  <a:lumMod val="75000"/>
                </a:schemeClr>
              </a:solidFill>
              <a:hlinkClick xmlns:r="http://schemas.openxmlformats.org/officeDocument/2006/relationships" r:id="rId1"/>
            </a:rPr>
            <a:t>Prosedyrer</a:t>
          </a:r>
          <a:endParaRPr lang="nb-NO" sz="18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083324" y="191454"/>
        <a:ext cx="1307872" cy="1320422"/>
      </dsp:txXfrm>
    </dsp:sp>
    <dsp:sp modelId="{F1A33148-EEB1-4A1A-936E-A7EE22F1F980}">
      <dsp:nvSpPr>
        <dsp:cNvPr id="0" name=""/>
        <dsp:cNvSpPr/>
      </dsp:nvSpPr>
      <dsp:spPr>
        <a:xfrm>
          <a:off x="6257571" y="2495319"/>
          <a:ext cx="1849610" cy="186736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>
                  <a:lumMod val="75000"/>
                </a:schemeClr>
              </a:solidFill>
            </a:rPr>
            <a:t>35 BA</a:t>
          </a:r>
          <a:endParaRPr lang="nb-NO" sz="18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6528440" y="2768788"/>
        <a:ext cx="1307872" cy="1320422"/>
      </dsp:txXfrm>
    </dsp:sp>
    <dsp:sp modelId="{9BB0E6B4-CBFC-4256-986A-0D644BDFF9D0}">
      <dsp:nvSpPr>
        <dsp:cNvPr id="0" name=""/>
        <dsp:cNvSpPr/>
      </dsp:nvSpPr>
      <dsp:spPr>
        <a:xfrm>
          <a:off x="3702282" y="4964050"/>
          <a:ext cx="1849610" cy="1867360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chemeClr val="tx1">
                  <a:lumMod val="75000"/>
                </a:schemeClr>
              </a:solidFill>
            </a:rPr>
            <a:t>Koordinator 50%</a:t>
          </a:r>
          <a:endParaRPr lang="nb-NO" sz="18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3973151" y="5237519"/>
        <a:ext cx="1307872" cy="1320422"/>
      </dsp:txXfrm>
    </dsp:sp>
    <dsp:sp modelId="{251DFC6A-91EF-4AEF-ABEB-541FE3E7288C}">
      <dsp:nvSpPr>
        <dsp:cNvPr id="0" name=""/>
        <dsp:cNvSpPr/>
      </dsp:nvSpPr>
      <dsp:spPr>
        <a:xfrm>
          <a:off x="1058833" y="2407180"/>
          <a:ext cx="1849610" cy="186736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b="1" kern="1200" dirty="0" smtClean="0">
              <a:solidFill>
                <a:srgbClr val="002983"/>
              </a:solidFill>
              <a:hlinkClick xmlns:r="http://schemas.openxmlformats.org/officeDocument/2006/relationships" r:id="rId2"/>
            </a:rPr>
            <a:t>Opplæring</a:t>
          </a:r>
          <a:endParaRPr lang="nb-NO" sz="1800" b="1" kern="1200" dirty="0">
            <a:solidFill>
              <a:srgbClr val="002983"/>
            </a:solidFill>
          </a:endParaRPr>
        </a:p>
      </dsp:txBody>
      <dsp:txXfrm>
        <a:off x="1329702" y="2680649"/>
        <a:ext cx="1307872" cy="1320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8F719-3DA8-4DAA-9A5E-1544D8C0E648}" type="datetimeFigureOut">
              <a:rPr lang="nb-NO" smtClean="0"/>
              <a:t>07.03.2018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C0957-1628-4CD5-9778-E70842E938C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34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tel, utklipp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utklipp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AEAEA"/>
                </a:solidFill>
              </a:rPr>
              <a:t>Samhandlingskonferansen 2016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17019-6873-4785-9348-1D45915F1803}" type="slidenum">
              <a:rPr lang="nb-NO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43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>
              <a:solidFill>
                <a:srgbClr val="EAEAEA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>
                <a:solidFill>
                  <a:srgbClr val="EAEAEA"/>
                </a:solidFill>
              </a:rPr>
              <a:t>Samhandlingskonferansen 2016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56DBA-93D8-4EFC-BC11-ACFF44F81AFD}" type="slidenum">
              <a:rPr lang="nb-NO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nb-NO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1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ørkt">
    <p:bg>
      <p:bgPr>
        <a:gradFill flip="none" rotWithShape="1">
          <a:gsLst>
            <a:gs pos="60000">
              <a:schemeClr val="tx1"/>
            </a:gs>
            <a:gs pos="100000">
              <a:schemeClr val="tx1">
                <a:alpha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e 14"/>
          <p:cNvGrpSpPr/>
          <p:nvPr userDrawn="1"/>
        </p:nvGrpSpPr>
        <p:grpSpPr>
          <a:xfrm>
            <a:off x="4319895" y="2094545"/>
            <a:ext cx="5437880" cy="5334079"/>
            <a:chOff x="5118191" y="2170455"/>
            <a:chExt cx="4639583" cy="4551020"/>
          </a:xfrm>
        </p:grpSpPr>
        <p:sp>
          <p:nvSpPr>
            <p:cNvPr id="12" name="Ellipse 11"/>
            <p:cNvSpPr/>
            <p:nvPr userDrawn="1"/>
          </p:nvSpPr>
          <p:spPr>
            <a:xfrm>
              <a:off x="7879559" y="2170455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3" name="Ellipse 12"/>
            <p:cNvSpPr/>
            <p:nvPr userDrawn="1"/>
          </p:nvSpPr>
          <p:spPr>
            <a:xfrm>
              <a:off x="7879559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  <p:sp>
          <p:nvSpPr>
            <p:cNvPr id="14" name="Ellipse 13"/>
            <p:cNvSpPr/>
            <p:nvPr userDrawn="1"/>
          </p:nvSpPr>
          <p:spPr>
            <a:xfrm>
              <a:off x="5118191" y="4843260"/>
              <a:ext cx="1878215" cy="1878215"/>
            </a:xfrm>
            <a:prstGeom prst="ellipse">
              <a:avLst/>
            </a:prstGeom>
            <a:solidFill>
              <a:srgbClr val="0029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H="1" flipV="1">
            <a:off x="1226781" y="2523454"/>
            <a:ext cx="8129772" cy="2498"/>
          </a:xfrm>
          <a:prstGeom prst="line">
            <a:avLst/>
          </a:prstGeom>
          <a:ln w="63500" cap="rnd" cmpd="sng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549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tt linje 10"/>
          <p:cNvCxnSpPr/>
          <p:nvPr userDrawn="1"/>
        </p:nvCxnSpPr>
        <p:spPr>
          <a:xfrm flipV="1">
            <a:off x="884624" y="1707931"/>
            <a:ext cx="0" cy="5150069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e 2"/>
          <p:cNvGrpSpPr/>
          <p:nvPr userDrawn="1"/>
        </p:nvGrpSpPr>
        <p:grpSpPr>
          <a:xfrm>
            <a:off x="7471102" y="4062592"/>
            <a:ext cx="2076366" cy="3272765"/>
            <a:chOff x="7102946" y="2925380"/>
            <a:chExt cx="2339414" cy="3687381"/>
          </a:xfrm>
          <a:solidFill>
            <a:srgbClr val="E7E9F5"/>
          </a:solidFill>
        </p:grpSpPr>
        <p:sp>
          <p:nvSpPr>
            <p:cNvPr id="5" name="Ellipse 4"/>
            <p:cNvSpPr/>
            <p:nvPr userDrawn="1"/>
          </p:nvSpPr>
          <p:spPr>
            <a:xfrm>
              <a:off x="8495309" y="292538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6" name="Ellipse 5"/>
            <p:cNvSpPr/>
            <p:nvPr userDrawn="1"/>
          </p:nvSpPr>
          <p:spPr>
            <a:xfrm>
              <a:off x="8495309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  <p:sp>
          <p:nvSpPr>
            <p:cNvPr id="7" name="Ellipse 6"/>
            <p:cNvSpPr/>
            <p:nvPr userDrawn="1"/>
          </p:nvSpPr>
          <p:spPr>
            <a:xfrm>
              <a:off x="7102946" y="4273087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  <p:sp>
          <p:nvSpPr>
            <p:cNvPr id="8" name="Ellipse 7"/>
            <p:cNvSpPr/>
            <p:nvPr userDrawn="1"/>
          </p:nvSpPr>
          <p:spPr>
            <a:xfrm>
              <a:off x="8495309" y="5665710"/>
              <a:ext cx="947051" cy="947051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 smtClean="0">
                  <a:solidFill>
                    <a:prstClr val="white"/>
                  </a:solidFill>
                </a:rPr>
                <a:t> </a:t>
              </a:r>
              <a:endParaRPr lang="nb-NO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1075103" y="1628408"/>
            <a:ext cx="7675197" cy="78483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45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2003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soversikt med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457200" y="3567659"/>
            <a:ext cx="4911834" cy="1791260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buFont typeface="Arial"/>
              <a:buChar char="•"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dirty="0" smtClean="0"/>
              <a:t>Sak 1</a:t>
            </a:r>
          </a:p>
          <a:p>
            <a:pPr lvl="0"/>
            <a:r>
              <a:rPr lang="nb-NO" dirty="0" smtClean="0"/>
              <a:t>Sak 2</a:t>
            </a:r>
          </a:p>
          <a:p>
            <a:pPr lvl="0"/>
            <a:r>
              <a:rPr lang="nb-NO" dirty="0" smtClean="0"/>
              <a:t>Sak 3</a:t>
            </a:r>
          </a:p>
          <a:p>
            <a:pPr lvl="0"/>
            <a:r>
              <a:rPr lang="nb-NO" dirty="0" smtClean="0"/>
              <a:t>Sak 4</a:t>
            </a:r>
          </a:p>
        </p:txBody>
      </p:sp>
      <p:sp>
        <p:nvSpPr>
          <p:cNvPr id="6" name="Plassholder for bilde 5"/>
          <p:cNvSpPr>
            <a:spLocks noGrp="1"/>
          </p:cNvSpPr>
          <p:nvPr>
            <p:ph type="pic" sz="quarter" idx="11"/>
          </p:nvPr>
        </p:nvSpPr>
        <p:spPr>
          <a:xfrm>
            <a:off x="5727700" y="3182938"/>
            <a:ext cx="3100388" cy="336867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-114300" y="3144179"/>
            <a:ext cx="9385300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tel 1"/>
          <p:cNvSpPr>
            <a:spLocks noGrp="1"/>
          </p:cNvSpPr>
          <p:nvPr>
            <p:ph type="ctrTitle"/>
          </p:nvPr>
        </p:nvSpPr>
        <p:spPr>
          <a:xfrm>
            <a:off x="457200" y="2183361"/>
            <a:ext cx="6388100" cy="6463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Bilde 7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6551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5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meng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1" y="2070099"/>
            <a:ext cx="8021144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>
                <a:latin typeface="Arial"/>
                <a:cs typeface="Arial"/>
              </a:defRPr>
            </a:lvl1pPr>
            <a:lvl2pPr>
              <a:defRPr sz="1400">
                <a:latin typeface="ScalaSans"/>
                <a:cs typeface="ScalaSans"/>
              </a:defRPr>
            </a:lvl2pPr>
            <a:lvl3pPr>
              <a:defRPr sz="1200">
                <a:latin typeface="ScalaSans"/>
                <a:cs typeface="ScalaSans"/>
              </a:defRPr>
            </a:lvl3pPr>
            <a:lvl4pPr>
              <a:defRPr sz="1100">
                <a:latin typeface="ScalaSans"/>
                <a:cs typeface="ScalaSans"/>
              </a:defRPr>
            </a:lvl4pPr>
            <a:lvl5pPr>
              <a:defRPr sz="1100">
                <a:latin typeface="ScalaSans"/>
                <a:cs typeface="ScalaSans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uppe 12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14" name="Ellipse 13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15" name="Ellipse 14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16" name="Gruppe 15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18" name="Ellipse 17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Ellipse 18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Ellipse 19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22" name="Bilde 2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22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 med punkt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6902"/>
            <a:ext cx="8021145" cy="223445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cxnSp>
        <p:nvCxnSpPr>
          <p:cNvPr id="20" name="Rett linje 19"/>
          <p:cNvCxnSpPr/>
          <p:nvPr userDrawn="1"/>
        </p:nvCxnSpPr>
        <p:spPr>
          <a:xfrm>
            <a:off x="0" y="367858"/>
            <a:ext cx="7595006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 userDrawn="1"/>
        </p:nvCxnSpPr>
        <p:spPr>
          <a:xfrm>
            <a:off x="8005233" y="1725452"/>
            <a:ext cx="1461084" cy="0"/>
          </a:xfrm>
          <a:prstGeom prst="line">
            <a:avLst/>
          </a:prstGeom>
          <a:ln w="63500" cap="rnd" cmpd="sng">
            <a:solidFill>
              <a:srgbClr val="E7E9F5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uppe 21"/>
          <p:cNvGrpSpPr/>
          <p:nvPr userDrawn="1"/>
        </p:nvGrpSpPr>
        <p:grpSpPr>
          <a:xfrm>
            <a:off x="7043097" y="344549"/>
            <a:ext cx="1435248" cy="1416312"/>
            <a:chOff x="1361705" y="363625"/>
            <a:chExt cx="509429" cy="502708"/>
          </a:xfrm>
          <a:solidFill>
            <a:srgbClr val="E7E9F5"/>
          </a:solidFill>
        </p:grpSpPr>
        <p:sp>
          <p:nvSpPr>
            <p:cNvPr id="23" name="Ellipse 22"/>
            <p:cNvSpPr/>
            <p:nvPr userDrawn="1"/>
          </p:nvSpPr>
          <p:spPr>
            <a:xfrm>
              <a:off x="1550088" y="363625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1550088" y="733671"/>
              <a:ext cx="132662" cy="132662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prstClr val="white"/>
                </a:solidFill>
              </a:endParaRPr>
            </a:p>
          </p:txBody>
        </p:sp>
        <p:grpSp>
          <p:nvGrpSpPr>
            <p:cNvPr id="25" name="Gruppe 24"/>
            <p:cNvGrpSpPr/>
            <p:nvPr userDrawn="1"/>
          </p:nvGrpSpPr>
          <p:grpSpPr>
            <a:xfrm>
              <a:off x="1361705" y="548648"/>
              <a:ext cx="509429" cy="132662"/>
              <a:chOff x="1361705" y="551638"/>
              <a:chExt cx="509429" cy="132662"/>
            </a:xfrm>
            <a:grpFill/>
          </p:grpSpPr>
          <p:sp>
            <p:nvSpPr>
              <p:cNvPr id="26" name="Ellipse 25"/>
              <p:cNvSpPr/>
              <p:nvPr userDrawn="1"/>
            </p:nvSpPr>
            <p:spPr>
              <a:xfrm>
                <a:off x="1552204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Ellipse 26"/>
              <p:cNvSpPr/>
              <p:nvPr userDrawn="1"/>
            </p:nvSpPr>
            <p:spPr>
              <a:xfrm>
                <a:off x="1361705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Ellipse 27"/>
              <p:cNvSpPr/>
              <p:nvPr userDrawn="1"/>
            </p:nvSpPr>
            <p:spPr>
              <a:xfrm>
                <a:off x="1738472" y="551638"/>
                <a:ext cx="132662" cy="132662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9" name="Tittel 1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algn="l">
              <a:defRPr sz="3600" b="1">
                <a:latin typeface="Arial"/>
                <a:cs typeface="Arial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2" name="Bilde 1" descr="Helse Før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2750"/>
            <a:ext cx="2423160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49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sshaldar til 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469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C0AC8C-B4DA-4D78-A6B1-F6C5D355B646}" type="datetime1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51EFCB7-B41C-634A-9527-8B37D6BF7F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40" r:id="rId12"/>
    <p:sldLayoutId id="214748384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7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ScalaSans-Bold"/>
          <a:ea typeface="+mj-ea"/>
          <a:cs typeface="ScalaSans-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../Brevmalar%20eksterne%20instansar/Brev%20til%20helsestasjonen.docx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mhandling-sfj.no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923453" y="3415239"/>
            <a:ext cx="7688655" cy="1272445"/>
          </a:xfrm>
        </p:spPr>
        <p:txBody>
          <a:bodyPr>
            <a:normAutofit/>
          </a:bodyPr>
          <a:lstStyle/>
          <a:p>
            <a:r>
              <a:rPr lang="nb-NO" sz="5400" dirty="0" err="1" smtClean="0"/>
              <a:t>Born</a:t>
            </a:r>
            <a:r>
              <a:rPr lang="nb-NO" sz="5400" dirty="0" smtClean="0"/>
              <a:t> som </a:t>
            </a:r>
            <a:r>
              <a:rPr lang="nb-NO" sz="5400" dirty="0" err="1" smtClean="0"/>
              <a:t>pårørande</a:t>
            </a:r>
            <a:endParaRPr lang="nb-NO" sz="5400" dirty="0"/>
          </a:p>
        </p:txBody>
      </p:sp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>
          <a:xfrm>
            <a:off x="1348966" y="4676619"/>
            <a:ext cx="6400800" cy="1473200"/>
          </a:xfrm>
        </p:spPr>
        <p:txBody>
          <a:bodyPr>
            <a:normAutofit/>
          </a:bodyPr>
          <a:lstStyle/>
          <a:p>
            <a:r>
              <a:rPr lang="nb-NO" dirty="0" smtClean="0"/>
              <a:t>Fagdag 28.03.18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Hildegunn Fauske </a:t>
            </a:r>
          </a:p>
          <a:p>
            <a:r>
              <a:rPr lang="nb-NO" dirty="0" smtClean="0"/>
              <a:t>Overlege i barne- og ungdomspsykiatri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08" y="708615"/>
            <a:ext cx="4035552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6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>
          <a:xfrm>
            <a:off x="0" y="-653145"/>
            <a:ext cx="9144000" cy="6858000"/>
          </a:xfrm>
        </p:spPr>
      </p:sp>
      <p:sp>
        <p:nvSpPr>
          <p:cNvPr id="4" name="Avrundet rektangel 3"/>
          <p:cNvSpPr/>
          <p:nvPr/>
        </p:nvSpPr>
        <p:spPr>
          <a:xfrm>
            <a:off x="2177143" y="1132112"/>
            <a:ext cx="4589417" cy="182009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EEECE1">
                  <a:lumMod val="10000"/>
                </a:srgbClr>
              </a:solidFill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2586445" y="2952203"/>
            <a:ext cx="17417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3139889" y="1584957"/>
            <a:ext cx="2722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 smtClean="0">
                <a:solidFill>
                  <a:srgbClr val="EEECE1">
                    <a:lumMod val="10000"/>
                  </a:srgbClr>
                </a:solidFill>
              </a:rPr>
              <a:t>Dilemmaer</a:t>
            </a:r>
            <a:endParaRPr lang="nb-NO" sz="4400" dirty="0">
              <a:solidFill>
                <a:srgbClr val="EEECE1">
                  <a:lumMod val="10000"/>
                </a:srgbClr>
              </a:solidFill>
            </a:endParaRPr>
          </a:p>
        </p:txBody>
      </p:sp>
      <p:cxnSp>
        <p:nvCxnSpPr>
          <p:cNvPr id="9" name="Rett linje 8"/>
          <p:cNvCxnSpPr/>
          <p:nvPr/>
        </p:nvCxnSpPr>
        <p:spPr>
          <a:xfrm>
            <a:off x="3779523" y="2952203"/>
            <a:ext cx="17417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>
            <a:off x="5085805" y="2952203"/>
            <a:ext cx="17417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>
            <a:off x="6400797" y="2952203"/>
            <a:ext cx="17417" cy="152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2128898" y="4393863"/>
            <a:ext cx="96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EEECE1">
                    <a:lumMod val="10000"/>
                  </a:srgbClr>
                </a:solidFill>
              </a:rPr>
              <a:t>Teieplikt</a:t>
            </a:r>
            <a:endParaRPr lang="nb-NO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4524834" y="4371032"/>
            <a:ext cx="145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EEECE1">
                    <a:lumMod val="10000"/>
                  </a:srgbClr>
                </a:solidFill>
              </a:rPr>
              <a:t>Informasjonsutveksling</a:t>
            </a:r>
            <a:endParaRPr lang="nb-NO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3239118" y="4393863"/>
            <a:ext cx="108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EEECE1">
                    <a:lumMod val="10000"/>
                  </a:srgbClr>
                </a:solidFill>
              </a:rPr>
              <a:t>Samtykke</a:t>
            </a:r>
            <a:endParaRPr lang="nb-NO" dirty="0">
              <a:solidFill>
                <a:srgbClr val="EEECE1">
                  <a:lumMod val="10000"/>
                </a:srgb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278572" y="440296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EEECE1">
                    <a:lumMod val="10000"/>
                  </a:srgbClr>
                </a:solidFill>
              </a:rPr>
              <a:t>?</a:t>
            </a:r>
            <a:endParaRPr lang="nb-NO" dirty="0">
              <a:solidFill>
                <a:srgbClr val="EEECE1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6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1681018"/>
            <a:ext cx="8021145" cy="5041380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nb-NO" b="1" dirty="0" smtClean="0"/>
              <a:t>Utarbeiding og gjennomføring av gode samhandlingsrutiner</a:t>
            </a:r>
          </a:p>
          <a:p>
            <a:r>
              <a:rPr lang="nb-NO" b="1" dirty="0" smtClean="0"/>
              <a:t>Tid</a:t>
            </a:r>
            <a:r>
              <a:rPr lang="nb-NO" dirty="0" smtClean="0"/>
              <a:t> til utføring av barn som </a:t>
            </a:r>
            <a:r>
              <a:rPr lang="nb-NO" dirty="0" err="1" smtClean="0"/>
              <a:t>pårørande</a:t>
            </a:r>
            <a:r>
              <a:rPr lang="nb-NO" dirty="0" smtClean="0"/>
              <a:t>-arbeidet</a:t>
            </a:r>
          </a:p>
          <a:p>
            <a:r>
              <a:rPr lang="nb-NO" b="1" dirty="0" smtClean="0"/>
              <a:t>Ressurser</a:t>
            </a:r>
            <a:r>
              <a:rPr lang="nb-NO" dirty="0" smtClean="0"/>
              <a:t> til barn som </a:t>
            </a:r>
            <a:r>
              <a:rPr lang="nb-NO" dirty="0" err="1" smtClean="0"/>
              <a:t>pårørande</a:t>
            </a:r>
            <a:r>
              <a:rPr lang="nb-NO" dirty="0" smtClean="0"/>
              <a:t>-arbeidet</a:t>
            </a:r>
          </a:p>
          <a:p>
            <a:r>
              <a:rPr lang="nn-NO" dirty="0"/>
              <a:t>Erfaring viser at det er eit stort behov for å få til gode </a:t>
            </a:r>
            <a:r>
              <a:rPr lang="nn-NO" b="1" dirty="0" err="1"/>
              <a:t>samhandlingsrutiner</a:t>
            </a:r>
            <a:r>
              <a:rPr lang="nn-NO" dirty="0"/>
              <a:t> mellom </a:t>
            </a:r>
            <a:r>
              <a:rPr lang="nn-NO" dirty="0" err="1"/>
              <a:t>spesialisthelstenesta</a:t>
            </a:r>
            <a:r>
              <a:rPr lang="nn-NO" dirty="0"/>
              <a:t> og kommunane for å ivareta barn som pårørande og deira </a:t>
            </a:r>
            <a:r>
              <a:rPr lang="nn-NO" dirty="0" smtClean="0"/>
              <a:t>familiar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Pilotprosjektet med Førde kommune:</a:t>
            </a:r>
            <a:r>
              <a:rPr lang="nb-NO" b="1" dirty="0">
                <a:hlinkClick r:id="rId2" action="ppaction://hlinkfile"/>
              </a:rPr>
              <a:t> Brevmal</a:t>
            </a:r>
            <a:r>
              <a:rPr lang="nb-NO" dirty="0">
                <a:hlinkClick r:id="rId2" action="ppaction://hlinkfile"/>
              </a:rPr>
              <a:t>  i DIPS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584775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nb-NO" sz="3200" dirty="0" err="1" smtClean="0"/>
              <a:t>Utfordringar</a:t>
            </a:r>
            <a:r>
              <a:rPr lang="nb-NO" sz="3200" dirty="0" smtClean="0"/>
              <a:t> i samhandling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337166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457200" y="2066901"/>
            <a:ext cx="8038407" cy="4154984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nn-NO" dirty="0" smtClean="0"/>
              <a:t>Korleis kan tilsette i spesialisthelsetenesta og kommunane bli betre i stand til å </a:t>
            </a:r>
            <a:r>
              <a:rPr lang="nn-NO" b="1" dirty="0" smtClean="0"/>
              <a:t>identifisere</a:t>
            </a:r>
            <a:r>
              <a:rPr lang="nn-NO" dirty="0" smtClean="0"/>
              <a:t> og </a:t>
            </a:r>
            <a:r>
              <a:rPr lang="nn-NO" b="1" dirty="0" smtClean="0"/>
              <a:t>følgje opp </a:t>
            </a:r>
            <a:r>
              <a:rPr lang="nn-NO" dirty="0" smtClean="0"/>
              <a:t>barna og familiane?</a:t>
            </a:r>
          </a:p>
          <a:p>
            <a:r>
              <a:rPr lang="nn-NO" b="1" i="1" dirty="0" smtClean="0"/>
              <a:t>Fagdagen er eit ynskje om å komme vidare i arbeidet med å forbetre samhandlinga mellom Helse Førde og kommunane</a:t>
            </a:r>
          </a:p>
          <a:p>
            <a:pPr marL="0" indent="0">
              <a:buNone/>
            </a:pPr>
            <a:endParaRPr lang="nn-NO" b="1" i="1" dirty="0" smtClean="0"/>
          </a:p>
          <a:p>
            <a:r>
              <a:rPr lang="nn-NO" b="1" i="1" dirty="0" smtClean="0"/>
              <a:t>Presentasjonar frå fagdagen finn du på:</a:t>
            </a:r>
          </a:p>
          <a:p>
            <a:r>
              <a:rPr lang="nb-NO" dirty="0">
                <a:hlinkClick r:id="rId2"/>
              </a:rPr>
              <a:t>www.samhandling-sfj.no</a:t>
            </a:r>
            <a:r>
              <a:rPr lang="nb-NO" dirty="0"/>
              <a:t> under </a:t>
            </a:r>
            <a:r>
              <a:rPr lang="nb-NO" dirty="0" err="1"/>
              <a:t>konferansar</a:t>
            </a:r>
            <a:r>
              <a:rPr lang="nb-NO" dirty="0"/>
              <a:t> / fagdag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457200" y="710161"/>
            <a:ext cx="6388100" cy="584775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nb-NO" sz="3200" dirty="0"/>
              <a:t>S</a:t>
            </a:r>
            <a:r>
              <a:rPr lang="nb-NO" sz="3200" dirty="0" smtClean="0"/>
              <a:t>amhandling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1078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96705" y="2507810"/>
            <a:ext cx="7547069" cy="3962385"/>
          </a:xfrm>
        </p:spPr>
        <p:txBody>
          <a:bodyPr>
            <a:normAutofit/>
          </a:bodyPr>
          <a:lstStyle/>
          <a:p>
            <a:r>
              <a:rPr lang="nb-NO" dirty="0" smtClean="0"/>
              <a:t>Informere pasienten om </a:t>
            </a:r>
            <a:r>
              <a:rPr lang="nb-NO" dirty="0" err="1" smtClean="0"/>
              <a:t>rettane</a:t>
            </a:r>
            <a:r>
              <a:rPr lang="nb-NO" dirty="0" smtClean="0"/>
              <a:t> til barn som </a:t>
            </a:r>
            <a:r>
              <a:rPr lang="nb-NO" dirty="0" err="1" smtClean="0"/>
              <a:t>pårørande</a:t>
            </a:r>
            <a:r>
              <a:rPr lang="nb-NO" dirty="0" smtClean="0"/>
              <a:t>.</a:t>
            </a:r>
          </a:p>
          <a:p>
            <a:r>
              <a:rPr lang="nb-NO" dirty="0" smtClean="0"/>
              <a:t>Samtale med pasienten om </a:t>
            </a:r>
            <a:r>
              <a:rPr lang="nb-NO" dirty="0" err="1" smtClean="0"/>
              <a:t>korleis</a:t>
            </a:r>
            <a:r>
              <a:rPr lang="nb-NO" dirty="0" smtClean="0"/>
              <a:t> barna skal </a:t>
            </a:r>
            <a:r>
              <a:rPr lang="nb-NO" dirty="0" err="1" smtClean="0"/>
              <a:t>informerast</a:t>
            </a:r>
            <a:r>
              <a:rPr lang="nb-NO" dirty="0" smtClean="0"/>
              <a:t> og avklare behov for hjelp til dette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spesialisthelsetenesta</a:t>
            </a:r>
            <a:r>
              <a:rPr lang="nb-NO" dirty="0" smtClean="0"/>
              <a:t> og/eller </a:t>
            </a:r>
            <a:r>
              <a:rPr lang="nb-NO" dirty="0" err="1" smtClean="0"/>
              <a:t>primærhelsetenesta</a:t>
            </a:r>
            <a:endParaRPr lang="nb-NO" dirty="0" smtClean="0"/>
          </a:p>
          <a:p>
            <a:r>
              <a:rPr lang="nb-NO" dirty="0" smtClean="0"/>
              <a:t>Legge til rette for tilrettelagt samtale med barn </a:t>
            </a:r>
          </a:p>
          <a:p>
            <a:r>
              <a:rPr lang="nb-NO" dirty="0" smtClean="0"/>
              <a:t>Samhandle med </a:t>
            </a:r>
            <a:r>
              <a:rPr lang="nb-NO" dirty="0" err="1" smtClean="0"/>
              <a:t>samarbeidspartar</a:t>
            </a:r>
            <a:r>
              <a:rPr lang="nb-NO" dirty="0" smtClean="0"/>
              <a:t> om </a:t>
            </a:r>
            <a:r>
              <a:rPr lang="nb-NO" dirty="0" err="1" smtClean="0"/>
              <a:t>vidare</a:t>
            </a:r>
            <a:r>
              <a:rPr lang="nb-NO" dirty="0" smtClean="0"/>
              <a:t> behov</a:t>
            </a: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EAEAE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Spesialisthelsetenesta</a:t>
            </a:r>
            <a:r>
              <a:rPr lang="nb-NO" dirty="0" smtClean="0"/>
              <a:t> si rolle i barn som </a:t>
            </a:r>
            <a:r>
              <a:rPr lang="nb-NO" dirty="0" err="1" smtClean="0"/>
              <a:t>pårørandearbeid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06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872067" y="3745599"/>
            <a:ext cx="7408333" cy="2380563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O</a:t>
            </a:r>
            <a:r>
              <a:rPr lang="nb-NO" dirty="0" smtClean="0"/>
              <a:t>verordna prosedyre (kven det gjeld, hensikt, kunnskap, ansvarsforhold (helsepersonell, </a:t>
            </a:r>
            <a:r>
              <a:rPr lang="nb-NO" dirty="0" err="1" smtClean="0"/>
              <a:t>barneansvarleg</a:t>
            </a:r>
            <a:r>
              <a:rPr lang="nb-NO" dirty="0" smtClean="0"/>
              <a:t>, koordinator, leiing))</a:t>
            </a:r>
          </a:p>
          <a:p>
            <a:r>
              <a:rPr lang="nb-NO" dirty="0" smtClean="0"/>
              <a:t>- underprosedyre kartlegging, </a:t>
            </a:r>
          </a:p>
          <a:p>
            <a:r>
              <a:rPr lang="nb-NO" dirty="0" smtClean="0"/>
              <a:t>- underprosedyre tiltak internt, </a:t>
            </a:r>
          </a:p>
          <a:p>
            <a:r>
              <a:rPr lang="nb-NO" dirty="0" smtClean="0"/>
              <a:t>-underprosedyre samhandling </a:t>
            </a:r>
          </a:p>
          <a:p>
            <a:r>
              <a:rPr lang="nb-NO" dirty="0" smtClean="0"/>
              <a:t>-underprosedyre bekymringsmelding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14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Nasjonale fagprosedyrer </a:t>
            </a:r>
            <a:r>
              <a:rPr lang="nb-NO" sz="2800" dirty="0" err="1"/>
              <a:t>frå</a:t>
            </a:r>
            <a:r>
              <a:rPr lang="nb-NO" sz="2800" dirty="0"/>
              <a:t> januar 2015 </a:t>
            </a:r>
            <a:r>
              <a:rPr lang="nb-NO" sz="2800" dirty="0" err="1" smtClean="0"/>
              <a:t>vedrørande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err="1" smtClean="0"/>
              <a:t>Born</a:t>
            </a:r>
            <a:r>
              <a:rPr lang="nb-NO" sz="2800" dirty="0" smtClean="0"/>
              <a:t> </a:t>
            </a:r>
            <a:r>
              <a:rPr lang="nb-NO" sz="2800" dirty="0"/>
              <a:t>som </a:t>
            </a:r>
            <a:r>
              <a:rPr lang="nb-NO" sz="2800" dirty="0" err="1"/>
              <a:t>pårørande</a:t>
            </a:r>
            <a:r>
              <a:rPr lang="nb-NO" sz="2800" dirty="0"/>
              <a:t> </a:t>
            </a:r>
            <a:br>
              <a:rPr lang="nb-NO" sz="2800" dirty="0"/>
            </a:br>
            <a:endParaRPr lang="nb-NO" sz="28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4" y="1188673"/>
            <a:ext cx="4300396" cy="242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4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smtClean="0"/>
              <a:t>Det er ei akutt kartlegging ved </a:t>
            </a:r>
            <a:r>
              <a:rPr lang="nb-NO" dirty="0" err="1" smtClean="0"/>
              <a:t>innlegginar</a:t>
            </a:r>
            <a:r>
              <a:rPr lang="nb-NO" dirty="0" smtClean="0"/>
              <a:t>- alle blir spurte om </a:t>
            </a:r>
            <a:r>
              <a:rPr lang="nb-NO" dirty="0" err="1" smtClean="0"/>
              <a:t>dei</a:t>
            </a:r>
            <a:r>
              <a:rPr lang="nb-NO" dirty="0" smtClean="0"/>
              <a:t> har barn under 18 år og om </a:t>
            </a:r>
            <a:r>
              <a:rPr lang="nb-NO" dirty="0" err="1" smtClean="0"/>
              <a:t>dei</a:t>
            </a:r>
            <a:r>
              <a:rPr lang="nb-NO" dirty="0" smtClean="0"/>
              <a:t> er ivaretatt. Ved behov er tek </a:t>
            </a:r>
            <a:r>
              <a:rPr lang="nb-NO" dirty="0" err="1" smtClean="0"/>
              <a:t>ein</a:t>
            </a:r>
            <a:r>
              <a:rPr lang="nb-NO" dirty="0" smtClean="0"/>
              <a:t> kontakt med andre </a:t>
            </a:r>
            <a:r>
              <a:rPr lang="nb-NO" dirty="0" err="1" smtClean="0"/>
              <a:t>pårørande</a:t>
            </a:r>
            <a:r>
              <a:rPr lang="nb-NO" dirty="0" smtClean="0"/>
              <a:t>, barnevern eller politi.</a:t>
            </a:r>
          </a:p>
          <a:p>
            <a:r>
              <a:rPr lang="nb-NO" dirty="0"/>
              <a:t> </a:t>
            </a:r>
            <a:r>
              <a:rPr lang="nb-NO" dirty="0" smtClean="0"/>
              <a:t>I </a:t>
            </a:r>
            <a:r>
              <a:rPr lang="nb-NO" dirty="0" err="1" smtClean="0"/>
              <a:t>dei</a:t>
            </a:r>
            <a:r>
              <a:rPr lang="nb-NO" dirty="0" smtClean="0"/>
              <a:t> fleste tilfella etter akutt kartlegging har </a:t>
            </a:r>
            <a:r>
              <a:rPr lang="nb-NO" dirty="0" err="1" smtClean="0"/>
              <a:t>ein</a:t>
            </a:r>
            <a:r>
              <a:rPr lang="nb-NO" dirty="0" smtClean="0"/>
              <a:t> tid til å vente til pasienten er på sengeposten neste dag før </a:t>
            </a:r>
            <a:r>
              <a:rPr lang="nb-NO" dirty="0" err="1" smtClean="0"/>
              <a:t>ein</a:t>
            </a:r>
            <a:r>
              <a:rPr lang="nb-NO" dirty="0" smtClean="0"/>
              <a:t> gjennomfører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grundigare</a:t>
            </a:r>
            <a:r>
              <a:rPr lang="nb-NO" dirty="0" smtClean="0"/>
              <a:t> kartleggingssamtale. Det ligg mal for denne i journalen. </a:t>
            </a:r>
          </a:p>
          <a:p>
            <a:r>
              <a:rPr lang="nb-NO" dirty="0" smtClean="0"/>
              <a:t>Sameleis er det rutiner for polikliniske </a:t>
            </a:r>
            <a:r>
              <a:rPr lang="nb-NO" dirty="0" err="1" smtClean="0"/>
              <a:t>pasientar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Ut </a:t>
            </a:r>
            <a:r>
              <a:rPr lang="nb-NO" dirty="0" err="1" smtClean="0"/>
              <a:t>frå</a:t>
            </a:r>
            <a:r>
              <a:rPr lang="nb-NO" dirty="0" smtClean="0"/>
              <a:t> kartleggingssamtalen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b="1" dirty="0" smtClean="0"/>
              <a:t>vurdering</a:t>
            </a:r>
            <a:r>
              <a:rPr lang="nb-NO" dirty="0" smtClean="0"/>
              <a:t> av behov og </a:t>
            </a:r>
            <a:r>
              <a:rPr lang="nb-NO" dirty="0" err="1" smtClean="0"/>
              <a:t>tilpassar</a:t>
            </a:r>
            <a:r>
              <a:rPr lang="nb-NO" dirty="0" smtClean="0"/>
              <a:t> tiltaka etter dette. </a:t>
            </a:r>
          </a:p>
          <a:p>
            <a:r>
              <a:rPr lang="nb-NO" dirty="0" smtClean="0"/>
              <a:t>Arbeidet skal </a:t>
            </a:r>
            <a:r>
              <a:rPr lang="nb-NO" dirty="0" err="1" smtClean="0"/>
              <a:t>vere</a:t>
            </a:r>
            <a:r>
              <a:rPr lang="nb-NO" dirty="0" smtClean="0"/>
              <a:t> dokumentert i pasienten sin journal og det skal også kort </a:t>
            </a:r>
            <a:r>
              <a:rPr lang="nb-NO" dirty="0" err="1" smtClean="0"/>
              <a:t>beskrivast</a:t>
            </a:r>
            <a:r>
              <a:rPr lang="nb-NO" dirty="0" smtClean="0"/>
              <a:t> i epikrise.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15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Kartlegging i Helse Førde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901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Bakgrunn og intensjon- oppfølging og samhandling rundt barna. Dette </a:t>
            </a:r>
            <a:r>
              <a:rPr lang="nb-NO" dirty="0" err="1" smtClean="0"/>
              <a:t>erstattar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bekymringsmelding til barnevernet.</a:t>
            </a:r>
          </a:p>
          <a:p>
            <a:r>
              <a:rPr lang="nb-NO" dirty="0"/>
              <a:t>Det er </a:t>
            </a:r>
            <a:r>
              <a:rPr lang="nb-NO" dirty="0" err="1"/>
              <a:t>ein</a:t>
            </a:r>
            <a:r>
              <a:rPr lang="nb-NO" dirty="0"/>
              <a:t> brevmal i </a:t>
            </a:r>
            <a:r>
              <a:rPr lang="nb-NO" dirty="0" err="1"/>
              <a:t>Dips</a:t>
            </a:r>
            <a:r>
              <a:rPr lang="nb-NO" dirty="0"/>
              <a:t> som </a:t>
            </a:r>
            <a:r>
              <a:rPr lang="nb-NO" dirty="0" err="1"/>
              <a:t>heiter</a:t>
            </a:r>
            <a:r>
              <a:rPr lang="nb-NO" dirty="0"/>
              <a:t> «Oppfølging av barn som </a:t>
            </a:r>
            <a:r>
              <a:rPr lang="nb-NO" dirty="0" err="1"/>
              <a:t>pårørande</a:t>
            </a:r>
            <a:r>
              <a:rPr lang="nb-NO" dirty="0"/>
              <a:t>» og prosedyre for </a:t>
            </a:r>
            <a:r>
              <a:rPr lang="nb-NO" dirty="0" err="1"/>
              <a:t>korleis</a:t>
            </a:r>
            <a:r>
              <a:rPr lang="nb-NO" dirty="0"/>
              <a:t> følge opp brevet ligg i EK-handboka</a:t>
            </a:r>
            <a:r>
              <a:rPr lang="nb-NO" dirty="0" smtClean="0"/>
              <a:t>.</a:t>
            </a:r>
          </a:p>
          <a:p>
            <a:r>
              <a:rPr lang="nb-NO" dirty="0" smtClean="0"/>
              <a:t>Pilotprosjektet starta </a:t>
            </a:r>
            <a:r>
              <a:rPr lang="nb-NO" dirty="0" err="1" smtClean="0"/>
              <a:t>frå</a:t>
            </a:r>
            <a:r>
              <a:rPr lang="nb-NO" dirty="0" smtClean="0"/>
              <a:t> 01.06.15 . Førde helsestasjon har laga eigne retningslinjer for </a:t>
            </a:r>
            <a:r>
              <a:rPr lang="nb-NO" dirty="0" err="1" smtClean="0"/>
              <a:t>korleis</a:t>
            </a:r>
            <a:r>
              <a:rPr lang="nb-NO" dirty="0" smtClean="0"/>
              <a:t> følge opp breva. </a:t>
            </a:r>
            <a:endParaRPr lang="nb-NO" dirty="0"/>
          </a:p>
          <a:p>
            <a:r>
              <a:rPr lang="nb-NO" dirty="0" smtClean="0"/>
              <a:t>Få brev har blitt sende </a:t>
            </a:r>
            <a:r>
              <a:rPr lang="nb-NO" dirty="0" err="1" smtClean="0"/>
              <a:t>frå</a:t>
            </a:r>
            <a:r>
              <a:rPr lang="nb-NO" dirty="0" smtClean="0"/>
              <a:t> Helse Førde, </a:t>
            </a:r>
            <a:r>
              <a:rPr lang="nb-NO" dirty="0" err="1" smtClean="0"/>
              <a:t>no</a:t>
            </a:r>
            <a:r>
              <a:rPr lang="nb-NO" dirty="0" smtClean="0"/>
              <a:t> vil </a:t>
            </a:r>
            <a:r>
              <a:rPr lang="nb-NO" dirty="0" err="1" smtClean="0"/>
              <a:t>ein</a:t>
            </a:r>
            <a:r>
              <a:rPr lang="nb-NO" dirty="0" smtClean="0"/>
              <a:t> sende til alle </a:t>
            </a:r>
            <a:r>
              <a:rPr lang="nb-NO" dirty="0" err="1" smtClean="0"/>
              <a:t>kommunane</a:t>
            </a:r>
            <a:r>
              <a:rPr lang="nb-NO" dirty="0" smtClean="0"/>
              <a:t>, men det krev «mottakarsystem».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16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57200" y="727627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Pilotprosjekt Helse Førde-Førde helsestasjon</a:t>
            </a:r>
            <a:br>
              <a:rPr lang="nb-NO" dirty="0" smtClean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42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Søsken som </a:t>
            </a:r>
            <a:r>
              <a:rPr lang="nb-NO" dirty="0" err="1" smtClean="0"/>
              <a:t>pårørande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17</a:t>
            </a:fld>
            <a:endParaRPr lang="en-US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708986"/>
            <a:ext cx="3822700" cy="3387890"/>
          </a:xfrm>
        </p:spPr>
      </p:pic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b-NO" dirty="0" smtClean="0"/>
              <a:t>Søsken har </a:t>
            </a:r>
            <a:r>
              <a:rPr lang="nb-NO" dirty="0" err="1" smtClean="0"/>
              <a:t>no</a:t>
            </a:r>
            <a:r>
              <a:rPr lang="nb-NO" dirty="0" smtClean="0"/>
              <a:t> også </a:t>
            </a:r>
            <a:r>
              <a:rPr lang="nb-NO" dirty="0" err="1" smtClean="0"/>
              <a:t>rettar</a:t>
            </a:r>
            <a:r>
              <a:rPr lang="nb-NO" dirty="0" smtClean="0"/>
              <a:t> som </a:t>
            </a:r>
            <a:r>
              <a:rPr lang="nb-NO" dirty="0" err="1" smtClean="0"/>
              <a:t>pårørande</a:t>
            </a:r>
            <a:r>
              <a:rPr lang="nb-NO" dirty="0" smtClean="0"/>
              <a:t>. Dette er viktig!</a:t>
            </a:r>
          </a:p>
          <a:p>
            <a:r>
              <a:rPr lang="nb-NO" dirty="0" smtClean="0"/>
              <a:t>Vi jobbar med nye rutiner i Helse Førde i høve dette.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3290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b="1" dirty="0" smtClean="0"/>
              <a:t>Identifisering</a:t>
            </a:r>
            <a:r>
              <a:rPr lang="nb-NO" dirty="0"/>
              <a:t>:</a:t>
            </a:r>
            <a:r>
              <a:rPr lang="nb-NO" dirty="0" smtClean="0"/>
              <a:t> </a:t>
            </a:r>
          </a:p>
          <a:p>
            <a:r>
              <a:rPr lang="nb-NO" dirty="0" smtClean="0"/>
              <a:t>Det er </a:t>
            </a:r>
            <a:r>
              <a:rPr lang="nb-NO" dirty="0" err="1" smtClean="0"/>
              <a:t>eindel</a:t>
            </a:r>
            <a:r>
              <a:rPr lang="nb-NO" dirty="0" smtClean="0"/>
              <a:t> «skjult» kunnskap i </a:t>
            </a:r>
            <a:r>
              <a:rPr lang="nb-NO" dirty="0" err="1" smtClean="0"/>
              <a:t>kommunane</a:t>
            </a:r>
            <a:r>
              <a:rPr lang="nb-NO" dirty="0" smtClean="0"/>
              <a:t> om kven som er </a:t>
            </a:r>
            <a:r>
              <a:rPr lang="nb-NO" dirty="0" err="1" smtClean="0"/>
              <a:t>born</a:t>
            </a:r>
            <a:r>
              <a:rPr lang="nb-NO" dirty="0" smtClean="0"/>
              <a:t> som </a:t>
            </a:r>
            <a:r>
              <a:rPr lang="nb-NO" dirty="0" err="1" smtClean="0"/>
              <a:t>pårørande</a:t>
            </a:r>
            <a:r>
              <a:rPr lang="nb-NO" dirty="0" smtClean="0"/>
              <a:t>- behov for </a:t>
            </a:r>
            <a:r>
              <a:rPr lang="nb-NO" dirty="0" err="1" smtClean="0"/>
              <a:t>bevisstgjering</a:t>
            </a:r>
            <a:r>
              <a:rPr lang="nb-NO" dirty="0" smtClean="0"/>
              <a:t>, rutiner og </a:t>
            </a:r>
            <a:r>
              <a:rPr lang="nb-NO" dirty="0" err="1" smtClean="0"/>
              <a:t>klargjering</a:t>
            </a:r>
            <a:r>
              <a:rPr lang="nb-NO" dirty="0" smtClean="0"/>
              <a:t> av ansvar?? </a:t>
            </a:r>
          </a:p>
          <a:p>
            <a:r>
              <a:rPr lang="nb-NO" dirty="0" smtClean="0"/>
              <a:t>Td- bør alle som har individuell plan i kommunen </a:t>
            </a:r>
            <a:r>
              <a:rPr lang="nb-NO" dirty="0" err="1" smtClean="0"/>
              <a:t>spørjast</a:t>
            </a:r>
            <a:r>
              <a:rPr lang="nb-NO" dirty="0" smtClean="0"/>
              <a:t> om BSP? </a:t>
            </a:r>
          </a:p>
          <a:p>
            <a:r>
              <a:rPr lang="nb-NO" dirty="0" err="1" smtClean="0"/>
              <a:t>Spesialisthelsetenesta</a:t>
            </a:r>
            <a:r>
              <a:rPr lang="nb-NO" dirty="0" smtClean="0"/>
              <a:t> har unikt høve til å få identifisert gruppa, det er då viktig at informasjonen </a:t>
            </a:r>
            <a:r>
              <a:rPr lang="nb-NO" dirty="0" err="1" smtClean="0"/>
              <a:t>førast</a:t>
            </a:r>
            <a:r>
              <a:rPr lang="nb-NO" dirty="0" smtClean="0"/>
              <a:t> </a:t>
            </a:r>
            <a:r>
              <a:rPr lang="nb-NO" dirty="0" err="1" smtClean="0"/>
              <a:t>vidare</a:t>
            </a:r>
            <a:r>
              <a:rPr lang="nb-NO" dirty="0" smtClean="0"/>
              <a:t> til fastlege og andre hjelpesystem i kommunen.</a:t>
            </a:r>
          </a:p>
          <a:p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18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i </a:t>
            </a:r>
            <a:r>
              <a:rPr lang="nb-NO" dirty="0" err="1" smtClean="0"/>
              <a:t>kommunane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963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872067" y="1810693"/>
            <a:ext cx="7408333" cy="4315470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smtClean="0"/>
              <a:t>Hjelpetiltak:</a:t>
            </a:r>
          </a:p>
          <a:p>
            <a:r>
              <a:rPr lang="nb-NO" dirty="0" err="1" smtClean="0"/>
              <a:t>Ein</a:t>
            </a:r>
            <a:r>
              <a:rPr lang="nb-NO" dirty="0" smtClean="0"/>
              <a:t> må legge til grunn at foreldre </a:t>
            </a:r>
            <a:r>
              <a:rPr lang="nb-NO" dirty="0" err="1" smtClean="0"/>
              <a:t>ønskjer</a:t>
            </a:r>
            <a:r>
              <a:rPr lang="nb-NO" dirty="0" smtClean="0"/>
              <a:t> det beste for </a:t>
            </a:r>
            <a:r>
              <a:rPr lang="nb-NO" dirty="0" err="1" smtClean="0"/>
              <a:t>borna</a:t>
            </a:r>
            <a:r>
              <a:rPr lang="nb-NO" dirty="0" smtClean="0"/>
              <a:t>, men at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 err="1" smtClean="0"/>
              <a:t>ikkje</a:t>
            </a:r>
            <a:r>
              <a:rPr lang="nb-NO" dirty="0" smtClean="0"/>
              <a:t> alltid har </a:t>
            </a:r>
            <a:r>
              <a:rPr lang="nb-NO" dirty="0" err="1" smtClean="0"/>
              <a:t>overskot</a:t>
            </a:r>
            <a:r>
              <a:rPr lang="nb-NO" dirty="0" smtClean="0"/>
              <a:t> til å be om hjelp. Små tiltak kan monne </a:t>
            </a:r>
            <a:r>
              <a:rPr lang="nb-NO" dirty="0" err="1" smtClean="0"/>
              <a:t>mykje</a:t>
            </a:r>
            <a:r>
              <a:rPr lang="nb-NO" dirty="0" smtClean="0"/>
              <a:t>!</a:t>
            </a:r>
          </a:p>
          <a:p>
            <a:r>
              <a:rPr lang="nb-NO" dirty="0" smtClean="0"/>
              <a:t>Helsestasjonen blir </a:t>
            </a:r>
            <a:r>
              <a:rPr lang="nb-NO" dirty="0" err="1" smtClean="0"/>
              <a:t>rekna</a:t>
            </a:r>
            <a:r>
              <a:rPr lang="nb-NO" dirty="0" smtClean="0"/>
              <a:t> som </a:t>
            </a:r>
            <a:r>
              <a:rPr lang="nb-NO" dirty="0" err="1" smtClean="0"/>
              <a:t>ufarleg</a:t>
            </a:r>
            <a:r>
              <a:rPr lang="nb-NO" dirty="0" smtClean="0"/>
              <a:t> og har god kunnskap om </a:t>
            </a:r>
            <a:r>
              <a:rPr lang="nb-NO" dirty="0" err="1" smtClean="0"/>
              <a:t>familiar</a:t>
            </a:r>
            <a:r>
              <a:rPr lang="nb-NO" dirty="0" smtClean="0"/>
              <a:t> og kommunen sine </a:t>
            </a:r>
            <a:r>
              <a:rPr lang="nb-NO" dirty="0" err="1" smtClean="0"/>
              <a:t>tilbod</a:t>
            </a:r>
            <a:r>
              <a:rPr lang="nb-NO" dirty="0" smtClean="0"/>
              <a:t>. </a:t>
            </a:r>
          </a:p>
          <a:p>
            <a:r>
              <a:rPr lang="nb-NO" dirty="0" smtClean="0"/>
              <a:t>Barnehage/skule er </a:t>
            </a:r>
            <a:r>
              <a:rPr lang="nb-NO" dirty="0" err="1" smtClean="0"/>
              <a:t>borna</a:t>
            </a:r>
            <a:r>
              <a:rPr lang="nb-NO" dirty="0" smtClean="0"/>
              <a:t> sin </a:t>
            </a:r>
            <a:r>
              <a:rPr lang="nb-NO" dirty="0" err="1" smtClean="0"/>
              <a:t>viktigaste</a:t>
            </a:r>
            <a:r>
              <a:rPr lang="nb-NO" dirty="0" smtClean="0"/>
              <a:t> arena etter heimen.</a:t>
            </a:r>
          </a:p>
          <a:p>
            <a:r>
              <a:rPr lang="nb-NO" dirty="0" smtClean="0"/>
              <a:t>Hjelpa skal </a:t>
            </a:r>
            <a:r>
              <a:rPr lang="nb-NO" dirty="0" err="1" smtClean="0"/>
              <a:t>tilpassast</a:t>
            </a:r>
            <a:r>
              <a:rPr lang="nb-NO" dirty="0" smtClean="0"/>
              <a:t> barnet/familien og kan </a:t>
            </a:r>
            <a:r>
              <a:rPr lang="nb-NO" dirty="0" err="1" smtClean="0"/>
              <a:t>vere</a:t>
            </a:r>
            <a:r>
              <a:rPr lang="nb-NO" dirty="0" smtClean="0"/>
              <a:t> alt </a:t>
            </a:r>
            <a:r>
              <a:rPr lang="nb-NO" dirty="0" err="1" smtClean="0"/>
              <a:t>frå</a:t>
            </a:r>
            <a:r>
              <a:rPr lang="nb-NO" dirty="0" smtClean="0"/>
              <a:t> at barnehagepersonellet viser forståing for barnet sin situasjon og gjev ekstra omsorg, til at barnet blir tilvist BUP for oppfølging.</a:t>
            </a:r>
          </a:p>
          <a:p>
            <a:r>
              <a:rPr lang="nb-NO" dirty="0" smtClean="0"/>
              <a:t>Frivillige hjelpetiltak kan </a:t>
            </a:r>
            <a:r>
              <a:rPr lang="nb-NO" dirty="0" err="1" smtClean="0"/>
              <a:t>vere</a:t>
            </a:r>
            <a:r>
              <a:rPr lang="nb-NO" dirty="0" smtClean="0"/>
              <a:t> </a:t>
            </a:r>
            <a:r>
              <a:rPr lang="nb-NO" dirty="0" err="1" smtClean="0"/>
              <a:t>td</a:t>
            </a:r>
            <a:r>
              <a:rPr lang="nb-NO" dirty="0" smtClean="0"/>
              <a:t> Home Start, slike </a:t>
            </a:r>
            <a:r>
              <a:rPr lang="nb-NO" dirty="0" err="1" smtClean="0"/>
              <a:t>tilbod</a:t>
            </a:r>
            <a:r>
              <a:rPr lang="nb-NO" dirty="0" smtClean="0"/>
              <a:t> kan </a:t>
            </a:r>
            <a:r>
              <a:rPr lang="nb-NO" dirty="0" err="1" smtClean="0"/>
              <a:t>ein</a:t>
            </a:r>
            <a:r>
              <a:rPr lang="nb-NO" dirty="0" smtClean="0"/>
              <a:t> starte </a:t>
            </a: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stader</a:t>
            </a:r>
            <a:r>
              <a:rPr lang="nb-NO" dirty="0" smtClean="0"/>
              <a:t> i fylket.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19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i </a:t>
            </a:r>
            <a:r>
              <a:rPr lang="nb-NO" dirty="0" err="1" smtClean="0"/>
              <a:t>kommunane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24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dirty="0" err="1" smtClean="0"/>
              <a:t>Born</a:t>
            </a:r>
            <a:r>
              <a:rPr lang="nb-NO" dirty="0" smtClean="0"/>
              <a:t> er framtidskapital!</a:t>
            </a:r>
          </a:p>
          <a:p>
            <a:r>
              <a:rPr lang="nb-NO" dirty="0" err="1" smtClean="0"/>
              <a:t>Born</a:t>
            </a:r>
            <a:r>
              <a:rPr lang="nb-NO" dirty="0" smtClean="0"/>
              <a:t> si helse </a:t>
            </a:r>
            <a:r>
              <a:rPr lang="nb-NO" dirty="0" err="1" smtClean="0"/>
              <a:t>påvirkast</a:t>
            </a:r>
            <a:r>
              <a:rPr lang="nb-NO" dirty="0" smtClean="0"/>
              <a:t> av familien sine </a:t>
            </a:r>
            <a:r>
              <a:rPr lang="nb-NO" dirty="0" err="1" smtClean="0"/>
              <a:t>utfordringar</a:t>
            </a:r>
            <a:endParaRPr lang="nb-NO" dirty="0" smtClean="0"/>
          </a:p>
          <a:p>
            <a:r>
              <a:rPr lang="nb-NO" dirty="0" smtClean="0"/>
              <a:t>Helsevesenet kan </a:t>
            </a:r>
            <a:r>
              <a:rPr lang="nb-NO" dirty="0" err="1" smtClean="0"/>
              <a:t>vere</a:t>
            </a:r>
            <a:r>
              <a:rPr lang="nb-NO" dirty="0" smtClean="0"/>
              <a:t> med å bety </a:t>
            </a:r>
            <a:r>
              <a:rPr lang="nb-NO" dirty="0" err="1" smtClean="0"/>
              <a:t>noko</a:t>
            </a:r>
            <a:r>
              <a:rPr lang="nb-NO" dirty="0" smtClean="0"/>
              <a:t> for at barnet føler seg respektert som menneske og </a:t>
            </a:r>
            <a:r>
              <a:rPr lang="nb-NO" dirty="0" err="1" smtClean="0"/>
              <a:t>auke</a:t>
            </a:r>
            <a:r>
              <a:rPr lang="nb-NO" dirty="0" smtClean="0"/>
              <a:t> </a:t>
            </a:r>
            <a:r>
              <a:rPr lang="nb-NO" dirty="0" err="1" smtClean="0"/>
              <a:t>meistringa</a:t>
            </a:r>
            <a:r>
              <a:rPr lang="nb-NO" dirty="0" smtClean="0"/>
              <a:t> i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vanskeleg</a:t>
            </a:r>
            <a:r>
              <a:rPr lang="nb-NO" dirty="0" smtClean="0"/>
              <a:t> situasjon</a:t>
            </a:r>
          </a:p>
          <a:p>
            <a:r>
              <a:rPr lang="nb-NO" dirty="0" smtClean="0"/>
              <a:t>Helsevesenet kan </a:t>
            </a:r>
            <a:r>
              <a:rPr lang="nb-NO" dirty="0" err="1" smtClean="0"/>
              <a:t>vere</a:t>
            </a:r>
            <a:r>
              <a:rPr lang="nb-NO" dirty="0" smtClean="0"/>
              <a:t> med på å </a:t>
            </a:r>
            <a:r>
              <a:rPr lang="nb-NO" dirty="0" err="1" smtClean="0"/>
              <a:t>auke</a:t>
            </a:r>
            <a:r>
              <a:rPr lang="nb-NO" dirty="0" smtClean="0"/>
              <a:t> </a:t>
            </a:r>
            <a:r>
              <a:rPr lang="nb-NO" dirty="0" err="1" smtClean="0"/>
              <a:t>meistringa</a:t>
            </a:r>
            <a:r>
              <a:rPr lang="nb-NO" dirty="0" smtClean="0"/>
              <a:t> i foreldrerolla i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vanskeleg</a:t>
            </a:r>
            <a:r>
              <a:rPr lang="nb-NO" dirty="0" smtClean="0"/>
              <a:t> situasjon</a:t>
            </a:r>
          </a:p>
          <a:p>
            <a:endParaRPr lang="nb-NO" sz="28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2</a:t>
            </a:fld>
            <a:endParaRPr lang="en-US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Kvifor</a:t>
            </a:r>
            <a:r>
              <a:rPr lang="nb-NO" dirty="0" smtClean="0"/>
              <a:t> jobbe med </a:t>
            </a:r>
            <a:r>
              <a:rPr lang="nb-NO" dirty="0" err="1" smtClean="0"/>
              <a:t>born</a:t>
            </a:r>
            <a:r>
              <a:rPr lang="nb-NO" dirty="0" smtClean="0"/>
              <a:t> som </a:t>
            </a:r>
            <a:r>
              <a:rPr lang="nb-NO" dirty="0" err="1" smtClean="0"/>
              <a:t>pårørande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34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 smtClean="0"/>
              <a:t>Koordinering/system:</a:t>
            </a:r>
          </a:p>
          <a:p>
            <a:r>
              <a:rPr lang="nb-NO" dirty="0" smtClean="0"/>
              <a:t>Det er </a:t>
            </a:r>
            <a:r>
              <a:rPr lang="nb-NO" dirty="0" err="1" smtClean="0"/>
              <a:t>mykje</a:t>
            </a:r>
            <a:r>
              <a:rPr lang="nb-NO" dirty="0" smtClean="0"/>
              <a:t> god kompetanse i hjelpesystema i </a:t>
            </a:r>
            <a:r>
              <a:rPr lang="nb-NO" dirty="0" err="1" smtClean="0"/>
              <a:t>kommunane</a:t>
            </a:r>
            <a:r>
              <a:rPr lang="nb-NO" dirty="0" smtClean="0"/>
              <a:t>, men det er </a:t>
            </a:r>
            <a:r>
              <a:rPr lang="nb-NO" dirty="0" err="1" smtClean="0"/>
              <a:t>utfordringar</a:t>
            </a:r>
            <a:r>
              <a:rPr lang="nb-NO" dirty="0" smtClean="0"/>
              <a:t> i </a:t>
            </a:r>
            <a:r>
              <a:rPr lang="nb-NO" dirty="0" err="1" smtClean="0"/>
              <a:t>korleis</a:t>
            </a:r>
            <a:r>
              <a:rPr lang="nb-NO" dirty="0" smtClean="0"/>
              <a:t> organisere hjelpa. </a:t>
            </a:r>
          </a:p>
          <a:p>
            <a:r>
              <a:rPr lang="nb-NO" dirty="0" smtClean="0"/>
              <a:t>Kven har ansvar for kva? </a:t>
            </a:r>
            <a:endParaRPr lang="nb-NO" dirty="0"/>
          </a:p>
          <a:p>
            <a:r>
              <a:rPr lang="nb-NO" dirty="0" err="1" smtClean="0"/>
              <a:t>Barneansvarlege</a:t>
            </a:r>
            <a:r>
              <a:rPr lang="nb-NO" dirty="0" smtClean="0"/>
              <a:t> i </a:t>
            </a:r>
            <a:r>
              <a:rPr lang="nb-NO" dirty="0" err="1" smtClean="0"/>
              <a:t>kommunane</a:t>
            </a:r>
            <a:r>
              <a:rPr lang="nb-NO" dirty="0" smtClean="0"/>
              <a:t>? </a:t>
            </a:r>
          </a:p>
          <a:p>
            <a:r>
              <a:rPr lang="nb-NO" dirty="0" smtClean="0"/>
              <a:t>Fastlegen til pasienten er </a:t>
            </a:r>
            <a:r>
              <a:rPr lang="nb-NO" dirty="0" err="1" smtClean="0"/>
              <a:t>ikkje</a:t>
            </a:r>
            <a:r>
              <a:rPr lang="nb-NO" dirty="0" smtClean="0"/>
              <a:t> alltid fastlegen til barna- utfordring.</a:t>
            </a:r>
          </a:p>
          <a:p>
            <a:r>
              <a:rPr lang="nb-NO" dirty="0" smtClean="0"/>
              <a:t>Ved gode rutiner i </a:t>
            </a:r>
            <a:r>
              <a:rPr lang="nb-NO" dirty="0" err="1" smtClean="0"/>
              <a:t>kommunane</a:t>
            </a:r>
            <a:r>
              <a:rPr lang="nb-NO" dirty="0" smtClean="0"/>
              <a:t> i dette arbeidet vil </a:t>
            </a:r>
            <a:r>
              <a:rPr lang="nb-NO" dirty="0" err="1" smtClean="0"/>
              <a:t>ein</a:t>
            </a:r>
            <a:r>
              <a:rPr lang="nb-NO" dirty="0" smtClean="0"/>
              <a:t> lette samarbeid med </a:t>
            </a:r>
            <a:r>
              <a:rPr lang="nb-NO" dirty="0" err="1" smtClean="0"/>
              <a:t>spesialisthelsetenesta</a:t>
            </a:r>
            <a:r>
              <a:rPr lang="nb-NO" dirty="0" smtClean="0"/>
              <a:t> og </a:t>
            </a:r>
            <a:r>
              <a:rPr lang="nb-NO" dirty="0" err="1" smtClean="0"/>
              <a:t>ein</a:t>
            </a:r>
            <a:r>
              <a:rPr lang="nb-NO" dirty="0" smtClean="0"/>
              <a:t> vil kunne </a:t>
            </a:r>
            <a:r>
              <a:rPr lang="nb-NO" dirty="0" err="1" smtClean="0"/>
              <a:t>gjere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forskjell i generasjonsoverføring av </a:t>
            </a:r>
            <a:r>
              <a:rPr lang="nb-NO" dirty="0" err="1" smtClean="0"/>
              <a:t>lidingar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20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Tiltak i </a:t>
            </a:r>
            <a:r>
              <a:rPr lang="nb-NO" dirty="0" err="1" smtClean="0"/>
              <a:t>kommunane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063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3158955"/>
            <a:ext cx="7408862" cy="2483190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69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8" y="0"/>
            <a:ext cx="8751186" cy="6810439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Hildegunn Fauske Overlege i barne- og ungdomspsykiatri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FCB7-B41C-634A-9527-8B37D6BF7F6C}" type="slidenum">
              <a:rPr lang="en-US" smtClean="0"/>
              <a:t>3</a:t>
            </a:fld>
            <a:endParaRPr lang="en-US"/>
          </a:p>
        </p:txBody>
      </p:sp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1307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1082486"/>
            <a:ext cx="8183562" cy="4187825"/>
          </a:xfrm>
        </p:spPr>
        <p:txBody>
          <a:bodyPr>
            <a:normAutofit/>
          </a:bodyPr>
          <a:lstStyle/>
          <a:p>
            <a:pPr marL="265176" indent="-265176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b-NO" dirty="0" smtClean="0"/>
              <a:t> </a:t>
            </a:r>
            <a:r>
              <a:rPr lang="nb-NO" sz="2800" b="1" dirty="0" smtClean="0"/>
              <a:t>Gjentatte </a:t>
            </a:r>
            <a:r>
              <a:rPr lang="nb-NO" sz="2800" b="1" dirty="0" err="1" smtClean="0"/>
              <a:t>erfaringar</a:t>
            </a:r>
            <a:r>
              <a:rPr lang="nb-NO" sz="2800" b="1" dirty="0" smtClean="0"/>
              <a:t> </a:t>
            </a:r>
            <a:r>
              <a:rPr lang="nb-NO" sz="2800" b="1" dirty="0"/>
              <a:t>skaper </a:t>
            </a:r>
            <a:r>
              <a:rPr lang="nb-NO" sz="2800" b="1" dirty="0" err="1" smtClean="0"/>
              <a:t>forventningar</a:t>
            </a:r>
            <a:r>
              <a:rPr lang="nb-NO" sz="2800" b="1" dirty="0" smtClean="0"/>
              <a:t> til foreldra: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nb-NO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b-NO" dirty="0"/>
              <a:t>   </a:t>
            </a:r>
            <a:r>
              <a:rPr lang="nb-NO" b="1" dirty="0"/>
              <a:t>- </a:t>
            </a:r>
            <a:r>
              <a:rPr lang="nb-NO" b="1" dirty="0" err="1" smtClean="0"/>
              <a:t>tilgjenge</a:t>
            </a:r>
            <a:r>
              <a:rPr lang="nb-NO" b="1" dirty="0" smtClean="0"/>
              <a:t> </a:t>
            </a:r>
            <a:r>
              <a:rPr lang="nb-NO" sz="2000" b="1" dirty="0"/>
              <a:t>(Er du der når </a:t>
            </a:r>
            <a:r>
              <a:rPr lang="nb-NO" sz="2000" b="1" dirty="0" err="1" smtClean="0"/>
              <a:t>eg</a:t>
            </a:r>
            <a:r>
              <a:rPr lang="nb-NO" sz="2000" b="1" dirty="0" smtClean="0"/>
              <a:t> treng </a:t>
            </a:r>
            <a:r>
              <a:rPr lang="nb-NO" sz="2000" b="1" dirty="0"/>
              <a:t>deg?)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b-NO" b="1" dirty="0"/>
              <a:t>   - </a:t>
            </a:r>
            <a:r>
              <a:rPr lang="nb-NO" b="1" dirty="0" err="1"/>
              <a:t>responsivitet</a:t>
            </a:r>
            <a:r>
              <a:rPr lang="nb-NO" b="1" dirty="0"/>
              <a:t> </a:t>
            </a:r>
            <a:r>
              <a:rPr lang="nb-NO" sz="2000" b="1" dirty="0"/>
              <a:t>(Forstår du meg og </a:t>
            </a:r>
            <a:r>
              <a:rPr lang="nb-NO" sz="2000" b="1" dirty="0" smtClean="0"/>
              <a:t>gjev </a:t>
            </a:r>
            <a:r>
              <a:rPr lang="nb-NO" sz="2000" b="1" dirty="0"/>
              <a:t>meg det </a:t>
            </a:r>
            <a:r>
              <a:rPr lang="nb-NO" sz="2000" b="1" dirty="0" err="1" smtClean="0"/>
              <a:t>eg</a:t>
            </a:r>
            <a:r>
              <a:rPr lang="nb-NO" sz="2000" b="1" dirty="0" smtClean="0"/>
              <a:t> treng?)</a:t>
            </a:r>
            <a:endParaRPr lang="nb-NO" b="1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b-NO" b="1" dirty="0"/>
              <a:t>   - </a:t>
            </a:r>
            <a:r>
              <a:rPr lang="nb-NO" b="1" dirty="0" err="1" smtClean="0"/>
              <a:t>regelmessigheit</a:t>
            </a:r>
            <a:r>
              <a:rPr lang="nb-NO" b="1" dirty="0" smtClean="0"/>
              <a:t> </a:t>
            </a:r>
            <a:r>
              <a:rPr lang="nb-NO" sz="2000" b="1" dirty="0"/>
              <a:t>(Er det </a:t>
            </a:r>
            <a:r>
              <a:rPr lang="nb-NO" sz="2000" b="1" dirty="0" smtClean="0"/>
              <a:t>mønster </a:t>
            </a:r>
            <a:r>
              <a:rPr lang="nb-NO" sz="2000" b="1" dirty="0"/>
              <a:t>i det du </a:t>
            </a:r>
            <a:r>
              <a:rPr lang="nb-NO" sz="2000" b="1" dirty="0" err="1" smtClean="0"/>
              <a:t>gjer</a:t>
            </a:r>
            <a:r>
              <a:rPr lang="nb-NO" sz="2000" b="1" dirty="0" smtClean="0"/>
              <a:t> </a:t>
            </a:r>
            <a:r>
              <a:rPr lang="nb-NO" sz="2000" b="1" dirty="0"/>
              <a:t>med meg?)</a:t>
            </a:r>
            <a:endParaRPr lang="nb-NO" b="1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b-NO" b="1" dirty="0"/>
              <a:t>   - </a:t>
            </a:r>
            <a:r>
              <a:rPr lang="nb-NO" b="1" dirty="0" err="1" smtClean="0"/>
              <a:t>gjensidigheit</a:t>
            </a:r>
            <a:r>
              <a:rPr lang="nb-NO" b="1" dirty="0" smtClean="0"/>
              <a:t> </a:t>
            </a:r>
            <a:r>
              <a:rPr lang="nb-NO" sz="2000" b="1" dirty="0"/>
              <a:t>( Forstår du at vi er to </a:t>
            </a:r>
            <a:r>
              <a:rPr lang="nb-NO" sz="2000" b="1" dirty="0" err="1" smtClean="0"/>
              <a:t>personar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saman</a:t>
            </a:r>
            <a:r>
              <a:rPr lang="nb-NO" sz="2000" b="1" dirty="0"/>
              <a:t>?)</a:t>
            </a:r>
            <a:endParaRPr lang="nb-NO" b="1" dirty="0"/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b-NO" b="1" dirty="0"/>
              <a:t>   - </a:t>
            </a:r>
            <a:r>
              <a:rPr lang="nb-NO" b="1" dirty="0" err="1" smtClean="0"/>
              <a:t>forutsigbarheit</a:t>
            </a:r>
            <a:r>
              <a:rPr lang="nb-NO" dirty="0" smtClean="0"/>
              <a:t> </a:t>
            </a:r>
            <a:r>
              <a:rPr lang="nb-NO" sz="2000" b="1" dirty="0"/>
              <a:t>(Kan </a:t>
            </a:r>
            <a:r>
              <a:rPr lang="nb-NO" sz="2000" b="1" dirty="0" err="1" smtClean="0"/>
              <a:t>eg</a:t>
            </a:r>
            <a:r>
              <a:rPr lang="nb-NO" sz="2000" b="1" dirty="0" smtClean="0"/>
              <a:t> </a:t>
            </a:r>
            <a:r>
              <a:rPr lang="nb-NO" sz="2000" b="1" dirty="0"/>
              <a:t>kjenne </a:t>
            </a:r>
            <a:r>
              <a:rPr lang="nb-NO" sz="2000" b="1" dirty="0" smtClean="0"/>
              <a:t>deg att </a:t>
            </a:r>
            <a:r>
              <a:rPr lang="nb-NO" sz="2000" b="1" dirty="0"/>
              <a:t>i det du </a:t>
            </a:r>
            <a:r>
              <a:rPr lang="nb-NO" sz="2000" b="1" dirty="0" err="1" smtClean="0"/>
              <a:t>gjer</a:t>
            </a:r>
            <a:r>
              <a:rPr lang="nb-NO" sz="2000" b="1" dirty="0" smtClean="0"/>
              <a:t>?)</a:t>
            </a:r>
            <a:endParaRPr lang="nb-NO" dirty="0"/>
          </a:p>
        </p:txBody>
      </p:sp>
      <p:sp>
        <p:nvSpPr>
          <p:cNvPr id="3584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EAEAEA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Kva opplever barnet når </a:t>
            </a:r>
            <a:r>
              <a:rPr lang="nb-NO" sz="4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ein</a:t>
            </a:r>
            <a:r>
              <a:rPr lang="nb-NO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av foreldra er </a:t>
            </a:r>
            <a:r>
              <a:rPr lang="nb-NO" sz="4000" dirty="0" err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alvorleg</a:t>
            </a:r>
            <a:r>
              <a:rPr lang="nb-NO" sz="4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sjuk?</a:t>
            </a:r>
            <a:endParaRPr lang="nb-NO" sz="40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Risikoperspektivet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 dirty="0">
              <a:solidFill>
                <a:srgbClr val="EAEAEA"/>
              </a:solidFill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sz="quarter" idx="13"/>
          </p:nvPr>
        </p:nvSpPr>
        <p:spPr>
          <a:xfrm>
            <a:off x="416459" y="4065005"/>
            <a:ext cx="4049713" cy="2387399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nb-NO" dirty="0" smtClean="0"/>
              <a:t>Vi </a:t>
            </a:r>
            <a:r>
              <a:rPr lang="nb-NO" dirty="0"/>
              <a:t>finn like mange utsette barn om vi legg til grunn kunnskap om risikoforhold i </a:t>
            </a:r>
            <a:r>
              <a:rPr lang="nb-NO" dirty="0" err="1"/>
              <a:t>omgjevnadane</a:t>
            </a:r>
            <a:r>
              <a:rPr lang="nb-NO" dirty="0"/>
              <a:t> som </a:t>
            </a:r>
            <a:endParaRPr lang="nb-NO" dirty="0" smtClean="0"/>
          </a:p>
          <a:p>
            <a:pPr marL="0" indent="0">
              <a:buNone/>
              <a:defRPr/>
            </a:pPr>
            <a:r>
              <a:rPr lang="nb-NO" dirty="0" smtClean="0"/>
              <a:t>symptomer </a:t>
            </a:r>
            <a:r>
              <a:rPr lang="nb-NO" dirty="0"/>
              <a:t>hjå barnet</a:t>
            </a:r>
          </a:p>
          <a:p>
            <a:pPr>
              <a:defRPr/>
            </a:pP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Gjennom kartlegging av miljøet til barnet kan vi identifisere en stor del av barna med </a:t>
            </a:r>
            <a:r>
              <a:rPr lang="nb-NO" dirty="0" err="1" smtClean="0"/>
              <a:t>auka</a:t>
            </a:r>
            <a:r>
              <a:rPr lang="nb-NO" dirty="0" smtClean="0"/>
              <a:t> risiko for å utvikle </a:t>
            </a:r>
            <a:r>
              <a:rPr lang="nb-NO" dirty="0" err="1" smtClean="0"/>
              <a:t>eit</a:t>
            </a:r>
            <a:r>
              <a:rPr lang="nb-NO" dirty="0" smtClean="0"/>
              <a:t> høgt symptomnivå </a:t>
            </a:r>
            <a:r>
              <a:rPr lang="nb-NO" dirty="0" err="1" smtClean="0"/>
              <a:t>allereie</a:t>
            </a:r>
            <a:r>
              <a:rPr lang="nb-NO" dirty="0" smtClean="0"/>
              <a:t> i </a:t>
            </a:r>
            <a:r>
              <a:rPr lang="nb-NO" dirty="0" err="1" smtClean="0"/>
              <a:t>førskulealder</a:t>
            </a:r>
            <a:r>
              <a:rPr lang="nb-NO" dirty="0" smtClean="0"/>
              <a:t> (</a:t>
            </a:r>
            <a:r>
              <a:rPr lang="nb-NO" dirty="0" err="1" smtClean="0"/>
              <a:t>Holte.A</a:t>
            </a:r>
            <a:r>
              <a:rPr lang="nb-NO" dirty="0" smtClean="0"/>
              <a:t>. 2009</a:t>
            </a:r>
            <a:r>
              <a:rPr lang="nb-NO" sz="2400" dirty="0" smtClean="0"/>
              <a:t>)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63" y="1917900"/>
            <a:ext cx="3254720" cy="21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91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err="1" smtClean="0"/>
              <a:t>Samla</a:t>
            </a:r>
            <a:r>
              <a:rPr lang="en-US" dirty="0" smtClean="0"/>
              <a:t> </a:t>
            </a:r>
            <a:r>
              <a:rPr lang="en-US" dirty="0" err="1" smtClean="0"/>
              <a:t>påkjenning</a:t>
            </a:r>
            <a:r>
              <a:rPr lang="en-US" dirty="0" smtClean="0"/>
              <a:t> </a:t>
            </a:r>
            <a:r>
              <a:rPr lang="en-US" dirty="0" err="1" smtClean="0"/>
              <a:t>viktigare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</a:t>
            </a:r>
            <a:r>
              <a:rPr lang="en-US" dirty="0" err="1" smtClean="0"/>
              <a:t>enkeltfaktorar</a:t>
            </a:r>
            <a:endParaRPr lang="en-US" dirty="0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14325" y="2300288"/>
          <a:ext cx="415925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Utklipp" r:id="rId3" imgW="5184360" imgH="3862080" progId="MS_ClipArt_Gallery.2">
                  <p:embed/>
                </p:oleObj>
              </mc:Choice>
              <mc:Fallback>
                <p:oleObj name="Utklipp" r:id="rId3" imgW="5184360" imgH="386208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2300288"/>
                        <a:ext cx="4159250" cy="309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788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3438" y="1628775"/>
            <a:ext cx="4186237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000" dirty="0" smtClean="0"/>
              <a:t>    </a:t>
            </a:r>
            <a:r>
              <a:rPr lang="en-US" dirty="0" err="1" smtClean="0"/>
              <a:t>Opphopning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varighet</a:t>
            </a:r>
            <a:r>
              <a:rPr lang="en-US" dirty="0" smtClean="0"/>
              <a:t> 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belastning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b="1" dirty="0" err="1" smtClean="0"/>
              <a:t>av</a:t>
            </a:r>
            <a:r>
              <a:rPr lang="en-US" b="1" dirty="0" smtClean="0"/>
              <a:t> </a:t>
            </a:r>
            <a:r>
              <a:rPr lang="en-US" b="1" dirty="0" err="1" smtClean="0"/>
              <a:t>stor</a:t>
            </a:r>
            <a:r>
              <a:rPr lang="en-US" b="1" dirty="0" smtClean="0"/>
              <a:t> </a:t>
            </a:r>
            <a:r>
              <a:rPr lang="en-US" b="1" dirty="0" err="1" smtClean="0"/>
              <a:t>betydning</a:t>
            </a:r>
            <a:r>
              <a:rPr lang="en-US" dirty="0" smtClean="0"/>
              <a:t> for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fysisk</a:t>
            </a:r>
            <a:r>
              <a:rPr lang="en-US" dirty="0" smtClean="0"/>
              <a:t> </a:t>
            </a:r>
            <a:r>
              <a:rPr lang="en-US" dirty="0" err="1" smtClean="0"/>
              <a:t>helse</a:t>
            </a:r>
            <a:r>
              <a:rPr lang="en-US" dirty="0" smtClean="0"/>
              <a:t>, </a:t>
            </a:r>
            <a:r>
              <a:rPr lang="en-US" dirty="0" err="1" smtClean="0"/>
              <a:t>psykisk</a:t>
            </a:r>
            <a:r>
              <a:rPr lang="en-US" dirty="0" smtClean="0"/>
              <a:t> </a:t>
            </a:r>
            <a:r>
              <a:rPr lang="en-US" dirty="0" err="1" smtClean="0"/>
              <a:t>helse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intelligensutvikling</a:t>
            </a:r>
            <a:r>
              <a:rPr lang="en-US" dirty="0" smtClean="0"/>
              <a:t> </a:t>
            </a:r>
            <a:r>
              <a:rPr lang="en-US" dirty="0" err="1" smtClean="0"/>
              <a:t>hos</a:t>
            </a:r>
            <a:r>
              <a:rPr lang="en-US" dirty="0" smtClean="0"/>
              <a:t> barn.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meir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3 </a:t>
            </a:r>
            <a:r>
              <a:rPr lang="en-US" dirty="0" err="1" smtClean="0"/>
              <a:t>alvorlege</a:t>
            </a:r>
            <a:r>
              <a:rPr lang="en-US" dirty="0" smtClean="0"/>
              <a:t> </a:t>
            </a:r>
            <a:r>
              <a:rPr lang="en-US" dirty="0" err="1" smtClean="0"/>
              <a:t>risikofaktorar</a:t>
            </a:r>
            <a:r>
              <a:rPr lang="en-US" dirty="0" smtClean="0"/>
              <a:t> </a:t>
            </a:r>
            <a:r>
              <a:rPr lang="en-US" dirty="0" err="1" smtClean="0"/>
              <a:t>senkast</a:t>
            </a:r>
            <a:r>
              <a:rPr lang="en-US" dirty="0" smtClean="0"/>
              <a:t> </a:t>
            </a:r>
            <a:r>
              <a:rPr lang="en-US" dirty="0" err="1" smtClean="0"/>
              <a:t>andelen</a:t>
            </a:r>
            <a:r>
              <a:rPr lang="en-US" dirty="0" smtClean="0"/>
              <a:t> </a:t>
            </a:r>
            <a:r>
              <a:rPr lang="en-US" dirty="0" err="1" smtClean="0"/>
              <a:t>trygt</a:t>
            </a:r>
            <a:r>
              <a:rPr lang="en-US" dirty="0" smtClean="0"/>
              <a:t> </a:t>
            </a:r>
            <a:r>
              <a:rPr lang="en-US" dirty="0" err="1" smtClean="0"/>
              <a:t>tilknytte</a:t>
            </a:r>
            <a:r>
              <a:rPr lang="en-US" dirty="0" smtClean="0"/>
              <a:t> barn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halvparten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Ved</a:t>
            </a:r>
            <a:r>
              <a:rPr lang="en-US" dirty="0" smtClean="0"/>
              <a:t> </a:t>
            </a:r>
            <a:r>
              <a:rPr lang="en-US" dirty="0" err="1" smtClean="0"/>
              <a:t>meir</a:t>
            </a:r>
            <a:r>
              <a:rPr lang="en-US" dirty="0" smtClean="0"/>
              <a:t> </a:t>
            </a:r>
            <a:r>
              <a:rPr lang="en-US" dirty="0" err="1" smtClean="0"/>
              <a:t>enn</a:t>
            </a:r>
            <a:r>
              <a:rPr lang="en-US" dirty="0" smtClean="0"/>
              <a:t> 4 </a:t>
            </a:r>
            <a:r>
              <a:rPr lang="en-US" dirty="0" err="1" smtClean="0"/>
              <a:t>risikofaktorer</a:t>
            </a:r>
            <a:r>
              <a:rPr lang="en-US" dirty="0" smtClean="0"/>
              <a:t> </a:t>
            </a:r>
            <a:r>
              <a:rPr lang="en-US" dirty="0" err="1" smtClean="0"/>
              <a:t>mangedoblast</a:t>
            </a:r>
            <a:r>
              <a:rPr lang="en-US" dirty="0" smtClean="0"/>
              <a:t> </a:t>
            </a:r>
            <a:r>
              <a:rPr lang="en-US" dirty="0" err="1" smtClean="0"/>
              <a:t>både</a:t>
            </a:r>
            <a:r>
              <a:rPr lang="en-US" dirty="0" smtClean="0"/>
              <a:t> </a:t>
            </a:r>
            <a:r>
              <a:rPr lang="en-US" dirty="0" err="1" smtClean="0"/>
              <a:t>fysisk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psykisk</a:t>
            </a:r>
            <a:r>
              <a:rPr lang="en-US" dirty="0" smtClean="0"/>
              <a:t> </a:t>
            </a:r>
            <a:r>
              <a:rPr lang="en-US" dirty="0" err="1" smtClean="0"/>
              <a:t>sjukdomsforekomst</a:t>
            </a:r>
            <a:r>
              <a:rPr lang="en-US" dirty="0" smtClean="0"/>
              <a:t> (ACE, </a:t>
            </a:r>
            <a:r>
              <a:rPr lang="en-US" dirty="0" err="1" smtClean="0"/>
              <a:t>Felitti</a:t>
            </a:r>
            <a:r>
              <a:rPr lang="en-US" dirty="0" smtClean="0"/>
              <a:t> et al.1998</a:t>
            </a:r>
            <a:r>
              <a:rPr lang="en-US" sz="2000" dirty="0" smtClean="0"/>
              <a:t>)</a:t>
            </a:r>
            <a:r>
              <a:rPr lang="en-US" sz="1600" dirty="0" smtClean="0"/>
              <a:t>.</a:t>
            </a:r>
          </a:p>
        </p:txBody>
      </p:sp>
      <p:sp>
        <p:nvSpPr>
          <p:cNvPr id="1027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5292725" y="6021388"/>
            <a:ext cx="2895600" cy="457200"/>
          </a:xfrm>
        </p:spPr>
        <p:txBody>
          <a:bodyPr/>
          <a:lstStyle/>
          <a:p>
            <a:pPr>
              <a:defRPr/>
            </a:pPr>
            <a:endParaRPr lang="nb-NO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9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 err="1" smtClean="0"/>
              <a:t>Vernande</a:t>
            </a:r>
            <a:r>
              <a:rPr lang="nb-NO" dirty="0" smtClean="0"/>
              <a:t> </a:t>
            </a:r>
            <a:r>
              <a:rPr lang="nb-NO" dirty="0" err="1" smtClean="0"/>
              <a:t>faktorar</a:t>
            </a:r>
            <a:endParaRPr lang="nb-NO" dirty="0" smtClean="0"/>
          </a:p>
        </p:txBody>
      </p:sp>
      <p:sp>
        <p:nvSpPr>
          <p:cNvPr id="28160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nb-NO" sz="2400" b="1" dirty="0" smtClean="0"/>
              <a:t>Dei barna som tåler </a:t>
            </a:r>
            <a:r>
              <a:rPr lang="nb-NO" sz="2400" b="1" dirty="0" err="1" smtClean="0"/>
              <a:t>påkjenningar</a:t>
            </a:r>
            <a:r>
              <a:rPr lang="nb-NO" sz="2400" b="1" dirty="0" smtClean="0"/>
              <a:t> best:</a:t>
            </a:r>
          </a:p>
          <a:p>
            <a:pPr eaLnBrk="1" hangingPunct="1">
              <a:defRPr/>
            </a:pPr>
            <a:r>
              <a:rPr lang="nb-NO" sz="2400" dirty="0" smtClean="0"/>
              <a:t>er eldre barn</a:t>
            </a:r>
          </a:p>
          <a:p>
            <a:pPr eaLnBrk="1" hangingPunct="1">
              <a:defRPr/>
            </a:pPr>
            <a:r>
              <a:rPr lang="nb-NO" sz="2400" dirty="0" smtClean="0"/>
              <a:t>får god og stabil omsorg </a:t>
            </a:r>
            <a:r>
              <a:rPr lang="nb-NO" sz="2400" dirty="0" err="1" smtClean="0"/>
              <a:t>frå</a:t>
            </a:r>
            <a:r>
              <a:rPr lang="nb-NO" sz="2400" dirty="0" smtClean="0"/>
              <a:t> minst </a:t>
            </a:r>
            <a:r>
              <a:rPr lang="nb-NO" sz="2400" dirty="0" err="1" smtClean="0"/>
              <a:t>ein</a:t>
            </a:r>
            <a:r>
              <a:rPr lang="nb-NO" sz="2400" dirty="0" smtClean="0"/>
              <a:t> nær </a:t>
            </a:r>
            <a:r>
              <a:rPr lang="nb-NO" sz="2400" dirty="0" err="1" smtClean="0"/>
              <a:t>vaksen</a:t>
            </a:r>
            <a:r>
              <a:rPr lang="nb-NO" sz="2400" dirty="0" smtClean="0"/>
              <a:t> </a:t>
            </a:r>
          </a:p>
          <a:p>
            <a:pPr eaLnBrk="1" hangingPunct="1">
              <a:defRPr/>
            </a:pPr>
            <a:r>
              <a:rPr lang="nb-NO" sz="2400" dirty="0" smtClean="0"/>
              <a:t>har positiv appell</a:t>
            </a:r>
          </a:p>
          <a:p>
            <a:pPr eaLnBrk="1" hangingPunct="1">
              <a:defRPr/>
            </a:pPr>
            <a:r>
              <a:rPr lang="nb-NO" sz="2400" dirty="0" smtClean="0"/>
              <a:t>har </a:t>
            </a:r>
            <a:r>
              <a:rPr lang="nb-NO" sz="2400" dirty="0" err="1" smtClean="0"/>
              <a:t>eit</a:t>
            </a:r>
            <a:r>
              <a:rPr lang="nb-NO" sz="2400" dirty="0" smtClean="0"/>
              <a:t> eller </a:t>
            </a:r>
            <a:r>
              <a:rPr lang="nb-NO" sz="2400" dirty="0" err="1" smtClean="0"/>
              <a:t>fleire</a:t>
            </a:r>
            <a:r>
              <a:rPr lang="nb-NO" sz="2400" dirty="0" smtClean="0"/>
              <a:t> områder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 err="1" smtClean="0"/>
              <a:t>meistrar</a:t>
            </a:r>
            <a:r>
              <a:rPr lang="nb-NO" sz="2400" dirty="0" smtClean="0"/>
              <a:t> som </a:t>
            </a:r>
            <a:r>
              <a:rPr lang="nb-NO" sz="2400" dirty="0" err="1" smtClean="0"/>
              <a:t>verdsettast</a:t>
            </a:r>
            <a:r>
              <a:rPr lang="nb-NO" sz="2400" dirty="0" smtClean="0"/>
              <a:t> av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 err="1" smtClean="0"/>
              <a:t>sjølv</a:t>
            </a:r>
            <a:r>
              <a:rPr lang="nb-NO" sz="2400" dirty="0" smtClean="0"/>
              <a:t> eller andre</a:t>
            </a:r>
          </a:p>
          <a:p>
            <a:pPr eaLnBrk="1" hangingPunct="1">
              <a:defRPr/>
            </a:pPr>
            <a:r>
              <a:rPr lang="nb-NO" sz="2400" dirty="0" smtClean="0"/>
              <a:t>har </a:t>
            </a:r>
            <a:r>
              <a:rPr lang="nb-NO" sz="2400" dirty="0" err="1" smtClean="0"/>
              <a:t>støttande</a:t>
            </a:r>
            <a:r>
              <a:rPr lang="nb-NO" sz="2400" dirty="0" smtClean="0"/>
              <a:t> slekt/nettverk</a:t>
            </a:r>
          </a:p>
        </p:txBody>
      </p:sp>
      <p:pic>
        <p:nvPicPr>
          <p:cNvPr id="22533" name="Picture 7" descr="MPj0409516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6262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5012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55002" y="1291200"/>
            <a:ext cx="8627633" cy="1169551"/>
          </a:xfrm>
        </p:spPr>
        <p:txBody>
          <a:bodyPr/>
          <a:lstStyle/>
          <a:p>
            <a:r>
              <a:rPr lang="nb-NO" sz="2800" dirty="0" smtClean="0"/>
              <a:t>Helse Førde   Fagdag barn som </a:t>
            </a:r>
            <a:r>
              <a:rPr lang="nb-NO" sz="2800" dirty="0" err="1" smtClean="0"/>
              <a:t>pårørande</a:t>
            </a:r>
            <a:r>
              <a:rPr lang="nb-NO" sz="2800" dirty="0" smtClean="0"/>
              <a:t>        								28.02.18</a:t>
            </a:r>
            <a:r>
              <a:rPr lang="nb-NO" sz="700" dirty="0" smtClean="0"/>
              <a:t>  </a:t>
            </a:r>
            <a:br>
              <a:rPr lang="nb-NO" sz="700" dirty="0" smtClean="0"/>
            </a:br>
            <a:r>
              <a:rPr lang="nb-NO" sz="700" dirty="0"/>
              <a:t> </a:t>
            </a:r>
            <a:r>
              <a:rPr lang="nb-NO" sz="700" dirty="0" smtClean="0"/>
              <a:t>                                                                                                </a:t>
            </a:r>
            <a:br>
              <a:rPr lang="nb-NO" sz="700" dirty="0" smtClean="0"/>
            </a:br>
            <a:r>
              <a:rPr lang="nb-NO" sz="700" dirty="0" smtClean="0"/>
              <a:t> </a:t>
            </a:r>
            <a:endParaRPr lang="nb-NO" sz="2800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2886419"/>
            <a:ext cx="2768600" cy="2873796"/>
          </a:xfrm>
          <a:prstGeom prst="rect">
            <a:avLst/>
          </a:prstGeom>
        </p:spPr>
      </p:pic>
      <p:sp>
        <p:nvSpPr>
          <p:cNvPr id="4" name="TekstSylinder 3"/>
          <p:cNvSpPr txBox="1"/>
          <p:nvPr/>
        </p:nvSpPr>
        <p:spPr>
          <a:xfrm>
            <a:off x="1036320" y="6444343"/>
            <a:ext cx="322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prstClr val="white"/>
                </a:solidFill>
              </a:rPr>
              <a:t>Kjellaug K.</a:t>
            </a:r>
            <a:r>
              <a:rPr lang="nb-NO" dirty="0" smtClean="0">
                <a:solidFill>
                  <a:srgbClr val="EEECE1">
                    <a:lumMod val="10000"/>
                  </a:srgbClr>
                </a:solidFill>
              </a:rPr>
              <a:t> </a:t>
            </a:r>
            <a:r>
              <a:rPr lang="nb-NO" dirty="0" smtClean="0">
                <a:solidFill>
                  <a:prstClr val="white"/>
                </a:solidFill>
              </a:rPr>
              <a:t>Berntsen Koordinator</a:t>
            </a:r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lassholder for bilde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6492719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4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se Førde">
  <a:themeElements>
    <a:clrScheme name="Helse Vest">
      <a:dk1>
        <a:srgbClr val="00338D"/>
      </a:dk1>
      <a:lt1>
        <a:sysClr val="window" lastClr="FFFFFF"/>
      </a:lt1>
      <a:dk2>
        <a:srgbClr val="00338D"/>
      </a:dk2>
      <a:lt2>
        <a:srgbClr val="EEECE1"/>
      </a:lt2>
      <a:accent1>
        <a:srgbClr val="7AB2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8D"/>
      </a:hlink>
      <a:folHlink>
        <a:srgbClr val="0033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3531</TotalTime>
  <Words>1089</Words>
  <Application>Microsoft Office PowerPoint</Application>
  <PresentationFormat>Skjermfremvisning (4:3)</PresentationFormat>
  <Paragraphs>120</Paragraphs>
  <Slides>21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32" baseType="lpstr">
      <vt:lpstr>Arial</vt:lpstr>
      <vt:lpstr>Calibri</vt:lpstr>
      <vt:lpstr>Candara</vt:lpstr>
      <vt:lpstr>ScalaSans</vt:lpstr>
      <vt:lpstr>ScalaSans-Bold</vt:lpstr>
      <vt:lpstr>Symbol</vt:lpstr>
      <vt:lpstr>Wingdings</vt:lpstr>
      <vt:lpstr>Wingdings 2</vt:lpstr>
      <vt:lpstr>Bølgeform</vt:lpstr>
      <vt:lpstr>Helse Førde</vt:lpstr>
      <vt:lpstr>Utklipp</vt:lpstr>
      <vt:lpstr>Born som pårørande</vt:lpstr>
      <vt:lpstr>Kvifor jobbe med born som pårørande?</vt:lpstr>
      <vt:lpstr>PowerPoint-presentasjon</vt:lpstr>
      <vt:lpstr>Kva opplever barnet når ein av foreldra er alvorleg sjuk?</vt:lpstr>
      <vt:lpstr>Risikoperspektivet</vt:lpstr>
      <vt:lpstr>Samla påkjenning viktigare enn enkeltfaktorar</vt:lpstr>
      <vt:lpstr>Vernande faktorar</vt:lpstr>
      <vt:lpstr>Helse Førde   Fagdag barn som pårørande                28.02.18                                                                                                      </vt:lpstr>
      <vt:lpstr>PowerPoint-presentasjon</vt:lpstr>
      <vt:lpstr>PowerPoint-presentasjon</vt:lpstr>
      <vt:lpstr>Utfordringar i samhandling</vt:lpstr>
      <vt:lpstr>Samhandling</vt:lpstr>
      <vt:lpstr>Spesialisthelsetenesta si rolle i barn som pårørandearbeid</vt:lpstr>
      <vt:lpstr>Nasjonale fagprosedyrer frå januar 2015 vedrørande Born som pårørande  </vt:lpstr>
      <vt:lpstr>Kartlegging i Helse Førde</vt:lpstr>
      <vt:lpstr>Pilotprosjekt Helse Førde-Førde helsestasjon </vt:lpstr>
      <vt:lpstr>Søsken som pårørande</vt:lpstr>
      <vt:lpstr>Tiltak i kommunane</vt:lpstr>
      <vt:lpstr>Tiltak i kommunane</vt:lpstr>
      <vt:lpstr>Tiltak i kommunane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Circle of Security</dc:title>
  <dc:creator>Øystein Verås</dc:creator>
  <cp:lastModifiedBy>Bjørnsen, Emma Helene</cp:lastModifiedBy>
  <cp:revision>58</cp:revision>
  <dcterms:created xsi:type="dcterms:W3CDTF">2014-06-02T19:12:56Z</dcterms:created>
  <dcterms:modified xsi:type="dcterms:W3CDTF">2018-03-07T13:44:13Z</dcterms:modified>
</cp:coreProperties>
</file>