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5"/>
  </p:notesMasterIdLst>
  <p:handoutMasterIdLst>
    <p:handoutMasterId r:id="rId36"/>
  </p:handoutMasterIdLst>
  <p:sldIdLst>
    <p:sldId id="256" r:id="rId2"/>
    <p:sldId id="257" r:id="rId3"/>
    <p:sldId id="265" r:id="rId4"/>
    <p:sldId id="266" r:id="rId5"/>
    <p:sldId id="259" r:id="rId6"/>
    <p:sldId id="276" r:id="rId7"/>
    <p:sldId id="269" r:id="rId8"/>
    <p:sldId id="270" r:id="rId9"/>
    <p:sldId id="272" r:id="rId10"/>
    <p:sldId id="271" r:id="rId11"/>
    <p:sldId id="268" r:id="rId12"/>
    <p:sldId id="274" r:id="rId13"/>
    <p:sldId id="273" r:id="rId14"/>
    <p:sldId id="293" r:id="rId15"/>
    <p:sldId id="295" r:id="rId16"/>
    <p:sldId id="278" r:id="rId17"/>
    <p:sldId id="281" r:id="rId18"/>
    <p:sldId id="279" r:id="rId19"/>
    <p:sldId id="280" r:id="rId20"/>
    <p:sldId id="275" r:id="rId21"/>
    <p:sldId id="282" r:id="rId22"/>
    <p:sldId id="277" r:id="rId23"/>
    <p:sldId id="292" r:id="rId24"/>
    <p:sldId id="283" r:id="rId25"/>
    <p:sldId id="285" r:id="rId26"/>
    <p:sldId id="286" r:id="rId27"/>
    <p:sldId id="287" r:id="rId28"/>
    <p:sldId id="290" r:id="rId29"/>
    <p:sldId id="284" r:id="rId30"/>
    <p:sldId id="288" r:id="rId31"/>
    <p:sldId id="289" r:id="rId32"/>
    <p:sldId id="294" r:id="rId33"/>
    <p:sldId id="291" r:id="rId34"/>
  </p:sldIdLst>
  <p:sldSz cx="12192000" cy="6858000"/>
  <p:notesSz cx="9926638" cy="67976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397" autoAdjust="0"/>
    <p:restoredTop sz="94699" autoAdjust="0"/>
  </p:normalViewPr>
  <p:slideViewPr>
    <p:cSldViewPr snapToGrid="0">
      <p:cViewPr varScale="1">
        <p:scale>
          <a:sx n="114" d="100"/>
          <a:sy n="114" d="100"/>
        </p:scale>
        <p:origin x="102" y="330"/>
      </p:cViewPr>
      <p:guideLst/>
    </p:cSldViewPr>
  </p:slideViewPr>
  <p:outlineViewPr>
    <p:cViewPr>
      <p:scale>
        <a:sx n="33" d="100"/>
        <a:sy n="33" d="100"/>
      </p:scale>
      <p:origin x="0" y="-1284"/>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1"/>
            <a:ext cx="4301543" cy="341064"/>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sz="quarter" idx="1"/>
          </p:nvPr>
        </p:nvSpPr>
        <p:spPr>
          <a:xfrm>
            <a:off x="5622798" y="1"/>
            <a:ext cx="4301543" cy="341064"/>
          </a:xfrm>
          <a:prstGeom prst="rect">
            <a:avLst/>
          </a:prstGeom>
        </p:spPr>
        <p:txBody>
          <a:bodyPr vert="horz" lIns="91440" tIns="45720" rIns="91440" bIns="45720" rtlCol="0"/>
          <a:lstStyle>
            <a:lvl1pPr algn="r">
              <a:defRPr sz="1200"/>
            </a:lvl1pPr>
          </a:lstStyle>
          <a:p>
            <a:fld id="{F768170E-0928-40B6-AEAE-04B8EFE9DF1D}" type="datetimeFigureOut">
              <a:rPr lang="nb-NO" smtClean="0"/>
              <a:t>07.03.2018</a:t>
            </a:fld>
            <a:endParaRPr lang="nb-NO"/>
          </a:p>
        </p:txBody>
      </p:sp>
      <p:sp>
        <p:nvSpPr>
          <p:cNvPr id="4" name="Plassholder for bunntekst 3"/>
          <p:cNvSpPr>
            <a:spLocks noGrp="1"/>
          </p:cNvSpPr>
          <p:nvPr>
            <p:ph type="ftr" sz="quarter" idx="2"/>
          </p:nvPr>
        </p:nvSpPr>
        <p:spPr>
          <a:xfrm>
            <a:off x="0" y="6456612"/>
            <a:ext cx="4301543" cy="341063"/>
          </a:xfrm>
          <a:prstGeom prst="rect">
            <a:avLst/>
          </a:prstGeom>
        </p:spPr>
        <p:txBody>
          <a:bodyPr vert="horz" lIns="91440" tIns="45720" rIns="91440" bIns="45720" rtlCol="0" anchor="b"/>
          <a:lstStyle>
            <a:lvl1pPr algn="l">
              <a:defRPr sz="1200"/>
            </a:lvl1pPr>
          </a:lstStyle>
          <a:p>
            <a:endParaRPr lang="nb-NO"/>
          </a:p>
        </p:txBody>
      </p:sp>
      <p:sp>
        <p:nvSpPr>
          <p:cNvPr id="5" name="Plassholder for lysbildenummer 4"/>
          <p:cNvSpPr>
            <a:spLocks noGrp="1"/>
          </p:cNvSpPr>
          <p:nvPr>
            <p:ph type="sldNum" sz="quarter" idx="3"/>
          </p:nvPr>
        </p:nvSpPr>
        <p:spPr>
          <a:xfrm>
            <a:off x="5622798" y="6456612"/>
            <a:ext cx="4301543" cy="341063"/>
          </a:xfrm>
          <a:prstGeom prst="rect">
            <a:avLst/>
          </a:prstGeom>
        </p:spPr>
        <p:txBody>
          <a:bodyPr vert="horz" lIns="91440" tIns="45720" rIns="91440" bIns="45720" rtlCol="0" anchor="b"/>
          <a:lstStyle>
            <a:lvl1pPr algn="r">
              <a:defRPr sz="1200"/>
            </a:lvl1pPr>
          </a:lstStyle>
          <a:p>
            <a:fld id="{AA5CEA40-272C-428B-987D-C5CB8A09AD47}" type="slidenum">
              <a:rPr lang="nb-NO" smtClean="0"/>
              <a:t>‹#›</a:t>
            </a:fld>
            <a:endParaRPr lang="nb-NO"/>
          </a:p>
        </p:txBody>
      </p:sp>
    </p:spTree>
    <p:extLst>
      <p:ext uri="{BB962C8B-B14F-4D97-AF65-F5344CB8AC3E}">
        <p14:creationId xmlns:p14="http://schemas.microsoft.com/office/powerpoint/2010/main" val="5918127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1"/>
            <a:ext cx="4301543" cy="341064"/>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5622798" y="1"/>
            <a:ext cx="4301543" cy="341064"/>
          </a:xfrm>
          <a:prstGeom prst="rect">
            <a:avLst/>
          </a:prstGeom>
        </p:spPr>
        <p:txBody>
          <a:bodyPr vert="horz" lIns="91440" tIns="45720" rIns="91440" bIns="45720" rtlCol="0"/>
          <a:lstStyle>
            <a:lvl1pPr algn="r">
              <a:defRPr sz="1200"/>
            </a:lvl1pPr>
          </a:lstStyle>
          <a:p>
            <a:fld id="{B048DD09-F364-4D1F-BE83-DA5E28FCF3F3}" type="datetimeFigureOut">
              <a:rPr lang="nb-NO" smtClean="0"/>
              <a:t>07.03.2018</a:t>
            </a:fld>
            <a:endParaRPr lang="nb-NO"/>
          </a:p>
        </p:txBody>
      </p:sp>
      <p:sp>
        <p:nvSpPr>
          <p:cNvPr id="4" name="Plassholder for lysbilde 3"/>
          <p:cNvSpPr>
            <a:spLocks noGrp="1" noRot="1" noChangeAspect="1"/>
          </p:cNvSpPr>
          <p:nvPr>
            <p:ph type="sldImg" idx="2"/>
          </p:nvPr>
        </p:nvSpPr>
        <p:spPr>
          <a:xfrm>
            <a:off x="2924175" y="849313"/>
            <a:ext cx="4078288" cy="2293937"/>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992664" y="3271381"/>
            <a:ext cx="7941310" cy="2676585"/>
          </a:xfrm>
          <a:prstGeom prst="rect">
            <a:avLst/>
          </a:prstGeom>
        </p:spPr>
        <p:txBody>
          <a:bodyPr vert="horz" lIns="91440" tIns="45720" rIns="91440" bIns="45720" rtlCol="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6456612"/>
            <a:ext cx="4301543" cy="341063"/>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5622798" y="6456612"/>
            <a:ext cx="4301543" cy="341063"/>
          </a:xfrm>
          <a:prstGeom prst="rect">
            <a:avLst/>
          </a:prstGeom>
        </p:spPr>
        <p:txBody>
          <a:bodyPr vert="horz" lIns="91440" tIns="45720" rIns="91440" bIns="45720" rtlCol="0" anchor="b"/>
          <a:lstStyle>
            <a:lvl1pPr algn="r">
              <a:defRPr sz="1200"/>
            </a:lvl1pPr>
          </a:lstStyle>
          <a:p>
            <a:fld id="{55679BB0-41AB-4084-9BC4-B4A093A83A8D}" type="slidenum">
              <a:rPr lang="nb-NO" smtClean="0"/>
              <a:t>‹#›</a:t>
            </a:fld>
            <a:endParaRPr lang="nb-NO"/>
          </a:p>
        </p:txBody>
      </p:sp>
    </p:spTree>
    <p:extLst>
      <p:ext uri="{BB962C8B-B14F-4D97-AF65-F5344CB8AC3E}">
        <p14:creationId xmlns:p14="http://schemas.microsoft.com/office/powerpoint/2010/main" val="22974534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80 000 innbyggere Fredrikstad har lav levekårsindeks </a:t>
            </a:r>
          </a:p>
        </p:txBody>
      </p:sp>
      <p:sp>
        <p:nvSpPr>
          <p:cNvPr id="4" name="Plassholder for lysbildenummer 3"/>
          <p:cNvSpPr>
            <a:spLocks noGrp="1"/>
          </p:cNvSpPr>
          <p:nvPr>
            <p:ph type="sldNum" sz="quarter" idx="10"/>
          </p:nvPr>
        </p:nvSpPr>
        <p:spPr/>
        <p:txBody>
          <a:bodyPr/>
          <a:lstStyle/>
          <a:p>
            <a:fld id="{55679BB0-41AB-4084-9BC4-B4A093A83A8D}" type="slidenum">
              <a:rPr lang="nb-NO" smtClean="0"/>
              <a:t>2</a:t>
            </a:fld>
            <a:endParaRPr lang="nb-NO"/>
          </a:p>
        </p:txBody>
      </p:sp>
    </p:spTree>
    <p:extLst>
      <p:ext uri="{BB962C8B-B14F-4D97-AF65-F5344CB8AC3E}">
        <p14:creationId xmlns:p14="http://schemas.microsoft.com/office/powerpoint/2010/main" val="7619271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prstClr val="black"/>
                </a:solidFill>
                <a:effectLst/>
                <a:uLnTx/>
                <a:uFillTx/>
                <a:latin typeface="+mn-lt"/>
                <a:ea typeface="+mn-ea"/>
                <a:cs typeface="+mn-cs"/>
              </a:rPr>
              <a:t>Oppstryn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prstClr val="black"/>
                </a:solidFill>
                <a:effectLst/>
                <a:uLnTx/>
                <a:uFillTx/>
                <a:latin typeface="+mn-lt"/>
                <a:ea typeface="+mn-ea"/>
                <a:cs typeface="+mn-cs"/>
              </a:rPr>
              <a:t>Første kullet med </a:t>
            </a:r>
            <a:r>
              <a:rPr kumimoji="0" lang="nb-NO" sz="1200" b="0" i="0" u="none" strike="noStrike" kern="1200" cap="none" spc="0" normalizeH="0" baseline="0" noProof="0" dirty="0" err="1">
                <a:ln>
                  <a:noFill/>
                </a:ln>
                <a:solidFill>
                  <a:prstClr val="black"/>
                </a:solidFill>
                <a:effectLst/>
                <a:uLnTx/>
                <a:uFillTx/>
                <a:latin typeface="+mn-lt"/>
                <a:ea typeface="+mn-ea"/>
                <a:cs typeface="+mn-cs"/>
              </a:rPr>
              <a:t>Vernepleieutdanning</a:t>
            </a:r>
            <a:r>
              <a:rPr kumimoji="0" lang="nb-NO" sz="1200" b="0" i="0" u="none" strike="noStrike" kern="1200" cap="none" spc="0" normalizeH="0" baseline="0" noProof="0" dirty="0">
                <a:ln>
                  <a:noFill/>
                </a:ln>
                <a:solidFill>
                  <a:prstClr val="black"/>
                </a:solidFill>
                <a:effectLst/>
                <a:uLnTx/>
                <a:uFillTx/>
                <a:latin typeface="+mn-lt"/>
                <a:ea typeface="+mn-ea"/>
                <a:cs typeface="+mn-cs"/>
              </a:rPr>
              <a:t> i Sogn og Fjordane 90 -93 Jobba på Bakkane Behandlingsheim i Førde til det ble nedlagt</a:t>
            </a:r>
          </a:p>
          <a:p>
            <a:endParaRPr lang="nb-NO" dirty="0"/>
          </a:p>
        </p:txBody>
      </p:sp>
      <p:sp>
        <p:nvSpPr>
          <p:cNvPr id="4" name="Plassholder for lysbildenummer 3"/>
          <p:cNvSpPr>
            <a:spLocks noGrp="1"/>
          </p:cNvSpPr>
          <p:nvPr>
            <p:ph type="sldNum" sz="quarter" idx="10"/>
          </p:nvPr>
        </p:nvSpPr>
        <p:spPr/>
        <p:txBody>
          <a:bodyPr/>
          <a:lstStyle/>
          <a:p>
            <a:fld id="{55679BB0-41AB-4084-9BC4-B4A093A83A8D}" type="slidenum">
              <a:rPr lang="nb-NO" smtClean="0"/>
              <a:t>5</a:t>
            </a:fld>
            <a:endParaRPr lang="nb-NO"/>
          </a:p>
        </p:txBody>
      </p:sp>
    </p:spTree>
    <p:extLst>
      <p:ext uri="{BB962C8B-B14F-4D97-AF65-F5344CB8AC3E}">
        <p14:creationId xmlns:p14="http://schemas.microsoft.com/office/powerpoint/2010/main" val="32443852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n-NO" dirty="0"/>
          </a:p>
        </p:txBody>
      </p:sp>
      <p:sp>
        <p:nvSpPr>
          <p:cNvPr id="4" name="Plassholder for lysbildenummer 3"/>
          <p:cNvSpPr>
            <a:spLocks noGrp="1"/>
          </p:cNvSpPr>
          <p:nvPr>
            <p:ph type="sldNum" sz="quarter" idx="10"/>
          </p:nvPr>
        </p:nvSpPr>
        <p:spPr/>
        <p:txBody>
          <a:bodyPr/>
          <a:lstStyle/>
          <a:p>
            <a:fld id="{55679BB0-41AB-4084-9BC4-B4A093A83A8D}" type="slidenum">
              <a:rPr lang="nb-NO" smtClean="0"/>
              <a:t>33</a:t>
            </a:fld>
            <a:endParaRPr lang="nb-NO"/>
          </a:p>
        </p:txBody>
      </p:sp>
    </p:spTree>
    <p:extLst>
      <p:ext uri="{BB962C8B-B14F-4D97-AF65-F5344CB8AC3E}">
        <p14:creationId xmlns:p14="http://schemas.microsoft.com/office/powerpoint/2010/main" val="6374485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nb-NO"/>
              <a:t>Klikk for å redigere tittelstil</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tel og tekst">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nb-NO"/>
              <a:t>Klikk for å redigere tittelstil</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Rediger tekststiler i malen</a:t>
            </a:r>
          </a:p>
        </p:txBody>
      </p:sp>
      <p:sp>
        <p:nvSpPr>
          <p:cNvPr id="4" name="Date Placeholder 3"/>
          <p:cNvSpPr>
            <a:spLocks noGrp="1"/>
          </p:cNvSpPr>
          <p:nvPr>
            <p:ph type="dt" sz="half" idx="10"/>
          </p:nvPr>
        </p:nvSpPr>
        <p:spPr/>
        <p:txBody>
          <a:bodyPr/>
          <a:lstStyle/>
          <a:p>
            <a:fld id="{B61BEF0D-F0BB-DE4B-95CE-6DB70DBA9567}" type="datetimeFigureOut">
              <a:rPr lang="en-US" dirty="0"/>
              <a:pPr/>
              <a:t>3/7/2018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itat med tekst">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nb-NO"/>
              <a:t>Klikk for å redigere tittelstil</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b-NO"/>
              <a:t>Rediger tekststiler i malen</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Rediger tekststiler i malen</a:t>
            </a:r>
          </a:p>
        </p:txBody>
      </p:sp>
      <p:sp>
        <p:nvSpPr>
          <p:cNvPr id="4" name="Date Placeholder 3"/>
          <p:cNvSpPr>
            <a:spLocks noGrp="1"/>
          </p:cNvSpPr>
          <p:nvPr>
            <p:ph type="dt" sz="half" idx="10"/>
          </p:nvPr>
        </p:nvSpPr>
        <p:spPr/>
        <p:txBody>
          <a:bodyPr/>
          <a:lstStyle/>
          <a:p>
            <a:fld id="{B61BEF0D-F0BB-DE4B-95CE-6DB70DBA9567}" type="datetimeFigureOut">
              <a:rPr lang="en-US" dirty="0"/>
              <a:pPr/>
              <a:t>3/7/2018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vnekort">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nb-NO"/>
              <a:t>Klikk for å redigere tittelstil</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nb-NO"/>
              <a:t>Rediger tekststiler i malen</a:t>
            </a:r>
          </a:p>
        </p:txBody>
      </p:sp>
      <p:sp>
        <p:nvSpPr>
          <p:cNvPr id="5" name="Date Placeholder 4"/>
          <p:cNvSpPr>
            <a:spLocks noGrp="1"/>
          </p:cNvSpPr>
          <p:nvPr>
            <p:ph type="dt" sz="half" idx="10"/>
          </p:nvPr>
        </p:nvSpPr>
        <p:spPr/>
        <p:txBody>
          <a:bodyPr/>
          <a:lstStyle/>
          <a:p>
            <a:fld id="{B61BEF0D-F0BB-DE4B-95CE-6DB70DBA9567}" type="datetimeFigureOut">
              <a:rPr lang="en-US" dirty="0"/>
              <a:pPr/>
              <a:t>3/7/2018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vnekort med sitat">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nb-NO"/>
              <a:t>Klikk for å redigere tittelstil</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b-NO"/>
              <a:t>Rediger tekststiler i malen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nb-NO"/>
              <a:t>Rediger tekststiler i malen</a:t>
            </a:r>
          </a:p>
        </p:txBody>
      </p:sp>
      <p:sp>
        <p:nvSpPr>
          <p:cNvPr id="5" name="Date Placeholder 4"/>
          <p:cNvSpPr>
            <a:spLocks noGrp="1"/>
          </p:cNvSpPr>
          <p:nvPr>
            <p:ph type="dt" sz="half" idx="10"/>
          </p:nvPr>
        </p:nvSpPr>
        <p:spPr/>
        <p:txBody>
          <a:bodyPr/>
          <a:lstStyle/>
          <a:p>
            <a:fld id="{B61BEF0D-F0BB-DE4B-95CE-6DB70DBA9567}" type="datetimeFigureOut">
              <a:rPr lang="en-US" dirty="0"/>
              <a:pPr/>
              <a:t>3/7/2018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ann eller Usann">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nb-NO"/>
              <a:t>Klikk for å redigere tittelstil</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b-NO"/>
              <a:t>Rediger tekststiler i malen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nb-NO"/>
              <a:t>Rediger tekststiler i malen</a:t>
            </a:r>
          </a:p>
        </p:txBody>
      </p:sp>
      <p:sp>
        <p:nvSpPr>
          <p:cNvPr id="5" name="Date Placeholder 4"/>
          <p:cNvSpPr>
            <a:spLocks noGrp="1"/>
          </p:cNvSpPr>
          <p:nvPr>
            <p:ph type="dt" sz="half" idx="10"/>
          </p:nvPr>
        </p:nvSpPr>
        <p:spPr/>
        <p:txBody>
          <a:bodyPr/>
          <a:lstStyle/>
          <a:p>
            <a:fld id="{B61BEF0D-F0BB-DE4B-95CE-6DB70DBA9567}" type="datetimeFigureOut">
              <a:rPr lang="en-US" dirty="0"/>
              <a:pPr/>
              <a:t>3/7/2018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Vertical Text Placeholder 2"/>
          <p:cNvSpPr>
            <a:spLocks noGrp="1"/>
          </p:cNvSpPr>
          <p:nvPr>
            <p:ph type="body" orient="vert" idx="1"/>
          </p:nvPr>
        </p:nvSpPr>
        <p:spPr/>
        <p:txBody>
          <a:bodyPr vert="eaVert" ancho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nb-NO"/>
              <a:t>Klikk for å redigere tittelstil</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nb-NO"/>
              <a:t>Klikk for å redigere tittelstil</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nb-NO"/>
              <a:t>Klikk for å redigere tittelstil</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Rediger tekststiler i malen</a:t>
            </a:r>
          </a:p>
        </p:txBody>
      </p:sp>
      <p:sp>
        <p:nvSpPr>
          <p:cNvPr id="4" name="Date Placeholder 3"/>
          <p:cNvSpPr>
            <a:spLocks noGrp="1"/>
          </p:cNvSpPr>
          <p:nvPr>
            <p:ph type="dt" sz="half" idx="10"/>
          </p:nvPr>
        </p:nvSpPr>
        <p:spPr/>
        <p:txBody>
          <a:bodyPr/>
          <a:lstStyle/>
          <a:p>
            <a:fld id="{B61BEF0D-F0BB-DE4B-95CE-6DB70DBA9567}" type="datetimeFigureOut">
              <a:rPr lang="en-US" dirty="0"/>
              <a:pPr/>
              <a:t>3/7/2018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nb-NO"/>
              <a:t>Klikk for å redigere tittelstil</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3/7/2018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nb-NO"/>
              <a:t>Klikk for å redigere tittelstil</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3/7/2018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3/7/2018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3/7/2018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nb-NO"/>
              <a:t>Klikk for å redigere tittelstil</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Rediger tekststiler i malen</a:t>
            </a:r>
          </a:p>
        </p:txBody>
      </p:sp>
      <p:sp>
        <p:nvSpPr>
          <p:cNvPr id="5" name="Date Placeholder 4"/>
          <p:cNvSpPr>
            <a:spLocks noGrp="1"/>
          </p:cNvSpPr>
          <p:nvPr>
            <p:ph type="dt" sz="half" idx="10"/>
          </p:nvPr>
        </p:nvSpPr>
        <p:spPr/>
        <p:txBody>
          <a:bodyPr/>
          <a:lstStyle/>
          <a:p>
            <a:fld id="{B61BEF0D-F0BB-DE4B-95CE-6DB70DBA9567}" type="datetimeFigureOut">
              <a:rPr lang="en-US" dirty="0"/>
              <a:pPr/>
              <a:t>3/7/2018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nb-NO"/>
              <a:t>Klikk for å redigere tittelstil</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b-NO"/>
              <a:t>Klikk ikonet for å legge til et bilde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Rediger tekststiler i malen</a:t>
            </a:r>
          </a:p>
        </p:txBody>
      </p:sp>
      <p:sp>
        <p:nvSpPr>
          <p:cNvPr id="5" name="Date Placeholder 4"/>
          <p:cNvSpPr>
            <a:spLocks noGrp="1"/>
          </p:cNvSpPr>
          <p:nvPr>
            <p:ph type="dt" sz="half" idx="10"/>
          </p:nvPr>
        </p:nvSpPr>
        <p:spPr/>
        <p:txBody>
          <a:bodyPr/>
          <a:lstStyle/>
          <a:p>
            <a:fld id="{B61BEF0D-F0BB-DE4B-95CE-6DB70DBA9567}" type="datetimeFigureOut">
              <a:rPr lang="en-US" dirty="0"/>
              <a:pPr/>
              <a:t>3/7/2018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nb-NO"/>
              <a:t>Klikk for å redigere tittelstil</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3/7/2018</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hyperlink" Target="https://youtu.be/vuDLFGb7khA?t=3"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a:xfrm>
            <a:off x="2142699" y="1255594"/>
            <a:ext cx="9361914" cy="2988860"/>
          </a:xfrm>
        </p:spPr>
        <p:txBody>
          <a:bodyPr>
            <a:noAutofit/>
          </a:bodyPr>
          <a:lstStyle/>
          <a:p>
            <a:r>
              <a:rPr lang="nb-NO" sz="4800" dirty="0"/>
              <a:t>Den viktige samtalen!</a:t>
            </a:r>
            <a:br>
              <a:rPr lang="nb-NO" sz="4800" dirty="0"/>
            </a:br>
            <a:r>
              <a:rPr lang="nb-NO" sz="4800" dirty="0"/>
              <a:t/>
            </a:r>
            <a:br>
              <a:rPr lang="nb-NO" sz="4800" dirty="0"/>
            </a:br>
            <a:r>
              <a:rPr lang="nn-NO" sz="4800" dirty="0"/>
              <a:t>Kvifor og korleis snakke med barn og foreldre</a:t>
            </a:r>
          </a:p>
        </p:txBody>
      </p:sp>
      <p:sp>
        <p:nvSpPr>
          <p:cNvPr id="3" name="Undertittel 2"/>
          <p:cNvSpPr>
            <a:spLocks noGrp="1"/>
          </p:cNvSpPr>
          <p:nvPr>
            <p:ph type="subTitle" idx="1"/>
          </p:nvPr>
        </p:nvSpPr>
        <p:spPr>
          <a:xfrm>
            <a:off x="2442949" y="4777379"/>
            <a:ext cx="9061663" cy="1459648"/>
          </a:xfrm>
        </p:spPr>
        <p:txBody>
          <a:bodyPr>
            <a:noAutofit/>
          </a:bodyPr>
          <a:lstStyle/>
          <a:p>
            <a:r>
              <a:rPr lang="nb-NO" sz="2400" u="sng" dirty="0"/>
              <a:t>Oddfrid Sandvik</a:t>
            </a:r>
          </a:p>
          <a:p>
            <a:r>
              <a:rPr lang="nb-NO" sz="2400" dirty="0"/>
              <a:t>Familieveileder</a:t>
            </a:r>
          </a:p>
          <a:p>
            <a:r>
              <a:rPr lang="nb-NO" sz="2400" dirty="0"/>
              <a:t>Fredrikstad kommune</a:t>
            </a:r>
          </a:p>
        </p:txBody>
      </p:sp>
    </p:spTree>
    <p:extLst>
      <p:ext uri="{BB962C8B-B14F-4D97-AF65-F5344CB8AC3E}">
        <p14:creationId xmlns:p14="http://schemas.microsoft.com/office/powerpoint/2010/main" val="36907976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Kven er barn som </a:t>
            </a:r>
            <a:r>
              <a:rPr lang="nb-NO" dirty="0" err="1"/>
              <a:t>pårørande</a:t>
            </a:r>
            <a:r>
              <a:rPr lang="nb-NO" dirty="0"/>
              <a:t>?</a:t>
            </a:r>
            <a:br>
              <a:rPr lang="nb-NO" dirty="0"/>
            </a:br>
            <a:endParaRPr lang="nb-NO" dirty="0"/>
          </a:p>
        </p:txBody>
      </p:sp>
      <p:sp>
        <p:nvSpPr>
          <p:cNvPr id="3" name="Plassholder for innhold 2"/>
          <p:cNvSpPr>
            <a:spLocks noGrp="1"/>
          </p:cNvSpPr>
          <p:nvPr>
            <p:ph idx="1"/>
          </p:nvPr>
        </p:nvSpPr>
        <p:spPr>
          <a:xfrm>
            <a:off x="2589212" y="1562099"/>
            <a:ext cx="8915400" cy="4943475"/>
          </a:xfrm>
        </p:spPr>
        <p:txBody>
          <a:bodyPr>
            <a:normAutofit/>
          </a:bodyPr>
          <a:lstStyle/>
          <a:p>
            <a:endParaRPr lang="nb-NO" dirty="0" smtClean="0"/>
          </a:p>
          <a:p>
            <a:r>
              <a:rPr lang="nb-NO" sz="2000" dirty="0" smtClean="0"/>
              <a:t>Under </a:t>
            </a:r>
            <a:r>
              <a:rPr lang="nb-NO" sz="2000" dirty="0"/>
              <a:t>18 år – biologiske barn, stebarn, fosterbarn, adoptivbarn og andre</a:t>
            </a:r>
          </a:p>
          <a:p>
            <a:r>
              <a:rPr lang="nb-NO" sz="2000" dirty="0"/>
              <a:t>Barn av pasient med psykisk sykdom, rusmiddelavhengighet eller alvorlig somatisk sykdom eller skade</a:t>
            </a:r>
          </a:p>
          <a:p>
            <a:r>
              <a:rPr lang="nb-NO" sz="2000" dirty="0"/>
              <a:t>Barn som etterlatte</a:t>
            </a:r>
          </a:p>
          <a:p>
            <a:r>
              <a:rPr lang="nb-NO" sz="2000" dirty="0"/>
              <a:t>Søsken</a:t>
            </a:r>
          </a:p>
          <a:p>
            <a:r>
              <a:rPr lang="nb-NO" sz="2000" dirty="0"/>
              <a:t>Barn av innsatte</a:t>
            </a:r>
          </a:p>
          <a:p>
            <a:pPr marL="0" indent="0">
              <a:buNone/>
            </a:pPr>
            <a:endParaRPr lang="nb-NO" sz="2000" dirty="0"/>
          </a:p>
          <a:p>
            <a:pPr marL="0" indent="0">
              <a:buNone/>
            </a:pPr>
            <a:r>
              <a:rPr lang="nb-NO" sz="2000" b="1" dirty="0" err="1"/>
              <a:t>Frå</a:t>
            </a:r>
            <a:r>
              <a:rPr lang="nb-NO" sz="2000" b="1"/>
              <a:t> </a:t>
            </a:r>
            <a:r>
              <a:rPr lang="nb-NO" sz="2000" b="1" smtClean="0"/>
              <a:t>01.01.2018:</a:t>
            </a:r>
            <a:endParaRPr lang="nb-NO" sz="2000" b="1" dirty="0"/>
          </a:p>
          <a:p>
            <a:pPr marL="285750" indent="-285750">
              <a:buFont typeface="Arial" panose="020B0604020202020204" pitchFamily="34" charset="0"/>
              <a:buChar char="•"/>
            </a:pPr>
            <a:r>
              <a:rPr lang="nb-NO" sz="2000" dirty="0"/>
              <a:t>Barn som etterlatte og søsken tatt inn i loven om barn som </a:t>
            </a:r>
            <a:r>
              <a:rPr lang="nb-NO" sz="2000" dirty="0" err="1"/>
              <a:t>pårørande</a:t>
            </a:r>
            <a:endParaRPr lang="nb-NO" sz="2000" dirty="0"/>
          </a:p>
          <a:p>
            <a:endParaRPr lang="nb-NO" b="1" dirty="0"/>
          </a:p>
          <a:p>
            <a:endParaRPr lang="nb-NO" dirty="0"/>
          </a:p>
        </p:txBody>
      </p:sp>
    </p:spTree>
    <p:extLst>
      <p:ext uri="{BB962C8B-B14F-4D97-AF65-F5344CB8AC3E}">
        <p14:creationId xmlns:p14="http://schemas.microsoft.com/office/powerpoint/2010/main" val="13972013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592925" y="624109"/>
            <a:ext cx="8911687" cy="1471393"/>
          </a:xfrm>
        </p:spPr>
        <p:txBody>
          <a:bodyPr>
            <a:normAutofit fontScale="90000"/>
          </a:bodyPr>
          <a:lstStyle/>
          <a:p>
            <a:r>
              <a:rPr lang="nb-NO" dirty="0"/>
              <a:t>Barn som pårørende</a:t>
            </a:r>
            <a:br>
              <a:rPr lang="nb-NO" dirty="0"/>
            </a:br>
            <a:r>
              <a:rPr lang="nb-NO" dirty="0"/>
              <a:t>-Resultat fra en multisenterstudie </a:t>
            </a:r>
            <a:br>
              <a:rPr lang="nb-NO" dirty="0"/>
            </a:br>
            <a:r>
              <a:rPr lang="nb-NO" dirty="0"/>
              <a:t>2015   IS-0522 </a:t>
            </a:r>
            <a:br>
              <a:rPr lang="nb-NO" dirty="0"/>
            </a:br>
            <a:endParaRPr lang="nb-NO" dirty="0"/>
          </a:p>
        </p:txBody>
      </p:sp>
      <p:pic>
        <p:nvPicPr>
          <p:cNvPr id="4" name="Plassholder for innhold 3"/>
          <p:cNvPicPr>
            <a:picLocks noGrp="1" noChangeAspect="1"/>
          </p:cNvPicPr>
          <p:nvPr>
            <p:ph idx="1"/>
          </p:nvPr>
        </p:nvPicPr>
        <p:blipFill rotWithShape="1">
          <a:blip r:embed="rId2">
            <a:extLst>
              <a:ext uri="{28A0092B-C50C-407E-A947-70E740481C1C}">
                <a14:useLocalDpi xmlns:a14="http://schemas.microsoft.com/office/drawing/2010/main" val="0"/>
              </a:ext>
            </a:extLst>
          </a:blip>
          <a:srcRect l="7597" b="1193"/>
          <a:stretch/>
        </p:blipFill>
        <p:spPr>
          <a:xfrm rot="5678493">
            <a:off x="5067570" y="2102074"/>
            <a:ext cx="4904830" cy="4314827"/>
          </a:xfrm>
          <a:prstGeom prst="rect">
            <a:avLst/>
          </a:prstGeom>
        </p:spPr>
      </p:pic>
    </p:spTree>
    <p:extLst>
      <p:ext uri="{BB962C8B-B14F-4D97-AF65-F5344CB8AC3E}">
        <p14:creationId xmlns:p14="http://schemas.microsoft.com/office/powerpoint/2010/main" val="33836390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592925" y="624110"/>
            <a:ext cx="8911687" cy="1623790"/>
          </a:xfrm>
        </p:spPr>
        <p:txBody>
          <a:bodyPr>
            <a:normAutofit fontScale="90000"/>
          </a:bodyPr>
          <a:lstStyle/>
          <a:p>
            <a:r>
              <a:rPr lang="nb-NO" dirty="0"/>
              <a:t>Barn som pårørende- resultat </a:t>
            </a:r>
            <a:r>
              <a:rPr lang="nb-NO" dirty="0" err="1"/>
              <a:t>frå</a:t>
            </a:r>
            <a:r>
              <a:rPr lang="nb-NO" dirty="0"/>
              <a:t> Multisenterstudie</a:t>
            </a:r>
            <a:r>
              <a:rPr lang="en-US" dirty="0">
                <a:solidFill>
                  <a:schemeClr val="tx1"/>
                </a:solidFill>
              </a:rPr>
              <a:t/>
            </a:r>
            <a:br>
              <a:rPr lang="en-US" dirty="0">
                <a:solidFill>
                  <a:schemeClr val="tx1"/>
                </a:solidFill>
              </a:rPr>
            </a:br>
            <a:r>
              <a:rPr lang="nb-NO" sz="3100" b="1" dirty="0" err="1"/>
              <a:t>Nokon</a:t>
            </a:r>
            <a:r>
              <a:rPr lang="nb-NO" sz="3100" b="1" dirty="0"/>
              <a:t> hovedfunn:</a:t>
            </a:r>
          </a:p>
        </p:txBody>
      </p:sp>
      <p:sp>
        <p:nvSpPr>
          <p:cNvPr id="3" name="Plassholder for innhold 2"/>
          <p:cNvSpPr>
            <a:spLocks noGrp="1"/>
          </p:cNvSpPr>
          <p:nvPr>
            <p:ph idx="1"/>
          </p:nvPr>
        </p:nvSpPr>
        <p:spPr>
          <a:xfrm>
            <a:off x="2592926" y="2126065"/>
            <a:ext cx="8911686" cy="4731935"/>
          </a:xfrm>
        </p:spPr>
        <p:txBody>
          <a:bodyPr>
            <a:normAutofit lnSpcReduction="10000"/>
          </a:bodyPr>
          <a:lstStyle/>
          <a:p>
            <a:pPr marL="0" indent="0">
              <a:buNone/>
            </a:pPr>
            <a:endParaRPr lang="nb-NO" dirty="0"/>
          </a:p>
          <a:p>
            <a:r>
              <a:rPr lang="nb-NO" sz="2000" dirty="0"/>
              <a:t>Sykdom påvirker barn, foreldres og familiers situasjon i stor grad. Behov for informasjon og tilpassa hjelp er betydelig, men i stor grad udekkede.</a:t>
            </a:r>
          </a:p>
          <a:p>
            <a:pPr marL="0" indent="0">
              <a:buNone/>
            </a:pPr>
            <a:endParaRPr lang="nb-NO" sz="2000" dirty="0"/>
          </a:p>
          <a:p>
            <a:r>
              <a:rPr lang="nb-NO" sz="2000" dirty="0"/>
              <a:t>Spesialisthelsetjenesten og kommunehelsetjenesten følger bare delvis opp loven om barn som pårørende.</a:t>
            </a:r>
          </a:p>
          <a:p>
            <a:pPr marL="0" indent="0">
              <a:buNone/>
            </a:pPr>
            <a:endParaRPr lang="nb-NO" sz="2000" dirty="0"/>
          </a:p>
          <a:p>
            <a:r>
              <a:rPr lang="nb-NO" sz="2000" dirty="0"/>
              <a:t>Størst utfordringer knyttet til ledelse av arbeidet, veiledning av barneansvarlige, opplæring og veiledning av helsepersonell.</a:t>
            </a:r>
          </a:p>
          <a:p>
            <a:pPr marL="0" indent="0">
              <a:buNone/>
            </a:pPr>
            <a:endParaRPr lang="nb-NO" sz="2000" dirty="0"/>
          </a:p>
          <a:p>
            <a:r>
              <a:rPr lang="nb-NO" sz="2000" dirty="0"/>
              <a:t>Spesialisthelsetjenesten har i liten grad utviklet systemer for kvalitetssikring.</a:t>
            </a:r>
          </a:p>
        </p:txBody>
      </p:sp>
    </p:spTree>
    <p:extLst>
      <p:ext uri="{BB962C8B-B14F-4D97-AF65-F5344CB8AC3E}">
        <p14:creationId xmlns:p14="http://schemas.microsoft.com/office/powerpoint/2010/main" val="647386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Kva seier barna</a:t>
            </a:r>
          </a:p>
        </p:txBody>
      </p:sp>
      <p:sp>
        <p:nvSpPr>
          <p:cNvPr id="3" name="Plassholder for innhold 2"/>
          <p:cNvSpPr>
            <a:spLocks noGrp="1"/>
          </p:cNvSpPr>
          <p:nvPr>
            <p:ph idx="1"/>
          </p:nvPr>
        </p:nvSpPr>
        <p:spPr>
          <a:xfrm>
            <a:off x="2589212" y="1371600"/>
            <a:ext cx="8915400" cy="4539622"/>
          </a:xfrm>
        </p:spPr>
        <p:txBody>
          <a:bodyPr>
            <a:normAutofit/>
          </a:bodyPr>
          <a:lstStyle/>
          <a:p>
            <a:endParaRPr lang="nb-NO" sz="2000" dirty="0"/>
          </a:p>
          <a:p>
            <a:r>
              <a:rPr lang="nb-NO" sz="2000" dirty="0"/>
              <a:t>Barn av psykisk syke foreldre rapporterer </a:t>
            </a:r>
            <a:r>
              <a:rPr lang="nb-NO" sz="2000" b="1" dirty="0"/>
              <a:t>lavere livskvalitet </a:t>
            </a:r>
            <a:r>
              <a:rPr lang="nb-NO" sz="2000" dirty="0"/>
              <a:t>enn normalbefolkningen.</a:t>
            </a:r>
          </a:p>
          <a:p>
            <a:r>
              <a:rPr lang="nb-NO" sz="2000" dirty="0"/>
              <a:t>Foreldrene </a:t>
            </a:r>
            <a:r>
              <a:rPr lang="nb-NO" sz="2000" b="1" dirty="0"/>
              <a:t>tror at barnas livskvalitet er bedre </a:t>
            </a:r>
            <a:r>
              <a:rPr lang="nb-NO" sz="2000" dirty="0"/>
              <a:t>enn barna selv beskriver.</a:t>
            </a:r>
          </a:p>
          <a:p>
            <a:r>
              <a:rPr lang="nb-NO" sz="2000" dirty="0"/>
              <a:t>Barn og ungdom har </a:t>
            </a:r>
            <a:r>
              <a:rPr lang="nb-NO" sz="2000" b="1" dirty="0"/>
              <a:t>behov for å snakke </a:t>
            </a:r>
            <a:r>
              <a:rPr lang="nb-NO" sz="2000" dirty="0"/>
              <a:t>om sin situasjon, men får ikke tilstrekkelig informasjon til å forstå sin forelders sykdom og konsekvensene av den.</a:t>
            </a:r>
          </a:p>
          <a:p>
            <a:r>
              <a:rPr lang="nb-NO" sz="2000" dirty="0"/>
              <a:t>Barn og ungdom tar </a:t>
            </a:r>
            <a:r>
              <a:rPr lang="nb-NO" sz="2000" b="1" dirty="0"/>
              <a:t>vesentlig mer omsorgsoppgaver </a:t>
            </a:r>
            <a:r>
              <a:rPr lang="nb-NO" sz="2000" dirty="0"/>
              <a:t>og husarbeid enn vanlig.</a:t>
            </a:r>
          </a:p>
          <a:p>
            <a:r>
              <a:rPr lang="nb-NO" sz="2000" b="1" dirty="0"/>
              <a:t>Læreren viktigste person nest etter familien</a:t>
            </a:r>
          </a:p>
          <a:p>
            <a:pPr marL="0" indent="0">
              <a:buNone/>
            </a:pPr>
            <a:endParaRPr lang="nb-NO" dirty="0"/>
          </a:p>
        </p:txBody>
      </p:sp>
    </p:spTree>
    <p:extLst>
      <p:ext uri="{BB962C8B-B14F-4D97-AF65-F5344CB8AC3E}">
        <p14:creationId xmlns:p14="http://schemas.microsoft.com/office/powerpoint/2010/main" val="26246110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Barneperspektiv</a:t>
            </a:r>
            <a:br>
              <a:rPr lang="nb-NO" dirty="0"/>
            </a:br>
            <a:r>
              <a:rPr lang="nb-NO" dirty="0"/>
              <a:t>Brev til Statsministeren</a:t>
            </a:r>
          </a:p>
        </p:txBody>
      </p:sp>
      <p:sp>
        <p:nvSpPr>
          <p:cNvPr id="3" name="Plassholder for innhold 2"/>
          <p:cNvSpPr>
            <a:spLocks noGrp="1"/>
          </p:cNvSpPr>
          <p:nvPr>
            <p:ph idx="1"/>
          </p:nvPr>
        </p:nvSpPr>
        <p:spPr/>
        <p:txBody>
          <a:bodyPr>
            <a:normAutofit/>
          </a:bodyPr>
          <a:lstStyle/>
          <a:p>
            <a:pPr marL="0" indent="0">
              <a:buNone/>
            </a:pPr>
            <a:r>
              <a:rPr lang="nb-NO" sz="2000" dirty="0"/>
              <a:t>Til statsministeren</a:t>
            </a:r>
          </a:p>
          <a:p>
            <a:pPr marL="0" indent="0">
              <a:buNone/>
            </a:pPr>
            <a:r>
              <a:rPr lang="nb-NO" sz="2000" dirty="0"/>
              <a:t>«Jeg synes </a:t>
            </a:r>
            <a:r>
              <a:rPr lang="nb-NO" sz="2000" dirty="0" err="1"/>
              <a:t>lærerene</a:t>
            </a:r>
            <a:r>
              <a:rPr lang="nb-NO" sz="2000" dirty="0"/>
              <a:t> burde bry seg om noe annet enn bøker. Jeg synes </a:t>
            </a:r>
            <a:r>
              <a:rPr lang="nb-NO" sz="2000" dirty="0" err="1"/>
              <a:t>lærerere</a:t>
            </a:r>
            <a:r>
              <a:rPr lang="nb-NO" sz="2000" dirty="0"/>
              <a:t> burde spørre oss med psykisk syke foreldre om hva de kan gjøre for oss så det blir lettere for oss.</a:t>
            </a:r>
          </a:p>
          <a:p>
            <a:pPr marL="0" indent="0">
              <a:buNone/>
            </a:pPr>
            <a:r>
              <a:rPr lang="nb-NO" sz="2000" dirty="0"/>
              <a:t>Og voksne må ta hensyn til hva barn mener er viktig og hva de synes».</a:t>
            </a:r>
          </a:p>
          <a:p>
            <a:pPr marL="0" indent="0">
              <a:buNone/>
            </a:pPr>
            <a:endParaRPr lang="nb-NO" sz="2000" dirty="0"/>
          </a:p>
          <a:p>
            <a:pPr marL="0" indent="0">
              <a:buNone/>
            </a:pPr>
            <a:r>
              <a:rPr lang="nb-NO" sz="2000" dirty="0" smtClean="0"/>
              <a:t>Gut </a:t>
            </a:r>
            <a:r>
              <a:rPr lang="nb-NO" sz="2000" dirty="0"/>
              <a:t>11 år</a:t>
            </a:r>
          </a:p>
        </p:txBody>
      </p:sp>
    </p:spTree>
    <p:extLst>
      <p:ext uri="{BB962C8B-B14F-4D97-AF65-F5344CB8AC3E}">
        <p14:creationId xmlns:p14="http://schemas.microsoft.com/office/powerpoint/2010/main" val="13735395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1B91B25-FCE3-481D-AEBD-F94FB5CC22D0}"/>
              </a:ext>
            </a:extLst>
          </p:cNvPr>
          <p:cNvSpPr>
            <a:spLocks noGrp="1"/>
          </p:cNvSpPr>
          <p:nvPr>
            <p:ph type="title"/>
          </p:nvPr>
        </p:nvSpPr>
        <p:spPr/>
        <p:txBody>
          <a:bodyPr/>
          <a:lstStyle/>
          <a:p>
            <a:r>
              <a:rPr lang="nb-NO" dirty="0"/>
              <a:t>CU2 - See </a:t>
            </a:r>
            <a:r>
              <a:rPr lang="nb-NO" dirty="0" err="1"/>
              <a:t>you</a:t>
            </a:r>
            <a:r>
              <a:rPr lang="nb-NO" dirty="0"/>
              <a:t> </a:t>
            </a:r>
            <a:r>
              <a:rPr lang="nb-NO" dirty="0" err="1"/>
              <a:t>too</a:t>
            </a:r>
            <a:r>
              <a:rPr lang="nb-NO" dirty="0"/>
              <a:t>  - møte med </a:t>
            </a:r>
            <a:r>
              <a:rPr lang="en-US" dirty="0">
                <a:solidFill>
                  <a:schemeClr val="tx1"/>
                </a:solidFill>
                <a:latin typeface="+mj-ea"/>
                <a:cs typeface="+mj-ea"/>
              </a:rPr>
              <a:t/>
            </a:r>
            <a:br>
              <a:rPr lang="en-US" dirty="0">
                <a:solidFill>
                  <a:schemeClr val="tx1"/>
                </a:solidFill>
                <a:latin typeface="+mj-ea"/>
                <a:cs typeface="+mj-ea"/>
              </a:rPr>
            </a:br>
            <a:r>
              <a:rPr lang="nb-NO" dirty="0"/>
              <a:t>Erna Solberg</a:t>
            </a:r>
            <a:endParaRPr lang="nb-NO" dirty="0" err="1"/>
          </a:p>
        </p:txBody>
      </p:sp>
      <p:sp>
        <p:nvSpPr>
          <p:cNvPr id="3" name="Plassholder for innhold 2">
            <a:extLst>
              <a:ext uri="{FF2B5EF4-FFF2-40B4-BE49-F238E27FC236}">
                <a16:creationId xmlns:a16="http://schemas.microsoft.com/office/drawing/2014/main" id="{B5CB7A91-82D8-44B6-B370-9469C2956C01}"/>
              </a:ext>
            </a:extLst>
          </p:cNvPr>
          <p:cNvSpPr>
            <a:spLocks noGrp="1"/>
          </p:cNvSpPr>
          <p:nvPr>
            <p:ph idx="1"/>
          </p:nvPr>
        </p:nvSpPr>
        <p:spPr/>
        <p:txBody>
          <a:bodyPr vert="horz" lIns="91440" tIns="45720" rIns="91440" bIns="45720" rtlCol="0" anchor="t">
            <a:normAutofit/>
          </a:bodyPr>
          <a:lstStyle/>
          <a:p>
            <a:endParaRPr lang="nb-NO" dirty="0"/>
          </a:p>
          <a:p>
            <a:endParaRPr lang="nb-NO" dirty="0"/>
          </a:p>
          <a:p>
            <a:pPr marL="0" indent="0">
              <a:buNone/>
            </a:pPr>
            <a:r>
              <a:rPr lang="nb-NO" sz="2000" dirty="0"/>
              <a:t>"Mange barn er ikke late, men slitne av det som skjer hjemme. Det burde lærerne vite. Gjennom CU2 kan jeg få hjelp til å snakke med lærerne slik at de kan </a:t>
            </a:r>
            <a:r>
              <a:rPr lang="nb-NO" sz="2000" dirty="0" smtClean="0"/>
              <a:t>forstå«</a:t>
            </a:r>
          </a:p>
          <a:p>
            <a:pPr marL="0" indent="0">
              <a:buNone/>
            </a:pPr>
            <a:endParaRPr lang="nb-NO" sz="2000" dirty="0"/>
          </a:p>
          <a:p>
            <a:pPr marL="0" indent="0">
              <a:buNone/>
            </a:pPr>
            <a:r>
              <a:rPr lang="nb-NO" sz="2000" dirty="0" smtClean="0">
                <a:solidFill>
                  <a:srgbClr val="404040"/>
                </a:solidFill>
              </a:rPr>
              <a:t>Jente </a:t>
            </a:r>
            <a:r>
              <a:rPr lang="nb-NO" sz="2000" dirty="0">
                <a:solidFill>
                  <a:srgbClr val="404040"/>
                </a:solidFill>
              </a:rPr>
              <a:t>15 år</a:t>
            </a:r>
          </a:p>
        </p:txBody>
      </p:sp>
    </p:spTree>
    <p:extLst>
      <p:ext uri="{BB962C8B-B14F-4D97-AF65-F5344CB8AC3E}">
        <p14:creationId xmlns:p14="http://schemas.microsoft.com/office/powerpoint/2010/main" val="12098645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Foreldre til barn i Mestringsgruppe</a:t>
            </a:r>
          </a:p>
        </p:txBody>
      </p:sp>
      <p:sp>
        <p:nvSpPr>
          <p:cNvPr id="3" name="Plassholder for innhold 2"/>
          <p:cNvSpPr>
            <a:spLocks noGrp="1"/>
          </p:cNvSpPr>
          <p:nvPr>
            <p:ph idx="1"/>
          </p:nvPr>
        </p:nvSpPr>
        <p:spPr/>
        <p:txBody>
          <a:bodyPr/>
          <a:lstStyle/>
          <a:p>
            <a:endParaRPr lang="nb-NO" sz="2400" dirty="0"/>
          </a:p>
          <a:p>
            <a:r>
              <a:rPr lang="nb-NO" sz="2400" dirty="0"/>
              <a:t>Mor: «Det som var viktigst for meg var hvordan sønnen min hadde det. Terapien ville ikke hatt det samme utbytte om ikke han var ivaretatt».</a:t>
            </a:r>
          </a:p>
          <a:p>
            <a:pPr marL="0" indent="0">
              <a:buNone/>
            </a:pPr>
            <a:endParaRPr lang="nb-NO" dirty="0"/>
          </a:p>
          <a:p>
            <a:r>
              <a:rPr lang="nb-NO" sz="2400" dirty="0"/>
              <a:t>Far: «Det er svært viktig for egen helse at noen tar seg av barna og de som står rundt». </a:t>
            </a:r>
          </a:p>
        </p:txBody>
      </p:sp>
    </p:spTree>
    <p:extLst>
      <p:ext uri="{BB962C8B-B14F-4D97-AF65-F5344CB8AC3E}">
        <p14:creationId xmlns:p14="http://schemas.microsoft.com/office/powerpoint/2010/main" val="11810325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Kva trenger </a:t>
            </a:r>
            <a:r>
              <a:rPr lang="nb-NO" dirty="0" smtClean="0"/>
              <a:t>barn?</a:t>
            </a:r>
            <a:r>
              <a:rPr lang="nb-NO" dirty="0"/>
              <a:t/>
            </a:r>
            <a:br>
              <a:rPr lang="nb-NO" dirty="0"/>
            </a:br>
            <a:endParaRPr lang="nb-NO" dirty="0"/>
          </a:p>
        </p:txBody>
      </p:sp>
      <p:sp>
        <p:nvSpPr>
          <p:cNvPr id="3" name="Plassholder for innhold 2"/>
          <p:cNvSpPr>
            <a:spLocks noGrp="1"/>
          </p:cNvSpPr>
          <p:nvPr>
            <p:ph idx="1"/>
          </p:nvPr>
        </p:nvSpPr>
        <p:spPr/>
        <p:txBody>
          <a:bodyPr vert="horz" lIns="91440" tIns="45720" rIns="91440" bIns="45720" rtlCol="0" anchor="t">
            <a:normAutofit/>
          </a:bodyPr>
          <a:lstStyle/>
          <a:p>
            <a:r>
              <a:rPr lang="nb-NO" sz="2000" dirty="0" err="1"/>
              <a:t>Ein</a:t>
            </a:r>
            <a:r>
              <a:rPr lang="nb-NO" sz="2000" dirty="0"/>
              <a:t> forståelse av- og </a:t>
            </a:r>
            <a:r>
              <a:rPr lang="nb-NO" sz="2000" dirty="0" err="1"/>
              <a:t>eit</a:t>
            </a:r>
            <a:r>
              <a:rPr lang="nb-NO" sz="2000" dirty="0"/>
              <a:t> språk på sin </a:t>
            </a:r>
            <a:r>
              <a:rPr lang="nb-NO" sz="2000" dirty="0" err="1"/>
              <a:t>kvardag</a:t>
            </a:r>
            <a:r>
              <a:rPr lang="nb-NO" sz="2000" dirty="0"/>
              <a:t>.</a:t>
            </a:r>
          </a:p>
          <a:p>
            <a:r>
              <a:rPr lang="nb-NO" sz="2000" dirty="0"/>
              <a:t>Kunnskap om og bli bevisst på</a:t>
            </a:r>
            <a:r>
              <a:rPr lang="nb-NO" sz="2000" b="1" dirty="0"/>
              <a:t> sine</a:t>
            </a:r>
            <a:r>
              <a:rPr lang="nb-NO" sz="2000" dirty="0"/>
              <a:t> </a:t>
            </a:r>
            <a:r>
              <a:rPr lang="nb-NO" sz="2000" dirty="0" err="1"/>
              <a:t>følelsar</a:t>
            </a:r>
            <a:r>
              <a:rPr lang="nb-NO" sz="2000" dirty="0"/>
              <a:t>.</a:t>
            </a:r>
          </a:p>
          <a:p>
            <a:r>
              <a:rPr lang="nb-NO" sz="2000" dirty="0"/>
              <a:t>Opplevelse av mestring i </a:t>
            </a:r>
            <a:r>
              <a:rPr lang="nb-NO" sz="2000" dirty="0" err="1"/>
              <a:t>kvardagen</a:t>
            </a:r>
            <a:r>
              <a:rPr lang="nb-NO" sz="2000" dirty="0"/>
              <a:t>.</a:t>
            </a:r>
          </a:p>
          <a:p>
            <a:r>
              <a:rPr lang="nb-NO" sz="2000" dirty="0" err="1"/>
              <a:t>Muligheit</a:t>
            </a:r>
            <a:r>
              <a:rPr lang="nb-NO" sz="2000" dirty="0"/>
              <a:t> til å treffe andre barn i samme situasjon.</a:t>
            </a:r>
          </a:p>
          <a:p>
            <a:r>
              <a:rPr lang="nb-NO" sz="2000" dirty="0"/>
              <a:t>Å bli sett av </a:t>
            </a:r>
            <a:r>
              <a:rPr lang="nb-NO" sz="2000" dirty="0" err="1"/>
              <a:t>ein</a:t>
            </a:r>
            <a:r>
              <a:rPr lang="nb-NO" sz="2000" dirty="0"/>
              <a:t> voksen.</a:t>
            </a:r>
          </a:p>
        </p:txBody>
      </p:sp>
    </p:spTree>
    <p:extLst>
      <p:ext uri="{BB962C8B-B14F-4D97-AF65-F5344CB8AC3E}">
        <p14:creationId xmlns:p14="http://schemas.microsoft.com/office/powerpoint/2010/main" val="25072095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tel 6"/>
          <p:cNvSpPr>
            <a:spLocks noGrp="1"/>
          </p:cNvSpPr>
          <p:nvPr>
            <p:ph type="title"/>
          </p:nvPr>
        </p:nvSpPr>
        <p:spPr/>
        <p:txBody>
          <a:bodyPr/>
          <a:lstStyle/>
          <a:p>
            <a:r>
              <a:rPr lang="nb-NO" dirty="0"/>
              <a:t>Kva er Psykisk sykdom?</a:t>
            </a:r>
            <a:br>
              <a:rPr lang="nb-NO" dirty="0"/>
            </a:br>
            <a:r>
              <a:rPr lang="nb-NO" dirty="0"/>
              <a:t>Barna sine svar</a:t>
            </a:r>
          </a:p>
        </p:txBody>
      </p:sp>
      <p:sp>
        <p:nvSpPr>
          <p:cNvPr id="8" name="Plassholder for innhold 7"/>
          <p:cNvSpPr>
            <a:spLocks noGrp="1"/>
          </p:cNvSpPr>
          <p:nvPr>
            <p:ph sz="half" idx="1"/>
          </p:nvPr>
        </p:nvSpPr>
        <p:spPr>
          <a:xfrm>
            <a:off x="2592924" y="2133600"/>
            <a:ext cx="4310152" cy="4403678"/>
          </a:xfrm>
        </p:spPr>
        <p:txBody>
          <a:bodyPr>
            <a:normAutofit fontScale="92500" lnSpcReduction="10000"/>
          </a:bodyPr>
          <a:lstStyle/>
          <a:p>
            <a:r>
              <a:rPr lang="nb-NO" sz="2200" dirty="0"/>
              <a:t>Sliten</a:t>
            </a:r>
          </a:p>
          <a:p>
            <a:r>
              <a:rPr lang="nb-NO" sz="2200" dirty="0"/>
              <a:t>Ikke smiler, </a:t>
            </a:r>
            <a:r>
              <a:rPr lang="nb-NO" sz="2200" dirty="0" err="1"/>
              <a:t>ufornøyd</a:t>
            </a:r>
            <a:endParaRPr lang="nb-NO" sz="2200" dirty="0"/>
          </a:p>
          <a:p>
            <a:r>
              <a:rPr lang="nb-NO" sz="2200" dirty="0"/>
              <a:t>Irritert</a:t>
            </a:r>
          </a:p>
          <a:p>
            <a:r>
              <a:rPr lang="nb-NO" sz="2200" dirty="0"/>
              <a:t>Å ikke få svar</a:t>
            </a:r>
          </a:p>
          <a:p>
            <a:r>
              <a:rPr lang="nb-NO" sz="2200" dirty="0"/>
              <a:t>Trøtt</a:t>
            </a:r>
          </a:p>
          <a:p>
            <a:r>
              <a:rPr lang="nb-NO" sz="2200" dirty="0" err="1"/>
              <a:t>Utolmodig</a:t>
            </a:r>
            <a:endParaRPr lang="nb-NO" sz="2200" dirty="0"/>
          </a:p>
          <a:p>
            <a:r>
              <a:rPr lang="nb-NO" sz="2200" dirty="0"/>
              <a:t>Ikke tørre å være seg selv</a:t>
            </a:r>
          </a:p>
          <a:p>
            <a:r>
              <a:rPr lang="nb-NO" sz="2200" dirty="0"/>
              <a:t>Oppmerksomhet fra andre og hjelpere.</a:t>
            </a:r>
          </a:p>
          <a:p>
            <a:r>
              <a:rPr lang="nb-NO" sz="2200" dirty="0"/>
              <a:t>Redd for å minne på noe som er vanskelig</a:t>
            </a:r>
          </a:p>
          <a:p>
            <a:endParaRPr lang="nb-NO" dirty="0"/>
          </a:p>
        </p:txBody>
      </p:sp>
      <p:sp>
        <p:nvSpPr>
          <p:cNvPr id="9" name="Plassholder for innhold 8"/>
          <p:cNvSpPr>
            <a:spLocks noGrp="1"/>
          </p:cNvSpPr>
          <p:nvPr>
            <p:ph sz="half" idx="2"/>
          </p:nvPr>
        </p:nvSpPr>
        <p:spPr>
          <a:xfrm>
            <a:off x="7096836" y="2126222"/>
            <a:ext cx="4407775" cy="4411056"/>
          </a:xfrm>
        </p:spPr>
        <p:txBody>
          <a:bodyPr>
            <a:normAutofit fontScale="92500" lnSpcReduction="10000"/>
          </a:bodyPr>
          <a:lstStyle/>
          <a:p>
            <a:r>
              <a:rPr lang="nb-NO" sz="2000" dirty="0"/>
              <a:t>Kjedelig</a:t>
            </a:r>
          </a:p>
          <a:p>
            <a:r>
              <a:rPr lang="nb-NO" sz="2000" dirty="0"/>
              <a:t>Kan merke det i kroppen</a:t>
            </a:r>
          </a:p>
          <a:p>
            <a:r>
              <a:rPr lang="nb-NO" sz="2000" dirty="0"/>
              <a:t>Går på soverommet</a:t>
            </a:r>
          </a:p>
          <a:p>
            <a:r>
              <a:rPr lang="nb-NO" sz="2000" dirty="0"/>
              <a:t>Redd for å gjøre feil</a:t>
            </a:r>
          </a:p>
          <a:p>
            <a:r>
              <a:rPr lang="nb-NO" sz="2000" dirty="0"/>
              <a:t>Psykolog , lege</a:t>
            </a:r>
          </a:p>
          <a:p>
            <a:r>
              <a:rPr lang="nb-NO" sz="2000" dirty="0"/>
              <a:t>Tom</a:t>
            </a:r>
          </a:p>
          <a:p>
            <a:r>
              <a:rPr lang="nb-NO" sz="2000" dirty="0"/>
              <a:t>Trist</a:t>
            </a:r>
          </a:p>
          <a:p>
            <a:r>
              <a:rPr lang="nb-NO" sz="2000" dirty="0"/>
              <a:t>Gode dager legges merke til</a:t>
            </a:r>
          </a:p>
        </p:txBody>
      </p:sp>
    </p:spTree>
    <p:extLst>
      <p:ext uri="{BB962C8B-B14F-4D97-AF65-F5344CB8AC3E}">
        <p14:creationId xmlns:p14="http://schemas.microsoft.com/office/powerpoint/2010/main" val="16054115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Barns symptom</a:t>
            </a:r>
            <a:r>
              <a:rPr lang="en-US" dirty="0">
                <a:solidFill>
                  <a:schemeClr val="tx1"/>
                </a:solidFill>
              </a:rPr>
              <a:t/>
            </a:r>
            <a:br>
              <a:rPr lang="en-US" dirty="0">
                <a:solidFill>
                  <a:schemeClr val="tx1"/>
                </a:solidFill>
              </a:rPr>
            </a:br>
            <a:r>
              <a:rPr lang="nb-NO" dirty="0"/>
              <a:t>- kjennetegn. </a:t>
            </a:r>
          </a:p>
        </p:txBody>
      </p:sp>
      <p:sp>
        <p:nvSpPr>
          <p:cNvPr id="3" name="Plassholder for innhold 2"/>
          <p:cNvSpPr>
            <a:spLocks noGrp="1"/>
          </p:cNvSpPr>
          <p:nvPr>
            <p:ph idx="1"/>
          </p:nvPr>
        </p:nvSpPr>
        <p:spPr>
          <a:xfrm>
            <a:off x="2442949" y="2133600"/>
            <a:ext cx="9061663" cy="4267200"/>
          </a:xfrm>
        </p:spPr>
        <p:txBody>
          <a:bodyPr vert="horz" lIns="91440" tIns="45720" rIns="91440" bIns="45720" rtlCol="0" anchor="t">
            <a:normAutofit/>
          </a:bodyPr>
          <a:lstStyle/>
          <a:p>
            <a:r>
              <a:rPr lang="nb-NO" sz="2000" dirty="0"/>
              <a:t>Kroppslige symptom, vondt i hodet, vondt i magen</a:t>
            </a:r>
          </a:p>
          <a:p>
            <a:r>
              <a:rPr lang="nb-NO" sz="2000" dirty="0"/>
              <a:t>Flinke, snille</a:t>
            </a:r>
          </a:p>
          <a:p>
            <a:r>
              <a:rPr lang="nb-NO" sz="2000" dirty="0"/>
              <a:t>Modne, alvorlige</a:t>
            </a:r>
          </a:p>
          <a:p>
            <a:r>
              <a:rPr lang="nb-NO" sz="2000" dirty="0"/>
              <a:t>Evnen til glede, spontanitet og protest kan </a:t>
            </a:r>
            <a:r>
              <a:rPr lang="nb-NO" sz="2000" dirty="0" err="1"/>
              <a:t>vere</a:t>
            </a:r>
            <a:r>
              <a:rPr lang="nb-NO" sz="2000" dirty="0"/>
              <a:t> redusert</a:t>
            </a:r>
          </a:p>
          <a:p>
            <a:r>
              <a:rPr lang="nb-NO" sz="2000" dirty="0"/>
              <a:t>«Klovnen»</a:t>
            </a:r>
          </a:p>
          <a:p>
            <a:r>
              <a:rPr lang="nb-NO" sz="2000" dirty="0"/>
              <a:t>Sint</a:t>
            </a:r>
          </a:p>
          <a:p>
            <a:r>
              <a:rPr lang="nb-NO" sz="2000" dirty="0"/>
              <a:t>Ekspert på å tolke andres signaler.</a:t>
            </a:r>
          </a:p>
          <a:p>
            <a:r>
              <a:rPr lang="nb-NO" sz="2000" dirty="0"/>
              <a:t>Vanskelig for barn å kjenne igjen og ta hensyn til egne følelser og behov.</a:t>
            </a:r>
          </a:p>
          <a:p>
            <a:r>
              <a:rPr lang="nb-NO" sz="2000" dirty="0"/>
              <a:t>Konsentrasjonsproblem</a:t>
            </a:r>
          </a:p>
        </p:txBody>
      </p:sp>
    </p:spTree>
    <p:extLst>
      <p:ext uri="{BB962C8B-B14F-4D97-AF65-F5344CB8AC3E}">
        <p14:creationId xmlns:p14="http://schemas.microsoft.com/office/powerpoint/2010/main" val="16093292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p:cNvPicPr>
            <a:picLocks noChangeAspect="1"/>
          </p:cNvPicPr>
          <p:nvPr/>
        </p:nvPicPr>
        <p:blipFill>
          <a:blip r:embed="rId3"/>
          <a:stretch>
            <a:fillRect/>
          </a:stretch>
        </p:blipFill>
        <p:spPr>
          <a:xfrm>
            <a:off x="1677971" y="471340"/>
            <a:ext cx="10035214" cy="6089716"/>
          </a:xfrm>
          <a:prstGeom prst="rect">
            <a:avLst/>
          </a:prstGeom>
        </p:spPr>
      </p:pic>
    </p:spTree>
    <p:extLst>
      <p:ext uri="{BB962C8B-B14F-4D97-AF65-F5344CB8AC3E}">
        <p14:creationId xmlns:p14="http://schemas.microsoft.com/office/powerpoint/2010/main" val="10274710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err="1"/>
              <a:t>Kvifor</a:t>
            </a:r>
            <a:r>
              <a:rPr lang="nb-NO" dirty="0"/>
              <a:t> Mestringsgruppe</a:t>
            </a:r>
          </a:p>
        </p:txBody>
      </p:sp>
      <p:sp>
        <p:nvSpPr>
          <p:cNvPr id="3" name="Plassholder for tekst 2"/>
          <p:cNvSpPr>
            <a:spLocks noGrp="1"/>
          </p:cNvSpPr>
          <p:nvPr>
            <p:ph type="body" idx="1"/>
          </p:nvPr>
        </p:nvSpPr>
        <p:spPr>
          <a:xfrm>
            <a:off x="2939373" y="1719619"/>
            <a:ext cx="3992732" cy="586854"/>
          </a:xfrm>
        </p:spPr>
        <p:txBody>
          <a:bodyPr/>
          <a:lstStyle/>
          <a:p>
            <a:r>
              <a:rPr lang="nb-NO" u="sng" dirty="0"/>
              <a:t>Barna sine svar</a:t>
            </a:r>
          </a:p>
        </p:txBody>
      </p:sp>
      <p:sp>
        <p:nvSpPr>
          <p:cNvPr id="4" name="Plassholder for innhold 3"/>
          <p:cNvSpPr>
            <a:spLocks noGrp="1"/>
          </p:cNvSpPr>
          <p:nvPr>
            <p:ph sz="half" idx="2"/>
          </p:nvPr>
        </p:nvSpPr>
        <p:spPr>
          <a:xfrm>
            <a:off x="2322300" y="2327374"/>
            <a:ext cx="4557395" cy="4193028"/>
          </a:xfrm>
        </p:spPr>
        <p:txBody>
          <a:bodyPr>
            <a:normAutofit fontScale="92500" lnSpcReduction="20000"/>
          </a:bodyPr>
          <a:lstStyle/>
          <a:p>
            <a:r>
              <a:rPr lang="nb-NO" sz="2200" dirty="0"/>
              <a:t>Jeg trodde jeg var alene.</a:t>
            </a:r>
          </a:p>
          <a:p>
            <a:r>
              <a:rPr lang="nb-NO" sz="2200" dirty="0"/>
              <a:t>Fint å være sammen med noen som har det som meg.</a:t>
            </a:r>
          </a:p>
          <a:p>
            <a:r>
              <a:rPr lang="nb-NO" sz="2200" dirty="0"/>
              <a:t>Venner forstår ikke hvordan jeg har det.</a:t>
            </a:r>
          </a:p>
          <a:p>
            <a:r>
              <a:rPr lang="nb-NO" sz="2200" dirty="0"/>
              <a:t>Kan fortelle hvordan man har det.</a:t>
            </a:r>
          </a:p>
          <a:p>
            <a:r>
              <a:rPr lang="nb-NO" sz="2200" dirty="0"/>
              <a:t>Vi trenger ikke snakke om det, vi bare vet det.</a:t>
            </a:r>
          </a:p>
          <a:p>
            <a:r>
              <a:rPr lang="nb-NO" sz="2200" dirty="0"/>
              <a:t>Pusterom.</a:t>
            </a:r>
          </a:p>
          <a:p>
            <a:r>
              <a:rPr lang="nb-NO" sz="2200" dirty="0"/>
              <a:t>Hyggelig selskap.</a:t>
            </a:r>
          </a:p>
          <a:p>
            <a:r>
              <a:rPr lang="nb-NO" sz="2200" dirty="0"/>
              <a:t>God mat.</a:t>
            </a:r>
          </a:p>
          <a:p>
            <a:endParaRPr lang="nb-NO" dirty="0"/>
          </a:p>
        </p:txBody>
      </p:sp>
      <p:sp>
        <p:nvSpPr>
          <p:cNvPr id="5" name="Plassholder for tekst 4"/>
          <p:cNvSpPr>
            <a:spLocks noGrp="1"/>
          </p:cNvSpPr>
          <p:nvPr>
            <p:ph type="body" sz="quarter" idx="3"/>
          </p:nvPr>
        </p:nvSpPr>
        <p:spPr>
          <a:xfrm>
            <a:off x="7506629" y="1719619"/>
            <a:ext cx="3999001" cy="607755"/>
          </a:xfrm>
        </p:spPr>
        <p:txBody>
          <a:bodyPr/>
          <a:lstStyle/>
          <a:p>
            <a:r>
              <a:rPr lang="nb-NO" u="sng" dirty="0"/>
              <a:t>Foreldrene sine svar</a:t>
            </a:r>
          </a:p>
        </p:txBody>
      </p:sp>
      <p:sp>
        <p:nvSpPr>
          <p:cNvPr id="6" name="Plassholder for innhold 5"/>
          <p:cNvSpPr>
            <a:spLocks noGrp="1"/>
          </p:cNvSpPr>
          <p:nvPr>
            <p:ph sz="quarter" idx="4"/>
          </p:nvPr>
        </p:nvSpPr>
        <p:spPr>
          <a:xfrm>
            <a:off x="7166957" y="2483893"/>
            <a:ext cx="4338674" cy="3415905"/>
          </a:xfrm>
        </p:spPr>
        <p:txBody>
          <a:bodyPr/>
          <a:lstStyle/>
          <a:p>
            <a:r>
              <a:rPr lang="nb-NO" sz="2000" dirty="0" smtClean="0"/>
              <a:t>Skulle </a:t>
            </a:r>
            <a:r>
              <a:rPr lang="nb-NO" sz="2000" dirty="0"/>
              <a:t>ønske at jeg fikk samme tilbud når jeg selv var barn.</a:t>
            </a:r>
          </a:p>
          <a:p>
            <a:r>
              <a:rPr lang="nb-NO" sz="2000" dirty="0"/>
              <a:t>Stoppe mønsteret i familien.</a:t>
            </a:r>
          </a:p>
          <a:p>
            <a:r>
              <a:rPr lang="nb-NO" sz="2000" dirty="0"/>
              <a:t>Vi får hjelp til å snakke med noen. Dette er barnas arena.</a:t>
            </a:r>
          </a:p>
          <a:p>
            <a:r>
              <a:rPr lang="nb-NO" sz="2000" dirty="0"/>
              <a:t>Trygt å sende barna til gruppa.</a:t>
            </a:r>
          </a:p>
          <a:p>
            <a:r>
              <a:rPr lang="nb-NO" sz="2000" dirty="0"/>
              <a:t>Profesjonelt, blir tatt på alvor.</a:t>
            </a:r>
          </a:p>
          <a:p>
            <a:pPr marL="0" indent="0">
              <a:buNone/>
            </a:pPr>
            <a:endParaRPr lang="nb-NO" dirty="0"/>
          </a:p>
        </p:txBody>
      </p:sp>
    </p:spTree>
    <p:extLst>
      <p:ext uri="{BB962C8B-B14F-4D97-AF65-F5344CB8AC3E}">
        <p14:creationId xmlns:p14="http://schemas.microsoft.com/office/powerpoint/2010/main" val="38254546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Familiearbeid</a:t>
            </a:r>
          </a:p>
        </p:txBody>
      </p:sp>
      <p:sp>
        <p:nvSpPr>
          <p:cNvPr id="3" name="Plassholder for innhold 2"/>
          <p:cNvSpPr>
            <a:spLocks noGrp="1"/>
          </p:cNvSpPr>
          <p:nvPr>
            <p:ph idx="1"/>
          </p:nvPr>
        </p:nvSpPr>
        <p:spPr>
          <a:xfrm>
            <a:off x="2017336" y="2133599"/>
            <a:ext cx="9487276" cy="3833567"/>
          </a:xfrm>
        </p:spPr>
        <p:txBody>
          <a:bodyPr vert="horz" lIns="91440" tIns="45720" rIns="91440" bIns="45720" rtlCol="0" anchor="t">
            <a:normAutofit fontScale="92500"/>
          </a:bodyPr>
          <a:lstStyle/>
          <a:p>
            <a:r>
              <a:rPr lang="nb-NO" sz="2200" u="sng" dirty="0"/>
              <a:t>Mål for samtalene</a:t>
            </a:r>
            <a:r>
              <a:rPr lang="nb-NO" sz="2200" dirty="0"/>
              <a:t>:</a:t>
            </a:r>
          </a:p>
          <a:p>
            <a:r>
              <a:rPr lang="nb-NO" sz="2200" dirty="0"/>
              <a:t>Styrke barnas evne til å mestre situasjonen ved å gi dem informasjon om foreldrenes sykdom, samt gi den emosjonell og sosial støtte.</a:t>
            </a:r>
          </a:p>
          <a:p>
            <a:r>
              <a:rPr lang="nb-NO" sz="2200" dirty="0"/>
              <a:t>Hjelpe foreldene til å ta barnas perspektiv, for at barna deres skal forstå hva som skjer i familien</a:t>
            </a:r>
          </a:p>
          <a:p>
            <a:r>
              <a:rPr lang="nb-NO" sz="2200" dirty="0"/>
              <a:t>Hjelpe foreldrene til å støtte barna i dere liv utenfor familien</a:t>
            </a:r>
          </a:p>
          <a:p>
            <a:r>
              <a:rPr lang="nb-NO" sz="2200" dirty="0"/>
              <a:t>Støtte foreldrene til å forstå barns ansvar i forhold til </a:t>
            </a:r>
          </a:p>
          <a:p>
            <a:pPr lvl="1"/>
            <a:r>
              <a:rPr lang="nb-NO" sz="2200" dirty="0"/>
              <a:t>Skyld</a:t>
            </a:r>
          </a:p>
          <a:p>
            <a:pPr lvl="1"/>
            <a:r>
              <a:rPr lang="nb-NO" sz="2200" dirty="0"/>
              <a:t>Omsorg for foreldrene</a:t>
            </a:r>
          </a:p>
          <a:p>
            <a:pPr lvl="1"/>
            <a:endParaRPr lang="nb-NO" sz="2200" dirty="0"/>
          </a:p>
          <a:p>
            <a:pPr lvl="1"/>
            <a:endParaRPr lang="nb-NO" sz="2000" dirty="0"/>
          </a:p>
          <a:p>
            <a:pPr lvl="1"/>
            <a:endParaRPr lang="nb-NO" sz="2200" dirty="0"/>
          </a:p>
          <a:p>
            <a:pPr lvl="1"/>
            <a:endParaRPr lang="nb-NO" sz="2200" dirty="0"/>
          </a:p>
          <a:p>
            <a:pPr lvl="1"/>
            <a:endParaRPr lang="nb-NO" sz="2200" dirty="0"/>
          </a:p>
        </p:txBody>
      </p:sp>
    </p:spTree>
    <p:extLst>
      <p:ext uri="{BB962C8B-B14F-4D97-AF65-F5344CB8AC3E}">
        <p14:creationId xmlns:p14="http://schemas.microsoft.com/office/powerpoint/2010/main" val="15499919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Familiearbeid</a:t>
            </a:r>
          </a:p>
        </p:txBody>
      </p:sp>
      <p:sp>
        <p:nvSpPr>
          <p:cNvPr id="3" name="Plassholder for innhold 2"/>
          <p:cNvSpPr>
            <a:spLocks noGrp="1"/>
          </p:cNvSpPr>
          <p:nvPr>
            <p:ph idx="1"/>
          </p:nvPr>
        </p:nvSpPr>
        <p:spPr/>
        <p:txBody>
          <a:bodyPr vert="horz" lIns="91440" tIns="45720" rIns="91440" bIns="45720" rtlCol="0" anchor="t">
            <a:normAutofit/>
          </a:bodyPr>
          <a:lstStyle/>
          <a:p>
            <a:endParaRPr lang="nb-NO" sz="2800" dirty="0"/>
          </a:p>
          <a:p>
            <a:r>
              <a:rPr lang="nb-NO" sz="2400" dirty="0"/>
              <a:t>Mor: «Når jeg er deprimert, blir jeg fraværende. På gruppa lærer de om min tilstand, dessuten har jeg fått veiledning til å sette ord på min psykiske tilstand overfor barna».</a:t>
            </a:r>
          </a:p>
        </p:txBody>
      </p:sp>
    </p:spTree>
    <p:extLst>
      <p:ext uri="{BB962C8B-B14F-4D97-AF65-F5344CB8AC3E}">
        <p14:creationId xmlns:p14="http://schemas.microsoft.com/office/powerpoint/2010/main" val="39196067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Barneperspektiv</a:t>
            </a:r>
            <a:br>
              <a:rPr lang="nb-NO" dirty="0"/>
            </a:br>
            <a:r>
              <a:rPr lang="nb-NO" dirty="0"/>
              <a:t>Brev til Statsministeren</a:t>
            </a:r>
          </a:p>
        </p:txBody>
      </p:sp>
      <p:sp>
        <p:nvSpPr>
          <p:cNvPr id="3" name="Plassholder for innhold 2"/>
          <p:cNvSpPr>
            <a:spLocks noGrp="1"/>
          </p:cNvSpPr>
          <p:nvPr>
            <p:ph idx="1"/>
          </p:nvPr>
        </p:nvSpPr>
        <p:spPr>
          <a:xfrm>
            <a:off x="2592925" y="2256430"/>
            <a:ext cx="8915400" cy="3777622"/>
          </a:xfrm>
        </p:spPr>
        <p:txBody>
          <a:bodyPr>
            <a:normAutofit/>
          </a:bodyPr>
          <a:lstStyle/>
          <a:p>
            <a:pPr marL="0" indent="0">
              <a:buNone/>
            </a:pPr>
            <a:r>
              <a:rPr lang="nb-NO" sz="2000" dirty="0">
                <a:cs typeface="Arial" panose="020B0604020202020204" pitchFamily="34" charset="0"/>
              </a:rPr>
              <a:t>Kjære Statsminister Erna Solberg</a:t>
            </a:r>
          </a:p>
          <a:p>
            <a:pPr marL="0" indent="0">
              <a:buNone/>
            </a:pPr>
            <a:r>
              <a:rPr lang="nb-NO" sz="2000" dirty="0">
                <a:cs typeface="Arial" panose="020B0604020202020204" pitchFamily="34" charset="0"/>
              </a:rPr>
              <a:t>……..«En annen ting jeg synes skulle bli bedre er oppfølgingen foreldrene våre får, etter for eksempel en innleggelse. Kanskje en gruppe som CU2(den jeg går i), men for voksne. Jeg tror mange voksne skammer seg over sykdommen sin, eller er redde, slik at de ikke tør be om hjelp slik at hverdagen skal bli bedre».</a:t>
            </a:r>
          </a:p>
          <a:p>
            <a:pPr marL="0" indent="0">
              <a:buNone/>
            </a:pPr>
            <a:r>
              <a:rPr lang="nb-NO" sz="2000" dirty="0">
                <a:cs typeface="Arial" panose="020B0604020202020204" pitchFamily="34" charset="0"/>
              </a:rPr>
              <a:t>Jente </a:t>
            </a:r>
            <a:r>
              <a:rPr lang="nb-NO" sz="2000" dirty="0" smtClean="0">
                <a:cs typeface="Arial" panose="020B0604020202020204" pitchFamily="34" charset="0"/>
              </a:rPr>
              <a:t>13 år</a:t>
            </a:r>
            <a:r>
              <a:rPr lang="nb-NO" sz="2000" dirty="0">
                <a:cs typeface="Arial" panose="020B0604020202020204" pitchFamily="34" charset="0"/>
              </a:rPr>
              <a:t>.</a:t>
            </a:r>
          </a:p>
        </p:txBody>
      </p:sp>
    </p:spTree>
    <p:extLst>
      <p:ext uri="{BB962C8B-B14F-4D97-AF65-F5344CB8AC3E}">
        <p14:creationId xmlns:p14="http://schemas.microsoft.com/office/powerpoint/2010/main" val="11447493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r>
              <a:rPr lang="nb-NO" dirty="0"/>
              <a:t>Foreldresamtale</a:t>
            </a:r>
            <a:br>
              <a:rPr lang="nb-NO" dirty="0"/>
            </a:br>
            <a:r>
              <a:rPr lang="nb-NO" dirty="0"/>
              <a:t/>
            </a:r>
            <a:br>
              <a:rPr lang="nb-NO" dirty="0"/>
            </a:br>
            <a:r>
              <a:rPr lang="nb-NO" dirty="0"/>
              <a:t/>
            </a:r>
            <a:br>
              <a:rPr lang="nb-NO" dirty="0"/>
            </a:br>
            <a:endParaRPr lang="nb-NO" dirty="0"/>
          </a:p>
        </p:txBody>
      </p:sp>
      <p:sp>
        <p:nvSpPr>
          <p:cNvPr id="3" name="Plassholder for innhold 2"/>
          <p:cNvSpPr>
            <a:spLocks noGrp="1"/>
          </p:cNvSpPr>
          <p:nvPr>
            <p:ph idx="1"/>
          </p:nvPr>
        </p:nvSpPr>
        <p:spPr/>
        <p:txBody>
          <a:bodyPr vert="horz" lIns="91440" tIns="45720" rIns="91440" bIns="45720" rtlCol="0" anchor="t">
            <a:normAutofit/>
          </a:bodyPr>
          <a:lstStyle/>
          <a:p>
            <a:pPr lvl="1"/>
            <a:r>
              <a:rPr lang="nb-NO" sz="2000" b="1" u="sng" dirty="0" smtClean="0"/>
              <a:t>Ramme</a:t>
            </a:r>
          </a:p>
          <a:p>
            <a:pPr marL="457200" lvl="1" indent="0">
              <a:buNone/>
            </a:pPr>
            <a:endParaRPr lang="nb-NO" sz="2000" b="1" u="sng" dirty="0"/>
          </a:p>
          <a:p>
            <a:pPr lvl="1"/>
            <a:r>
              <a:rPr lang="nb-NO" sz="2000" dirty="0"/>
              <a:t>Rom som er tilrettelagt for samtalen.</a:t>
            </a:r>
          </a:p>
          <a:p>
            <a:pPr lvl="1"/>
            <a:r>
              <a:rPr lang="nb-NO" sz="2000" dirty="0"/>
              <a:t>Servering.</a:t>
            </a:r>
          </a:p>
          <a:p>
            <a:pPr lvl="1"/>
            <a:r>
              <a:rPr lang="nb-NO" sz="2000" dirty="0"/>
              <a:t>Avtaler kor lenge samtalen skal vare.</a:t>
            </a:r>
          </a:p>
          <a:p>
            <a:pPr lvl="1"/>
            <a:r>
              <a:rPr lang="nb-NO" sz="2000" dirty="0" err="1"/>
              <a:t>Ikkje</a:t>
            </a:r>
            <a:r>
              <a:rPr lang="nb-NO" sz="2000" dirty="0"/>
              <a:t> bli forstyrra.</a:t>
            </a:r>
          </a:p>
        </p:txBody>
      </p:sp>
    </p:spTree>
    <p:extLst>
      <p:ext uri="{BB962C8B-B14F-4D97-AF65-F5344CB8AC3E}">
        <p14:creationId xmlns:p14="http://schemas.microsoft.com/office/powerpoint/2010/main" val="2312321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Foreldresamtale</a:t>
            </a:r>
          </a:p>
        </p:txBody>
      </p:sp>
      <p:sp>
        <p:nvSpPr>
          <p:cNvPr id="3" name="Plassholder for innhold 2"/>
          <p:cNvSpPr>
            <a:spLocks noGrp="1"/>
          </p:cNvSpPr>
          <p:nvPr>
            <p:ph idx="1"/>
          </p:nvPr>
        </p:nvSpPr>
        <p:spPr>
          <a:xfrm>
            <a:off x="2415654" y="2133600"/>
            <a:ext cx="9088958" cy="4403678"/>
          </a:xfrm>
        </p:spPr>
        <p:txBody>
          <a:bodyPr vert="horz" lIns="91440" tIns="45720" rIns="91440" bIns="45720" rtlCol="0" anchor="t">
            <a:normAutofit/>
          </a:bodyPr>
          <a:lstStyle/>
          <a:p>
            <a:pPr lvl="0"/>
            <a:r>
              <a:rPr lang="nb-NO" sz="2000" b="1" u="sng" dirty="0"/>
              <a:t>TEMA</a:t>
            </a:r>
            <a:r>
              <a:rPr lang="nb-NO" sz="2000" b="1" dirty="0"/>
              <a:t>:</a:t>
            </a:r>
          </a:p>
          <a:p>
            <a:pPr lvl="0"/>
            <a:r>
              <a:rPr lang="nb-NO" sz="2000" dirty="0"/>
              <a:t>Tabu.</a:t>
            </a:r>
          </a:p>
          <a:p>
            <a:pPr lvl="0"/>
            <a:r>
              <a:rPr lang="nb-NO" sz="2000" dirty="0"/>
              <a:t>Skam.</a:t>
            </a:r>
          </a:p>
          <a:p>
            <a:pPr lvl="0"/>
            <a:r>
              <a:rPr lang="nb-NO" sz="2000" dirty="0"/>
              <a:t>Skyld.</a:t>
            </a:r>
          </a:p>
          <a:p>
            <a:pPr lvl="0"/>
            <a:r>
              <a:rPr lang="nb-NO" sz="2000" dirty="0"/>
              <a:t>Annerkjennelse og respekt.</a:t>
            </a:r>
          </a:p>
          <a:p>
            <a:pPr lvl="0"/>
            <a:r>
              <a:rPr lang="nb-NO" sz="2000" dirty="0"/>
              <a:t>Barns lojalitet til sine foreldre.</a:t>
            </a:r>
          </a:p>
          <a:p>
            <a:pPr lvl="0"/>
            <a:r>
              <a:rPr lang="nb-NO" sz="2000" dirty="0"/>
              <a:t>Fokus på mestring av foreldrerolla.</a:t>
            </a:r>
          </a:p>
          <a:p>
            <a:r>
              <a:rPr lang="nb-NO" sz="2000" dirty="0"/>
              <a:t>Gå gjennom familiekartet</a:t>
            </a:r>
            <a:r>
              <a:rPr lang="nb-NO" sz="2000" dirty="0">
                <a:solidFill>
                  <a:prstClr val="black">
                    <a:lumMod val="75000"/>
                    <a:lumOff val="25000"/>
                  </a:prstClr>
                </a:solidFill>
              </a:rPr>
              <a:t>. </a:t>
            </a:r>
          </a:p>
          <a:p>
            <a:pPr lvl="0"/>
            <a:r>
              <a:rPr lang="nb-NO" sz="2000" dirty="0">
                <a:solidFill>
                  <a:prstClr val="black">
                    <a:lumMod val="75000"/>
                    <a:lumOff val="25000"/>
                  </a:prstClr>
                </a:solidFill>
              </a:rPr>
              <a:t>Saman med foresatte går igjennom kven vi skal ha samtale med</a:t>
            </a:r>
            <a:r>
              <a:rPr lang="nb-NO" sz="2000" dirty="0"/>
              <a:t>?</a:t>
            </a:r>
          </a:p>
          <a:p>
            <a:endParaRPr lang="nb-NO" sz="1700" dirty="0"/>
          </a:p>
          <a:p>
            <a:endParaRPr lang="nb-NO" dirty="0"/>
          </a:p>
        </p:txBody>
      </p:sp>
    </p:spTree>
    <p:extLst>
      <p:ext uri="{BB962C8B-B14F-4D97-AF65-F5344CB8AC3E}">
        <p14:creationId xmlns:p14="http://schemas.microsoft.com/office/powerpoint/2010/main" val="28597515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Foreldresamtale</a:t>
            </a:r>
          </a:p>
        </p:txBody>
      </p:sp>
      <p:sp>
        <p:nvSpPr>
          <p:cNvPr id="3" name="Plassholder for innhold 2"/>
          <p:cNvSpPr>
            <a:spLocks noGrp="1"/>
          </p:cNvSpPr>
          <p:nvPr>
            <p:ph idx="1"/>
          </p:nvPr>
        </p:nvSpPr>
        <p:spPr/>
        <p:txBody>
          <a:bodyPr vert="horz" lIns="91440" tIns="45720" rIns="91440" bIns="45720" rtlCol="0" anchor="t">
            <a:normAutofit/>
          </a:bodyPr>
          <a:lstStyle/>
          <a:p>
            <a:pPr lvl="0">
              <a:buClr>
                <a:srgbClr val="A53010"/>
              </a:buClr>
            </a:pPr>
            <a:endParaRPr lang="nb-NO" dirty="0">
              <a:solidFill>
                <a:prstClr val="black">
                  <a:lumMod val="75000"/>
                  <a:lumOff val="25000"/>
                </a:prstClr>
              </a:solidFill>
            </a:endParaRPr>
          </a:p>
          <a:p>
            <a:pPr lvl="0">
              <a:buClr>
                <a:srgbClr val="A53010"/>
              </a:buClr>
            </a:pPr>
            <a:r>
              <a:rPr lang="nb-NO" sz="2000" dirty="0">
                <a:solidFill>
                  <a:prstClr val="black">
                    <a:lumMod val="75000"/>
                    <a:lumOff val="25000"/>
                  </a:prstClr>
                </a:solidFill>
              </a:rPr>
              <a:t>Om vi skal snakke med foreldrene hver for seg eller sammen. </a:t>
            </a:r>
            <a:endParaRPr lang="nb-NO" sz="2000" dirty="0"/>
          </a:p>
          <a:p>
            <a:pPr lvl="0"/>
            <a:r>
              <a:rPr lang="nb-NO" sz="2000" dirty="0"/>
              <a:t>Kven er sjuk?</a:t>
            </a:r>
          </a:p>
          <a:p>
            <a:pPr lvl="0"/>
            <a:r>
              <a:rPr lang="nb-NO" sz="2000" dirty="0"/>
              <a:t>Snakke foreldrene om sykdommen</a:t>
            </a:r>
          </a:p>
          <a:p>
            <a:pPr lvl="0"/>
            <a:r>
              <a:rPr lang="nb-NO" sz="2000" dirty="0"/>
              <a:t>Snakke med foreldrene om korleis </a:t>
            </a:r>
            <a:r>
              <a:rPr lang="nb-NO" sz="2000" dirty="0" err="1"/>
              <a:t>dei</a:t>
            </a:r>
            <a:r>
              <a:rPr lang="nb-NO" sz="2000" dirty="0"/>
              <a:t> trur sjukdommen påvirker familien, med fokus på barna.</a:t>
            </a:r>
          </a:p>
          <a:p>
            <a:r>
              <a:rPr lang="nb-NO" sz="2000" dirty="0"/>
              <a:t>Kva har barna sett?</a:t>
            </a:r>
          </a:p>
          <a:p>
            <a:r>
              <a:rPr lang="nb-NO" sz="2000" dirty="0"/>
              <a:t>Har foreldrene snakka med barn om sykdommen?</a:t>
            </a:r>
          </a:p>
          <a:p>
            <a:r>
              <a:rPr lang="nb-NO" sz="2000" dirty="0"/>
              <a:t>Gjennomgang familiesamtale</a:t>
            </a:r>
          </a:p>
          <a:p>
            <a:pPr marL="0" lvl="0" indent="0">
              <a:buNone/>
            </a:pPr>
            <a:endParaRPr lang="nb-NO" dirty="0"/>
          </a:p>
          <a:p>
            <a:pPr lvl="0"/>
            <a:endParaRPr lang="nb-NO" dirty="0"/>
          </a:p>
          <a:p>
            <a:endParaRPr lang="nb-NO" dirty="0"/>
          </a:p>
        </p:txBody>
      </p:sp>
    </p:spTree>
    <p:extLst>
      <p:ext uri="{BB962C8B-B14F-4D97-AF65-F5344CB8AC3E}">
        <p14:creationId xmlns:p14="http://schemas.microsoft.com/office/powerpoint/2010/main" val="37227198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Foreldresamtale</a:t>
            </a:r>
          </a:p>
        </p:txBody>
      </p:sp>
      <p:sp>
        <p:nvSpPr>
          <p:cNvPr id="3" name="Plassholder for innhold 2"/>
          <p:cNvSpPr>
            <a:spLocks noGrp="1"/>
          </p:cNvSpPr>
          <p:nvPr>
            <p:ph idx="1"/>
          </p:nvPr>
        </p:nvSpPr>
        <p:spPr/>
        <p:txBody>
          <a:bodyPr vert="horz" lIns="91440" tIns="45720" rIns="91440" bIns="45720" rtlCol="0" anchor="t">
            <a:normAutofit/>
          </a:bodyPr>
          <a:lstStyle/>
          <a:p>
            <a:r>
              <a:rPr lang="nb-NO" sz="2000" b="1" u="sng" dirty="0"/>
              <a:t>Planlegging av familiesamtalen i </a:t>
            </a:r>
            <a:r>
              <a:rPr lang="nb-NO" sz="2000" b="1" u="sng" dirty="0" err="1"/>
              <a:t>eit</a:t>
            </a:r>
            <a:r>
              <a:rPr lang="nb-NO" sz="2000" b="1" u="sng" dirty="0"/>
              <a:t> </a:t>
            </a:r>
            <a:r>
              <a:rPr lang="nb-NO" sz="2000" b="1" u="sng" dirty="0" smtClean="0"/>
              <a:t>barneperspektiv</a:t>
            </a:r>
          </a:p>
          <a:p>
            <a:pPr marL="0" indent="0">
              <a:buNone/>
            </a:pPr>
            <a:endParaRPr lang="nb-NO" sz="2000" b="1" u="sng" dirty="0"/>
          </a:p>
          <a:p>
            <a:r>
              <a:rPr lang="nb-NO" sz="2000" dirty="0"/>
              <a:t>Korleis vi skal sitte, servering, alltid tegnesaker til barnet.</a:t>
            </a:r>
          </a:p>
          <a:p>
            <a:r>
              <a:rPr lang="nb-NO" sz="2000" dirty="0"/>
              <a:t>Det er lov for barn å krype under bordet.</a:t>
            </a:r>
          </a:p>
          <a:p>
            <a:r>
              <a:rPr lang="nb-NO" sz="2000" dirty="0"/>
              <a:t>Viktig at foreldrene opplever mestring i familiesamtalen. </a:t>
            </a:r>
          </a:p>
          <a:p>
            <a:r>
              <a:rPr lang="nb-NO" sz="2000" dirty="0"/>
              <a:t>De skal oppleve at de har tatt riktig valg ved å ha samtale med barn om sin sykdom. </a:t>
            </a:r>
          </a:p>
          <a:p>
            <a:endParaRPr lang="nb-NO" dirty="0"/>
          </a:p>
          <a:p>
            <a:endParaRPr lang="nb-NO" dirty="0"/>
          </a:p>
        </p:txBody>
      </p:sp>
    </p:spTree>
    <p:extLst>
      <p:ext uri="{BB962C8B-B14F-4D97-AF65-F5344CB8AC3E}">
        <p14:creationId xmlns:p14="http://schemas.microsoft.com/office/powerpoint/2010/main" val="39096212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Foreldresamtale</a:t>
            </a:r>
            <a:endParaRPr lang="nn-NO" dirty="0"/>
          </a:p>
        </p:txBody>
      </p:sp>
      <p:sp>
        <p:nvSpPr>
          <p:cNvPr id="3" name="Plassholder for innhold 2"/>
          <p:cNvSpPr>
            <a:spLocks noGrp="1"/>
          </p:cNvSpPr>
          <p:nvPr>
            <p:ph idx="1"/>
          </p:nvPr>
        </p:nvSpPr>
        <p:spPr/>
        <p:txBody>
          <a:bodyPr vert="horz" lIns="91440" tIns="45720" rIns="91440" bIns="45720" rtlCol="0" anchor="t">
            <a:normAutofit/>
          </a:bodyPr>
          <a:lstStyle/>
          <a:p>
            <a:r>
              <a:rPr lang="nb-NO" sz="2000" dirty="0"/>
              <a:t>Planlegge kva foreldrene skal fortelle om sin sykdom.</a:t>
            </a:r>
          </a:p>
          <a:p>
            <a:r>
              <a:rPr lang="nb-NO" sz="2000" dirty="0"/>
              <a:t>Planlegge kva foreldrene skal fortelle kva </a:t>
            </a:r>
            <a:r>
              <a:rPr lang="nb-NO" sz="2000" dirty="0" err="1"/>
              <a:t>dei</a:t>
            </a:r>
            <a:r>
              <a:rPr lang="nb-NO" sz="2000" dirty="0"/>
              <a:t> trur barna har sett.</a:t>
            </a:r>
          </a:p>
          <a:p>
            <a:pPr lvl="0"/>
            <a:r>
              <a:rPr lang="nb-NO" sz="2000" dirty="0"/>
              <a:t>Fokusere på barnets perspektiv i forhold til foreldrenes situasjon.</a:t>
            </a:r>
          </a:p>
          <a:p>
            <a:r>
              <a:rPr lang="nb-NO" sz="2000" dirty="0" err="1"/>
              <a:t>Gje</a:t>
            </a:r>
            <a:r>
              <a:rPr lang="nb-NO" sz="2000" dirty="0"/>
              <a:t> barnet tillatelse til å fortelle/spørre.</a:t>
            </a:r>
          </a:p>
          <a:p>
            <a:pPr lvl="0"/>
            <a:r>
              <a:rPr lang="nb-NO" sz="2000" dirty="0"/>
              <a:t>Kva skal foreldrene fortelle når de skal ha med seg barnet til samtalen</a:t>
            </a:r>
          </a:p>
          <a:p>
            <a:pPr lvl="0"/>
            <a:r>
              <a:rPr lang="nb-NO" sz="2000" dirty="0"/>
              <a:t>Viktig å støtte barnet om korleis de opplever og føler om det som blir sagt.</a:t>
            </a:r>
          </a:p>
          <a:p>
            <a:pPr marL="0" indent="0">
              <a:buNone/>
            </a:pPr>
            <a:endParaRPr lang="nn-NO" sz="2000" dirty="0"/>
          </a:p>
        </p:txBody>
      </p:sp>
    </p:spTree>
    <p:extLst>
      <p:ext uri="{BB962C8B-B14F-4D97-AF65-F5344CB8AC3E}">
        <p14:creationId xmlns:p14="http://schemas.microsoft.com/office/powerpoint/2010/main" val="27789474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Barna sine spørsmål om psykisk sykdom</a:t>
            </a:r>
          </a:p>
        </p:txBody>
      </p:sp>
      <p:sp>
        <p:nvSpPr>
          <p:cNvPr id="3" name="Plassholder for innhold 2"/>
          <p:cNvSpPr>
            <a:spLocks noGrp="1"/>
          </p:cNvSpPr>
          <p:nvPr>
            <p:ph idx="1"/>
          </p:nvPr>
        </p:nvSpPr>
        <p:spPr>
          <a:xfrm>
            <a:off x="2210937" y="1746913"/>
            <a:ext cx="9293675" cy="4735773"/>
          </a:xfrm>
        </p:spPr>
        <p:txBody>
          <a:bodyPr>
            <a:noAutofit/>
          </a:bodyPr>
          <a:lstStyle/>
          <a:p>
            <a:pPr lvl="0"/>
            <a:r>
              <a:rPr lang="nb-NO" sz="2000" dirty="0"/>
              <a:t>Er psykisk sykdom farlig? Kan man dø av det?</a:t>
            </a:r>
          </a:p>
          <a:p>
            <a:pPr lvl="0"/>
            <a:r>
              <a:rPr lang="nb-NO" sz="2000" dirty="0"/>
              <a:t>Er det farlig å få anfall når man er psykisk syk? </a:t>
            </a:r>
          </a:p>
          <a:p>
            <a:pPr lvl="0"/>
            <a:r>
              <a:rPr lang="nb-NO" sz="2000" dirty="0"/>
              <a:t>Må de ta medisin? Hva slags medisin? Kan de bli glade av medisinen? </a:t>
            </a:r>
          </a:p>
          <a:p>
            <a:pPr lvl="0"/>
            <a:r>
              <a:rPr lang="nb-NO" sz="2000" dirty="0"/>
              <a:t>Hvordan kan en liten tablett spre seg rundt i kroppen å hjelpe når man er lei seg? </a:t>
            </a:r>
          </a:p>
          <a:p>
            <a:pPr lvl="0"/>
            <a:r>
              <a:rPr lang="nb-NO" sz="2000" dirty="0"/>
              <a:t>Når blir man frisk igjen fra en psykisk sykdom?</a:t>
            </a:r>
          </a:p>
          <a:p>
            <a:pPr lvl="0"/>
            <a:r>
              <a:rPr lang="nb-NO" sz="2000" dirty="0"/>
              <a:t>Hva kan skje om man får for mye medisin? Kan det bli en overdose? Kan man kaste opp og bli forgiftet? Må man på sykehus? Kan man dø av det? </a:t>
            </a:r>
          </a:p>
          <a:p>
            <a:pPr lvl="0"/>
            <a:r>
              <a:rPr lang="nb-NO" sz="2000" dirty="0"/>
              <a:t>Hvorfor blir de sinte?</a:t>
            </a:r>
          </a:p>
          <a:p>
            <a:pPr lvl="0"/>
            <a:r>
              <a:rPr lang="nb-NO" sz="2000" dirty="0"/>
              <a:t>Hvorfor blir de slitne?</a:t>
            </a:r>
          </a:p>
          <a:p>
            <a:pPr lvl="0"/>
            <a:r>
              <a:rPr lang="nb-NO" sz="2000" dirty="0"/>
              <a:t>Kan barn få psykisk sykdom?</a:t>
            </a:r>
          </a:p>
          <a:p>
            <a:pPr marL="0" indent="0">
              <a:buNone/>
            </a:pPr>
            <a:endParaRPr lang="nb-NO" dirty="0"/>
          </a:p>
          <a:p>
            <a:endParaRPr lang="nb-NO" dirty="0"/>
          </a:p>
        </p:txBody>
      </p:sp>
    </p:spTree>
    <p:extLst>
      <p:ext uri="{BB962C8B-B14F-4D97-AF65-F5344CB8AC3E}">
        <p14:creationId xmlns:p14="http://schemas.microsoft.com/office/powerpoint/2010/main" val="26240384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Familiesenteret</a:t>
            </a:r>
            <a:br>
              <a:rPr lang="nb-NO" dirty="0"/>
            </a:br>
            <a:r>
              <a:rPr lang="nb-NO" dirty="0"/>
              <a:t>Helsevern for barn og unge</a:t>
            </a:r>
          </a:p>
        </p:txBody>
      </p:sp>
      <p:sp>
        <p:nvSpPr>
          <p:cNvPr id="3" name="Plassholder for innhold 2"/>
          <p:cNvSpPr>
            <a:spLocks noGrp="1"/>
          </p:cNvSpPr>
          <p:nvPr>
            <p:ph idx="1"/>
          </p:nvPr>
        </p:nvSpPr>
        <p:spPr>
          <a:xfrm>
            <a:off x="1312606" y="2133599"/>
            <a:ext cx="10486104" cy="4430973"/>
          </a:xfrm>
        </p:spPr>
        <p:txBody>
          <a:bodyPr vert="horz" lIns="91440" tIns="45720" rIns="91440" bIns="45720" rtlCol="0" anchor="t">
            <a:normAutofit/>
          </a:bodyPr>
          <a:lstStyle/>
          <a:p>
            <a:pPr marL="285750" indent="-285750">
              <a:buFont typeface="Wingdings" panose="05000000000000000000" pitchFamily="2" charset="2"/>
              <a:buChar char="Ø"/>
            </a:pPr>
            <a:r>
              <a:rPr lang="nb-NO" sz="2000" dirty="0"/>
              <a:t>7 fagpersoner med helse- og sosialfaglig bakgrunn. </a:t>
            </a:r>
          </a:p>
          <a:p>
            <a:pPr marL="285750" indent="-285750">
              <a:buFont typeface="Wingdings" panose="05000000000000000000" pitchFamily="2" charset="2"/>
              <a:buChar char="Ø"/>
            </a:pPr>
            <a:r>
              <a:rPr lang="nb-NO" sz="2000" dirty="0"/>
              <a:t>Familieveilederne har kompetanse på veiledning av samspill mellom barn og foreldre.</a:t>
            </a:r>
          </a:p>
          <a:p>
            <a:pPr>
              <a:buFont typeface="Wingdings" panose="05000000000000000000" pitchFamily="2" charset="2"/>
              <a:buChar char="Ø"/>
            </a:pPr>
            <a:r>
              <a:rPr lang="nb-NO" sz="2000" dirty="0"/>
              <a:t>Familieveilederne har et særlig fokus på barn som pårørende. </a:t>
            </a:r>
          </a:p>
          <a:p>
            <a:pPr marL="0" indent="0">
              <a:buNone/>
            </a:pPr>
            <a:r>
              <a:rPr lang="nb-NO" sz="2000" u="sng" dirty="0"/>
              <a:t>Gruppetilbud</a:t>
            </a:r>
            <a:r>
              <a:rPr lang="nb-NO" sz="2000" dirty="0"/>
              <a:t>:</a:t>
            </a:r>
          </a:p>
          <a:p>
            <a:r>
              <a:rPr lang="nb-NO" sz="2000" dirty="0"/>
              <a:t>Mestringsgruppe for barn som har psykisk syke foreldre</a:t>
            </a:r>
          </a:p>
          <a:p>
            <a:r>
              <a:rPr lang="nb-NO" sz="2000" dirty="0"/>
              <a:t>Oppfølgingsgruppe for barn som har psykisk syke foreldre - "CU2 - </a:t>
            </a:r>
            <a:r>
              <a:rPr lang="nb-NO" sz="2000" dirty="0" err="1"/>
              <a:t>see</a:t>
            </a:r>
            <a:r>
              <a:rPr lang="nb-NO" sz="2000" dirty="0"/>
              <a:t> </a:t>
            </a:r>
            <a:r>
              <a:rPr lang="nb-NO" sz="2000" dirty="0" err="1"/>
              <a:t>you</a:t>
            </a:r>
            <a:r>
              <a:rPr lang="nb-NO" sz="2000" dirty="0"/>
              <a:t> </a:t>
            </a:r>
            <a:r>
              <a:rPr lang="nb-NO" sz="2000" dirty="0" err="1"/>
              <a:t>too</a:t>
            </a:r>
            <a:r>
              <a:rPr lang="nb-NO" sz="2000" dirty="0"/>
              <a:t>"</a:t>
            </a:r>
          </a:p>
          <a:p>
            <a:r>
              <a:rPr lang="nb-NO" sz="2000" dirty="0"/>
              <a:t>Mestringsgruppe for barn som har rusmisbrukene foreldre</a:t>
            </a:r>
          </a:p>
          <a:p>
            <a:r>
              <a:rPr lang="nb-NO" sz="2000" dirty="0"/>
              <a:t>Oppfølgingsgruppe for barn som har rusmisbrukene foreldre</a:t>
            </a:r>
          </a:p>
          <a:p>
            <a:r>
              <a:rPr lang="nb-NO" sz="2000" dirty="0"/>
              <a:t>Ferie og fritidstilbud til familier med svak økonomi, et tilbud som går over 1 år.  </a:t>
            </a:r>
          </a:p>
          <a:p>
            <a:endParaRPr lang="nb-NO" dirty="0"/>
          </a:p>
          <a:p>
            <a:pPr marL="0" indent="0">
              <a:buNone/>
            </a:pPr>
            <a:endParaRPr lang="nb-NO" dirty="0"/>
          </a:p>
          <a:p>
            <a:endParaRPr lang="nb-NO" dirty="0"/>
          </a:p>
        </p:txBody>
      </p:sp>
    </p:spTree>
    <p:extLst>
      <p:ext uri="{BB962C8B-B14F-4D97-AF65-F5344CB8AC3E}">
        <p14:creationId xmlns:p14="http://schemas.microsoft.com/office/powerpoint/2010/main" val="4949628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Familiesamtalen med barneperspektiv</a:t>
            </a:r>
          </a:p>
        </p:txBody>
      </p:sp>
      <p:sp>
        <p:nvSpPr>
          <p:cNvPr id="3" name="Plassholder for innhold 2"/>
          <p:cNvSpPr>
            <a:spLocks noGrp="1"/>
          </p:cNvSpPr>
          <p:nvPr>
            <p:ph idx="1"/>
          </p:nvPr>
        </p:nvSpPr>
        <p:spPr>
          <a:xfrm>
            <a:off x="2347415" y="1905000"/>
            <a:ext cx="9102455" cy="4509448"/>
          </a:xfrm>
        </p:spPr>
        <p:txBody>
          <a:bodyPr vert="horz" lIns="91440" tIns="45720" rIns="91440" bIns="45720" rtlCol="0" anchor="t">
            <a:normAutofit fontScale="92500" lnSpcReduction="20000"/>
          </a:bodyPr>
          <a:lstStyle/>
          <a:p>
            <a:r>
              <a:rPr lang="nb-NO" sz="2000" b="1" u="sng" dirty="0"/>
              <a:t>Rammer for samtalen</a:t>
            </a:r>
            <a:r>
              <a:rPr lang="nb-NO" sz="2000" dirty="0" smtClean="0"/>
              <a:t>:</a:t>
            </a:r>
          </a:p>
          <a:p>
            <a:pPr marL="0" indent="0">
              <a:buNone/>
            </a:pPr>
            <a:endParaRPr lang="nb-NO" sz="2000" dirty="0"/>
          </a:p>
          <a:p>
            <a:pPr lvl="0"/>
            <a:r>
              <a:rPr lang="nb-NO" sz="2200" dirty="0"/>
              <a:t>Samtalerommet er tilrettelagt for samtalen. Tegnesaker/</a:t>
            </a:r>
            <a:r>
              <a:rPr lang="nb-NO" sz="2200" dirty="0" err="1"/>
              <a:t>lego</a:t>
            </a:r>
            <a:r>
              <a:rPr lang="nb-NO" sz="2200" dirty="0"/>
              <a:t>/Tegne følelser</a:t>
            </a:r>
          </a:p>
          <a:p>
            <a:pPr lvl="0"/>
            <a:r>
              <a:rPr lang="nb-NO" sz="2200" dirty="0"/>
              <a:t>Servering av kakao/kaffe/te</a:t>
            </a:r>
          </a:p>
          <a:p>
            <a:pPr lvl="0"/>
            <a:r>
              <a:rPr lang="nb-NO" sz="2200" dirty="0"/>
              <a:t>Vi snakker om dagen i dag.</a:t>
            </a:r>
          </a:p>
          <a:p>
            <a:pPr lvl="0"/>
            <a:r>
              <a:rPr lang="nb-NO" sz="2200" dirty="0"/>
              <a:t>Presentasjon av oss og hvor lenge vi skal snakke sammen. Ser på klokka på veggen. Viktig for barna at vi er nøye med tida.</a:t>
            </a:r>
          </a:p>
          <a:p>
            <a:r>
              <a:rPr lang="nb-NO" sz="2200" dirty="0"/>
              <a:t>Regler i samtalen. </a:t>
            </a:r>
            <a:r>
              <a:rPr lang="nb-NO" sz="2200"/>
              <a:t>Barna </a:t>
            </a:r>
            <a:r>
              <a:rPr lang="nb-NO" sz="2200" smtClean="0"/>
              <a:t>må </a:t>
            </a:r>
            <a:r>
              <a:rPr lang="nb-NO" sz="2200" dirty="0" err="1"/>
              <a:t>ikkje</a:t>
            </a:r>
            <a:r>
              <a:rPr lang="nb-NO" sz="2200" dirty="0"/>
              <a:t> </a:t>
            </a:r>
            <a:r>
              <a:rPr lang="nb-NO" sz="2200" dirty="0" err="1"/>
              <a:t>seie</a:t>
            </a:r>
            <a:r>
              <a:rPr lang="nb-NO" sz="2200" dirty="0"/>
              <a:t> </a:t>
            </a:r>
            <a:r>
              <a:rPr lang="nb-NO" sz="2200" dirty="0" err="1"/>
              <a:t>noko</a:t>
            </a:r>
            <a:r>
              <a:rPr lang="nb-NO" sz="2200" dirty="0"/>
              <a:t>, eller det er lov å </a:t>
            </a:r>
            <a:r>
              <a:rPr lang="nb-NO" sz="2200" dirty="0" err="1" smtClean="0"/>
              <a:t>seie</a:t>
            </a:r>
            <a:r>
              <a:rPr lang="nb-NO" sz="2200" dirty="0" smtClean="0"/>
              <a:t>: «</a:t>
            </a:r>
            <a:r>
              <a:rPr lang="nb-NO" sz="2200" dirty="0"/>
              <a:t>N</a:t>
            </a:r>
            <a:r>
              <a:rPr lang="nb-NO" sz="2200" dirty="0" smtClean="0"/>
              <a:t>ei, </a:t>
            </a:r>
            <a:r>
              <a:rPr lang="nb-NO" sz="2200" dirty="0"/>
              <a:t>det veit </a:t>
            </a:r>
            <a:r>
              <a:rPr lang="nb-NO" sz="2200" dirty="0" err="1"/>
              <a:t>eg</a:t>
            </a:r>
            <a:r>
              <a:rPr lang="nb-NO" sz="2200" dirty="0"/>
              <a:t> </a:t>
            </a:r>
            <a:r>
              <a:rPr lang="nb-NO" sz="2200" dirty="0" err="1"/>
              <a:t>ikkje</a:t>
            </a:r>
            <a:r>
              <a:rPr lang="nb-NO" sz="2200" dirty="0"/>
              <a:t>», eller </a:t>
            </a:r>
            <a:r>
              <a:rPr lang="nb-NO" sz="2200" dirty="0" smtClean="0"/>
              <a:t>«Det </a:t>
            </a:r>
            <a:r>
              <a:rPr lang="nb-NO" sz="2200" dirty="0"/>
              <a:t>har </a:t>
            </a:r>
            <a:r>
              <a:rPr lang="nb-NO" sz="2200" dirty="0" err="1"/>
              <a:t>eg</a:t>
            </a:r>
            <a:r>
              <a:rPr lang="nb-NO" sz="2200" dirty="0"/>
              <a:t> </a:t>
            </a:r>
            <a:r>
              <a:rPr lang="nb-NO" sz="2200" dirty="0" err="1"/>
              <a:t>ikkje</a:t>
            </a:r>
            <a:r>
              <a:rPr lang="nb-NO" sz="2200" dirty="0"/>
              <a:t> lyst å snakke om"</a:t>
            </a:r>
          </a:p>
          <a:p>
            <a:pPr lvl="0"/>
            <a:r>
              <a:rPr lang="nb-NO" sz="2200" dirty="0"/>
              <a:t>Vi informerer barna om at vi har </a:t>
            </a:r>
            <a:r>
              <a:rPr lang="nb-NO" sz="2200" dirty="0" smtClean="0"/>
              <a:t>snakka med foreldrene </a:t>
            </a:r>
            <a:r>
              <a:rPr lang="nb-NO" sz="2200" dirty="0"/>
              <a:t>flere </a:t>
            </a:r>
            <a:r>
              <a:rPr lang="nb-NO" sz="2200" dirty="0" err="1" smtClean="0"/>
              <a:t>gongar</a:t>
            </a:r>
            <a:r>
              <a:rPr lang="nb-NO" sz="2200" dirty="0" smtClean="0"/>
              <a:t> og </a:t>
            </a:r>
            <a:r>
              <a:rPr lang="nb-NO" sz="2200" dirty="0"/>
              <a:t>vi har avtalt kva vi skal snakke om.</a:t>
            </a:r>
          </a:p>
          <a:p>
            <a:pPr lvl="0"/>
            <a:r>
              <a:rPr lang="nb-NO" sz="2200" dirty="0"/>
              <a:t>Foreldrene er spent, kan begynne å gråte.</a:t>
            </a:r>
          </a:p>
          <a:p>
            <a:endParaRPr lang="nb-NO" sz="2000" dirty="0"/>
          </a:p>
          <a:p>
            <a:endParaRPr lang="nb-NO" dirty="0"/>
          </a:p>
        </p:txBody>
      </p:sp>
    </p:spTree>
    <p:extLst>
      <p:ext uri="{BB962C8B-B14F-4D97-AF65-F5344CB8AC3E}">
        <p14:creationId xmlns:p14="http://schemas.microsoft.com/office/powerpoint/2010/main" val="2623499897"/>
      </p:ext>
    </p:extLst>
  </p:cSld>
  <p:clrMapOvr>
    <a:masterClrMapping/>
  </p:clrMapOvr>
  <p:transition spd="slow">
    <p:wip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Familiesamtale i </a:t>
            </a:r>
            <a:r>
              <a:rPr lang="nb-NO" dirty="0" err="1"/>
              <a:t>eit</a:t>
            </a:r>
            <a:r>
              <a:rPr lang="nb-NO" dirty="0"/>
              <a:t> barneperspektiv</a:t>
            </a:r>
            <a:endParaRPr lang="nn-NO" dirty="0"/>
          </a:p>
        </p:txBody>
      </p:sp>
      <p:sp>
        <p:nvSpPr>
          <p:cNvPr id="3" name="Plassholder for innhold 2"/>
          <p:cNvSpPr>
            <a:spLocks noGrp="1"/>
          </p:cNvSpPr>
          <p:nvPr>
            <p:ph idx="1"/>
          </p:nvPr>
        </p:nvSpPr>
        <p:spPr/>
        <p:txBody>
          <a:bodyPr vert="horz" lIns="91440" tIns="45720" rIns="91440" bIns="45720" rtlCol="0" anchor="t">
            <a:normAutofit/>
          </a:bodyPr>
          <a:lstStyle/>
          <a:p>
            <a:r>
              <a:rPr lang="nb-NO" sz="2000" dirty="0"/>
              <a:t>Vi spør foreldrene om k</a:t>
            </a:r>
            <a:r>
              <a:rPr lang="nb-NO" sz="2000" dirty="0" smtClean="0"/>
              <a:t>va </a:t>
            </a:r>
            <a:r>
              <a:rPr lang="nb-NO" sz="2000" dirty="0" err="1" smtClean="0"/>
              <a:t>dei</a:t>
            </a:r>
            <a:r>
              <a:rPr lang="nb-NO" sz="2000" dirty="0" smtClean="0"/>
              <a:t> </a:t>
            </a:r>
            <a:r>
              <a:rPr lang="nb-NO" sz="2000" dirty="0"/>
              <a:t>har sagt til barna og </a:t>
            </a:r>
            <a:r>
              <a:rPr lang="nb-NO" sz="2000" dirty="0" err="1" smtClean="0"/>
              <a:t>kvifor</a:t>
            </a:r>
            <a:r>
              <a:rPr lang="nb-NO" sz="2000" dirty="0" smtClean="0"/>
              <a:t> </a:t>
            </a:r>
            <a:r>
              <a:rPr lang="nb-NO" sz="2000" dirty="0" err="1" smtClean="0"/>
              <a:t>dei</a:t>
            </a:r>
            <a:r>
              <a:rPr lang="nb-NO" sz="2000" dirty="0" smtClean="0"/>
              <a:t> </a:t>
            </a:r>
            <a:r>
              <a:rPr lang="nb-NO" sz="2000" dirty="0"/>
              <a:t>er her i dag</a:t>
            </a:r>
            <a:r>
              <a:rPr lang="nb-NO" sz="2000" dirty="0" smtClean="0"/>
              <a:t>.</a:t>
            </a:r>
          </a:p>
          <a:p>
            <a:r>
              <a:rPr lang="nb-NO" sz="2000" dirty="0" smtClean="0"/>
              <a:t>Foreldrene </a:t>
            </a:r>
            <a:r>
              <a:rPr lang="nb-NO" sz="2000" dirty="0"/>
              <a:t>informerer om sin </a:t>
            </a:r>
            <a:r>
              <a:rPr lang="nb-NO" sz="2000" dirty="0" smtClean="0"/>
              <a:t>sjukdom </a:t>
            </a:r>
            <a:r>
              <a:rPr lang="nb-NO" sz="2000" dirty="0"/>
              <a:t>og kva </a:t>
            </a:r>
            <a:r>
              <a:rPr lang="nb-NO" sz="2000" dirty="0" err="1" smtClean="0"/>
              <a:t>dei</a:t>
            </a:r>
            <a:r>
              <a:rPr lang="nb-NO" sz="2000" dirty="0" smtClean="0"/>
              <a:t> </a:t>
            </a:r>
            <a:r>
              <a:rPr lang="nb-NO" sz="2000" dirty="0"/>
              <a:t>trur barna har sett. </a:t>
            </a:r>
          </a:p>
          <a:p>
            <a:r>
              <a:rPr lang="nb-NO" sz="2000" dirty="0"/>
              <a:t>Gir barna </a:t>
            </a:r>
            <a:r>
              <a:rPr lang="nb-NO" sz="2000" dirty="0" err="1"/>
              <a:t>muligheit</a:t>
            </a:r>
            <a:r>
              <a:rPr lang="nb-NO" sz="2000" dirty="0"/>
              <a:t> til å spørre underveis.</a:t>
            </a:r>
          </a:p>
          <a:p>
            <a:r>
              <a:rPr lang="nb-NO" sz="2000" dirty="0"/>
              <a:t>Hjelpe familien til å snakke </a:t>
            </a:r>
            <a:r>
              <a:rPr lang="nb-NO" sz="2000" dirty="0" err="1" smtClean="0"/>
              <a:t>saman</a:t>
            </a:r>
            <a:r>
              <a:rPr lang="nb-NO" sz="2000" dirty="0" smtClean="0"/>
              <a:t>.</a:t>
            </a:r>
            <a:endParaRPr lang="nb-NO" sz="2000" dirty="0"/>
          </a:p>
          <a:p>
            <a:r>
              <a:rPr lang="nb-NO" sz="2000" dirty="0"/>
              <a:t>Kven andre veit om sykdommen?</a:t>
            </a:r>
          </a:p>
          <a:p>
            <a:r>
              <a:rPr lang="nb-NO" sz="2000" dirty="0"/>
              <a:t>Kven kan barnet snakke med?</a:t>
            </a:r>
          </a:p>
          <a:p>
            <a:r>
              <a:rPr lang="nb-NO" sz="2000" dirty="0"/>
              <a:t>Kva kan familien snakke om når </a:t>
            </a:r>
            <a:r>
              <a:rPr lang="nb-NO" sz="2000" dirty="0" err="1"/>
              <a:t>dei</a:t>
            </a:r>
            <a:r>
              <a:rPr lang="nb-NO" sz="2000" dirty="0"/>
              <a:t> kjem heim?</a:t>
            </a:r>
          </a:p>
          <a:p>
            <a:r>
              <a:rPr lang="nb-NO" sz="2000" dirty="0" err="1"/>
              <a:t>Vidare</a:t>
            </a:r>
            <a:r>
              <a:rPr lang="nb-NO" sz="2000" dirty="0"/>
              <a:t> oppfølging.</a:t>
            </a:r>
          </a:p>
          <a:p>
            <a:pPr marL="0" indent="0">
              <a:buNone/>
            </a:pPr>
            <a:endParaRPr lang="nb-NO" dirty="0"/>
          </a:p>
          <a:p>
            <a:endParaRPr lang="nn-NO" dirty="0"/>
          </a:p>
        </p:txBody>
      </p:sp>
    </p:spTree>
    <p:extLst>
      <p:ext uri="{BB962C8B-B14F-4D97-AF65-F5344CB8AC3E}">
        <p14:creationId xmlns:p14="http://schemas.microsoft.com/office/powerpoint/2010/main" val="39404210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n-NO" dirty="0"/>
              <a:t>Samtale med barn</a:t>
            </a:r>
          </a:p>
        </p:txBody>
      </p:sp>
      <p:sp>
        <p:nvSpPr>
          <p:cNvPr id="3" name="Plassholder for innhold 2"/>
          <p:cNvSpPr>
            <a:spLocks noGrp="1"/>
          </p:cNvSpPr>
          <p:nvPr>
            <p:ph idx="1"/>
          </p:nvPr>
        </p:nvSpPr>
        <p:spPr/>
        <p:txBody>
          <a:bodyPr vert="horz" lIns="91440" tIns="45720" rIns="91440" bIns="45720" rtlCol="0" anchor="t">
            <a:normAutofit/>
          </a:bodyPr>
          <a:lstStyle/>
          <a:p>
            <a:pPr marL="0" indent="0">
              <a:buNone/>
            </a:pPr>
            <a:r>
              <a:rPr lang="nn-NO" sz="2000" b="1" u="sng" dirty="0"/>
              <a:t>TEMA</a:t>
            </a:r>
            <a:r>
              <a:rPr lang="nn-NO" sz="2000" b="1" dirty="0" smtClean="0"/>
              <a:t>:</a:t>
            </a:r>
          </a:p>
          <a:p>
            <a:r>
              <a:rPr lang="nn-NO" sz="2000" dirty="0" smtClean="0"/>
              <a:t>Følelsar</a:t>
            </a:r>
            <a:r>
              <a:rPr lang="nn-NO" sz="2000" dirty="0"/>
              <a:t> -  </a:t>
            </a:r>
            <a:r>
              <a:rPr lang="nn-NO" sz="2000" dirty="0" smtClean="0"/>
              <a:t>Bok: "</a:t>
            </a:r>
            <a:r>
              <a:rPr lang="nn-NO" sz="2000" dirty="0" err="1"/>
              <a:t>Hva</a:t>
            </a:r>
            <a:r>
              <a:rPr lang="nn-NO" sz="2000" dirty="0"/>
              <a:t> </a:t>
            </a:r>
            <a:r>
              <a:rPr lang="nn-NO" sz="2000" dirty="0" smtClean="0"/>
              <a:t>er </a:t>
            </a:r>
            <a:r>
              <a:rPr lang="nn-NO" sz="2000" dirty="0" err="1"/>
              <a:t>følelser</a:t>
            </a:r>
            <a:r>
              <a:rPr lang="nn-NO" sz="2000" dirty="0"/>
              <a:t>?" </a:t>
            </a:r>
            <a:r>
              <a:rPr lang="nn-NO" sz="2000" dirty="0" smtClean="0"/>
              <a:t> Birte </a:t>
            </a:r>
            <a:r>
              <a:rPr lang="nn-NO" sz="2000" dirty="0" err="1"/>
              <a:t>Svatun</a:t>
            </a:r>
            <a:r>
              <a:rPr lang="nn-NO" sz="2000" dirty="0"/>
              <a:t> og Bo Gaustad</a:t>
            </a:r>
          </a:p>
          <a:p>
            <a:r>
              <a:rPr lang="nn-NO" sz="2000" dirty="0"/>
              <a:t>Din følelse er riktig for deg!</a:t>
            </a:r>
          </a:p>
          <a:p>
            <a:r>
              <a:rPr lang="nn-NO" sz="2000" dirty="0"/>
              <a:t>Forsvar -  kva ein </a:t>
            </a:r>
            <a:r>
              <a:rPr lang="nn-NO" sz="2000" dirty="0" smtClean="0"/>
              <a:t>viser av følelsar</a:t>
            </a:r>
            <a:r>
              <a:rPr lang="nn-NO" sz="2000" dirty="0"/>
              <a:t> til andre og korleis ein har det inni seg.</a:t>
            </a:r>
          </a:p>
          <a:p>
            <a:r>
              <a:rPr lang="nn-NO" sz="2000" dirty="0" err="1"/>
              <a:t>Tegne</a:t>
            </a:r>
            <a:r>
              <a:rPr lang="nn-NO" sz="2000" dirty="0"/>
              <a:t> </a:t>
            </a:r>
            <a:r>
              <a:rPr lang="nn-NO" sz="2000" dirty="0" smtClean="0"/>
              <a:t>følelsar</a:t>
            </a:r>
            <a:endParaRPr lang="nn-NO" sz="2000" dirty="0"/>
          </a:p>
          <a:p>
            <a:r>
              <a:rPr lang="nn-NO" sz="2000" dirty="0"/>
              <a:t>Ansikt med </a:t>
            </a:r>
            <a:r>
              <a:rPr lang="nn-NO" sz="2000" dirty="0" smtClean="0"/>
              <a:t>følelsar</a:t>
            </a:r>
            <a:endParaRPr lang="nn-NO" sz="2000" dirty="0"/>
          </a:p>
          <a:p>
            <a:r>
              <a:rPr lang="nn-NO" sz="2000" dirty="0"/>
              <a:t>"Hei-spillet" </a:t>
            </a:r>
            <a:r>
              <a:rPr lang="nn-NO" sz="2000" dirty="0" err="1"/>
              <a:t>Voksne</a:t>
            </a:r>
            <a:r>
              <a:rPr lang="nn-NO" sz="2000" dirty="0"/>
              <a:t> for Barn</a:t>
            </a:r>
          </a:p>
          <a:p>
            <a:r>
              <a:rPr lang="nn-NO" sz="2000" dirty="0" smtClean="0"/>
              <a:t>«Psykologisk Førstehjelp»</a:t>
            </a:r>
            <a:endParaRPr lang="nn-NO" sz="2000" dirty="0"/>
          </a:p>
          <a:p>
            <a:pPr marL="0" indent="0">
              <a:buNone/>
            </a:pPr>
            <a:endParaRPr lang="nn-NO" dirty="0"/>
          </a:p>
          <a:p>
            <a:pPr marL="0" indent="0">
              <a:buNone/>
            </a:pPr>
            <a:endParaRPr lang="nn-NO" dirty="0"/>
          </a:p>
        </p:txBody>
      </p:sp>
    </p:spTree>
    <p:extLst>
      <p:ext uri="{BB962C8B-B14F-4D97-AF65-F5344CB8AC3E}">
        <p14:creationId xmlns:p14="http://schemas.microsoft.com/office/powerpoint/2010/main" val="4106414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4"/>
          <p:cNvPicPr>
            <a:picLocks noGrp="1" noChangeAspect="1"/>
          </p:cNvPicPr>
          <p:nvPr>
            <p:ph idx="4294967295"/>
          </p:nvPr>
        </p:nvPicPr>
        <p:blipFill>
          <a:blip r:embed="rId3"/>
          <a:stretch>
            <a:fillRect/>
          </a:stretch>
        </p:blipFill>
        <p:spPr>
          <a:xfrm>
            <a:off x="2019869" y="750627"/>
            <a:ext cx="9307773" cy="4865688"/>
          </a:xfrm>
          <a:prstGeom prst="rect">
            <a:avLst/>
          </a:prstGeom>
        </p:spPr>
      </p:pic>
      <p:sp>
        <p:nvSpPr>
          <p:cNvPr id="6" name="Rektangel 5"/>
          <p:cNvSpPr/>
          <p:nvPr/>
        </p:nvSpPr>
        <p:spPr>
          <a:xfrm>
            <a:off x="4665803" y="5878352"/>
            <a:ext cx="4161717" cy="369332"/>
          </a:xfrm>
          <a:prstGeom prst="rect">
            <a:avLst/>
          </a:prstGeom>
        </p:spPr>
        <p:txBody>
          <a:bodyPr wrap="none">
            <a:spAutoFit/>
          </a:bodyPr>
          <a:lstStyle/>
          <a:p>
            <a:r>
              <a:rPr lang="nb-NO" dirty="0">
                <a:hlinkClick r:id="rId4"/>
              </a:rPr>
              <a:t>https://youtu.be/vuDLFGb7khA?t=3</a:t>
            </a:r>
            <a:endParaRPr lang="nb-NO" dirty="0"/>
          </a:p>
        </p:txBody>
      </p:sp>
    </p:spTree>
    <p:extLst>
      <p:ext uri="{BB962C8B-B14F-4D97-AF65-F5344CB8AC3E}">
        <p14:creationId xmlns:p14="http://schemas.microsoft.com/office/powerpoint/2010/main" val="3664430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Mestringsgruppe</a:t>
            </a:r>
          </a:p>
        </p:txBody>
      </p:sp>
      <p:sp>
        <p:nvSpPr>
          <p:cNvPr id="3" name="Plassholder for innhold 2"/>
          <p:cNvSpPr>
            <a:spLocks noGrp="1"/>
          </p:cNvSpPr>
          <p:nvPr>
            <p:ph idx="1"/>
          </p:nvPr>
        </p:nvSpPr>
        <p:spPr/>
        <p:txBody>
          <a:bodyPr vert="horz" lIns="91440" tIns="45720" rIns="91440" bIns="45720" rtlCol="0" anchor="t">
            <a:normAutofit/>
          </a:bodyPr>
          <a:lstStyle/>
          <a:p>
            <a:endParaRPr lang="nb-NO" dirty="0"/>
          </a:p>
          <a:p>
            <a:endParaRPr lang="nb-NO" dirty="0"/>
          </a:p>
          <a:p>
            <a:r>
              <a:rPr lang="nb-NO" sz="2000" dirty="0"/>
              <a:t>Søker penger av </a:t>
            </a:r>
            <a:r>
              <a:rPr lang="nb-NO" sz="2000" dirty="0" err="1"/>
              <a:t>Buf</a:t>
            </a:r>
            <a:r>
              <a:rPr lang="nb-NO" sz="2000" dirty="0"/>
              <a:t>-dir. kvart </a:t>
            </a:r>
            <a:r>
              <a:rPr lang="nb-NO" sz="2000" dirty="0" smtClean="0"/>
              <a:t>år: Nasjonal </a:t>
            </a:r>
            <a:r>
              <a:rPr lang="nb-NO" sz="2000" dirty="0"/>
              <a:t>tilskuddsordning mot barnefattigdom.</a:t>
            </a:r>
          </a:p>
          <a:p>
            <a:r>
              <a:rPr lang="nb-NO" sz="2000" dirty="0"/>
              <a:t>Sender ut mail til samarbeidspartnere.(barnevern, fastleger, psykiatrien og rus, helsesøster, skule)</a:t>
            </a:r>
          </a:p>
          <a:p>
            <a:r>
              <a:rPr lang="nb-NO" sz="2000" dirty="0"/>
              <a:t>Barneansvarlige på Sykehuset har liste på </a:t>
            </a:r>
            <a:r>
              <a:rPr lang="nb-NO" sz="2000" dirty="0" smtClean="0"/>
              <a:t>kontaktperson </a:t>
            </a:r>
            <a:r>
              <a:rPr lang="nb-NO" sz="2000" dirty="0"/>
              <a:t>i kommunen.</a:t>
            </a:r>
          </a:p>
        </p:txBody>
      </p:sp>
    </p:spTree>
    <p:extLst>
      <p:ext uri="{BB962C8B-B14F-4D97-AF65-F5344CB8AC3E}">
        <p14:creationId xmlns:p14="http://schemas.microsoft.com/office/powerpoint/2010/main" val="26788003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4975" y="409575"/>
            <a:ext cx="9666321" cy="6086475"/>
          </a:xfrm>
          <a:prstGeom prst="rect">
            <a:avLst/>
          </a:prstGeom>
        </p:spPr>
      </p:pic>
    </p:spTree>
    <p:extLst>
      <p:ext uri="{BB962C8B-B14F-4D97-AF65-F5344CB8AC3E}">
        <p14:creationId xmlns:p14="http://schemas.microsoft.com/office/powerpoint/2010/main" val="241382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Barn som pårørende i helselovene</a:t>
            </a:r>
          </a:p>
        </p:txBody>
      </p:sp>
      <p:sp>
        <p:nvSpPr>
          <p:cNvPr id="3" name="Plassholder for innhold 2"/>
          <p:cNvSpPr>
            <a:spLocks noGrp="1"/>
          </p:cNvSpPr>
          <p:nvPr>
            <p:ph idx="1"/>
          </p:nvPr>
        </p:nvSpPr>
        <p:spPr>
          <a:xfrm>
            <a:off x="1433015" y="2051712"/>
            <a:ext cx="10071597" cy="4048837"/>
          </a:xfrm>
        </p:spPr>
        <p:txBody>
          <a:bodyPr>
            <a:noAutofit/>
          </a:bodyPr>
          <a:lstStyle/>
          <a:p>
            <a:r>
              <a:rPr lang="nb-NO" sz="1600" u="sng" dirty="0"/>
              <a:t>Lov om helsepersonell</a:t>
            </a:r>
          </a:p>
          <a:p>
            <a:r>
              <a:rPr lang="nb-NO" sz="1600" b="1" dirty="0"/>
              <a:t>§ 10 a. </a:t>
            </a:r>
            <a:r>
              <a:rPr lang="nb-NO" sz="1600" b="1" i="1" dirty="0"/>
              <a:t>Helsepersonells plikt til å bidra til å ivareta mindreårige barn som er pårørende til foreldre eller søsken</a:t>
            </a:r>
          </a:p>
          <a:p>
            <a:r>
              <a:rPr lang="nb-NO" sz="1600" b="1" dirty="0"/>
              <a:t>§ 25, 3. ledd </a:t>
            </a:r>
            <a:r>
              <a:rPr lang="nb-NO" sz="1600" b="1" i="1" dirty="0"/>
              <a:t>Opplysninger til samarbeidende personell</a:t>
            </a:r>
          </a:p>
          <a:p>
            <a:r>
              <a:rPr lang="nb-NO" sz="1600" dirty="0"/>
              <a:t>Med mindre pasienten motsetter seg det, kan taushetsbelagte opplysninger gis til samarbeidende personell når dette er nødvendig for å ivareta behovene til pasientens mindreårige barn eller mindreårige søsken, jf. § 10 a.</a:t>
            </a:r>
          </a:p>
          <a:p>
            <a:r>
              <a:rPr lang="nb-NO" sz="1600" u="sng" dirty="0"/>
              <a:t>Lov om spesialisthelsetjenesten</a:t>
            </a:r>
          </a:p>
          <a:p>
            <a:r>
              <a:rPr lang="nb-NO" sz="1600" b="1" dirty="0"/>
              <a:t>§ 3-7 a.  </a:t>
            </a:r>
            <a:r>
              <a:rPr lang="nb-NO" sz="1600" b="1" i="1" dirty="0"/>
              <a:t>Om barneansvarlig personell mv.</a:t>
            </a:r>
          </a:p>
          <a:p>
            <a:r>
              <a:rPr lang="nb-NO" sz="1600" dirty="0"/>
              <a:t>Helseinstitusjoner som omfattes av denne loven, skal i nødvendig utstrekning ha barneansvarlig personell. Barneansvarlig personell skal ha ansvar for å fremme og koordinere helsepersonells oppfølging av mindreårige som er pårørende barn eller søsken av psykisk syke, rusmiddelavhengige og alvorlig somatisk syke eller skadde pasienter, eller er etterlatte barn eller søsken etter slike pasienter.</a:t>
            </a:r>
          </a:p>
          <a:p>
            <a:endParaRPr lang="nb-NO" sz="1600" dirty="0"/>
          </a:p>
          <a:p>
            <a:endParaRPr lang="nb-NO" sz="1600" dirty="0"/>
          </a:p>
        </p:txBody>
      </p:sp>
    </p:spTree>
    <p:extLst>
      <p:ext uri="{BB962C8B-B14F-4D97-AF65-F5344CB8AC3E}">
        <p14:creationId xmlns:p14="http://schemas.microsoft.com/office/powerpoint/2010/main" val="6832989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r>
              <a:rPr lang="nb-NO" dirty="0"/>
              <a:t>»Veilederen om pårørende i helse- og omsorgstjenesten» sist endret 11.01.2017:</a:t>
            </a:r>
            <a:br>
              <a:rPr lang="nb-NO" dirty="0"/>
            </a:br>
            <a:endParaRPr lang="nb-NO" dirty="0"/>
          </a:p>
        </p:txBody>
      </p:sp>
      <p:sp>
        <p:nvSpPr>
          <p:cNvPr id="3" name="Plassholder for innhold 2"/>
          <p:cNvSpPr>
            <a:spLocks noGrp="1"/>
          </p:cNvSpPr>
          <p:nvPr>
            <p:ph idx="1"/>
          </p:nvPr>
        </p:nvSpPr>
        <p:spPr/>
        <p:txBody>
          <a:bodyPr/>
          <a:lstStyle/>
          <a:p>
            <a:pPr marL="0" indent="0">
              <a:buNone/>
            </a:pPr>
            <a:endParaRPr lang="nb-NO" dirty="0"/>
          </a:p>
          <a:p>
            <a:r>
              <a:rPr lang="nb-NO" sz="2000" dirty="0"/>
              <a:t>Veilederen er et tiltak for å styrke arbeidet med barn som pårørende og bidra til implementering av </a:t>
            </a:r>
            <a:r>
              <a:rPr lang="nb-NO" sz="2000" dirty="0" err="1"/>
              <a:t>Helsepersonelloven</a:t>
            </a:r>
            <a:r>
              <a:rPr lang="nb-NO" sz="2000" dirty="0"/>
              <a:t> paragraf 10a. </a:t>
            </a:r>
          </a:p>
          <a:p>
            <a:pPr marL="0" indent="0">
              <a:buNone/>
            </a:pPr>
            <a:endParaRPr lang="nb-NO" sz="2000" dirty="0"/>
          </a:p>
          <a:p>
            <a:r>
              <a:rPr lang="nb-NO" sz="2000" dirty="0"/>
              <a:t>Siden 2010 har </a:t>
            </a:r>
            <a:r>
              <a:rPr lang="nb-NO" sz="2000" dirty="0" err="1"/>
              <a:t>Helsepersonelloven</a:t>
            </a:r>
            <a:r>
              <a:rPr lang="nb-NO" sz="2000" dirty="0"/>
              <a:t> paragraf 10a pålagt helsepersonell både i spesialhelsetjenesten og i den kommunale helse- og omsorgstjenesten å bidra til å ivareta mindreårige barn som er pårørende. </a:t>
            </a:r>
          </a:p>
          <a:p>
            <a:pPr marL="0" indent="0">
              <a:buNone/>
            </a:pPr>
            <a:endParaRPr lang="nb-NO" sz="2000" dirty="0"/>
          </a:p>
        </p:txBody>
      </p:sp>
    </p:spTree>
    <p:extLst>
      <p:ext uri="{BB962C8B-B14F-4D97-AF65-F5344CB8AC3E}">
        <p14:creationId xmlns:p14="http://schemas.microsoft.com/office/powerpoint/2010/main" val="1374998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r>
              <a:rPr lang="nb-NO" dirty="0"/>
              <a:t>Veilederen om pårørende i helse- og omsorgstjenesten» sist endret 11.01.2017</a:t>
            </a:r>
          </a:p>
        </p:txBody>
      </p:sp>
      <p:sp>
        <p:nvSpPr>
          <p:cNvPr id="3" name="Plassholder for innhold 2"/>
          <p:cNvSpPr>
            <a:spLocks noGrp="1"/>
          </p:cNvSpPr>
          <p:nvPr>
            <p:ph idx="1"/>
          </p:nvPr>
        </p:nvSpPr>
        <p:spPr/>
        <p:txBody>
          <a:bodyPr/>
          <a:lstStyle/>
          <a:p>
            <a:r>
              <a:rPr lang="nb-NO" sz="2000" dirty="0"/>
              <a:t>Formålet:</a:t>
            </a:r>
          </a:p>
          <a:p>
            <a:r>
              <a:rPr lang="nb-NO" sz="2000" dirty="0"/>
              <a:t>barn skal fanges opp tidlig </a:t>
            </a:r>
          </a:p>
          <a:p>
            <a:r>
              <a:rPr lang="nb-NO" sz="2000" dirty="0"/>
              <a:t>Det skal tilbys tiltak og blir satt i gang prosesser som setter barn og foreldre bedre i stand til å mestre situasjonen der en av foreldrene er alvorlig syke.</a:t>
            </a:r>
          </a:p>
          <a:p>
            <a:pPr marL="0" indent="0">
              <a:buNone/>
            </a:pPr>
            <a:endParaRPr lang="nb-NO" sz="2000" dirty="0"/>
          </a:p>
          <a:p>
            <a:r>
              <a:rPr lang="nb-NO" sz="2000" dirty="0"/>
              <a:t>I målet for veilederen står det; </a:t>
            </a:r>
          </a:p>
          <a:p>
            <a:r>
              <a:rPr lang="nb-NO" sz="2000" dirty="0"/>
              <a:t>« barn som pårørende skal blir fanget opp tidlig og får nødvendig informasjon, støtte og oppfølging».	</a:t>
            </a:r>
          </a:p>
          <a:p>
            <a:endParaRPr lang="nb-NO" dirty="0"/>
          </a:p>
        </p:txBody>
      </p:sp>
    </p:spTree>
    <p:extLst>
      <p:ext uri="{BB962C8B-B14F-4D97-AF65-F5344CB8AC3E}">
        <p14:creationId xmlns:p14="http://schemas.microsoft.com/office/powerpoint/2010/main" val="37964146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latin typeface="Calibri" panose="020F0502020204030204" pitchFamily="34" charset="0"/>
              </a:rPr>
              <a:t>Folkehelseinstituttet estimerte i 2011</a:t>
            </a:r>
            <a:br>
              <a:rPr lang="nb-NO" dirty="0">
                <a:latin typeface="Calibri" panose="020F0502020204030204" pitchFamily="34" charset="0"/>
              </a:rPr>
            </a:br>
            <a:endParaRPr lang="nb-NO" dirty="0"/>
          </a:p>
        </p:txBody>
      </p:sp>
      <p:sp>
        <p:nvSpPr>
          <p:cNvPr id="3" name="Plassholder for innhold 2"/>
          <p:cNvSpPr>
            <a:spLocks noGrp="1"/>
          </p:cNvSpPr>
          <p:nvPr>
            <p:ph idx="1"/>
          </p:nvPr>
        </p:nvSpPr>
        <p:spPr/>
        <p:txBody>
          <a:bodyPr vert="horz" lIns="91440" tIns="45720" rIns="91440" bIns="45720" rtlCol="0" anchor="t">
            <a:normAutofit/>
          </a:bodyPr>
          <a:lstStyle/>
          <a:p>
            <a:r>
              <a:rPr lang="nb-NO" sz="2000" dirty="0">
                <a:latin typeface="+mj-lt"/>
              </a:rPr>
              <a:t>260 000 (23,1%) norske barn har foreldre med </a:t>
            </a:r>
            <a:r>
              <a:rPr lang="nb-NO" sz="2000" dirty="0" err="1">
                <a:latin typeface="+mj-lt"/>
              </a:rPr>
              <a:t>ein</a:t>
            </a:r>
            <a:r>
              <a:rPr lang="nb-NO" sz="2000" dirty="0">
                <a:latin typeface="+mj-lt"/>
              </a:rPr>
              <a:t> psykisk lidelse som kan gå ut over daglig fungering.</a:t>
            </a:r>
          </a:p>
          <a:p>
            <a:r>
              <a:rPr lang="nb-NO" sz="2000" dirty="0">
                <a:latin typeface="+mj-lt"/>
              </a:rPr>
              <a:t>Ca. 70 000 (6,5%) har foreldre med </a:t>
            </a:r>
            <a:r>
              <a:rPr lang="nb-NO" sz="2000" dirty="0" err="1">
                <a:latin typeface="+mj-lt"/>
              </a:rPr>
              <a:t>eit</a:t>
            </a:r>
            <a:r>
              <a:rPr lang="nb-NO" sz="2000" dirty="0">
                <a:latin typeface="+mj-lt"/>
              </a:rPr>
              <a:t> alkoholmisbruk som sannsynligvis går ut over daglig fungering.</a:t>
            </a:r>
          </a:p>
          <a:p>
            <a:r>
              <a:rPr lang="nb-NO" sz="2000" dirty="0">
                <a:latin typeface="+mj-lt"/>
              </a:rPr>
              <a:t>Årlig opplever nesten 3500 barn under 18 år at </a:t>
            </a:r>
            <a:r>
              <a:rPr lang="nb-NO" sz="2000" dirty="0" err="1">
                <a:latin typeface="+mj-lt"/>
              </a:rPr>
              <a:t>ein</a:t>
            </a:r>
            <a:r>
              <a:rPr lang="nb-NO" sz="2000" dirty="0">
                <a:latin typeface="+mj-lt"/>
              </a:rPr>
              <a:t> av foreldrene får kreft.</a:t>
            </a:r>
          </a:p>
          <a:p>
            <a:r>
              <a:rPr lang="nb-NO" sz="2000" dirty="0">
                <a:latin typeface="+mj-lt"/>
              </a:rPr>
              <a:t>Rundt 700 barn under 18 år opplever at </a:t>
            </a:r>
            <a:r>
              <a:rPr lang="nb-NO" sz="2000" dirty="0" err="1">
                <a:latin typeface="+mj-lt"/>
              </a:rPr>
              <a:t>ein</a:t>
            </a:r>
            <a:r>
              <a:rPr lang="nb-NO" sz="2000" dirty="0">
                <a:latin typeface="+mj-lt"/>
              </a:rPr>
              <a:t> forelder dør av kreft i løpet av ett år.</a:t>
            </a:r>
          </a:p>
          <a:p>
            <a:r>
              <a:rPr lang="nb-NO" sz="2000" dirty="0">
                <a:latin typeface="+mj-lt"/>
              </a:rPr>
              <a:t>Årlig opplever mellom 6000-9000 norske barn at mor eller far fengsles</a:t>
            </a:r>
          </a:p>
          <a:p>
            <a:pPr marL="0" indent="0">
              <a:buNone/>
            </a:pPr>
            <a:endParaRPr lang="nb-NO" sz="2000" dirty="0"/>
          </a:p>
        </p:txBody>
      </p:sp>
    </p:spTree>
    <p:extLst>
      <p:ext uri="{BB962C8B-B14F-4D97-AF65-F5344CB8AC3E}">
        <p14:creationId xmlns:p14="http://schemas.microsoft.com/office/powerpoint/2010/main" val="4248518373"/>
      </p:ext>
    </p:extLst>
  </p:cSld>
  <p:clrMapOvr>
    <a:masterClrMapping/>
  </p:clrMapOvr>
</p:sld>
</file>

<file path=ppt/theme/theme1.xml><?xml version="1.0" encoding="utf-8"?>
<a:theme xmlns:a="http://schemas.openxmlformats.org/drawingml/2006/main" name="Tryllestav">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7368</TotalTime>
  <Words>1600</Words>
  <Application>Microsoft Office PowerPoint</Application>
  <PresentationFormat>Widescreen</PresentationFormat>
  <Paragraphs>245</Paragraphs>
  <Slides>33</Slides>
  <Notes>3</Notes>
  <HiddenSlides>0</HiddenSlides>
  <MMClips>0</MMClips>
  <ScaleCrop>false</ScaleCrop>
  <HeadingPairs>
    <vt:vector size="6" baseType="variant">
      <vt:variant>
        <vt:lpstr>Brukte skrifter</vt:lpstr>
      </vt:variant>
      <vt:variant>
        <vt:i4>5</vt:i4>
      </vt:variant>
      <vt:variant>
        <vt:lpstr>Tema</vt:lpstr>
      </vt:variant>
      <vt:variant>
        <vt:i4>1</vt:i4>
      </vt:variant>
      <vt:variant>
        <vt:lpstr>Lysbildetitler</vt:lpstr>
      </vt:variant>
      <vt:variant>
        <vt:i4>33</vt:i4>
      </vt:variant>
    </vt:vector>
  </HeadingPairs>
  <TitlesOfParts>
    <vt:vector size="39" baseType="lpstr">
      <vt:lpstr>Arial</vt:lpstr>
      <vt:lpstr>Calibri</vt:lpstr>
      <vt:lpstr>Century Gothic</vt:lpstr>
      <vt:lpstr>Wingdings</vt:lpstr>
      <vt:lpstr>Wingdings 3</vt:lpstr>
      <vt:lpstr>Tryllestav</vt:lpstr>
      <vt:lpstr>Den viktige samtalen!  Kvifor og korleis snakke med barn og foreldre</vt:lpstr>
      <vt:lpstr>PowerPoint-presentasjon</vt:lpstr>
      <vt:lpstr>Familiesenteret Helsevern for barn og unge</vt:lpstr>
      <vt:lpstr>Mestringsgruppe</vt:lpstr>
      <vt:lpstr>PowerPoint-presentasjon</vt:lpstr>
      <vt:lpstr>Barn som pårørende i helselovene</vt:lpstr>
      <vt:lpstr>»Veilederen om pårørende i helse- og omsorgstjenesten» sist endret 11.01.2017: </vt:lpstr>
      <vt:lpstr>Veilederen om pårørende i helse- og omsorgstjenesten» sist endret 11.01.2017</vt:lpstr>
      <vt:lpstr>Folkehelseinstituttet estimerte i 2011 </vt:lpstr>
      <vt:lpstr>Kven er barn som pårørande? </vt:lpstr>
      <vt:lpstr>Barn som pårørende -Resultat fra en multisenterstudie  2015   IS-0522  </vt:lpstr>
      <vt:lpstr>Barn som pårørende- resultat frå Multisenterstudie Nokon hovedfunn:</vt:lpstr>
      <vt:lpstr>Kva seier barna</vt:lpstr>
      <vt:lpstr>Barneperspektiv Brev til Statsministeren</vt:lpstr>
      <vt:lpstr>CU2 - See you too  - møte med  Erna Solberg</vt:lpstr>
      <vt:lpstr>Foreldre til barn i Mestringsgruppe</vt:lpstr>
      <vt:lpstr>Kva trenger barn? </vt:lpstr>
      <vt:lpstr>Kva er Psykisk sykdom? Barna sine svar</vt:lpstr>
      <vt:lpstr>Barns symptom - kjennetegn. </vt:lpstr>
      <vt:lpstr>Kvifor Mestringsgruppe</vt:lpstr>
      <vt:lpstr>Familiearbeid</vt:lpstr>
      <vt:lpstr>Familiearbeid</vt:lpstr>
      <vt:lpstr>Barneperspektiv Brev til Statsministeren</vt:lpstr>
      <vt:lpstr>Foreldresamtale   </vt:lpstr>
      <vt:lpstr>Foreldresamtale</vt:lpstr>
      <vt:lpstr>Foreldresamtale</vt:lpstr>
      <vt:lpstr>Foreldresamtale</vt:lpstr>
      <vt:lpstr>Foreldresamtale</vt:lpstr>
      <vt:lpstr>Barna sine spørsmål om psykisk sykdom</vt:lpstr>
      <vt:lpstr>Familiesamtalen med barneperspektiv</vt:lpstr>
      <vt:lpstr>Familiesamtale i eit barneperspektiv</vt:lpstr>
      <vt:lpstr>Samtale med barn</vt:lpstr>
      <vt:lpstr>PowerPoint-presentasjon</vt:lpstr>
    </vt:vector>
  </TitlesOfParts>
  <Company>Fredrikstad Kommune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Barn som pårørende</dc:title>
  <dc:creator>Sandvik Oddfrid</dc:creator>
  <cp:lastModifiedBy>Bjørnsen, Emma Helene</cp:lastModifiedBy>
  <cp:revision>131</cp:revision>
  <cp:lastPrinted>2018-02-19T13:12:33Z</cp:lastPrinted>
  <dcterms:created xsi:type="dcterms:W3CDTF">2017-11-30T09:07:43Z</dcterms:created>
  <dcterms:modified xsi:type="dcterms:W3CDTF">2018-03-07T13:43:27Z</dcterms:modified>
  <cp:contentStatus/>
</cp:coreProperties>
</file>