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15" r:id="rId3"/>
    <p:sldId id="260" r:id="rId4"/>
    <p:sldId id="306" r:id="rId5"/>
    <p:sldId id="311" r:id="rId6"/>
    <p:sldId id="312" r:id="rId7"/>
    <p:sldId id="272" r:id="rId8"/>
    <p:sldId id="277" r:id="rId9"/>
    <p:sldId id="271" r:id="rId10"/>
    <p:sldId id="270" r:id="rId11"/>
    <p:sldId id="262" r:id="rId12"/>
    <p:sldId id="261" r:id="rId13"/>
    <p:sldId id="266" r:id="rId14"/>
    <p:sldId id="263" r:id="rId15"/>
    <p:sldId id="295" r:id="rId16"/>
    <p:sldId id="296" r:id="rId17"/>
    <p:sldId id="297" r:id="rId18"/>
    <p:sldId id="301" r:id="rId19"/>
    <p:sldId id="303" r:id="rId20"/>
    <p:sldId id="264" r:id="rId21"/>
    <p:sldId id="299" r:id="rId22"/>
    <p:sldId id="300" r:id="rId23"/>
    <p:sldId id="313" r:id="rId24"/>
    <p:sldId id="278" r:id="rId25"/>
    <p:sldId id="273" r:id="rId26"/>
    <p:sldId id="275" r:id="rId27"/>
    <p:sldId id="276" r:id="rId28"/>
    <p:sldId id="281" r:id="rId29"/>
    <p:sldId id="282" r:id="rId30"/>
    <p:sldId id="283" r:id="rId31"/>
    <p:sldId id="284" r:id="rId32"/>
    <p:sldId id="280" r:id="rId33"/>
    <p:sldId id="304" r:id="rId34"/>
    <p:sldId id="305" r:id="rId35"/>
    <p:sldId id="307" r:id="rId36"/>
    <p:sldId id="308" r:id="rId37"/>
    <p:sldId id="285" r:id="rId38"/>
    <p:sldId id="316" r:id="rId39"/>
    <p:sldId id="286" r:id="rId40"/>
    <p:sldId id="287" r:id="rId41"/>
    <p:sldId id="309" r:id="rId42"/>
    <p:sldId id="310" r:id="rId43"/>
    <p:sldId id="317" r:id="rId44"/>
    <p:sldId id="318" r:id="rId45"/>
    <p:sldId id="314" r:id="rId46"/>
    <p:sldId id="288" r:id="rId47"/>
    <p:sldId id="290" r:id="rId48"/>
    <p:sldId id="291" r:id="rId49"/>
    <p:sldId id="293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6D8C046-13B9-483E-B43D-9B39DC01FA2C}">
          <p14:sldIdLst>
            <p14:sldId id="256"/>
            <p14:sldId id="315"/>
            <p14:sldId id="260"/>
            <p14:sldId id="306"/>
            <p14:sldId id="311"/>
            <p14:sldId id="312"/>
            <p14:sldId id="272"/>
            <p14:sldId id="277"/>
            <p14:sldId id="271"/>
            <p14:sldId id="270"/>
            <p14:sldId id="262"/>
            <p14:sldId id="261"/>
            <p14:sldId id="266"/>
            <p14:sldId id="263"/>
            <p14:sldId id="295"/>
            <p14:sldId id="296"/>
            <p14:sldId id="297"/>
            <p14:sldId id="301"/>
            <p14:sldId id="303"/>
            <p14:sldId id="264"/>
            <p14:sldId id="299"/>
            <p14:sldId id="300"/>
            <p14:sldId id="313"/>
            <p14:sldId id="278"/>
            <p14:sldId id="273"/>
            <p14:sldId id="275"/>
            <p14:sldId id="276"/>
            <p14:sldId id="281"/>
            <p14:sldId id="282"/>
            <p14:sldId id="283"/>
            <p14:sldId id="284"/>
            <p14:sldId id="280"/>
            <p14:sldId id="304"/>
            <p14:sldId id="305"/>
            <p14:sldId id="307"/>
            <p14:sldId id="308"/>
            <p14:sldId id="285"/>
            <p14:sldId id="316"/>
            <p14:sldId id="286"/>
            <p14:sldId id="287"/>
            <p14:sldId id="309"/>
            <p14:sldId id="310"/>
            <p14:sldId id="317"/>
            <p14:sldId id="318"/>
            <p14:sldId id="314"/>
            <p14:sldId id="288"/>
            <p14:sldId id="290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7" autoAdjust="0"/>
    <p:restoredTop sz="94676" autoAdjust="0"/>
  </p:normalViewPr>
  <p:slideViewPr>
    <p:cSldViewPr>
      <p:cViewPr>
        <p:scale>
          <a:sx n="94" d="100"/>
          <a:sy n="94" d="100"/>
        </p:scale>
        <p:origin x="-5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96C9-00F2-4970-AA8E-D9D2315AF058}" type="datetimeFigureOut">
              <a:rPr lang="nn-NO" smtClean="0"/>
              <a:t>19.10.2016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9D7F-2E24-4290-8561-741032C660E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472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Figley</a:t>
            </a:r>
            <a:r>
              <a:rPr lang="nn-NO" dirty="0" smtClean="0"/>
              <a:t> (2002)</a:t>
            </a:r>
            <a:r>
              <a:rPr lang="nn-NO" baseline="0" dirty="0" smtClean="0"/>
              <a:t> har definert </a:t>
            </a:r>
            <a:r>
              <a:rPr lang="nn-NO" baseline="0" dirty="0" err="1" smtClean="0"/>
              <a:t>compassion</a:t>
            </a:r>
            <a:r>
              <a:rPr lang="nn-NO" baseline="0" dirty="0" smtClean="0"/>
              <a:t> </a:t>
            </a:r>
            <a:r>
              <a:rPr lang="nn-NO" baseline="0" dirty="0" err="1" smtClean="0"/>
              <a:t>fatigue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D7F-2E24-4290-8561-741032C660E9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296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Spørsmål </a:t>
            </a:r>
            <a:r>
              <a:rPr lang="nb-NO" dirty="0" err="1" smtClean="0"/>
              <a:t>frå</a:t>
            </a:r>
            <a:r>
              <a:rPr lang="nb-NO" dirty="0" smtClean="0"/>
              <a:t> venner og bekjente, </a:t>
            </a:r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orkar</a:t>
            </a:r>
            <a:r>
              <a:rPr lang="nb-NO" dirty="0" smtClean="0"/>
              <a:t> </a:t>
            </a:r>
            <a:r>
              <a:rPr lang="nb-NO" dirty="0" err="1" smtClean="0"/>
              <a:t>eg</a:t>
            </a:r>
            <a:r>
              <a:rPr lang="nb-NO" dirty="0" smtClean="0"/>
              <a:t> denne jobben</a:t>
            </a:r>
          </a:p>
          <a:p>
            <a:r>
              <a:rPr lang="nb-NO" dirty="0" smtClean="0"/>
              <a:t>Kanskje heller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annan</a:t>
            </a:r>
            <a:r>
              <a:rPr lang="nb-NO" dirty="0" smtClean="0"/>
              <a:t> jobb 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D7F-2E24-4290-8561-741032C660E9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674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Eller</a:t>
            </a:r>
            <a:r>
              <a:rPr lang="nn-NO" baseline="0" dirty="0" smtClean="0"/>
              <a:t> den </a:t>
            </a:r>
            <a:r>
              <a:rPr lang="nn-NO" baseline="0" dirty="0" err="1" smtClean="0"/>
              <a:t>slitsomme</a:t>
            </a:r>
            <a:r>
              <a:rPr lang="nn-NO" baseline="0" dirty="0" smtClean="0"/>
              <a:t> nære veninna som treng støtte til skilsmisse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D7F-2E24-4290-8561-741032C660E9}" type="slidenum">
              <a:rPr lang="nn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888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A23A3-6E82-46AA-BBA6-A0FBA13D702B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04E31F-E6EF-4594-9C1C-559DCB6112C1}" type="slidenum">
              <a:rPr lang="nb-NO" smtClean="0"/>
              <a:t>‹#›</a:t>
            </a:fld>
            <a:endParaRPr lang="nb-N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e7UE82UF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nb-NO" sz="4000" i="1" dirty="0" err="1" smtClean="0"/>
              <a:t>Rørt,ramma</a:t>
            </a:r>
            <a:r>
              <a:rPr lang="nb-NO" sz="4000" i="1" dirty="0" smtClean="0"/>
              <a:t> eller rysta….</a:t>
            </a:r>
            <a:br>
              <a:rPr lang="nb-NO" sz="4000" i="1" dirty="0" smtClean="0"/>
            </a:br>
            <a:r>
              <a:rPr lang="nb-NO" sz="4000" i="1" dirty="0" smtClean="0"/>
              <a:t/>
            </a:r>
            <a:br>
              <a:rPr lang="nb-NO" sz="4000" i="1" dirty="0" smtClean="0"/>
            </a:br>
            <a:r>
              <a:rPr lang="nb-NO" sz="3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Prisen for å arbeide med </a:t>
            </a:r>
            <a:r>
              <a:rPr lang="nb-NO" sz="3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alvorleg</a:t>
            </a:r>
            <a:r>
              <a:rPr lang="nb-NO" sz="3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sjuke og </a:t>
            </a:r>
            <a:r>
              <a:rPr lang="nb-NO" sz="3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døyande</a:t>
            </a:r>
            <a:r>
              <a:rPr lang="nb-NO" sz="3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nb-NO" sz="31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 lnSpcReduction="10000"/>
          </a:bodyPr>
          <a:lstStyle/>
          <a:p>
            <a:r>
              <a:rPr lang="nb-NO" i="1" dirty="0" err="1" smtClean="0">
                <a:latin typeface="+mj-lt"/>
              </a:rPr>
              <a:t>Fagleg</a:t>
            </a:r>
            <a:r>
              <a:rPr lang="nb-NO" i="1" dirty="0" smtClean="0">
                <a:latin typeface="+mj-lt"/>
              </a:rPr>
              <a:t> vekst eller utbrenning….?</a:t>
            </a:r>
          </a:p>
          <a:p>
            <a:endParaRPr lang="nb-NO" b="1" dirty="0" smtClean="0"/>
          </a:p>
          <a:p>
            <a:endParaRPr lang="nb-NO" sz="1600" b="1" dirty="0" smtClean="0"/>
          </a:p>
          <a:p>
            <a:endParaRPr lang="nb-NO" sz="1600" b="1" dirty="0"/>
          </a:p>
          <a:p>
            <a:endParaRPr lang="nb-NO" sz="1600" b="1" dirty="0" smtClean="0"/>
          </a:p>
          <a:p>
            <a:endParaRPr lang="nb-NO" sz="1600" b="1" dirty="0"/>
          </a:p>
          <a:p>
            <a:r>
              <a:rPr lang="nb-NO" sz="1600" b="1" dirty="0" err="1" smtClean="0"/>
              <a:t>Kreftsjukepleiar</a:t>
            </a:r>
            <a:r>
              <a:rPr lang="nb-NO" sz="1600" b="1" dirty="0" smtClean="0"/>
              <a:t> Kristin Vassbotn </a:t>
            </a:r>
            <a:r>
              <a:rPr lang="nb-NO" sz="1600" b="1" dirty="0" err="1" smtClean="0"/>
              <a:t>Guldhav</a:t>
            </a:r>
            <a:r>
              <a:rPr lang="nb-NO" sz="1600" b="1" dirty="0" smtClean="0"/>
              <a:t>/Palliativt team, FSS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0036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4800" dirty="0" smtClean="0"/>
              <a:t>Det som </a:t>
            </a:r>
            <a:r>
              <a:rPr lang="nb-NO" sz="4800" dirty="0" err="1" smtClean="0"/>
              <a:t>tappar</a:t>
            </a:r>
            <a:r>
              <a:rPr lang="nb-NO" sz="4800" dirty="0"/>
              <a:t> </a:t>
            </a:r>
            <a:r>
              <a:rPr lang="nb-NO" sz="4800" dirty="0" smtClean="0"/>
              <a:t>i </a:t>
            </a:r>
            <a:r>
              <a:rPr lang="nb-NO" sz="4800" dirty="0" err="1" smtClean="0"/>
              <a:t>ein</a:t>
            </a:r>
            <a:r>
              <a:rPr lang="nb-NO" sz="4800" dirty="0" smtClean="0"/>
              <a:t>  </a:t>
            </a:r>
            <a:r>
              <a:rPr lang="nb-NO" sz="4800" dirty="0" err="1" smtClean="0"/>
              <a:t>krevande</a:t>
            </a:r>
            <a:r>
              <a:rPr lang="nb-NO" sz="4800" dirty="0" smtClean="0"/>
              <a:t> jobb, kan og berike</a:t>
            </a:r>
          </a:p>
          <a:p>
            <a:pPr marL="0" indent="0">
              <a:buNone/>
            </a:pPr>
            <a:endParaRPr lang="nb-NO" sz="4800" dirty="0" smtClean="0"/>
          </a:p>
          <a:p>
            <a:pPr>
              <a:buFont typeface="Arial" charset="0"/>
              <a:buChar char="•"/>
            </a:pPr>
            <a:r>
              <a:rPr lang="nb-NO" sz="4800" dirty="0" smtClean="0"/>
              <a:t>Det er </a:t>
            </a:r>
            <a:r>
              <a:rPr lang="nb-NO" sz="4800" dirty="0" err="1" smtClean="0"/>
              <a:t>ikkje</a:t>
            </a:r>
            <a:r>
              <a:rPr lang="nb-NO" sz="4800" dirty="0" smtClean="0"/>
              <a:t> </a:t>
            </a:r>
            <a:r>
              <a:rPr lang="nb-NO" sz="4800" dirty="0" err="1" smtClean="0"/>
              <a:t>anten</a:t>
            </a:r>
            <a:r>
              <a:rPr lang="nb-NO" sz="4800" dirty="0" smtClean="0"/>
              <a:t> eller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18966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Balanse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69381"/>
            <a:ext cx="2413000" cy="16510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Profesjonell livskvalitet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Medkjensle-</a:t>
            </a:r>
            <a:r>
              <a:rPr lang="nb-NO" dirty="0" err="1" smtClean="0"/>
              <a:t>tilfredsheit</a:t>
            </a:r>
            <a:r>
              <a:rPr lang="nb-NO" dirty="0" smtClean="0"/>
              <a:t>  </a:t>
            </a:r>
            <a:r>
              <a:rPr lang="nb-NO" sz="2000" dirty="0" smtClean="0"/>
              <a:t>(</a:t>
            </a:r>
            <a:r>
              <a:rPr lang="nb-NO" sz="2000" dirty="0" err="1" smtClean="0"/>
              <a:t>Compassion</a:t>
            </a:r>
            <a:r>
              <a:rPr lang="nb-NO" sz="2000" dirty="0" smtClean="0"/>
              <a:t> </a:t>
            </a:r>
            <a:r>
              <a:rPr lang="nb-NO" sz="2000" dirty="0" err="1" smtClean="0"/>
              <a:t>satisfaction</a:t>
            </a:r>
            <a:r>
              <a:rPr lang="nb-NO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Medkjensle-</a:t>
            </a:r>
            <a:r>
              <a:rPr lang="nb-NO" dirty="0" err="1" smtClean="0"/>
              <a:t>trøttheit</a:t>
            </a:r>
            <a:r>
              <a:rPr lang="nb-NO" dirty="0" smtClean="0"/>
              <a:t>        </a:t>
            </a:r>
            <a:r>
              <a:rPr lang="nb-NO" sz="2000" dirty="0" smtClean="0"/>
              <a:t>(</a:t>
            </a:r>
            <a:r>
              <a:rPr lang="nb-NO" sz="2000" dirty="0" err="1" smtClean="0"/>
              <a:t>Compassion</a:t>
            </a:r>
            <a:r>
              <a:rPr lang="nb-NO" sz="2000" dirty="0" smtClean="0"/>
              <a:t> </a:t>
            </a:r>
            <a:r>
              <a:rPr lang="nb-NO" sz="2000" dirty="0" err="1" smtClean="0"/>
              <a:t>fatigue</a:t>
            </a:r>
            <a:r>
              <a:rPr lang="nb-NO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Utbrenning                             </a:t>
            </a:r>
            <a:r>
              <a:rPr lang="nb-NO" sz="2000" dirty="0" smtClean="0"/>
              <a:t>(</a:t>
            </a:r>
            <a:r>
              <a:rPr lang="nb-NO" sz="2000" dirty="0" err="1" smtClean="0"/>
              <a:t>Burnout</a:t>
            </a:r>
            <a:r>
              <a:rPr lang="nb-NO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>
              <a:buFont typeface="Arial" charset="0"/>
              <a:buChar char="•"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                                                                                                  </a:t>
            </a:r>
            <a:r>
              <a:rPr lang="nb-NO" sz="1200" dirty="0" smtClean="0"/>
              <a:t>(Todaro-Franceschi,2013)</a:t>
            </a:r>
          </a:p>
        </p:txBody>
      </p:sp>
    </p:spTree>
    <p:extLst>
      <p:ext uri="{BB962C8B-B14F-4D97-AF65-F5344CB8AC3E}">
        <p14:creationId xmlns:p14="http://schemas.microsoft.com/office/powerpoint/2010/main" val="17236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664"/>
            <a:ext cx="5970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Medkjensle- </a:t>
            </a:r>
            <a:r>
              <a:rPr lang="nb-NO" dirty="0" err="1" smtClean="0"/>
              <a:t>tilfredsheit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smtClean="0"/>
              <a:t>                               </a:t>
            </a:r>
            <a:r>
              <a:rPr lang="nb-NO" sz="2700" dirty="0" err="1" smtClean="0"/>
              <a:t>Compassion</a:t>
            </a:r>
            <a:r>
              <a:rPr lang="nb-NO" sz="2700" dirty="0" smtClean="0"/>
              <a:t> </a:t>
            </a:r>
            <a:r>
              <a:rPr lang="nb-NO" sz="2700" dirty="0" err="1" smtClean="0"/>
              <a:t>satisfaction</a:t>
            </a:r>
            <a:r>
              <a:rPr lang="nb-NO" sz="2700" dirty="0" smtClean="0"/>
              <a:t> </a:t>
            </a:r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4800" dirty="0" smtClean="0"/>
              <a:t>Omsorg gir glede/lykke på arbeid</a:t>
            </a:r>
          </a:p>
          <a:p>
            <a:r>
              <a:rPr lang="nb-NO" sz="4800" dirty="0" smtClean="0"/>
              <a:t>Arbeidet er meiningsfylt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676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          </a:t>
            </a:r>
            <a:r>
              <a:rPr lang="nn-NO" dirty="0" err="1" smtClean="0"/>
              <a:t>Compassion</a:t>
            </a:r>
            <a:r>
              <a:rPr lang="nn-NO" dirty="0" smtClean="0"/>
              <a:t> </a:t>
            </a:r>
            <a:r>
              <a:rPr lang="nn-NO" dirty="0" err="1" smtClean="0"/>
              <a:t>fatigue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sz="5400" dirty="0" smtClean="0"/>
              <a:t>« The </a:t>
            </a:r>
            <a:r>
              <a:rPr lang="nn-NO" sz="5400" dirty="0" err="1" smtClean="0"/>
              <a:t>cost</a:t>
            </a:r>
            <a:r>
              <a:rPr lang="nn-NO" sz="5400" dirty="0" smtClean="0"/>
              <a:t> a </a:t>
            </a:r>
            <a:r>
              <a:rPr lang="nn-NO" sz="5400" dirty="0" err="1" smtClean="0"/>
              <a:t>caregiver</a:t>
            </a:r>
            <a:r>
              <a:rPr lang="nn-NO" sz="5400" dirty="0" smtClean="0"/>
              <a:t> </a:t>
            </a:r>
            <a:r>
              <a:rPr lang="nn-NO" sz="5400" dirty="0" err="1" smtClean="0"/>
              <a:t>experiences</a:t>
            </a:r>
            <a:r>
              <a:rPr lang="nn-NO" sz="5400" dirty="0" smtClean="0"/>
              <a:t> as a </a:t>
            </a:r>
            <a:r>
              <a:rPr lang="nn-NO" sz="5400" dirty="0" err="1" smtClean="0"/>
              <a:t>result</a:t>
            </a:r>
            <a:r>
              <a:rPr lang="nn-NO" sz="5400" dirty="0" smtClean="0"/>
              <a:t> </a:t>
            </a:r>
            <a:r>
              <a:rPr lang="nn-NO" sz="5400" dirty="0" err="1" smtClean="0"/>
              <a:t>of</a:t>
            </a:r>
            <a:r>
              <a:rPr lang="nn-NO" sz="5400" dirty="0" smtClean="0"/>
              <a:t> </a:t>
            </a:r>
            <a:r>
              <a:rPr lang="nn-NO" sz="5400" dirty="0" err="1" smtClean="0"/>
              <a:t>caring</a:t>
            </a:r>
            <a:r>
              <a:rPr lang="nn-NO" sz="5400" dirty="0"/>
              <a:t> </a:t>
            </a:r>
            <a:r>
              <a:rPr lang="nn-NO" sz="5400" dirty="0" smtClean="0"/>
              <a:t>for </a:t>
            </a:r>
            <a:r>
              <a:rPr lang="nn-NO" sz="5400" dirty="0" err="1" smtClean="0"/>
              <a:t>other</a:t>
            </a:r>
            <a:r>
              <a:rPr lang="nn-NO" sz="5400" dirty="0" smtClean="0"/>
              <a:t> »</a:t>
            </a:r>
          </a:p>
          <a:p>
            <a:pPr marL="0" indent="0">
              <a:buNone/>
            </a:pPr>
            <a:r>
              <a:rPr lang="nn-NO" dirty="0" smtClean="0"/>
              <a:t> (Figley,2002)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en-US" sz="1200" dirty="0" err="1"/>
              <a:t>Figley</a:t>
            </a:r>
            <a:r>
              <a:rPr lang="en-US" sz="1200" dirty="0"/>
              <a:t>, C.R (2002). </a:t>
            </a:r>
            <a:r>
              <a:rPr lang="en-US" sz="1200" i="1" dirty="0"/>
              <a:t>Treating compassion fatigue</a:t>
            </a:r>
            <a:r>
              <a:rPr lang="en-US" sz="1200" dirty="0"/>
              <a:t>. New York, </a:t>
            </a:r>
            <a:r>
              <a:rPr lang="en-US" sz="1200" dirty="0" err="1"/>
              <a:t>NY:Brunner-Routledge</a:t>
            </a:r>
            <a:endParaRPr lang="nb-NO" sz="1200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62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        </a:t>
            </a:r>
            <a:r>
              <a:rPr lang="nn-NO" dirty="0" err="1" smtClean="0"/>
              <a:t>Compassion</a:t>
            </a:r>
            <a:r>
              <a:rPr lang="nn-NO" dirty="0" smtClean="0"/>
              <a:t> </a:t>
            </a:r>
            <a:r>
              <a:rPr lang="nn-NO" dirty="0" err="1" smtClean="0"/>
              <a:t>fatigue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Definisjon </a:t>
            </a:r>
            <a:r>
              <a:rPr lang="nn-NO" dirty="0" err="1" smtClean="0"/>
              <a:t>oversatt</a:t>
            </a:r>
            <a:r>
              <a:rPr lang="nn-NO" dirty="0" smtClean="0"/>
              <a:t> til norsk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sz="4400" dirty="0" smtClean="0"/>
              <a:t>«Ein tilstand av stress og opptattheit knytt til ein eller fleire  klientar sine </a:t>
            </a:r>
            <a:r>
              <a:rPr lang="nn-NO" sz="4400" dirty="0" err="1" smtClean="0"/>
              <a:t>traumer</a:t>
            </a:r>
            <a:r>
              <a:rPr lang="nn-NO" sz="4400" dirty="0" smtClean="0"/>
              <a:t>»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(Figley,2002)</a:t>
            </a:r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91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                 Utbrenning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sz="3600" dirty="0" smtClean="0"/>
              <a:t>« Utbrenning er forårsaka av det totale stress av krav frå omgjevnadane vi lever i. Ein tilstand av fysisk, kjenslemessige og mentale utmatting forårsaka av manglande evne til å takle forhold og krav i omgjevnadane» (Maslach,1982)</a:t>
            </a:r>
          </a:p>
          <a:p>
            <a:endParaRPr lang="nn-NO" sz="3600" dirty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1300" dirty="0" err="1"/>
              <a:t>Maslach,C</a:t>
            </a:r>
            <a:r>
              <a:rPr lang="en-US" sz="1300" dirty="0"/>
              <a:t>.(1982). </a:t>
            </a:r>
            <a:r>
              <a:rPr lang="en-US" sz="1300" i="1" dirty="0"/>
              <a:t>Burnout-The cost of caring. Englewood </a:t>
            </a:r>
            <a:r>
              <a:rPr lang="en-US" sz="1300" i="1" dirty="0" err="1"/>
              <a:t>Cliffs,NJ</a:t>
            </a:r>
            <a:r>
              <a:rPr lang="en-US" sz="1300" i="1" dirty="0"/>
              <a:t>: </a:t>
            </a:r>
            <a:r>
              <a:rPr lang="en-US" sz="1300" dirty="0"/>
              <a:t>Spectrum</a:t>
            </a:r>
            <a:endParaRPr lang="nb-NO" sz="1300" dirty="0"/>
          </a:p>
          <a:p>
            <a:endParaRPr lang="nb-NO" sz="3600" dirty="0"/>
          </a:p>
          <a:p>
            <a:pPr marL="0" indent="0">
              <a:buNone/>
            </a:pPr>
            <a:endParaRPr lang="nn-NO" sz="3600" dirty="0" smtClean="0"/>
          </a:p>
          <a:p>
            <a:pPr marL="0" indent="0">
              <a:buNone/>
            </a:pPr>
            <a:endParaRPr lang="nn-NO" sz="3600" dirty="0" smtClean="0"/>
          </a:p>
          <a:p>
            <a:pPr marL="0" indent="0">
              <a:buNone/>
            </a:pPr>
            <a:endParaRPr lang="nn-NO" sz="4000" dirty="0"/>
          </a:p>
        </p:txBody>
      </p:sp>
    </p:spTree>
    <p:extLst>
      <p:ext uri="{BB962C8B-B14F-4D97-AF65-F5344CB8AC3E}">
        <p14:creationId xmlns:p14="http://schemas.microsoft.com/office/powerpoint/2010/main" val="27012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664"/>
            <a:ext cx="5970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l høyre 1"/>
          <p:cNvSpPr/>
          <p:nvPr/>
        </p:nvSpPr>
        <p:spPr>
          <a:xfrm rot="7962904">
            <a:off x="5835208" y="3236453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5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      </a:t>
            </a:r>
            <a:r>
              <a:rPr lang="nb-NO" dirty="0" err="1" smtClean="0"/>
              <a:t>Compassion</a:t>
            </a:r>
            <a:r>
              <a:rPr lang="nb-NO" dirty="0" smtClean="0"/>
              <a:t> </a:t>
            </a:r>
            <a:r>
              <a:rPr lang="nb-NO" dirty="0" err="1" smtClean="0"/>
              <a:t>fatigue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              </a:t>
            </a:r>
            <a:r>
              <a:rPr lang="nb-NO" sz="3100" dirty="0" smtClean="0"/>
              <a:t>Medkjensle trøttleik</a:t>
            </a: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Utviklar</a:t>
            </a:r>
            <a:r>
              <a:rPr lang="nb-NO" dirty="0" smtClean="0"/>
              <a:t> seg vanligvis hos omsorgsfulle fagfolk</a:t>
            </a:r>
          </a:p>
          <a:p>
            <a:r>
              <a:rPr lang="nb-NO" dirty="0" err="1" smtClean="0"/>
              <a:t>Absorberar</a:t>
            </a:r>
            <a:r>
              <a:rPr lang="nb-NO" dirty="0" smtClean="0"/>
              <a:t> traumatisk stress </a:t>
            </a:r>
            <a:r>
              <a:rPr lang="nb-NO" dirty="0" err="1" smtClean="0"/>
              <a:t>frå</a:t>
            </a:r>
            <a:r>
              <a:rPr lang="nb-NO" dirty="0" smtClean="0"/>
              <a:t> den </a:t>
            </a:r>
            <a:r>
              <a:rPr lang="nb-NO" dirty="0" err="1" smtClean="0"/>
              <a:t>ein</a:t>
            </a:r>
            <a:r>
              <a:rPr lang="nb-NO" dirty="0" smtClean="0"/>
              <a:t> gjev hjelp</a:t>
            </a:r>
          </a:p>
          <a:p>
            <a:r>
              <a:rPr lang="nb-NO" dirty="0" err="1" smtClean="0"/>
              <a:t>Hjelparar</a:t>
            </a:r>
            <a:r>
              <a:rPr lang="nb-NO" dirty="0" smtClean="0"/>
              <a:t> i «frontlinja» (First </a:t>
            </a:r>
            <a:r>
              <a:rPr lang="nb-NO" dirty="0" err="1" smtClean="0"/>
              <a:t>responders</a:t>
            </a:r>
            <a:r>
              <a:rPr lang="nb-NO" dirty="0" smtClean="0"/>
              <a:t>)</a:t>
            </a:r>
          </a:p>
          <a:p>
            <a:r>
              <a:rPr lang="nb-NO" dirty="0" smtClean="0"/>
              <a:t>Brannmenn, politi, ambulanse og militære </a:t>
            </a:r>
          </a:p>
          <a:p>
            <a:pPr marL="0" indent="0">
              <a:buNone/>
            </a:pPr>
            <a:r>
              <a:rPr lang="nb-NO" sz="1800" dirty="0" smtClean="0"/>
              <a:t>     (ofte etablerte støtteordninger)</a:t>
            </a:r>
          </a:p>
          <a:p>
            <a:r>
              <a:rPr lang="nb-NO" dirty="0" err="1" smtClean="0"/>
              <a:t>Sjukepleiarar</a:t>
            </a:r>
            <a:r>
              <a:rPr lang="nb-NO" dirty="0" smtClean="0"/>
              <a:t> og andre </a:t>
            </a:r>
            <a:r>
              <a:rPr lang="nb-NO" dirty="0" err="1" smtClean="0"/>
              <a:t>pleiarar</a:t>
            </a:r>
            <a:r>
              <a:rPr lang="nb-NO" dirty="0" smtClean="0"/>
              <a:t> er også i «frontlinja», men har </a:t>
            </a:r>
            <a:r>
              <a:rPr lang="nb-NO" dirty="0" err="1" smtClean="0"/>
              <a:t>sjeldnare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formelt og systematisk </a:t>
            </a:r>
            <a:r>
              <a:rPr lang="nb-NO" dirty="0" err="1" smtClean="0"/>
              <a:t>støtteapperat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23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err="1" smtClean="0"/>
              <a:t>Korleis</a:t>
            </a:r>
            <a:r>
              <a:rPr lang="nb-NO" sz="3600" dirty="0" smtClean="0"/>
              <a:t> kan vi som </a:t>
            </a:r>
            <a:r>
              <a:rPr lang="nb-NO" sz="3600" dirty="0" err="1" smtClean="0"/>
              <a:t>hjelparar</a:t>
            </a:r>
            <a:r>
              <a:rPr lang="nb-NO" sz="3600" dirty="0" smtClean="0"/>
              <a:t> bli </a:t>
            </a:r>
            <a:r>
              <a:rPr lang="nb-NO" sz="3600" dirty="0" err="1" smtClean="0"/>
              <a:t>påverka</a:t>
            </a:r>
            <a:r>
              <a:rPr lang="nb-NO" sz="3600" dirty="0" smtClean="0"/>
              <a:t> av jobben vår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err="1" smtClean="0"/>
              <a:t>Korleis</a:t>
            </a:r>
            <a:r>
              <a:rPr lang="nb-NO" sz="3600" dirty="0" smtClean="0"/>
              <a:t> kan vi </a:t>
            </a:r>
            <a:r>
              <a:rPr lang="nb-NO" sz="3600" dirty="0" err="1" smtClean="0"/>
              <a:t>førebygge</a:t>
            </a:r>
            <a:r>
              <a:rPr lang="nb-NO" sz="3600" dirty="0" smtClean="0"/>
              <a:t> og forhindre at vi blir rysta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Teori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Forsking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Eigne </a:t>
            </a:r>
            <a:r>
              <a:rPr lang="nb-NO" sz="3600" dirty="0" err="1" smtClean="0"/>
              <a:t>erfaringar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542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</a:t>
            </a:r>
            <a:br>
              <a:rPr lang="nb-NO" dirty="0" smtClean="0"/>
            </a:br>
            <a:r>
              <a:rPr lang="nb-NO" dirty="0" smtClean="0"/>
              <a:t>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     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    </a:t>
            </a:r>
            <a:br>
              <a:rPr lang="nb-NO" dirty="0" smtClean="0"/>
            </a:br>
            <a:r>
              <a:rPr lang="nb-NO" dirty="0" smtClean="0"/>
              <a:t>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    Medkjensle-trøttleik </a:t>
            </a:r>
            <a:br>
              <a:rPr lang="nb-NO" dirty="0" smtClean="0"/>
            </a:br>
            <a:r>
              <a:rPr lang="nb-NO" dirty="0" smtClean="0"/>
              <a:t>                </a:t>
            </a:r>
            <a:r>
              <a:rPr lang="nb-NO" sz="4000" dirty="0" err="1" smtClean="0"/>
              <a:t>Compassion</a:t>
            </a:r>
            <a:r>
              <a:rPr lang="nb-NO" sz="4000" dirty="0" smtClean="0"/>
              <a:t> </a:t>
            </a:r>
            <a:r>
              <a:rPr lang="nb-NO" sz="4000" dirty="0" err="1" smtClean="0"/>
              <a:t>fatigue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Oppstår i omsorga for </a:t>
            </a:r>
            <a:r>
              <a:rPr lang="nb-NO" sz="3600" dirty="0" err="1" smtClean="0"/>
              <a:t>personar</a:t>
            </a:r>
            <a:r>
              <a:rPr lang="nb-NO" sz="3600" dirty="0"/>
              <a:t> </a:t>
            </a:r>
            <a:r>
              <a:rPr lang="nb-NO" sz="3600" dirty="0" smtClean="0"/>
              <a:t>som </a:t>
            </a:r>
            <a:r>
              <a:rPr lang="nb-NO" sz="3600" dirty="0" err="1" smtClean="0"/>
              <a:t>anten</a:t>
            </a:r>
            <a:r>
              <a:rPr lang="nb-NO" sz="3600" dirty="0" smtClean="0"/>
              <a:t> opplever sjukdom eller har hatt </a:t>
            </a:r>
            <a:r>
              <a:rPr lang="nb-NO" sz="3600" dirty="0" err="1" smtClean="0"/>
              <a:t>eit</a:t>
            </a:r>
            <a:r>
              <a:rPr lang="nb-NO" sz="3600" dirty="0" smtClean="0"/>
              <a:t> traume</a:t>
            </a:r>
          </a:p>
          <a:p>
            <a:r>
              <a:rPr lang="nb-NO" sz="3600" dirty="0" err="1" smtClean="0"/>
              <a:t>Lidingane</a:t>
            </a:r>
            <a:r>
              <a:rPr lang="nb-NO" sz="3600" dirty="0" smtClean="0"/>
              <a:t> «</a:t>
            </a:r>
            <a:r>
              <a:rPr lang="nb-NO" sz="3600" dirty="0" err="1" smtClean="0"/>
              <a:t>smittar</a:t>
            </a:r>
            <a:r>
              <a:rPr lang="nb-NO" sz="3600" dirty="0" smtClean="0"/>
              <a:t>» over på </a:t>
            </a:r>
            <a:r>
              <a:rPr lang="nb-NO" sz="3600" dirty="0" err="1" smtClean="0"/>
              <a:t>hjelparen</a:t>
            </a:r>
            <a:endParaRPr lang="nb-NO" sz="3600" dirty="0" smtClean="0"/>
          </a:p>
          <a:p>
            <a:r>
              <a:rPr lang="nb-NO" sz="3600" dirty="0" smtClean="0"/>
              <a:t>Oppstår brått og ofte </a:t>
            </a:r>
            <a:r>
              <a:rPr lang="nb-NO" sz="3600" dirty="0" err="1" smtClean="0"/>
              <a:t>utan</a:t>
            </a:r>
            <a:r>
              <a:rPr lang="nb-NO" sz="3600" dirty="0" smtClean="0"/>
              <a:t> forvarsel</a:t>
            </a:r>
          </a:p>
          <a:p>
            <a:r>
              <a:rPr lang="nb-NO" sz="3600" dirty="0"/>
              <a:t>Kjensla av å ha «A </a:t>
            </a:r>
            <a:r>
              <a:rPr lang="nb-NO" sz="3600" dirty="0" err="1"/>
              <a:t>heavy</a:t>
            </a:r>
            <a:r>
              <a:rPr lang="nb-NO" sz="3600" dirty="0"/>
              <a:t> </a:t>
            </a:r>
            <a:r>
              <a:rPr lang="nb-NO" sz="3600" dirty="0" err="1"/>
              <a:t>heart</a:t>
            </a:r>
            <a:r>
              <a:rPr lang="nb-NO" sz="3600" dirty="0"/>
              <a:t>»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7423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</a:t>
            </a:r>
            <a:r>
              <a:rPr lang="nb-NO" dirty="0" err="1" smtClean="0"/>
              <a:t>Compassion</a:t>
            </a:r>
            <a:r>
              <a:rPr lang="nb-NO" dirty="0" smtClean="0"/>
              <a:t> </a:t>
            </a:r>
            <a:r>
              <a:rPr lang="nb-NO" dirty="0" err="1" smtClean="0"/>
              <a:t>fatigue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 </a:t>
            </a:r>
            <a:r>
              <a:rPr lang="nb-NO" sz="3100" dirty="0" smtClean="0"/>
              <a:t>Medkjensle-trøttleik </a:t>
            </a: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Psykisk utmatting</a:t>
            </a:r>
          </a:p>
          <a:p>
            <a:r>
              <a:rPr lang="nb-NO" sz="3600" dirty="0" smtClean="0"/>
              <a:t>Når medkjensle gjev:</a:t>
            </a:r>
          </a:p>
          <a:p>
            <a:pPr marL="0" indent="0">
              <a:buNone/>
            </a:pPr>
            <a:endParaRPr lang="nb-NO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 ubehag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dirty="0" smtClean="0"/>
              <a:t>stress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 trøttleik (</a:t>
            </a:r>
            <a:r>
              <a:rPr lang="nb-NO" sz="1800" dirty="0" err="1" smtClean="0"/>
              <a:t>Compassion</a:t>
            </a:r>
            <a:r>
              <a:rPr lang="nb-NO" sz="1800" dirty="0" smtClean="0"/>
              <a:t> </a:t>
            </a:r>
            <a:r>
              <a:rPr lang="nb-NO" sz="1800" dirty="0" err="1" smtClean="0"/>
              <a:t>fatigue</a:t>
            </a:r>
            <a:r>
              <a:rPr lang="nb-NO" dirty="0" smtClean="0"/>
              <a:t>)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8" name="Picture 4" descr="C:\Users\krva1792\AppData\Local\Microsoft\Windows\Temporary Internet Files\Content.IE5\P8TQBHWX\shutterstock_17771629_crop380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335762" cy="24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C:\Users\krva1792\AppData\Local\Microsoft\Windows\Temporary Internet Files\Content.IE5\NGVQGS2P\Thoma_Lonelines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9" y="1935163"/>
            <a:ext cx="548310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va1792\AppData\Local\Microsoft\Windows\Temporary Internet Files\Content.IE5\NGVQGS2P\Thoma_Lonelin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" y="0"/>
            <a:ext cx="8566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va1792\AppData\Local\Microsoft\Windows\Temporary Internet Files\Content.IE5\9DAQV5HB\lonely_boy_by_andreasj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882650"/>
            <a:ext cx="7670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rva1792\AppData\Local\Microsoft\Windows\Temporary Internet Files\Content.IE5\9DAQV5HB\lonely_boy_by_andreasj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882650"/>
            <a:ext cx="7670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88637" y="251356"/>
            <a:ext cx="938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                   Sorg på pasienthotellet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733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Symptom på </a:t>
            </a:r>
            <a:r>
              <a:rPr lang="nb-NO" dirty="0" err="1" smtClean="0"/>
              <a:t>compassion-fatigue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Kan framleis </a:t>
            </a:r>
            <a:r>
              <a:rPr lang="nb-NO" dirty="0" err="1" smtClean="0"/>
              <a:t>vere</a:t>
            </a:r>
            <a:r>
              <a:rPr lang="nb-NO" dirty="0" smtClean="0"/>
              <a:t> engasjert og </a:t>
            </a:r>
            <a:r>
              <a:rPr lang="nb-NO" dirty="0" err="1" smtClean="0"/>
              <a:t>involere</a:t>
            </a:r>
            <a:r>
              <a:rPr lang="nb-NO" dirty="0" smtClean="0"/>
              <a:t> seg i </a:t>
            </a:r>
            <a:r>
              <a:rPr lang="nb-NO" dirty="0" err="1" smtClean="0"/>
              <a:t>pasientar</a:t>
            </a:r>
            <a:r>
              <a:rPr lang="nb-NO" dirty="0" smtClean="0"/>
              <a:t>, men i mindre grad</a:t>
            </a:r>
          </a:p>
          <a:p>
            <a:r>
              <a:rPr lang="nb-NO" dirty="0" smtClean="0"/>
              <a:t>Hyperaktivitet</a:t>
            </a:r>
          </a:p>
          <a:p>
            <a:r>
              <a:rPr lang="nb-NO" dirty="0" err="1" smtClean="0"/>
              <a:t>Dårleg</a:t>
            </a:r>
            <a:r>
              <a:rPr lang="nb-NO" dirty="0" smtClean="0"/>
              <a:t> søvn</a:t>
            </a:r>
          </a:p>
          <a:p>
            <a:r>
              <a:rPr lang="nb-NO" dirty="0" smtClean="0"/>
              <a:t>Svekka konsentrasjon</a:t>
            </a:r>
          </a:p>
          <a:p>
            <a:r>
              <a:rPr lang="nb-NO" dirty="0" smtClean="0"/>
              <a:t>Mangel på energi</a:t>
            </a:r>
          </a:p>
          <a:p>
            <a:r>
              <a:rPr lang="nb-NO" dirty="0" smtClean="0"/>
              <a:t>Irritabel</a:t>
            </a:r>
          </a:p>
          <a:p>
            <a:r>
              <a:rPr lang="nb-NO" dirty="0" smtClean="0"/>
              <a:t>Kan få utbrudd av sinne (eksplodere)</a:t>
            </a:r>
          </a:p>
          <a:p>
            <a:r>
              <a:rPr lang="nb-NO" dirty="0" smtClean="0"/>
              <a:t>Unngåelse « </a:t>
            </a:r>
            <a:r>
              <a:rPr lang="nb-NO" dirty="0" err="1" smtClean="0"/>
              <a:t>ønskjer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å ha den pasienten»</a:t>
            </a:r>
          </a:p>
          <a:p>
            <a:r>
              <a:rPr lang="nb-NO" dirty="0" smtClean="0"/>
              <a:t>Unngår </a:t>
            </a:r>
            <a:r>
              <a:rPr lang="nb-NO" dirty="0" err="1" smtClean="0"/>
              <a:t>vanskelege</a:t>
            </a:r>
            <a:r>
              <a:rPr lang="nb-NO" dirty="0" smtClean="0"/>
              <a:t> tema</a:t>
            </a:r>
          </a:p>
          <a:p>
            <a:r>
              <a:rPr lang="nb-NO" dirty="0" err="1" smtClean="0"/>
              <a:t>Påtrengjande</a:t>
            </a:r>
            <a:r>
              <a:rPr lang="nb-NO" dirty="0" smtClean="0"/>
              <a:t> </a:t>
            </a:r>
            <a:r>
              <a:rPr lang="nb-NO" dirty="0" err="1" smtClean="0"/>
              <a:t>tankar</a:t>
            </a:r>
            <a:r>
              <a:rPr lang="nb-NO" dirty="0" smtClean="0"/>
              <a:t> og drømmer om </a:t>
            </a:r>
            <a:r>
              <a:rPr lang="nb-NO" dirty="0" err="1" smtClean="0"/>
              <a:t>krevande</a:t>
            </a:r>
            <a:r>
              <a:rPr lang="nb-NO" dirty="0" smtClean="0"/>
              <a:t> </a:t>
            </a:r>
            <a:r>
              <a:rPr lang="nb-NO" dirty="0" err="1" smtClean="0"/>
              <a:t>situasjonar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jobb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0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</a:t>
            </a:r>
            <a:r>
              <a:rPr lang="nb-NO" dirty="0" err="1" smtClean="0"/>
              <a:t>Risikofaktorar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Er det </a:t>
            </a:r>
            <a:r>
              <a:rPr lang="nb-NO" dirty="0" err="1" smtClean="0"/>
              <a:t>nokon</a:t>
            </a:r>
            <a:r>
              <a:rPr lang="nb-NO" dirty="0" smtClean="0"/>
              <a:t> profesjonelle som er </a:t>
            </a:r>
            <a:r>
              <a:rPr lang="nb-NO" dirty="0" err="1" smtClean="0"/>
              <a:t>meir</a:t>
            </a:r>
            <a:r>
              <a:rPr lang="nb-NO" dirty="0" smtClean="0"/>
              <a:t> sårbare enn andre ?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Er det </a:t>
            </a:r>
            <a:r>
              <a:rPr lang="nb-NO" dirty="0" err="1" smtClean="0"/>
              <a:t>periodar</a:t>
            </a:r>
            <a:r>
              <a:rPr lang="nb-NO" dirty="0" smtClean="0"/>
              <a:t> i livet då </a:t>
            </a:r>
            <a:r>
              <a:rPr lang="nb-NO" dirty="0" err="1" smtClean="0"/>
              <a:t>ein</a:t>
            </a:r>
            <a:r>
              <a:rPr lang="nb-NO" dirty="0" smtClean="0"/>
              <a:t> er </a:t>
            </a:r>
            <a:r>
              <a:rPr lang="nb-NO" dirty="0" err="1" smtClean="0"/>
              <a:t>meir</a:t>
            </a:r>
            <a:r>
              <a:rPr lang="nb-NO" dirty="0" smtClean="0"/>
              <a:t> sårbar enn andre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            </a:t>
            </a:r>
            <a:r>
              <a:rPr lang="nb-NO" sz="4400" dirty="0" err="1" smtClean="0"/>
              <a:t>Risikofaktorar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                               Ung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Å </a:t>
            </a:r>
            <a:r>
              <a:rPr lang="nb-NO" dirty="0" err="1" smtClean="0"/>
              <a:t>vere</a:t>
            </a:r>
            <a:r>
              <a:rPr lang="nb-NO" dirty="0" smtClean="0"/>
              <a:t> ung og uerfaren, </a:t>
            </a:r>
            <a:r>
              <a:rPr lang="nb-NO" dirty="0" err="1" smtClean="0"/>
              <a:t>utan</a:t>
            </a:r>
            <a:r>
              <a:rPr lang="nb-NO" dirty="0" smtClean="0"/>
              <a:t> å ha opplevd </a:t>
            </a:r>
            <a:r>
              <a:rPr lang="nb-NO" dirty="0" err="1" smtClean="0"/>
              <a:t>livkriser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Lite mestringsstrategi og forsvarsverk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Men, unge kan og ha livserfaring…gjennom  oppvekst (kriser og motgang)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err="1" smtClean="0"/>
              <a:t>meir</a:t>
            </a:r>
            <a:r>
              <a:rPr lang="nb-NO" dirty="0" smtClean="0"/>
              <a:t> rusta då.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3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            </a:t>
            </a:r>
            <a:r>
              <a:rPr lang="nb-NO" sz="4400" dirty="0" err="1" smtClean="0"/>
              <a:t>Risikofaktorar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                           Erfaren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Eldre og erfarne kan ha problem med å innrømme eigne </a:t>
            </a:r>
            <a:r>
              <a:rPr lang="nb-NO" dirty="0" err="1" smtClean="0"/>
              <a:t>rystingar</a:t>
            </a:r>
            <a:r>
              <a:rPr lang="nb-NO" dirty="0" smtClean="0"/>
              <a:t> overfor kollega.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Dette skal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meistre</a:t>
            </a:r>
            <a:r>
              <a:rPr lang="nb-NO" dirty="0" smtClean="0"/>
              <a:t>, jo eldre, desto betre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Profesjonelt image – større </a:t>
            </a:r>
            <a:r>
              <a:rPr lang="nb-NO" dirty="0" err="1" smtClean="0"/>
              <a:t>forventingar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seg </a:t>
            </a:r>
            <a:r>
              <a:rPr lang="nb-NO" dirty="0" err="1" smtClean="0"/>
              <a:t>sjølv</a:t>
            </a:r>
            <a:r>
              <a:rPr lang="nb-NO" dirty="0" smtClean="0"/>
              <a:t> og andre (</a:t>
            </a:r>
            <a:r>
              <a:rPr lang="nb-NO" dirty="0" err="1" smtClean="0"/>
              <a:t>samalikna</a:t>
            </a:r>
            <a:r>
              <a:rPr lang="nb-NO" dirty="0" smtClean="0"/>
              <a:t> med </a:t>
            </a:r>
            <a:r>
              <a:rPr lang="nb-NO" dirty="0" err="1" smtClean="0"/>
              <a:t>dei</a:t>
            </a:r>
            <a:r>
              <a:rPr lang="nb-NO" dirty="0" smtClean="0"/>
              <a:t> yngre)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sz="1900" dirty="0" smtClean="0"/>
              <a:t>Studie: 153 </a:t>
            </a:r>
            <a:r>
              <a:rPr lang="nb-NO" sz="1900" dirty="0" err="1" smtClean="0"/>
              <a:t>kreftsjukepleiarar</a:t>
            </a:r>
            <a:r>
              <a:rPr lang="nb-NO" sz="1900" dirty="0" smtClean="0"/>
              <a:t> ved </a:t>
            </a:r>
            <a:r>
              <a:rPr lang="nb-NO" sz="1900" dirty="0" err="1" smtClean="0"/>
              <a:t>eit</a:t>
            </a:r>
            <a:r>
              <a:rPr lang="nb-NO" sz="1900" dirty="0" smtClean="0"/>
              <a:t> </a:t>
            </a:r>
            <a:r>
              <a:rPr lang="nb-NO" sz="1900" dirty="0" err="1" smtClean="0"/>
              <a:t>kreftsenter</a:t>
            </a:r>
            <a:r>
              <a:rPr lang="nb-NO" sz="1900" dirty="0" smtClean="0"/>
              <a:t> i USA. Dei med 11-20 års erfaring hadde </a:t>
            </a:r>
            <a:r>
              <a:rPr lang="nb-NO" sz="1900" dirty="0" err="1" smtClean="0"/>
              <a:t>høgast</a:t>
            </a:r>
            <a:r>
              <a:rPr lang="nb-NO" sz="1900" dirty="0" smtClean="0"/>
              <a:t> score for </a:t>
            </a:r>
            <a:r>
              <a:rPr lang="nb-NO" sz="1900" dirty="0" err="1" smtClean="0"/>
              <a:t>compassion</a:t>
            </a:r>
            <a:r>
              <a:rPr lang="nb-NO" sz="1900" dirty="0" smtClean="0"/>
              <a:t> </a:t>
            </a:r>
            <a:r>
              <a:rPr lang="nb-NO" sz="1900" dirty="0" err="1" smtClean="0"/>
              <a:t>satisfaction</a:t>
            </a:r>
            <a:r>
              <a:rPr lang="nb-NO" sz="1900" dirty="0" smtClean="0"/>
              <a:t>, </a:t>
            </a:r>
            <a:r>
              <a:rPr lang="nb-NO" sz="1900" dirty="0" err="1" smtClean="0"/>
              <a:t>compassion</a:t>
            </a:r>
            <a:r>
              <a:rPr lang="nb-NO" sz="1900" dirty="0" smtClean="0"/>
              <a:t> </a:t>
            </a:r>
            <a:r>
              <a:rPr lang="nb-NO" sz="1900" dirty="0" err="1" smtClean="0"/>
              <a:t>fatigue</a:t>
            </a:r>
            <a:r>
              <a:rPr lang="nb-NO" sz="1900" dirty="0" smtClean="0"/>
              <a:t> og </a:t>
            </a:r>
            <a:r>
              <a:rPr lang="nb-NO" sz="1900" dirty="0" err="1" smtClean="0"/>
              <a:t>burnout</a:t>
            </a:r>
            <a:r>
              <a:rPr lang="nb-NO" sz="1900" dirty="0" smtClean="0"/>
              <a:t> </a:t>
            </a:r>
            <a:r>
              <a:rPr lang="nb-NO" sz="1200" dirty="0" smtClean="0"/>
              <a:t>Potter, P., </a:t>
            </a:r>
            <a:r>
              <a:rPr lang="nb-NO" sz="1200" dirty="0" err="1" smtClean="0"/>
              <a:t>Deshields</a:t>
            </a:r>
            <a:r>
              <a:rPr lang="nb-NO" sz="1200" dirty="0" smtClean="0"/>
              <a:t>, T., </a:t>
            </a:r>
            <a:r>
              <a:rPr lang="nb-NO" sz="1200" dirty="0" err="1" smtClean="0"/>
              <a:t>Divanbeigi</a:t>
            </a:r>
            <a:r>
              <a:rPr lang="nb-NO" sz="1200" dirty="0" smtClean="0"/>
              <a:t>, J., Berger, J., </a:t>
            </a:r>
            <a:r>
              <a:rPr lang="nb-NO" sz="1200" dirty="0" err="1" smtClean="0"/>
              <a:t>Cipriano</a:t>
            </a:r>
            <a:r>
              <a:rPr lang="nb-NO" sz="1200" dirty="0" smtClean="0"/>
              <a:t>, D., </a:t>
            </a:r>
            <a:r>
              <a:rPr lang="nb-NO" sz="1200" dirty="0" err="1" smtClean="0"/>
              <a:t>Norris</a:t>
            </a:r>
            <a:r>
              <a:rPr lang="nb-NO" sz="1200" dirty="0" smtClean="0"/>
              <a:t>, L., &amp; Olsen, S. (2010). </a:t>
            </a:r>
            <a:r>
              <a:rPr lang="nb-NO" sz="1200" dirty="0" err="1" smtClean="0"/>
              <a:t>Compassion</a:t>
            </a:r>
            <a:r>
              <a:rPr lang="nb-NO" sz="1200" dirty="0" smtClean="0"/>
              <a:t> </a:t>
            </a:r>
            <a:r>
              <a:rPr lang="nb-NO" sz="1200" dirty="0" err="1" smtClean="0"/>
              <a:t>fatigue</a:t>
            </a:r>
            <a:r>
              <a:rPr lang="nb-NO" sz="1200" dirty="0" smtClean="0"/>
              <a:t> and </a:t>
            </a:r>
            <a:r>
              <a:rPr lang="nb-NO" sz="1200" dirty="0" err="1" smtClean="0"/>
              <a:t>burnout</a:t>
            </a:r>
            <a:r>
              <a:rPr lang="nb-NO" sz="1200" dirty="0" smtClean="0"/>
              <a:t>: </a:t>
            </a:r>
            <a:r>
              <a:rPr lang="nb-NO" sz="1200" dirty="0" err="1" smtClean="0"/>
              <a:t>prevalence</a:t>
            </a:r>
            <a:r>
              <a:rPr lang="nb-NO" sz="1200" dirty="0" smtClean="0"/>
              <a:t> </a:t>
            </a:r>
            <a:r>
              <a:rPr lang="nb-NO" sz="1200" dirty="0" err="1" smtClean="0"/>
              <a:t>among</a:t>
            </a:r>
            <a:r>
              <a:rPr lang="nb-NO" sz="1200" dirty="0" smtClean="0"/>
              <a:t> </a:t>
            </a:r>
            <a:r>
              <a:rPr lang="nb-NO" sz="1200" dirty="0" err="1" smtClean="0"/>
              <a:t>oncology</a:t>
            </a:r>
            <a:r>
              <a:rPr lang="nb-NO" sz="1200" dirty="0" smtClean="0"/>
              <a:t> </a:t>
            </a:r>
            <a:r>
              <a:rPr lang="nb-NO" sz="1200" dirty="0" err="1" smtClean="0"/>
              <a:t>nurses</a:t>
            </a:r>
            <a:r>
              <a:rPr lang="nb-NO" sz="1200" dirty="0" smtClean="0"/>
              <a:t>. </a:t>
            </a:r>
            <a:r>
              <a:rPr lang="en-US" sz="1200" i="1" dirty="0" smtClean="0"/>
              <a:t>Clinical journal of oncology nursing, 14</a:t>
            </a:r>
            <a:r>
              <a:rPr lang="en-US" sz="1200" dirty="0" smtClean="0"/>
              <a:t>(5), E56.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10.1188/10.CJON.E56-E62</a:t>
            </a:r>
          </a:p>
          <a:p>
            <a:endParaRPr lang="nb-NO" sz="1900" i="1" dirty="0"/>
          </a:p>
        </p:txBody>
      </p:sp>
    </p:spTree>
    <p:extLst>
      <p:ext uri="{BB962C8B-B14F-4D97-AF65-F5344CB8AC3E}">
        <p14:creationId xmlns:p14="http://schemas.microsoft.com/office/powerpoint/2010/main" val="432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                </a:t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</a:t>
            </a:r>
            <a:br>
              <a:rPr lang="nb-NO" dirty="0" smtClean="0"/>
            </a:br>
            <a:r>
              <a:rPr lang="nb-NO" dirty="0" smtClean="0"/>
              <a:t>             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             </a:t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   </a:t>
            </a:r>
            <a:r>
              <a:rPr lang="nb-NO" sz="2800" dirty="0" smtClean="0"/>
              <a:t>Faglig kompetanse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Manglande</a:t>
            </a:r>
            <a:r>
              <a:rPr lang="nb-NO" dirty="0" smtClean="0"/>
              <a:t> kompetanse på krise, sorg, tap og traumer</a:t>
            </a:r>
          </a:p>
          <a:p>
            <a:endParaRPr lang="nb-NO" dirty="0"/>
          </a:p>
          <a:p>
            <a:r>
              <a:rPr lang="nb-NO" dirty="0" err="1" smtClean="0"/>
              <a:t>Manglande</a:t>
            </a:r>
            <a:r>
              <a:rPr lang="nb-NO" dirty="0" smtClean="0"/>
              <a:t> kompetanse </a:t>
            </a:r>
            <a:r>
              <a:rPr lang="nb-NO" dirty="0" err="1" smtClean="0"/>
              <a:t>innan</a:t>
            </a:r>
            <a:r>
              <a:rPr lang="nb-NO" dirty="0" smtClean="0"/>
              <a:t> kommunikasjon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Manglande</a:t>
            </a:r>
            <a:r>
              <a:rPr lang="nb-NO" dirty="0" smtClean="0"/>
              <a:t> </a:t>
            </a:r>
            <a:r>
              <a:rPr lang="nb-NO" dirty="0" err="1" smtClean="0"/>
              <a:t>reiskap</a:t>
            </a:r>
            <a:r>
              <a:rPr lang="nb-NO" dirty="0" smtClean="0"/>
              <a:t> til å bearbeide eigne kjensler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Manglande</a:t>
            </a:r>
            <a:r>
              <a:rPr lang="nb-NO" dirty="0" smtClean="0"/>
              <a:t> </a:t>
            </a:r>
            <a:r>
              <a:rPr lang="nb-NO" dirty="0" err="1" smtClean="0"/>
              <a:t>reiskap</a:t>
            </a:r>
            <a:r>
              <a:rPr lang="nb-NO" dirty="0" smtClean="0"/>
              <a:t> til «</a:t>
            </a:r>
            <a:r>
              <a:rPr lang="nb-NO" dirty="0" err="1" smtClean="0"/>
              <a:t>sjølvmerksemd</a:t>
            </a:r>
            <a:r>
              <a:rPr lang="nb-NO" dirty="0" smtClean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2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</a:t>
            </a:r>
            <a:r>
              <a:rPr lang="nb-NO" sz="4000" dirty="0" smtClean="0"/>
              <a:t>Sosialt nettverk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nb-NO" dirty="0" smtClean="0"/>
              <a:t>Lite nettverk kan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risiko. Liten distraksjon.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Belastning </a:t>
            </a:r>
            <a:r>
              <a:rPr lang="nb-NO" dirty="0" err="1" smtClean="0"/>
              <a:t>frå</a:t>
            </a:r>
            <a:r>
              <a:rPr lang="nb-NO" dirty="0" smtClean="0"/>
              <a:t> nettverket kan samtidig svekke </a:t>
            </a:r>
            <a:r>
              <a:rPr lang="nb-NO" dirty="0" err="1" smtClean="0"/>
              <a:t>robustheit</a:t>
            </a:r>
            <a:r>
              <a:rPr lang="nb-NO" dirty="0" smtClean="0"/>
              <a:t> overfor påverknad </a:t>
            </a:r>
            <a:r>
              <a:rPr lang="nb-NO" dirty="0" err="1" smtClean="0"/>
              <a:t>frå</a:t>
            </a:r>
            <a:r>
              <a:rPr lang="nb-NO" dirty="0" smtClean="0"/>
              <a:t> arbeidet</a:t>
            </a:r>
          </a:p>
          <a:p>
            <a:pPr marL="0" indent="0">
              <a:buNone/>
            </a:pPr>
            <a:r>
              <a:rPr lang="nb-NO" dirty="0" smtClean="0"/>
              <a:t>   (livskriser i familien eller hos venner)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4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6728" y="471344"/>
            <a:ext cx="8229600" cy="1143000"/>
          </a:xfrm>
        </p:spPr>
        <p:txBody>
          <a:bodyPr/>
          <a:lstStyle/>
          <a:p>
            <a:r>
              <a:rPr lang="nb-NO" dirty="0" smtClean="0"/>
              <a:t>                   Litteratur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698366" cy="3852000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</a:t>
            </a:r>
            <a:r>
              <a:rPr lang="nb-NO" dirty="0" err="1" smtClean="0"/>
              <a:t>Personligheit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b-NO" dirty="0" smtClean="0"/>
              <a:t>Lavt </a:t>
            </a:r>
            <a:r>
              <a:rPr lang="nb-NO" dirty="0" err="1" smtClean="0"/>
              <a:t>sjølvbilde</a:t>
            </a:r>
            <a:r>
              <a:rPr lang="nb-NO" dirty="0" smtClean="0"/>
              <a:t> kan føre til </a:t>
            </a:r>
            <a:r>
              <a:rPr lang="nb-NO" dirty="0" err="1" smtClean="0"/>
              <a:t>sårbarheit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Eigne </a:t>
            </a:r>
            <a:r>
              <a:rPr lang="nb-NO" dirty="0" err="1" smtClean="0"/>
              <a:t>ubearbbeidde</a:t>
            </a:r>
            <a:r>
              <a:rPr lang="nb-NO" dirty="0" smtClean="0"/>
              <a:t>  traumer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sårbar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Bearbeidde traumer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sterk (sterk empati)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05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</a:t>
            </a:r>
            <a:r>
              <a:rPr lang="nb-NO" dirty="0" smtClean="0"/>
              <a:t>             </a:t>
            </a:r>
            <a:r>
              <a:rPr lang="nb-NO" dirty="0" smtClean="0"/>
              <a:t>Eiga </a:t>
            </a:r>
            <a:r>
              <a:rPr lang="nb-NO" dirty="0" smtClean="0"/>
              <a:t>krise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Mange </a:t>
            </a:r>
            <a:r>
              <a:rPr lang="nb-NO" dirty="0" smtClean="0"/>
              <a:t>kan mestre jobben bra, trass </a:t>
            </a:r>
            <a:r>
              <a:rPr lang="nb-NO" dirty="0" err="1" smtClean="0"/>
              <a:t>personleg</a:t>
            </a:r>
            <a:r>
              <a:rPr lang="nb-NO" dirty="0" smtClean="0"/>
              <a:t> krise</a:t>
            </a:r>
          </a:p>
          <a:p>
            <a:pPr marL="0" indent="0">
              <a:buNone/>
            </a:pPr>
            <a:r>
              <a:rPr lang="nb-NO" dirty="0" smtClean="0"/>
              <a:t>   (jobben blir fristad og gjev </a:t>
            </a:r>
            <a:r>
              <a:rPr lang="nb-NO" dirty="0" err="1" smtClean="0"/>
              <a:t>meistring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 typeface="Arial" charset="0"/>
              <a:buChar char="•"/>
            </a:pPr>
            <a:r>
              <a:rPr lang="nb-NO" dirty="0" smtClean="0"/>
              <a:t>Eiga krise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ukonsentrert eller </a:t>
            </a:r>
            <a:r>
              <a:rPr lang="nb-NO" dirty="0" smtClean="0"/>
              <a:t>sårbar</a:t>
            </a:r>
          </a:p>
          <a:p>
            <a:pPr>
              <a:buFont typeface="Arial" charset="0"/>
              <a:buChar char="•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Eksempel: Mi erfaring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compassion</a:t>
            </a:r>
            <a:r>
              <a:rPr lang="nb-NO" dirty="0" smtClean="0"/>
              <a:t> </a:t>
            </a:r>
            <a:r>
              <a:rPr lang="nb-NO" dirty="0" err="1" smtClean="0"/>
              <a:t>fatigue</a:t>
            </a:r>
            <a:endParaRPr lang="nb-NO" dirty="0" smtClean="0"/>
          </a:p>
          <a:p>
            <a:pPr>
              <a:buFont typeface="Arial" charset="0"/>
              <a:buChar char="•"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322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r>
              <a:rPr lang="nb-NO" dirty="0" err="1" smtClean="0"/>
              <a:t>Korleis</a:t>
            </a:r>
            <a:r>
              <a:rPr lang="nb-NO" dirty="0" smtClean="0"/>
              <a:t> brenne og blomstre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Målet er å bli rørt,  </a:t>
            </a:r>
            <a:r>
              <a:rPr lang="nb-NO" dirty="0" err="1" smtClean="0"/>
              <a:t>ikkje</a:t>
            </a:r>
            <a:r>
              <a:rPr lang="nb-NO" dirty="0" smtClean="0"/>
              <a:t> ramma og rysta</a:t>
            </a:r>
          </a:p>
          <a:p>
            <a:r>
              <a:rPr lang="nb-NO" dirty="0" smtClean="0"/>
              <a:t>Å kunne la seg bevege, er ei forutsetning for empati</a:t>
            </a:r>
          </a:p>
          <a:p>
            <a:r>
              <a:rPr lang="nb-NO" dirty="0" smtClean="0"/>
              <a:t>Jordskjelvsikring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Det </a:t>
            </a:r>
            <a:r>
              <a:rPr lang="nb-NO" dirty="0" err="1" smtClean="0"/>
              <a:t>ein</a:t>
            </a:r>
            <a:r>
              <a:rPr lang="nb-NO" dirty="0" smtClean="0"/>
              <a:t> blir berørt av, må få avløp </a:t>
            </a:r>
            <a:r>
              <a:rPr lang="nb-NO" dirty="0" err="1" smtClean="0"/>
              <a:t>ein</a:t>
            </a:r>
            <a:r>
              <a:rPr lang="nb-NO" dirty="0" smtClean="0"/>
              <a:t> plass</a:t>
            </a:r>
          </a:p>
          <a:p>
            <a:r>
              <a:rPr lang="nb-NO" dirty="0" smtClean="0"/>
              <a:t>Enten til pasienten eller til kollegaer</a:t>
            </a:r>
            <a:endParaRPr lang="nb-NO" dirty="0"/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161839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r>
              <a:rPr lang="nb-NO" sz="3100" b="1" dirty="0" err="1" smtClean="0"/>
              <a:t>Korleis</a:t>
            </a:r>
            <a:r>
              <a:rPr lang="nb-NO" sz="3100" b="1" dirty="0" smtClean="0"/>
              <a:t> handtere fenomenet </a:t>
            </a:r>
            <a:r>
              <a:rPr lang="nb-NO" sz="3100" b="1" dirty="0" err="1" smtClean="0"/>
              <a:t>compassion</a:t>
            </a:r>
            <a:r>
              <a:rPr lang="nb-NO" sz="3100" b="1" dirty="0" smtClean="0"/>
              <a:t> </a:t>
            </a:r>
            <a:r>
              <a:rPr lang="nb-NO" sz="3100" b="1" dirty="0" err="1" smtClean="0"/>
              <a:t>fatigue</a:t>
            </a:r>
            <a:r>
              <a:rPr lang="nb-NO" sz="3100" b="1" dirty="0" smtClean="0"/>
              <a:t> ?</a:t>
            </a:r>
            <a:endParaRPr lang="nb-NO" sz="31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                           </a:t>
            </a:r>
            <a:r>
              <a:rPr lang="nb-NO" sz="3600" dirty="0" smtClean="0"/>
              <a:t>Første bud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dirty="0" smtClean="0"/>
              <a:t>Erkjenne at fenomenet </a:t>
            </a:r>
            <a:r>
              <a:rPr lang="nb-NO" dirty="0" err="1" smtClean="0"/>
              <a:t>compassion</a:t>
            </a:r>
            <a:r>
              <a:rPr lang="nb-NO" dirty="0" smtClean="0"/>
              <a:t> </a:t>
            </a:r>
            <a:r>
              <a:rPr lang="nb-NO" dirty="0" err="1" smtClean="0"/>
              <a:t>fatigue</a:t>
            </a:r>
            <a:r>
              <a:rPr lang="nb-NO" dirty="0" smtClean="0"/>
              <a:t> </a:t>
            </a:r>
            <a:r>
              <a:rPr lang="nb-NO" dirty="0" err="1" smtClean="0"/>
              <a:t>eksisterar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125" name="Picture 5" descr="C:\Users\krva1792\AppData\Local\Microsoft\Windows\Temporary Internet Files\Content.IE5\P8TQBHWX\Enfermera-voluntar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5976664" cy="2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rva1792\AppData\Local\Microsoft\Windows\Temporary Internet Files\Content.IE5\9DAQV5HB\Gänsen_sjö_2013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33"/>
            <a:ext cx="9144000" cy="66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3600" dirty="0" smtClean="0"/>
              <a:t>          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996952"/>
            <a:ext cx="8291264" cy="3096344"/>
          </a:xfrm>
          <a:noFill/>
        </p:spPr>
        <p:txBody>
          <a:bodyPr>
            <a:normAutofit/>
          </a:bodyPr>
          <a:lstStyle/>
          <a:p>
            <a:pPr algn="ctr"/>
            <a:endParaRPr lang="nb-NO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« Ei forventning om at vi </a:t>
            </a:r>
            <a:r>
              <a:rPr lang="nb-NO" dirty="0" err="1" smtClean="0">
                <a:solidFill>
                  <a:schemeClr val="bg1"/>
                </a:solidFill>
              </a:rPr>
              <a:t>dagleg</a:t>
            </a:r>
            <a:r>
              <a:rPr lang="nb-NO" dirty="0" smtClean="0">
                <a:solidFill>
                  <a:schemeClr val="bg1"/>
                </a:solidFill>
              </a:rPr>
              <a:t> kan </a:t>
            </a:r>
            <a:r>
              <a:rPr lang="nb-NO" dirty="0" err="1" smtClean="0">
                <a:solidFill>
                  <a:schemeClr val="bg1"/>
                </a:solidFill>
              </a:rPr>
              <a:t>vere</a:t>
            </a:r>
            <a:r>
              <a:rPr lang="nb-NO" dirty="0" smtClean="0">
                <a:solidFill>
                  <a:schemeClr val="bg1"/>
                </a:solidFill>
              </a:rPr>
              <a:t> midt i lidelse og tap og </a:t>
            </a:r>
            <a:r>
              <a:rPr lang="nb-NO" dirty="0" err="1" smtClean="0">
                <a:solidFill>
                  <a:schemeClr val="bg1"/>
                </a:solidFill>
              </a:rPr>
              <a:t>ikkje</a:t>
            </a:r>
            <a:r>
              <a:rPr lang="nb-NO" dirty="0" smtClean="0">
                <a:solidFill>
                  <a:schemeClr val="bg1"/>
                </a:solidFill>
              </a:rPr>
              <a:t> bli berørt av det er like urealistisk som å tru </a:t>
            </a:r>
            <a:r>
              <a:rPr lang="nb-NO" dirty="0" err="1" smtClean="0">
                <a:solidFill>
                  <a:schemeClr val="bg1"/>
                </a:solidFill>
              </a:rPr>
              <a:t>ein</a:t>
            </a:r>
            <a:r>
              <a:rPr lang="nb-NO" dirty="0" smtClean="0">
                <a:solidFill>
                  <a:schemeClr val="bg1"/>
                </a:solidFill>
              </a:rPr>
              <a:t> kan gå på vatnet </a:t>
            </a:r>
            <a:r>
              <a:rPr lang="nb-NO" dirty="0" err="1" smtClean="0">
                <a:solidFill>
                  <a:schemeClr val="bg1"/>
                </a:solidFill>
              </a:rPr>
              <a:t>utan</a:t>
            </a:r>
            <a:r>
              <a:rPr lang="nb-NO" dirty="0" smtClean="0">
                <a:solidFill>
                  <a:schemeClr val="bg1"/>
                </a:solidFill>
              </a:rPr>
              <a:t> å bli våt. Denne type fornekting er inga lita sak» (Remen,1996) 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(mi oversetting)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</a:t>
            </a:r>
            <a:r>
              <a:rPr lang="nb-NO" sz="6600" dirty="0" smtClean="0"/>
              <a:t>Tiltak </a:t>
            </a:r>
            <a:r>
              <a:rPr lang="nb-NO" sz="2000" dirty="0" smtClean="0"/>
              <a:t>(</a:t>
            </a:r>
            <a:r>
              <a:rPr lang="nb-NO" sz="2000" dirty="0" err="1" smtClean="0"/>
              <a:t>Boyle</a:t>
            </a:r>
            <a:r>
              <a:rPr lang="nb-NO" sz="2000" dirty="0" smtClean="0"/>
              <a:t>, 2011)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1) </a:t>
            </a:r>
            <a:r>
              <a:rPr lang="nb-NO" b="1" dirty="0" smtClean="0"/>
              <a:t>Ta vare på seg </a:t>
            </a:r>
            <a:r>
              <a:rPr lang="nb-NO" b="1" dirty="0" err="1" smtClean="0"/>
              <a:t>sjølv</a:t>
            </a:r>
            <a:r>
              <a:rPr lang="nb-NO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   Sjølvinnsikt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dirty="0" smtClean="0"/>
              <a:t>   Plan for </a:t>
            </a:r>
            <a:r>
              <a:rPr lang="nb-NO" dirty="0" err="1" smtClean="0"/>
              <a:t>eigenomsorg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2) </a:t>
            </a:r>
            <a:r>
              <a:rPr lang="nb-NO" b="1" dirty="0" smtClean="0"/>
              <a:t>Utdanning/opplæring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K</a:t>
            </a:r>
            <a:r>
              <a:rPr lang="nb-NO" dirty="0" smtClean="0"/>
              <a:t>ommunikasjonstrening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dirty="0" err="1" smtClean="0"/>
              <a:t>Mestringsstrategiar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 err="1" smtClean="0"/>
              <a:t>Vidareutdanning</a:t>
            </a:r>
            <a:r>
              <a:rPr lang="nb-NO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Etterutdanning –  omsorg for </a:t>
            </a:r>
            <a:r>
              <a:rPr lang="nb-NO" dirty="0" err="1" smtClean="0"/>
              <a:t>døyande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98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</a:t>
            </a:r>
            <a:r>
              <a:rPr lang="nb-NO" sz="6600" dirty="0" smtClean="0"/>
              <a:t>Tiltak</a:t>
            </a:r>
            <a:endParaRPr lang="nb-NO" sz="6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3) </a:t>
            </a:r>
            <a:r>
              <a:rPr lang="nb-NO" b="1" dirty="0" smtClean="0"/>
              <a:t>Tiltak på arbeidsplassen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 smtClean="0"/>
              <a:t>Personleg</a:t>
            </a:r>
            <a:r>
              <a:rPr lang="nb-NO" dirty="0" smtClean="0"/>
              <a:t> rettleiing av kvalifisert personale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Grupperettleiing ( i arbeidstid)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Workshops (kveld/helg)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De-briefing etter spesielle </a:t>
            </a:r>
            <a:r>
              <a:rPr lang="nb-NO" dirty="0" err="1" smtClean="0"/>
              <a:t>situasjonar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Kunstterapi (integrert i arbeidsdagen, kort sekvens)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Sorgbearbeiding- delta i gravferd, minnestund, sende sympatikort til familier, tenne lys osv.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Fokus på </a:t>
            </a:r>
            <a:r>
              <a:rPr lang="nb-NO" dirty="0" err="1" smtClean="0"/>
              <a:t>åndelege</a:t>
            </a:r>
            <a:r>
              <a:rPr lang="nb-NO" dirty="0" smtClean="0"/>
              <a:t>/eksistensielle behov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03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7524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 smtClean="0"/>
              <a:t>    </a:t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 smtClean="0"/>
              <a:t>          </a:t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 smtClean="0"/>
              <a:t>Modell for å styrke den profesjonelle livskvalitet   </a:t>
            </a:r>
            <a:br>
              <a:rPr lang="nb-NO" sz="4000" dirty="0" smtClean="0"/>
            </a:br>
            <a:r>
              <a:rPr lang="nb-NO" sz="2700" dirty="0" smtClean="0"/>
              <a:t>(Todaro-Franceschi,2013</a:t>
            </a:r>
            <a:r>
              <a:rPr lang="nb-NO" sz="2700" dirty="0" smtClean="0"/>
              <a:t>)</a:t>
            </a:r>
            <a:br>
              <a:rPr lang="nb-NO" sz="2700" dirty="0" smtClean="0"/>
            </a:br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4000" dirty="0" smtClean="0"/>
              <a:t>                        </a:t>
            </a:r>
          </a:p>
          <a:p>
            <a:pPr marL="0" indent="0">
              <a:buNone/>
            </a:pPr>
            <a:r>
              <a:rPr lang="nb-NO" sz="4000" dirty="0"/>
              <a:t> </a:t>
            </a:r>
            <a:r>
              <a:rPr lang="nb-NO" sz="4000" dirty="0" smtClean="0"/>
              <a:t>                       </a:t>
            </a:r>
            <a:endParaRPr lang="nb-NO" sz="4000" dirty="0" smtClean="0"/>
          </a:p>
          <a:p>
            <a:pPr marL="0" indent="0">
              <a:buNone/>
            </a:pPr>
            <a:r>
              <a:rPr lang="nb-NO" sz="4000" dirty="0"/>
              <a:t> </a:t>
            </a:r>
            <a:r>
              <a:rPr lang="nb-NO" sz="4000" dirty="0" smtClean="0"/>
              <a:t>                       </a:t>
            </a:r>
          </a:p>
          <a:p>
            <a:pPr marL="0" indent="0">
              <a:buNone/>
            </a:pPr>
            <a:r>
              <a:rPr lang="nb-NO" sz="4000" dirty="0" smtClean="0"/>
              <a:t>                                     3 STEG</a:t>
            </a:r>
            <a:endParaRPr lang="nb-NO" sz="4000" dirty="0"/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r>
              <a:rPr lang="nb-NO" sz="4000" dirty="0" smtClean="0"/>
              <a:t> </a:t>
            </a:r>
            <a:endParaRPr lang="nb-NO" sz="4000" dirty="0" smtClean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 smtClean="0"/>
              <a:t> </a:t>
            </a:r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endParaRPr lang="nb-NO" sz="4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730">
            <a:off x="5772021" y="2852936"/>
            <a:ext cx="2304405" cy="310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     1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800" dirty="0"/>
              <a:t> </a:t>
            </a:r>
            <a:r>
              <a:rPr lang="nb-NO" sz="4800" dirty="0" smtClean="0"/>
              <a:t>Bli </a:t>
            </a:r>
            <a:r>
              <a:rPr lang="nb-NO" sz="4800" dirty="0"/>
              <a:t>bevisst eigne kjensler</a:t>
            </a:r>
          </a:p>
          <a:p>
            <a:pPr>
              <a:buFontTx/>
              <a:buChar char="-"/>
            </a:pPr>
            <a:r>
              <a:rPr lang="nb-NO" dirty="0" err="1"/>
              <a:t>Korleis</a:t>
            </a:r>
            <a:r>
              <a:rPr lang="nb-NO" dirty="0"/>
              <a:t> føler du deg på veg til jobb. </a:t>
            </a:r>
            <a:r>
              <a:rPr lang="nb-NO" dirty="0" err="1"/>
              <a:t>Gruar</a:t>
            </a:r>
            <a:r>
              <a:rPr lang="nb-NO" dirty="0"/>
              <a:t> du deg ? </a:t>
            </a:r>
            <a:r>
              <a:rPr lang="nb-NO" dirty="0" err="1"/>
              <a:t>Kvifor</a:t>
            </a:r>
            <a:r>
              <a:rPr lang="nb-NO" dirty="0"/>
              <a:t> ?</a:t>
            </a:r>
          </a:p>
          <a:p>
            <a:pPr>
              <a:buFontTx/>
              <a:buChar char="-"/>
            </a:pPr>
            <a:r>
              <a:rPr lang="nb-NO" dirty="0"/>
              <a:t>På slutten av dagen - reflekter over </a:t>
            </a:r>
            <a:r>
              <a:rPr lang="nb-NO" dirty="0" err="1"/>
              <a:t>situasjonar</a:t>
            </a:r>
            <a:r>
              <a:rPr lang="nb-NO" dirty="0"/>
              <a:t> som har satt kjensler i sving</a:t>
            </a:r>
          </a:p>
          <a:p>
            <a:pPr>
              <a:buFontTx/>
              <a:buChar char="-"/>
            </a:pPr>
            <a:r>
              <a:rPr lang="nb-NO" dirty="0"/>
              <a:t>Tenk tilbake i tid- når starta det? Har det med </a:t>
            </a:r>
            <a:r>
              <a:rPr lang="nb-NO" dirty="0" err="1"/>
              <a:t>ein</a:t>
            </a:r>
            <a:r>
              <a:rPr lang="nb-NO" dirty="0"/>
              <a:t> pasient, kollega eller andre forhold ? (kanskje </a:t>
            </a:r>
            <a:r>
              <a:rPr lang="nb-NO" dirty="0" err="1"/>
              <a:t>fleire</a:t>
            </a:r>
            <a:r>
              <a:rPr lang="nb-NO" dirty="0"/>
              <a:t> årsaker)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0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     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 smtClean="0"/>
              <a:t>Tenk </a:t>
            </a:r>
            <a:r>
              <a:rPr lang="nb-NO" sz="3200" dirty="0" smtClean="0"/>
              <a:t>over valg for å </a:t>
            </a:r>
            <a:r>
              <a:rPr lang="nb-NO" sz="3200" dirty="0" err="1" smtClean="0"/>
              <a:t>gjere</a:t>
            </a:r>
            <a:r>
              <a:rPr lang="nb-NO" sz="3200" dirty="0" smtClean="0"/>
              <a:t> situasjonen betre</a:t>
            </a:r>
          </a:p>
          <a:p>
            <a:pPr marL="0" indent="0">
              <a:buNone/>
            </a:pPr>
            <a:r>
              <a:rPr lang="nb-NO" sz="3200" dirty="0" smtClean="0"/>
              <a:t>- </a:t>
            </a:r>
            <a:r>
              <a:rPr lang="nb-NO" sz="3200" dirty="0" smtClean="0"/>
              <a:t>Skriv ei liste med </a:t>
            </a:r>
            <a:r>
              <a:rPr lang="nb-NO" sz="3200" dirty="0" err="1" smtClean="0"/>
              <a:t>fleire</a:t>
            </a:r>
            <a:r>
              <a:rPr lang="nb-NO" sz="3200" dirty="0" smtClean="0"/>
              <a:t> alternativ </a:t>
            </a:r>
          </a:p>
          <a:p>
            <a:pPr marL="0" indent="0">
              <a:buNone/>
            </a:pPr>
            <a:r>
              <a:rPr lang="nb-NO" sz="3200" dirty="0"/>
              <a:t> </a:t>
            </a:r>
            <a:r>
              <a:rPr lang="nb-NO" sz="3200" dirty="0" smtClean="0"/>
              <a:t> til dømes:</a:t>
            </a:r>
          </a:p>
          <a:p>
            <a:pPr>
              <a:buFontTx/>
              <a:buChar char="-"/>
            </a:pPr>
            <a:r>
              <a:rPr lang="nb-NO" sz="1600" dirty="0" smtClean="0"/>
              <a:t>Snakke med </a:t>
            </a:r>
            <a:r>
              <a:rPr lang="nb-NO" sz="1600" dirty="0" err="1" smtClean="0"/>
              <a:t>ein</a:t>
            </a:r>
            <a:r>
              <a:rPr lang="nb-NO" sz="1600" dirty="0" smtClean="0"/>
              <a:t> kollega du stoler på ?</a:t>
            </a:r>
          </a:p>
          <a:p>
            <a:pPr>
              <a:buFontTx/>
              <a:buChar char="-"/>
            </a:pPr>
            <a:r>
              <a:rPr lang="nb-NO" sz="1600" dirty="0" smtClean="0"/>
              <a:t>Snakke med sjefen ?</a:t>
            </a:r>
          </a:p>
          <a:p>
            <a:pPr>
              <a:buFontTx/>
              <a:buChar char="-"/>
            </a:pPr>
            <a:r>
              <a:rPr lang="nb-NO" sz="1600" dirty="0" smtClean="0"/>
              <a:t>Be om ferie ?</a:t>
            </a:r>
          </a:p>
          <a:p>
            <a:pPr>
              <a:buFontTx/>
              <a:buChar char="-"/>
            </a:pPr>
            <a:r>
              <a:rPr lang="nb-NO" sz="1600" dirty="0" smtClean="0"/>
              <a:t>Be om rettleiing eller påfyll av kunnskap ?</a:t>
            </a:r>
          </a:p>
          <a:p>
            <a:pPr>
              <a:buFontTx/>
              <a:buChar char="-"/>
            </a:pPr>
            <a:r>
              <a:rPr lang="nb-NO" sz="1600" dirty="0" smtClean="0"/>
              <a:t>Bytte avdeling eller sone ?</a:t>
            </a:r>
          </a:p>
          <a:p>
            <a:pPr>
              <a:buFontTx/>
              <a:buChar char="-"/>
            </a:pPr>
            <a:r>
              <a:rPr lang="nb-NO" sz="1600" dirty="0" smtClean="0"/>
              <a:t>Få andre </a:t>
            </a:r>
            <a:r>
              <a:rPr lang="nb-NO" sz="1600" dirty="0" err="1" smtClean="0"/>
              <a:t>arbeidoppg</a:t>
            </a:r>
            <a:r>
              <a:rPr lang="nb-NO" sz="1600" dirty="0" smtClean="0"/>
              <a:t> ei tid ?</a:t>
            </a:r>
          </a:p>
          <a:p>
            <a:pPr>
              <a:buFontTx/>
              <a:buChar char="-"/>
            </a:pPr>
            <a:endParaRPr lang="nb-NO" sz="1600" dirty="0" smtClean="0"/>
          </a:p>
          <a:p>
            <a:pPr>
              <a:buFontTx/>
              <a:buChar char="-"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279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02895"/>
            <a:ext cx="8229600" cy="1143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C:\Users\krva1792\AppData\Local\Microsoft\Windows\Temporary Internet Files\Content.IE5\9DAQV5HB\Caring_for_Elderl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95536" y="522920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313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    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 </a:t>
            </a:r>
            <a:r>
              <a:rPr lang="nb-NO" sz="3600" dirty="0" smtClean="0"/>
              <a:t> </a:t>
            </a:r>
            <a:r>
              <a:rPr lang="nb-NO" sz="3600" dirty="0" smtClean="0"/>
              <a:t>Sjå </a:t>
            </a:r>
            <a:r>
              <a:rPr lang="nb-NO" sz="3600" dirty="0" smtClean="0"/>
              <a:t>deg </a:t>
            </a:r>
            <a:r>
              <a:rPr lang="nb-NO" sz="3600" dirty="0" err="1" smtClean="0"/>
              <a:t>sjølv</a:t>
            </a:r>
            <a:r>
              <a:rPr lang="nb-NO" sz="3600" dirty="0" smtClean="0"/>
              <a:t> </a:t>
            </a:r>
            <a:r>
              <a:rPr lang="nb-NO" sz="3600" dirty="0" err="1" smtClean="0"/>
              <a:t>utanfrå</a:t>
            </a:r>
            <a:r>
              <a:rPr lang="nb-NO" sz="3600" dirty="0" smtClean="0"/>
              <a:t> og </a:t>
            </a:r>
            <a:r>
              <a:rPr lang="nb-NO" sz="3600" dirty="0" err="1" smtClean="0"/>
              <a:t>innanfrå</a:t>
            </a:r>
            <a:endParaRPr lang="nb-NO" sz="3600" dirty="0" smtClean="0"/>
          </a:p>
          <a:p>
            <a:pPr marL="0" indent="0">
              <a:buNone/>
            </a:pPr>
            <a:r>
              <a:rPr lang="nb-NO" sz="3600" dirty="0"/>
              <a:t> </a:t>
            </a:r>
            <a:r>
              <a:rPr lang="nb-NO" sz="3600" dirty="0" smtClean="0"/>
              <a:t>- </a:t>
            </a:r>
            <a:r>
              <a:rPr lang="nb-NO" sz="2800" dirty="0" smtClean="0"/>
              <a:t>Prøv objektivt å vurdere </a:t>
            </a:r>
            <a:r>
              <a:rPr lang="nb-NO" sz="2800" dirty="0" err="1" smtClean="0"/>
              <a:t>korleis</a:t>
            </a:r>
            <a:r>
              <a:rPr lang="nb-NO" sz="2800" dirty="0" smtClean="0"/>
              <a:t> du </a:t>
            </a:r>
            <a:r>
              <a:rPr lang="nb-NO" sz="2800" dirty="0" err="1" smtClean="0"/>
              <a:t>sjølv</a:t>
            </a:r>
            <a:r>
              <a:rPr lang="nb-NO" sz="2800" dirty="0" smtClean="0"/>
              <a:t> tar vare på</a:t>
            </a:r>
          </a:p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800" dirty="0" smtClean="0"/>
              <a:t>   deg </a:t>
            </a:r>
            <a:r>
              <a:rPr lang="nb-NO" sz="2800" dirty="0" err="1" smtClean="0"/>
              <a:t>sjølv</a:t>
            </a:r>
            <a:r>
              <a:rPr lang="nb-NO" sz="2800" dirty="0" smtClean="0"/>
              <a:t>. Helse, søvn, mat, fritid</a:t>
            </a:r>
          </a:p>
          <a:p>
            <a:pPr marL="0" indent="0">
              <a:buNone/>
            </a:pPr>
            <a:r>
              <a:rPr lang="nb-NO" sz="2800" dirty="0"/>
              <a:t>-</a:t>
            </a:r>
            <a:r>
              <a:rPr lang="nb-NO" sz="2800" dirty="0" smtClean="0"/>
              <a:t>  Brukar du tid på det </a:t>
            </a:r>
            <a:r>
              <a:rPr lang="nb-NO" sz="2800" dirty="0" err="1" smtClean="0"/>
              <a:t>viktigaste</a:t>
            </a:r>
            <a:r>
              <a:rPr lang="nb-NO" sz="2800" dirty="0" smtClean="0"/>
              <a:t> i livet ?</a:t>
            </a:r>
          </a:p>
          <a:p>
            <a:pPr>
              <a:buFontTx/>
              <a:buChar char="-"/>
            </a:pPr>
            <a:r>
              <a:rPr lang="nb-NO" sz="2800" dirty="0" smtClean="0"/>
              <a:t>Kva relasjon har du til </a:t>
            </a:r>
            <a:r>
              <a:rPr lang="nb-NO" sz="2800" dirty="0" err="1" smtClean="0"/>
              <a:t>pasientar</a:t>
            </a:r>
            <a:r>
              <a:rPr lang="nb-NO" sz="2800" dirty="0" smtClean="0"/>
              <a:t>, </a:t>
            </a:r>
            <a:r>
              <a:rPr lang="nb-NO" sz="2800" dirty="0" err="1" smtClean="0"/>
              <a:t>famile</a:t>
            </a:r>
            <a:r>
              <a:rPr lang="nb-NO" sz="2800" dirty="0" smtClean="0"/>
              <a:t> og venner for tida ? </a:t>
            </a:r>
          </a:p>
          <a:p>
            <a:pPr>
              <a:buFontTx/>
              <a:buChar char="-"/>
            </a:pPr>
            <a:r>
              <a:rPr lang="nb-NO" sz="2800" dirty="0" smtClean="0"/>
              <a:t>Søk støtte hos </a:t>
            </a:r>
            <a:r>
              <a:rPr lang="nb-NO" sz="2800" dirty="0" err="1"/>
              <a:t>d</a:t>
            </a:r>
            <a:r>
              <a:rPr lang="nb-NO" sz="2800" dirty="0" err="1" smtClean="0"/>
              <a:t>ei</a:t>
            </a:r>
            <a:r>
              <a:rPr lang="nb-NO" sz="2800" dirty="0" smtClean="0"/>
              <a:t> </a:t>
            </a:r>
            <a:r>
              <a:rPr lang="nb-NO" sz="2800" dirty="0" err="1" smtClean="0"/>
              <a:t>næraste</a:t>
            </a:r>
            <a:endParaRPr lang="nb-NO" sz="2800" dirty="0" smtClean="0"/>
          </a:p>
          <a:p>
            <a:pPr>
              <a:buFontTx/>
              <a:buChar char="-"/>
            </a:pPr>
            <a:r>
              <a:rPr lang="nb-NO" sz="2800" dirty="0" smtClean="0"/>
              <a:t>Finn tid til </a:t>
            </a:r>
            <a:r>
              <a:rPr lang="nb-NO" sz="2800" dirty="0" err="1" smtClean="0"/>
              <a:t>eigentid</a:t>
            </a:r>
            <a:r>
              <a:rPr lang="nb-NO" sz="2800" dirty="0" smtClean="0"/>
              <a:t> – kvar dag !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43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                 </a:t>
            </a:r>
            <a:r>
              <a:rPr lang="nb-NO" sz="6700" dirty="0" err="1" smtClean="0"/>
              <a:t>Mindfulness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     </a:t>
            </a:r>
            <a:r>
              <a:rPr lang="nb-NO" dirty="0" err="1" smtClean="0"/>
              <a:t>Oppmerksam</a:t>
            </a:r>
            <a:r>
              <a:rPr lang="nb-NO" dirty="0" smtClean="0"/>
              <a:t> </a:t>
            </a:r>
            <a:r>
              <a:rPr lang="nb-NO" dirty="0" err="1" smtClean="0"/>
              <a:t>bevissheit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Vere merksam på det som skjer i nuet</a:t>
            </a:r>
          </a:p>
          <a:p>
            <a:r>
              <a:rPr lang="nb-NO" dirty="0" smtClean="0"/>
              <a:t>Vere merksam på </a:t>
            </a:r>
            <a:r>
              <a:rPr lang="nb-NO" dirty="0" err="1" smtClean="0"/>
              <a:t>dei</a:t>
            </a:r>
            <a:r>
              <a:rPr lang="nb-NO" dirty="0" smtClean="0"/>
              <a:t> kjensler og </a:t>
            </a:r>
            <a:r>
              <a:rPr lang="nb-NO" dirty="0" err="1" smtClean="0"/>
              <a:t>tankar</a:t>
            </a:r>
            <a:r>
              <a:rPr lang="nb-NO" dirty="0" smtClean="0"/>
              <a:t> som skjer</a:t>
            </a:r>
          </a:p>
          <a:p>
            <a:r>
              <a:rPr lang="nb-NO" dirty="0" smtClean="0"/>
              <a:t>Vere merksam på </a:t>
            </a:r>
            <a:r>
              <a:rPr lang="nb-NO" dirty="0" err="1" smtClean="0"/>
              <a:t>kroppslege</a:t>
            </a:r>
            <a:r>
              <a:rPr lang="nb-NO" dirty="0" smtClean="0"/>
              <a:t> </a:t>
            </a:r>
            <a:r>
              <a:rPr lang="nb-NO" dirty="0" err="1" smtClean="0"/>
              <a:t>reaksjonar</a:t>
            </a:r>
            <a:r>
              <a:rPr lang="nb-NO" dirty="0" smtClean="0"/>
              <a:t> </a:t>
            </a:r>
          </a:p>
          <a:p>
            <a:r>
              <a:rPr lang="nb-NO" dirty="0" smtClean="0"/>
              <a:t>Akseptere  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  </a:t>
            </a:r>
            <a:r>
              <a:rPr lang="nb-NO" sz="4400" dirty="0" smtClean="0"/>
              <a:t>Å sjå seg </a:t>
            </a:r>
            <a:r>
              <a:rPr lang="nb-NO" sz="4400" dirty="0" err="1" smtClean="0"/>
              <a:t>sjølv</a:t>
            </a:r>
            <a:r>
              <a:rPr lang="nb-NO" sz="4400" dirty="0" smtClean="0"/>
              <a:t> på </a:t>
            </a:r>
            <a:r>
              <a:rPr lang="nb-NO" sz="4400" dirty="0" err="1" smtClean="0"/>
              <a:t>ein</a:t>
            </a:r>
            <a:r>
              <a:rPr lang="nb-NO" sz="4400" dirty="0" smtClean="0"/>
              <a:t> ny måte</a:t>
            </a:r>
            <a:br>
              <a:rPr lang="nb-NO" sz="4400" dirty="0" smtClean="0"/>
            </a:br>
            <a:r>
              <a:rPr lang="nb-NO" sz="4400" dirty="0" smtClean="0"/>
              <a:t>   gjennom refleksjon</a:t>
            </a:r>
            <a:endParaRPr lang="nb-NO" sz="4400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8038"/>
            <a:ext cx="7620000" cy="4286250"/>
          </a:xfrm>
        </p:spPr>
      </p:pic>
      <p:sp>
        <p:nvSpPr>
          <p:cNvPr id="2" name="TekstSylinder 1"/>
          <p:cNvSpPr txBox="1"/>
          <p:nvPr/>
        </p:nvSpPr>
        <p:spPr>
          <a:xfrm>
            <a:off x="6444208" y="6165304"/>
            <a:ext cx="274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Prosjekt Helse Fonna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24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r>
              <a:rPr lang="nb-NO" dirty="0" smtClean="0"/>
              <a:t> Ansvar for profesjonell livskvalitet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800" dirty="0" smtClean="0"/>
              <a:t>Eige ansvar (</a:t>
            </a:r>
            <a:r>
              <a:rPr lang="nb-NO" sz="4800" dirty="0" err="1" smtClean="0"/>
              <a:t>sjølvutvikling</a:t>
            </a:r>
            <a:r>
              <a:rPr lang="nb-NO" sz="4800" dirty="0" smtClean="0"/>
              <a:t>)</a:t>
            </a:r>
          </a:p>
          <a:p>
            <a:r>
              <a:rPr lang="nb-NO" sz="4800" dirty="0" err="1" smtClean="0"/>
              <a:t>Leiar</a:t>
            </a:r>
            <a:endParaRPr lang="nb-NO" sz="4800" dirty="0" smtClean="0"/>
          </a:p>
          <a:p>
            <a:r>
              <a:rPr lang="nb-NO" sz="4800" dirty="0" smtClean="0"/>
              <a:t>Kollega</a:t>
            </a:r>
          </a:p>
          <a:p>
            <a:r>
              <a:rPr lang="nb-NO" sz="4800" dirty="0" err="1" smtClean="0"/>
              <a:t>Kulturbygging</a:t>
            </a:r>
            <a:endParaRPr lang="nb-NO" sz="48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00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4800" dirty="0"/>
              <a:t>Våg å vise </a:t>
            </a:r>
            <a:r>
              <a:rPr lang="nb-NO" sz="4800" dirty="0" err="1"/>
              <a:t>sårbarheit</a:t>
            </a:r>
            <a:endParaRPr lang="nb-NO" sz="4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4800" dirty="0"/>
              <a:t>Våg å </a:t>
            </a:r>
            <a:r>
              <a:rPr lang="nb-NO" sz="4800" dirty="0" err="1"/>
              <a:t>vere</a:t>
            </a:r>
            <a:r>
              <a:rPr lang="nb-NO" sz="4800" dirty="0"/>
              <a:t> </a:t>
            </a:r>
            <a:r>
              <a:rPr lang="nb-NO" sz="4800" dirty="0" err="1"/>
              <a:t>ein</a:t>
            </a:r>
            <a:r>
              <a:rPr lang="nb-NO" sz="4800" dirty="0"/>
              <a:t> </a:t>
            </a:r>
            <a:r>
              <a:rPr lang="nb-NO" sz="4800" dirty="0" smtClean="0"/>
              <a:t>rollemodell for yngre kollegaer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4800" dirty="0" smtClean="0"/>
              <a:t>Ta på di eiga oksygenmaske, </a:t>
            </a:r>
            <a:r>
              <a:rPr lang="nb-NO" sz="4800" dirty="0"/>
              <a:t>f</a:t>
            </a:r>
            <a:r>
              <a:rPr lang="nb-NO" sz="4800" dirty="0" smtClean="0"/>
              <a:t>ør du hjelper andre ! </a:t>
            </a:r>
            <a:endParaRPr lang="nb-NO" sz="4800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8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Filmsnutt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www.youtube.com/watch?v=kse7UE82UFU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" y="1935163"/>
            <a:ext cx="8142723" cy="4389437"/>
          </a:xfrm>
        </p:spPr>
      </p:pic>
    </p:spTree>
    <p:extLst>
      <p:ext uri="{BB962C8B-B14F-4D97-AF65-F5344CB8AC3E}">
        <p14:creationId xmlns:p14="http://schemas.microsoft.com/office/powerpoint/2010/main" val="27141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                  Badeglede ;)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6" y="1854482"/>
            <a:ext cx="6310667" cy="4733001"/>
          </a:xfrm>
        </p:spPr>
      </p:pic>
    </p:spTree>
    <p:extLst>
      <p:ext uri="{BB962C8B-B14F-4D97-AF65-F5344CB8AC3E}">
        <p14:creationId xmlns:p14="http://schemas.microsoft.com/office/powerpoint/2010/main" val="5304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1226400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77" y="246790"/>
            <a:ext cx="4958406" cy="6611210"/>
          </a:xfrm>
        </p:spPr>
      </p:pic>
    </p:spTree>
    <p:extLst>
      <p:ext uri="{BB962C8B-B14F-4D97-AF65-F5344CB8AC3E}">
        <p14:creationId xmlns:p14="http://schemas.microsoft.com/office/powerpoint/2010/main" val="39500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                Takk for meg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3672408" cy="3672408"/>
          </a:xfrm>
        </p:spPr>
      </p:pic>
    </p:spTree>
    <p:extLst>
      <p:ext uri="{BB962C8B-B14F-4D97-AF65-F5344CB8AC3E}">
        <p14:creationId xmlns:p14="http://schemas.microsoft.com/office/powerpoint/2010/main" val="2413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Livskvalitet for pasienten</a:t>
            </a:r>
            <a:endParaRPr lang="nb-NO" dirty="0"/>
          </a:p>
        </p:txBody>
      </p:sp>
      <p:pic>
        <p:nvPicPr>
          <p:cNvPr id="8194" name="Picture 2" descr="C:\Users\krva1792\AppData\Local\Microsoft\Windows\Temporary Internet Files\Content.IE5\ZS49NF1K\nurse-hospital_2101382b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76" y="1935163"/>
            <a:ext cx="701404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353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 smtClean="0"/>
              <a:t>Hjelparen</a:t>
            </a:r>
            <a:r>
              <a:rPr lang="nb-NO" dirty="0" smtClean="0"/>
              <a:t> </a:t>
            </a:r>
            <a:r>
              <a:rPr lang="nb-NO" smtClean="0"/>
              <a:t>sin profesjonelle </a:t>
            </a:r>
            <a:r>
              <a:rPr lang="nb-NO" dirty="0" smtClean="0"/>
              <a:t>livskvalitet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218" name="Picture 2" descr="C:\Users\krva1792\AppData\Local\Microsoft\Windows\Temporary Internet Files\Content.IE5\P8TQBHWX\professional-nur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2657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rva1792\AppData\Local\Microsoft\Windows\Temporary Internet Files\Content.IE5\9DAQV5HB\Nurses-gro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53" y="2636912"/>
            <a:ext cx="38297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</a:t>
            </a:r>
            <a:r>
              <a:rPr lang="nb-NO" dirty="0" err="1" smtClean="0"/>
              <a:t>Kvifor</a:t>
            </a:r>
            <a:r>
              <a:rPr lang="nb-NO" dirty="0" smtClean="0"/>
              <a:t> dette tema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nb-NO" dirty="0" smtClean="0"/>
              <a:t>Forsking har vist at </a:t>
            </a:r>
            <a:r>
              <a:rPr lang="nb-NO" dirty="0" err="1" smtClean="0"/>
              <a:t>pasientane</a:t>
            </a:r>
            <a:r>
              <a:rPr lang="nb-NO" dirty="0" smtClean="0"/>
              <a:t> gir </a:t>
            </a:r>
            <a:r>
              <a:rPr lang="nb-NO" dirty="0" err="1" smtClean="0"/>
              <a:t>dårlegare</a:t>
            </a:r>
            <a:r>
              <a:rPr lang="nb-NO" dirty="0"/>
              <a:t> </a:t>
            </a:r>
            <a:r>
              <a:rPr lang="nb-NO" dirty="0" smtClean="0"/>
              <a:t>tilbakemelding på pleie når </a:t>
            </a:r>
            <a:r>
              <a:rPr lang="nb-NO" dirty="0" err="1" smtClean="0"/>
              <a:t>sjukepleiarane</a:t>
            </a:r>
            <a:r>
              <a:rPr lang="nb-NO" dirty="0"/>
              <a:t> </a:t>
            </a:r>
            <a:r>
              <a:rPr lang="nb-NO" dirty="0" smtClean="0"/>
              <a:t>viser </a:t>
            </a:r>
            <a:r>
              <a:rPr lang="nb-NO" dirty="0" err="1" smtClean="0"/>
              <a:t>teikn</a:t>
            </a:r>
            <a:r>
              <a:rPr lang="nb-NO" dirty="0" smtClean="0"/>
              <a:t> til utbrenning </a:t>
            </a:r>
            <a:r>
              <a:rPr lang="nb-NO" sz="1200" dirty="0" smtClean="0"/>
              <a:t>(</a:t>
            </a:r>
            <a:r>
              <a:rPr lang="nb-NO" sz="1200" dirty="0" err="1" smtClean="0"/>
              <a:t>Leiter,Harvienand</a:t>
            </a:r>
            <a:r>
              <a:rPr lang="nb-NO" sz="1200" dirty="0" smtClean="0"/>
              <a:t> and Frizzell,1998 ;</a:t>
            </a:r>
            <a:r>
              <a:rPr lang="nb-NO" sz="1200" dirty="0" err="1" smtClean="0"/>
              <a:t>Vahay,Aiken,Sloane,Clarke</a:t>
            </a:r>
            <a:r>
              <a:rPr lang="nb-NO" sz="1200" dirty="0" smtClean="0"/>
              <a:t> and Vargas,2004)</a:t>
            </a:r>
          </a:p>
          <a:p>
            <a:r>
              <a:rPr lang="nb-NO" dirty="0" smtClean="0"/>
              <a:t>Viktig å </a:t>
            </a:r>
            <a:r>
              <a:rPr lang="nb-NO" dirty="0" err="1" smtClean="0"/>
              <a:t>førebyggje</a:t>
            </a:r>
            <a:r>
              <a:rPr lang="nb-NO" dirty="0" smtClean="0"/>
              <a:t> utbrenning for å </a:t>
            </a:r>
            <a:r>
              <a:rPr lang="nb-NO" dirty="0" err="1" smtClean="0"/>
              <a:t>behalde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stabil arbeidsstab</a:t>
            </a:r>
          </a:p>
          <a:p>
            <a:r>
              <a:rPr lang="nb-NO" dirty="0" smtClean="0"/>
              <a:t>Trivsel og </a:t>
            </a:r>
            <a:r>
              <a:rPr lang="nb-NO" dirty="0" err="1" smtClean="0"/>
              <a:t>fagleg</a:t>
            </a:r>
            <a:r>
              <a:rPr lang="nb-NO" dirty="0" smtClean="0"/>
              <a:t> vekst i arbeidslivet</a:t>
            </a:r>
          </a:p>
          <a:p>
            <a:r>
              <a:rPr lang="nb-NO" dirty="0" err="1" smtClean="0"/>
              <a:t>Legar</a:t>
            </a:r>
            <a:r>
              <a:rPr lang="nb-NO" dirty="0" smtClean="0"/>
              <a:t> og </a:t>
            </a:r>
            <a:r>
              <a:rPr lang="nb-NO" dirty="0" err="1" smtClean="0"/>
              <a:t>sjukepleiarar</a:t>
            </a:r>
            <a:r>
              <a:rPr lang="nb-NO" dirty="0" smtClean="0"/>
              <a:t> som jobbar med onkologi og </a:t>
            </a:r>
            <a:r>
              <a:rPr lang="nb-NO" dirty="0" err="1" smtClean="0"/>
              <a:t>palliasjon</a:t>
            </a:r>
            <a:r>
              <a:rPr lang="nb-NO" dirty="0" smtClean="0"/>
              <a:t> er  ei utsatt gruppe for å bli utbrent</a:t>
            </a:r>
          </a:p>
          <a:p>
            <a:pPr marL="0" indent="0">
              <a:buNone/>
            </a:pPr>
            <a:r>
              <a:rPr lang="nb-NO" sz="1200" dirty="0" smtClean="0"/>
              <a:t>(</a:t>
            </a:r>
            <a:r>
              <a:rPr lang="en-US" sz="1200" dirty="0" smtClean="0"/>
              <a:t>Sanchez-Reilly, S., Morrison, L. J., Carey, E., </a:t>
            </a:r>
            <a:r>
              <a:rPr lang="en-US" sz="1200" dirty="0" err="1" smtClean="0"/>
              <a:t>Bernacki</a:t>
            </a:r>
            <a:r>
              <a:rPr lang="en-US" sz="1200" dirty="0" smtClean="0"/>
              <a:t>, R., O'Neill, L., </a:t>
            </a:r>
            <a:r>
              <a:rPr lang="en-US" sz="1200" dirty="0" err="1" smtClean="0"/>
              <a:t>Kapo</a:t>
            </a:r>
            <a:r>
              <a:rPr lang="en-US" sz="1200" dirty="0" smtClean="0"/>
              <a:t>, J., . . . Thomas </a:t>
            </a:r>
            <a:r>
              <a:rPr lang="en-US" sz="1200" dirty="0" err="1" smtClean="0"/>
              <a:t>Jde</a:t>
            </a:r>
            <a:r>
              <a:rPr lang="en-US" sz="1200" dirty="0" smtClean="0"/>
              <a:t>, L. (2013). Caring for oneself to care for others: physicians and their self-care. </a:t>
            </a:r>
            <a:r>
              <a:rPr lang="en-US" sz="1200" i="1" dirty="0" smtClean="0"/>
              <a:t>J Support </a:t>
            </a:r>
            <a:r>
              <a:rPr lang="en-US" sz="1200" i="1" dirty="0" err="1" smtClean="0"/>
              <a:t>Oncol</a:t>
            </a:r>
            <a:r>
              <a:rPr lang="en-US" sz="1200" i="1" dirty="0" smtClean="0"/>
              <a:t>, 11</a:t>
            </a:r>
            <a:r>
              <a:rPr lang="en-US" sz="1200" dirty="0" smtClean="0"/>
              <a:t>(2), 75-81.) </a:t>
            </a:r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8947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r>
              <a:rPr lang="nb-NO" dirty="0" err="1" smtClean="0"/>
              <a:t>Stressfaktorar</a:t>
            </a:r>
            <a:r>
              <a:rPr lang="nb-NO" dirty="0" smtClean="0"/>
              <a:t> i det palliative felt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Konstant eksponering til døden</a:t>
            </a:r>
          </a:p>
          <a:p>
            <a:r>
              <a:rPr lang="nb-NO" dirty="0" smtClean="0"/>
              <a:t>Lite tid til å </a:t>
            </a:r>
            <a:r>
              <a:rPr lang="nb-NO" dirty="0" err="1" smtClean="0"/>
              <a:t>vere</a:t>
            </a:r>
            <a:r>
              <a:rPr lang="nb-NO" dirty="0" smtClean="0"/>
              <a:t> hos den </a:t>
            </a:r>
            <a:r>
              <a:rPr lang="nb-NO" dirty="0" err="1" smtClean="0"/>
              <a:t>døyande</a:t>
            </a:r>
            <a:endParaRPr lang="nb-NO" dirty="0" smtClean="0"/>
          </a:p>
          <a:p>
            <a:r>
              <a:rPr lang="nb-NO" dirty="0" err="1" smtClean="0"/>
              <a:t>Utilstrekkeleg</a:t>
            </a:r>
            <a:r>
              <a:rPr lang="nb-NO" dirty="0" smtClean="0"/>
              <a:t> mestring av eigne </a:t>
            </a:r>
            <a:r>
              <a:rPr lang="nb-NO" dirty="0" err="1" smtClean="0"/>
              <a:t>reaksjonar</a:t>
            </a:r>
            <a:r>
              <a:rPr lang="nb-NO" dirty="0" smtClean="0"/>
              <a:t> utløyst i relasjonen med den </a:t>
            </a:r>
            <a:r>
              <a:rPr lang="nb-NO" dirty="0" err="1" smtClean="0"/>
              <a:t>døyande</a:t>
            </a:r>
            <a:endParaRPr lang="nb-NO" dirty="0" smtClean="0"/>
          </a:p>
          <a:p>
            <a:r>
              <a:rPr lang="nb-NO" dirty="0" smtClean="0"/>
              <a:t>Det å «skunde seg </a:t>
            </a:r>
            <a:r>
              <a:rPr lang="nb-NO" dirty="0" err="1" smtClean="0"/>
              <a:t>vidare</a:t>
            </a:r>
            <a:r>
              <a:rPr lang="nb-NO" dirty="0" smtClean="0"/>
              <a:t>» etter dødsfall</a:t>
            </a:r>
          </a:p>
          <a:p>
            <a:r>
              <a:rPr lang="nb-NO" dirty="0" err="1" smtClean="0"/>
              <a:t>Vanskelege</a:t>
            </a:r>
            <a:r>
              <a:rPr lang="nb-NO" dirty="0" smtClean="0"/>
              <a:t> </a:t>
            </a:r>
            <a:r>
              <a:rPr lang="nb-NO" dirty="0" err="1" smtClean="0"/>
              <a:t>samtalar</a:t>
            </a:r>
            <a:endParaRPr lang="nb-NO" dirty="0" smtClean="0"/>
          </a:p>
          <a:p>
            <a:r>
              <a:rPr lang="nb-NO" dirty="0" smtClean="0"/>
              <a:t>Identifisering eller vennskap med </a:t>
            </a:r>
            <a:r>
              <a:rPr lang="nb-NO" dirty="0" err="1" smtClean="0"/>
              <a:t>pasientane</a:t>
            </a:r>
            <a:endParaRPr lang="nb-NO" dirty="0" smtClean="0"/>
          </a:p>
          <a:p>
            <a:r>
              <a:rPr lang="nb-NO" dirty="0" err="1" smtClean="0"/>
              <a:t>Manglande</a:t>
            </a:r>
            <a:r>
              <a:rPr lang="nb-NO" dirty="0" smtClean="0"/>
              <a:t> tid og evne til å gi den «gode død»</a:t>
            </a:r>
          </a:p>
          <a:p>
            <a:r>
              <a:rPr lang="nb-NO" dirty="0" smtClean="0"/>
              <a:t>Sorg, skuld og kjensle av depresjon ved tap av </a:t>
            </a:r>
            <a:r>
              <a:rPr lang="nb-NO" dirty="0" err="1" smtClean="0"/>
              <a:t>pasientar</a:t>
            </a:r>
            <a:r>
              <a:rPr lang="nb-NO" dirty="0" smtClean="0"/>
              <a:t> (</a:t>
            </a:r>
            <a:r>
              <a:rPr lang="nb-NO" dirty="0" err="1" smtClean="0"/>
              <a:t>Onkologar</a:t>
            </a:r>
            <a:r>
              <a:rPr lang="nb-NO" dirty="0"/>
              <a:t> </a:t>
            </a:r>
            <a:r>
              <a:rPr lang="nb-NO" dirty="0" smtClean="0"/>
              <a:t>og personale ved </a:t>
            </a:r>
            <a:r>
              <a:rPr lang="nb-NO" dirty="0" err="1" smtClean="0"/>
              <a:t>kreftavdelingar</a:t>
            </a:r>
            <a:r>
              <a:rPr lang="nb-NO" dirty="0" smtClean="0"/>
              <a:t>, </a:t>
            </a:r>
            <a:r>
              <a:rPr lang="nb-NO" dirty="0" err="1" smtClean="0"/>
              <a:t>oftare</a:t>
            </a:r>
            <a:r>
              <a:rPr lang="nb-NO" dirty="0" smtClean="0"/>
              <a:t> enn hos </a:t>
            </a:r>
            <a:r>
              <a:rPr lang="nb-NO" dirty="0" err="1" smtClean="0"/>
              <a:t>dei</a:t>
            </a:r>
            <a:r>
              <a:rPr lang="nb-NO" dirty="0" smtClean="0"/>
              <a:t> som jobbar kun </a:t>
            </a:r>
            <a:r>
              <a:rPr lang="nb-NO" dirty="0" err="1" smtClean="0"/>
              <a:t>innan</a:t>
            </a:r>
            <a:r>
              <a:rPr lang="nb-NO" dirty="0" smtClean="0"/>
              <a:t> </a:t>
            </a:r>
            <a:r>
              <a:rPr lang="nb-NO" dirty="0" err="1" smtClean="0"/>
              <a:t>palliasjon</a:t>
            </a:r>
            <a:endParaRPr lang="nb-NO" dirty="0" smtClean="0"/>
          </a:p>
          <a:p>
            <a:pPr marL="0" indent="0">
              <a:buNone/>
            </a:pPr>
            <a:r>
              <a:rPr lang="en-US" sz="1700" dirty="0" smtClean="0"/>
              <a:t>Kearney, M. K., </a:t>
            </a:r>
            <a:r>
              <a:rPr lang="en-US" sz="1700" dirty="0" err="1" smtClean="0"/>
              <a:t>Weininger</a:t>
            </a:r>
            <a:r>
              <a:rPr lang="en-US" sz="1700" dirty="0" smtClean="0"/>
              <a:t>, R. B., </a:t>
            </a:r>
            <a:r>
              <a:rPr lang="en-US" sz="1700" dirty="0" err="1" smtClean="0"/>
              <a:t>Vachon</a:t>
            </a:r>
            <a:r>
              <a:rPr lang="en-US" sz="1700" dirty="0" smtClean="0"/>
              <a:t>, M. L. S., Harrison, R. L., &amp; Mount, B. M. (2009). Self-care of physicians caring for patients at the end of life: "Being connected... a key to my survival". </a:t>
            </a:r>
            <a:r>
              <a:rPr lang="en-US" sz="1700" i="1" dirty="0" smtClean="0"/>
              <a:t>JAMA, 301</a:t>
            </a:r>
            <a:r>
              <a:rPr lang="en-US" sz="1700" dirty="0" smtClean="0"/>
              <a:t>(11), 1155. </a:t>
            </a:r>
            <a:r>
              <a:rPr lang="en-US" sz="1700" dirty="0" err="1" smtClean="0"/>
              <a:t>doi</a:t>
            </a:r>
            <a:r>
              <a:rPr lang="en-US" sz="1700" dirty="0" smtClean="0"/>
              <a:t>: 10.1001/jama.2009.352</a:t>
            </a:r>
          </a:p>
          <a:p>
            <a:pPr marL="0" indent="0">
              <a:buNone/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39937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Profesjonell livskvalitet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800" dirty="0" smtClean="0"/>
          </a:p>
          <a:p>
            <a:r>
              <a:rPr lang="nb-NO" sz="4800" dirty="0" smtClean="0"/>
              <a:t>Positive og negative aspekt som påverkar den profesjonelle livskvalitet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41132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2143</TotalTime>
  <Words>1503</Words>
  <Application>Microsoft Office PowerPoint</Application>
  <PresentationFormat>Skjermfremvisning (4:3)</PresentationFormat>
  <Paragraphs>256</Paragraphs>
  <Slides>49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0" baseType="lpstr">
      <vt:lpstr>Flyt</vt:lpstr>
      <vt:lpstr>Rørt,ramma eller rysta….  Prisen for å arbeide med alvorleg sjuke og døyande </vt:lpstr>
      <vt:lpstr>                    Agenda</vt:lpstr>
      <vt:lpstr>                   Litteratur</vt:lpstr>
      <vt:lpstr>PowerPoint-presentasjon</vt:lpstr>
      <vt:lpstr>      Livskvalitet for pasienten</vt:lpstr>
      <vt:lpstr>Hjelparen sin profesjonelle livskvalitet</vt:lpstr>
      <vt:lpstr>           Kvifor dette tema ?</vt:lpstr>
      <vt:lpstr> Stressfaktorar i det palliative felt</vt:lpstr>
      <vt:lpstr>        Profesjonell livskvalitet</vt:lpstr>
      <vt:lpstr>PowerPoint-presentasjon</vt:lpstr>
      <vt:lpstr>                     Balanse</vt:lpstr>
      <vt:lpstr>       Profesjonell livskvalitet</vt:lpstr>
      <vt:lpstr>PowerPoint-presentasjon</vt:lpstr>
      <vt:lpstr>      Medkjensle- tilfredsheit                                Compassion satisfaction </vt:lpstr>
      <vt:lpstr>          Compassion fatigue</vt:lpstr>
      <vt:lpstr>        Compassion fatigue</vt:lpstr>
      <vt:lpstr>                 Utbrenning</vt:lpstr>
      <vt:lpstr>PowerPoint-presentasjon</vt:lpstr>
      <vt:lpstr>              Compassion fatigue                    Medkjensle trøttleik</vt:lpstr>
      <vt:lpstr>                                                                                                             Medkjensle-trøttleik                  Compassion fatigue</vt:lpstr>
      <vt:lpstr>PowerPoint-presentasjon</vt:lpstr>
      <vt:lpstr>                            Compassion fatigue                     Medkjensle-trøttleik </vt:lpstr>
      <vt:lpstr>PowerPoint-presentasjon</vt:lpstr>
      <vt:lpstr> Symptom på compassion-fatigue</vt:lpstr>
      <vt:lpstr>              Risikofaktorar</vt:lpstr>
      <vt:lpstr>                    Risikofaktorar                                Ung</vt:lpstr>
      <vt:lpstr>                    Risikofaktorar                            Erfaren</vt:lpstr>
      <vt:lpstr>                                                                                                                                                                                                                    Faglig kompetanse</vt:lpstr>
      <vt:lpstr>                  Sosialt nettverk</vt:lpstr>
      <vt:lpstr>              Personligheit</vt:lpstr>
      <vt:lpstr>                   Eiga krise</vt:lpstr>
      <vt:lpstr> Korleis brenne og blomstre ?</vt:lpstr>
      <vt:lpstr> Korleis handtere fenomenet compassion fatigue ?</vt:lpstr>
      <vt:lpstr>           </vt:lpstr>
      <vt:lpstr>                      Tiltak (Boyle, 2011)</vt:lpstr>
      <vt:lpstr>                      Tiltak</vt:lpstr>
      <vt:lpstr>                     Modell for å styrke den profesjonelle livskvalitet    (Todaro-Franceschi,2013) </vt:lpstr>
      <vt:lpstr>                           1 </vt:lpstr>
      <vt:lpstr>                            2</vt:lpstr>
      <vt:lpstr>                           3</vt:lpstr>
      <vt:lpstr>                  Mindfulness           Oppmerksam bevissheit </vt:lpstr>
      <vt:lpstr>  Å sjå seg sjølv på ein ny måte    gjennom refleksjon</vt:lpstr>
      <vt:lpstr>  Ansvar for profesjonell livskvalitet</vt:lpstr>
      <vt:lpstr>PowerPoint-presentasjon</vt:lpstr>
      <vt:lpstr>                  Filmsnutt</vt:lpstr>
      <vt:lpstr>PowerPoint-presentasjon</vt:lpstr>
      <vt:lpstr>                  Badeglede ;)</vt:lpstr>
      <vt:lpstr>PowerPoint-presentasjon</vt:lpstr>
      <vt:lpstr>                Takk for meg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Rørt,ramma og rysta…. Prisen for å arbeide med alvorleg sjuke og døyande</dc:title>
  <dc:creator>Kristin Vassbotn Guldhav</dc:creator>
  <cp:lastModifiedBy>Kristin Vassbotn Guldhav</cp:lastModifiedBy>
  <cp:revision>132</cp:revision>
  <dcterms:created xsi:type="dcterms:W3CDTF">2015-08-11T08:53:58Z</dcterms:created>
  <dcterms:modified xsi:type="dcterms:W3CDTF">2016-10-18T23:54:36Z</dcterms:modified>
</cp:coreProperties>
</file>