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350" r:id="rId5"/>
    <p:sldId id="357" r:id="rId6"/>
    <p:sldId id="351" r:id="rId7"/>
    <p:sldId id="363" r:id="rId8"/>
    <p:sldId id="358" r:id="rId9"/>
    <p:sldId id="352" r:id="rId10"/>
    <p:sldId id="366" r:id="rId11"/>
    <p:sldId id="367" r:id="rId12"/>
    <p:sldId id="359" r:id="rId13"/>
    <p:sldId id="364" r:id="rId14"/>
    <p:sldId id="365" r:id="rId15"/>
    <p:sldId id="353" r:id="rId16"/>
    <p:sldId id="354" r:id="rId17"/>
    <p:sldId id="355" r:id="rId18"/>
    <p:sldId id="360" r:id="rId19"/>
    <p:sldId id="362" r:id="rId20"/>
  </p:sldIdLst>
  <p:sldSz cx="9144000" cy="6858000" type="screen4x3"/>
  <p:notesSz cx="6797675" cy="9926638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3D97"/>
    <a:srgbClr val="002983"/>
    <a:srgbClr val="F3F4FA"/>
    <a:srgbClr val="E7E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50" autoAdjust="0"/>
    <p:restoredTop sz="90171" autoAdjust="0"/>
  </p:normalViewPr>
  <p:slideViewPr>
    <p:cSldViewPr snapToGrid="0" snapToObjects="1">
      <p:cViewPr>
        <p:scale>
          <a:sx n="86" d="100"/>
          <a:sy n="86" d="100"/>
        </p:scale>
        <p:origin x="-2334" y="-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D4359-EBDC-FC43-A019-8CBBBB60D08C}" type="datetimeFigureOut">
              <a:rPr lang="nb-NO" smtClean="0"/>
              <a:pPr/>
              <a:t>14.10.2016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BD6B3-C618-314E-913A-06F6EC1502E7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7948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49FD8F-D6C5-A544-AA87-3865A95E4205}" type="datetimeFigureOut">
              <a:rPr lang="nb-NO" smtClean="0"/>
              <a:pPr/>
              <a:t>14.10.2016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C3697-D74B-0149-84E8-C429FD2168A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4301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49230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91545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45958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50085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67735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665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5540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80868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6444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17070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7344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21311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3564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75424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C3697-D74B-0149-84E8-C429FD2168AD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03236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mør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uppe 14"/>
          <p:cNvGrpSpPr/>
          <p:nvPr userDrawn="1"/>
        </p:nvGrpSpPr>
        <p:grpSpPr>
          <a:xfrm>
            <a:off x="4319895" y="2094545"/>
            <a:ext cx="5437880" cy="5334079"/>
            <a:chOff x="5118191" y="2170455"/>
            <a:chExt cx="4639583" cy="4551020"/>
          </a:xfrm>
        </p:grpSpPr>
        <p:sp>
          <p:nvSpPr>
            <p:cNvPr id="12" name="Ellipse 11"/>
            <p:cNvSpPr/>
            <p:nvPr userDrawn="1"/>
          </p:nvSpPr>
          <p:spPr>
            <a:xfrm>
              <a:off x="7879559" y="2170455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 userDrawn="1"/>
          </p:nvSpPr>
          <p:spPr>
            <a:xfrm>
              <a:off x="7879559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14" name="Ellipse 13"/>
            <p:cNvSpPr/>
            <p:nvPr userDrawn="1"/>
          </p:nvSpPr>
          <p:spPr>
            <a:xfrm>
              <a:off x="5118191" y="4843260"/>
              <a:ext cx="1878215" cy="1878215"/>
            </a:xfrm>
            <a:prstGeom prst="ellipse">
              <a:avLst/>
            </a:prstGeom>
            <a:solidFill>
              <a:srgbClr val="00298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cxnSp>
        <p:nvCxnSpPr>
          <p:cNvPr id="9" name="Rett linje 8"/>
          <p:cNvCxnSpPr/>
          <p:nvPr userDrawn="1"/>
        </p:nvCxnSpPr>
        <p:spPr>
          <a:xfrm flipH="1" flipV="1">
            <a:off x="1226781" y="2523454"/>
            <a:ext cx="8129772" cy="2498"/>
          </a:xfrm>
          <a:prstGeom prst="line">
            <a:avLst/>
          </a:prstGeom>
          <a:ln w="63500" cap="rnd" cmpd="sng">
            <a:solidFill>
              <a:schemeClr val="bg1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7248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ly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Rett linje 10"/>
          <p:cNvCxnSpPr/>
          <p:nvPr userDrawn="1"/>
        </p:nvCxnSpPr>
        <p:spPr>
          <a:xfrm flipV="1">
            <a:off x="884624" y="1707931"/>
            <a:ext cx="0" cy="5150069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" name="Gruppe 2"/>
          <p:cNvGrpSpPr/>
          <p:nvPr userDrawn="1"/>
        </p:nvGrpSpPr>
        <p:grpSpPr>
          <a:xfrm>
            <a:off x="7471102" y="4062592"/>
            <a:ext cx="2076366" cy="3272765"/>
            <a:chOff x="7102946" y="2925380"/>
            <a:chExt cx="2339414" cy="3687381"/>
          </a:xfrm>
          <a:solidFill>
            <a:srgbClr val="E7E9F5"/>
          </a:solidFill>
        </p:grpSpPr>
        <p:sp>
          <p:nvSpPr>
            <p:cNvPr id="5" name="Ellipse 4"/>
            <p:cNvSpPr/>
            <p:nvPr userDrawn="1"/>
          </p:nvSpPr>
          <p:spPr>
            <a:xfrm>
              <a:off x="8495309" y="292538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" name="Ellipse 5"/>
            <p:cNvSpPr/>
            <p:nvPr userDrawn="1"/>
          </p:nvSpPr>
          <p:spPr>
            <a:xfrm>
              <a:off x="8495309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7" name="Ellipse 6"/>
            <p:cNvSpPr/>
            <p:nvPr userDrawn="1"/>
          </p:nvSpPr>
          <p:spPr>
            <a:xfrm>
              <a:off x="7102946" y="4273087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  <p:sp>
          <p:nvSpPr>
            <p:cNvPr id="8" name="Ellipse 7"/>
            <p:cNvSpPr/>
            <p:nvPr userDrawn="1"/>
          </p:nvSpPr>
          <p:spPr>
            <a:xfrm>
              <a:off x="8495309" y="5665710"/>
              <a:ext cx="947051" cy="947051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 smtClean="0"/>
                <a:t> </a:t>
              </a:r>
              <a:endParaRPr lang="nb-NO" dirty="0"/>
            </a:p>
          </p:txBody>
        </p:sp>
      </p:grpSp>
      <p:sp>
        <p:nvSpPr>
          <p:cNvPr id="10" name="Tittel 1"/>
          <p:cNvSpPr>
            <a:spLocks noGrp="1"/>
          </p:cNvSpPr>
          <p:nvPr>
            <p:ph type="ctrTitle"/>
          </p:nvPr>
        </p:nvSpPr>
        <p:spPr>
          <a:xfrm>
            <a:off x="1075103" y="1628408"/>
            <a:ext cx="7675197" cy="784830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4500" b="1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soversikt med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457200" y="3567659"/>
            <a:ext cx="4911834" cy="1791260"/>
          </a:xfrm>
          <a:prstGeom prst="rect">
            <a:avLst/>
          </a:prstGeom>
        </p:spPr>
        <p:txBody>
          <a:bodyPr>
            <a:spAutoFit/>
          </a:bodyPr>
          <a:lstStyle>
            <a:lvl1pPr marL="285750" indent="-285750">
              <a:buFont typeface="Arial"/>
              <a:buChar char="•"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dirty="0" smtClean="0"/>
              <a:t>Sak 1</a:t>
            </a:r>
          </a:p>
          <a:p>
            <a:pPr lvl="0"/>
            <a:r>
              <a:rPr lang="nb-NO" dirty="0" smtClean="0"/>
              <a:t>Sak 2</a:t>
            </a:r>
          </a:p>
          <a:p>
            <a:pPr lvl="0"/>
            <a:r>
              <a:rPr lang="nb-NO" dirty="0" smtClean="0"/>
              <a:t>Sak 3</a:t>
            </a:r>
          </a:p>
          <a:p>
            <a:pPr lvl="0"/>
            <a:r>
              <a:rPr lang="nb-NO" dirty="0" smtClean="0"/>
              <a:t>Sak 4</a:t>
            </a:r>
          </a:p>
        </p:txBody>
      </p:sp>
      <p:sp>
        <p:nvSpPr>
          <p:cNvPr id="6" name="Plassholder for bilde 5"/>
          <p:cNvSpPr>
            <a:spLocks noGrp="1"/>
          </p:cNvSpPr>
          <p:nvPr>
            <p:ph type="pic" sz="quarter" idx="11"/>
          </p:nvPr>
        </p:nvSpPr>
        <p:spPr>
          <a:xfrm>
            <a:off x="5727700" y="3182938"/>
            <a:ext cx="3100388" cy="336867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-114300" y="3144179"/>
            <a:ext cx="9385300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tel 1"/>
          <p:cNvSpPr>
            <a:spLocks noGrp="1"/>
          </p:cNvSpPr>
          <p:nvPr>
            <p:ph type="ctrTitle"/>
          </p:nvPr>
        </p:nvSpPr>
        <p:spPr>
          <a:xfrm>
            <a:off x="457200" y="2183361"/>
            <a:ext cx="6388100" cy="6463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8" name="Bilde 7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6551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33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meng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FontTx/>
              <a:buNone/>
              <a:defRPr sz="2400">
                <a:latin typeface="Arial"/>
                <a:cs typeface="Arial"/>
              </a:defRPr>
            </a:lvl1pPr>
            <a:lvl2pPr>
              <a:defRPr sz="1400">
                <a:latin typeface="ScalaSans"/>
                <a:cs typeface="ScalaSans"/>
              </a:defRPr>
            </a:lvl2pPr>
            <a:lvl3pPr>
              <a:defRPr sz="1200">
                <a:latin typeface="ScalaSans"/>
                <a:cs typeface="ScalaSans"/>
              </a:defRPr>
            </a:lvl3pPr>
            <a:lvl4pPr>
              <a:defRPr sz="1100">
                <a:latin typeface="ScalaSans"/>
                <a:cs typeface="ScalaSans"/>
              </a:defRPr>
            </a:lvl4pPr>
            <a:lvl5pPr>
              <a:defRPr sz="1100">
                <a:latin typeface="ScalaSans"/>
                <a:cs typeface="ScalaSans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7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cxnSp>
        <p:nvCxnSpPr>
          <p:cNvPr id="10" name="Rett linje 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3" name="Gruppe 12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14" name="Ellipse 13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6" name="Gruppe 15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18" name="Ellipse 17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Ellipse 18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0" name="Ellipse 19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pic>
        <p:nvPicPr>
          <p:cNvPr id="22" name="Bilde 2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10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ald med punktlis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234458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2400">
                <a:latin typeface="Arial"/>
                <a:cs typeface="Arial"/>
              </a:defRPr>
            </a:lvl1pPr>
            <a:lvl2pPr>
              <a:defRPr sz="2400">
                <a:latin typeface="Arial"/>
                <a:cs typeface="Arial"/>
              </a:defRPr>
            </a:lvl2pPr>
            <a:lvl3pPr>
              <a:defRPr sz="2400">
                <a:latin typeface="Arial"/>
                <a:cs typeface="Arial"/>
              </a:defRPr>
            </a:lvl3pPr>
            <a:lvl4pPr>
              <a:defRPr sz="2400">
                <a:latin typeface="Arial"/>
                <a:cs typeface="Arial"/>
              </a:defRPr>
            </a:lvl4pPr>
            <a:lvl5pPr>
              <a:defRPr sz="2400">
                <a:latin typeface="Arial"/>
                <a:cs typeface="Arial"/>
              </a:defRPr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cxnSp>
        <p:nvCxnSpPr>
          <p:cNvPr id="20" name="Rett linje 19"/>
          <p:cNvCxnSpPr/>
          <p:nvPr userDrawn="1"/>
        </p:nvCxnSpPr>
        <p:spPr>
          <a:xfrm>
            <a:off x="0" y="367858"/>
            <a:ext cx="7595006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Rett linje 20"/>
          <p:cNvCxnSpPr/>
          <p:nvPr userDrawn="1"/>
        </p:nvCxnSpPr>
        <p:spPr>
          <a:xfrm>
            <a:off x="8005233" y="1725452"/>
            <a:ext cx="1461084" cy="0"/>
          </a:xfrm>
          <a:prstGeom prst="line">
            <a:avLst/>
          </a:prstGeom>
          <a:ln w="63500" cap="rnd" cmpd="sng">
            <a:solidFill>
              <a:srgbClr val="E7E9F5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2" name="Gruppe 21"/>
          <p:cNvGrpSpPr/>
          <p:nvPr userDrawn="1"/>
        </p:nvGrpSpPr>
        <p:grpSpPr>
          <a:xfrm>
            <a:off x="7043097" y="344549"/>
            <a:ext cx="1435248" cy="1416312"/>
            <a:chOff x="1361705" y="363625"/>
            <a:chExt cx="509429" cy="502708"/>
          </a:xfrm>
          <a:solidFill>
            <a:srgbClr val="E7E9F5"/>
          </a:solidFill>
        </p:grpSpPr>
        <p:sp>
          <p:nvSpPr>
            <p:cNvPr id="23" name="Ellipse 22"/>
            <p:cNvSpPr/>
            <p:nvPr userDrawn="1"/>
          </p:nvSpPr>
          <p:spPr>
            <a:xfrm>
              <a:off x="1550088" y="363625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4" name="Ellipse 23"/>
            <p:cNvSpPr/>
            <p:nvPr userDrawn="1"/>
          </p:nvSpPr>
          <p:spPr>
            <a:xfrm>
              <a:off x="1550088" y="733671"/>
              <a:ext cx="132662" cy="13266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25" name="Gruppe 24"/>
            <p:cNvGrpSpPr/>
            <p:nvPr userDrawn="1"/>
          </p:nvGrpSpPr>
          <p:grpSpPr>
            <a:xfrm>
              <a:off x="1361705" y="548648"/>
              <a:ext cx="509429" cy="132662"/>
              <a:chOff x="1361705" y="551638"/>
              <a:chExt cx="509429" cy="132662"/>
            </a:xfrm>
            <a:grpFill/>
          </p:grpSpPr>
          <p:sp>
            <p:nvSpPr>
              <p:cNvPr id="26" name="Ellipse 25"/>
              <p:cNvSpPr/>
              <p:nvPr userDrawn="1"/>
            </p:nvSpPr>
            <p:spPr>
              <a:xfrm>
                <a:off x="1552204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7" name="Ellipse 26"/>
              <p:cNvSpPr/>
              <p:nvPr userDrawn="1"/>
            </p:nvSpPr>
            <p:spPr>
              <a:xfrm>
                <a:off x="1361705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28" name="Ellipse 27"/>
              <p:cNvSpPr/>
              <p:nvPr userDrawn="1"/>
            </p:nvSpPr>
            <p:spPr>
              <a:xfrm>
                <a:off x="1738472" y="551638"/>
                <a:ext cx="132662" cy="13266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</p:grpSp>
      <p:sp>
        <p:nvSpPr>
          <p:cNvPr id="29" name="Tittel 1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  <a:prstGeom prst="rect">
            <a:avLst/>
          </a:prstGeom>
        </p:spPr>
        <p:txBody>
          <a:bodyPr wrap="square" anchor="t">
            <a:spAutoFit/>
          </a:bodyPr>
          <a:lstStyle>
            <a:lvl1pPr algn="l">
              <a:defRPr sz="3600" b="1">
                <a:latin typeface="Arial"/>
                <a:cs typeface="Arial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pic>
        <p:nvPicPr>
          <p:cNvPr id="2" name="Bilde 1" descr="Helse Førd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092750"/>
            <a:ext cx="2423160" cy="4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2284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sshaldar til bile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/>
                <a:cs typeface="Arial"/>
              </a:defRPr>
            </a:lvl1pPr>
          </a:lstStyle>
          <a:p>
            <a:r>
              <a:rPr lang="nb-NO" smtClean="0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147437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811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62" r:id="rId3"/>
    <p:sldLayoutId id="2147483661" r:id="rId4"/>
    <p:sldLayoutId id="2147483650" r:id="rId5"/>
    <p:sldLayoutId id="2147483655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>
          <a:solidFill>
            <a:schemeClr val="tx1"/>
          </a:solidFill>
          <a:latin typeface="ScalaSans-Bold"/>
          <a:ea typeface="+mj-ea"/>
          <a:cs typeface="ScalaSans-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rk.no/vestfold/_-unnskyld_-christoffer-1.7766533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sshf.no/pasient_/kompetansentre_/barnsbeste_/artikler_/nasjonalt_/Sider/--S&#248;kelys-p&#229;-en-s&#229;rbar-gruppe.aspx" TargetMode="External"/><Relationship Id="rId5" Type="http://schemas.openxmlformats.org/officeDocument/2006/relationships/hyperlink" Target="http://www.sshf.no/pasient_/kompetansentre_/barnsbeste_/artikler_/nasjonalt_/Sider/&#216;nsker-mer-hjelp-i-hjemmet.aspx" TargetMode="External"/><Relationship Id="rId4" Type="http://schemas.openxmlformats.org/officeDocument/2006/relationships/hyperlink" Target="http://www.sshf.no/pasient_/kompetansentre_/barnsbeste_/artikler_/nasjonalt_/Sider/Fem-utfordringer-og-fire-r&#229;d.asp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277884" y="-1058189"/>
            <a:ext cx="8627633" cy="3647152"/>
          </a:xfrm>
        </p:spPr>
        <p:txBody>
          <a:bodyPr/>
          <a:lstStyle/>
          <a:p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/>
              <a:t/>
            </a:r>
            <a:br>
              <a:rPr lang="nb-NO" sz="2800" dirty="0"/>
            </a:br>
            <a:r>
              <a:rPr lang="nb-NO" sz="2800" dirty="0" smtClean="0"/>
              <a:t/>
            </a:r>
            <a:br>
              <a:rPr lang="nb-NO" sz="2800" dirty="0" smtClean="0"/>
            </a:br>
            <a:r>
              <a:rPr lang="nb-NO" sz="2800" dirty="0" smtClean="0">
                <a:solidFill>
                  <a:schemeClr val="tx1"/>
                </a:solidFill>
              </a:rPr>
              <a:t>Helse Førde     </a:t>
            </a:r>
            <a:br>
              <a:rPr lang="nb-NO" sz="2800" dirty="0" smtClean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 Resultat </a:t>
            </a:r>
            <a:r>
              <a:rPr lang="nb-NO" sz="2800" dirty="0" err="1" smtClean="0">
                <a:solidFill>
                  <a:schemeClr val="tx1"/>
                </a:solidFill>
              </a:rPr>
              <a:t>frå</a:t>
            </a:r>
            <a:r>
              <a:rPr lang="nb-NO" sz="2800" dirty="0" smtClean="0">
                <a:solidFill>
                  <a:schemeClr val="tx1"/>
                </a:solidFill>
              </a:rPr>
              <a:t>  </a:t>
            </a:r>
            <a:r>
              <a:rPr lang="nb-NO" sz="2800" dirty="0">
                <a:solidFill>
                  <a:schemeClr val="tx1"/>
                </a:solidFill>
              </a:rPr>
              <a:t>Multisenterstudie </a:t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 smtClean="0">
                <a:solidFill>
                  <a:schemeClr val="tx1"/>
                </a:solidFill>
              </a:rPr>
              <a:t>                  «</a:t>
            </a:r>
            <a:r>
              <a:rPr lang="nb-NO" sz="2800" dirty="0">
                <a:solidFill>
                  <a:schemeClr val="tx1"/>
                </a:solidFill>
              </a:rPr>
              <a:t>Barn som </a:t>
            </a:r>
            <a:r>
              <a:rPr lang="nb-NO" sz="2800" dirty="0" err="1">
                <a:solidFill>
                  <a:schemeClr val="tx1"/>
                </a:solidFill>
              </a:rPr>
              <a:t>pårørande</a:t>
            </a:r>
            <a:r>
              <a:rPr lang="nb-NO" sz="2800" dirty="0">
                <a:solidFill>
                  <a:schemeClr val="tx1"/>
                </a:solidFill>
              </a:rPr>
              <a:t>»</a:t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2800" dirty="0">
                <a:solidFill>
                  <a:schemeClr val="tx1"/>
                </a:solidFill>
              </a:rPr>
              <a:t/>
            </a:r>
            <a:br>
              <a:rPr lang="nb-NO" sz="2800" dirty="0">
                <a:solidFill>
                  <a:schemeClr val="tx1"/>
                </a:solidFill>
              </a:rPr>
            </a:br>
            <a:r>
              <a:rPr lang="nb-NO" sz="700" dirty="0" smtClean="0"/>
              <a:t/>
            </a:r>
            <a:br>
              <a:rPr lang="nb-NO" sz="700" dirty="0" smtClean="0"/>
            </a:br>
            <a:endParaRPr lang="nb-NO" sz="2800" dirty="0"/>
          </a:p>
        </p:txBody>
      </p:sp>
      <p:pic>
        <p:nvPicPr>
          <p:cNvPr id="1026" name="Picture 2" descr="H:\data\My Pictures\maja-tegning [22815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143" y="2588963"/>
            <a:ext cx="2768600" cy="2765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716096" y="6103345"/>
            <a:ext cx="3623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Kjellaug K. Berntsen Koordinator BSP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6258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564053"/>
          </a:xfrm>
        </p:spPr>
        <p:txBody>
          <a:bodyPr/>
          <a:lstStyle/>
          <a:p>
            <a:r>
              <a:rPr lang="nb-NO" b="1" dirty="0" smtClean="0"/>
              <a:t>Pasienten :</a:t>
            </a:r>
          </a:p>
          <a:p>
            <a:r>
              <a:rPr lang="nb-NO" dirty="0" smtClean="0"/>
              <a:t>Bekymring for framtida, </a:t>
            </a:r>
            <a:r>
              <a:rPr lang="nb-NO" dirty="0" err="1" smtClean="0"/>
              <a:t>korleis</a:t>
            </a:r>
            <a:r>
              <a:rPr lang="nb-NO" dirty="0" smtClean="0"/>
              <a:t> det skal gå med barna</a:t>
            </a:r>
          </a:p>
          <a:p>
            <a:r>
              <a:rPr lang="nb-NO" dirty="0" smtClean="0"/>
              <a:t>Sorg / skam over å </a:t>
            </a:r>
            <a:r>
              <a:rPr lang="nb-NO" dirty="0" err="1" smtClean="0"/>
              <a:t>ikkje</a:t>
            </a:r>
            <a:r>
              <a:rPr lang="nb-NO" dirty="0" smtClean="0"/>
              <a:t> strekke til</a:t>
            </a:r>
          </a:p>
          <a:p>
            <a:r>
              <a:rPr lang="nb-NO" dirty="0" smtClean="0"/>
              <a:t>Behov for hjelp til å snakke med barna</a:t>
            </a:r>
          </a:p>
          <a:p>
            <a:r>
              <a:rPr lang="nb-NO" b="1" dirty="0" smtClean="0"/>
              <a:t>Den andre forelder/ </a:t>
            </a:r>
            <a:r>
              <a:rPr lang="nb-NO" b="1" dirty="0" err="1" smtClean="0"/>
              <a:t>vaksne</a:t>
            </a:r>
            <a:r>
              <a:rPr lang="nb-NO" b="1" dirty="0" smtClean="0"/>
              <a:t> :</a:t>
            </a:r>
          </a:p>
          <a:p>
            <a:r>
              <a:rPr lang="nb-NO" dirty="0" smtClean="0"/>
              <a:t>Kjenner seg makteslaus med tanke på framtida</a:t>
            </a:r>
          </a:p>
          <a:p>
            <a:r>
              <a:rPr lang="nb-NO" dirty="0" smtClean="0"/>
              <a:t>Usikre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snakkar</a:t>
            </a:r>
            <a:r>
              <a:rPr lang="nb-NO" dirty="0" smtClean="0"/>
              <a:t> med barna om sjukdommen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foreldre/</a:t>
            </a:r>
            <a:r>
              <a:rPr lang="nb-NO" dirty="0" err="1" smtClean="0"/>
              <a:t>familiar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873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2973122"/>
          </a:xfrm>
        </p:spPr>
        <p:txBody>
          <a:bodyPr/>
          <a:lstStyle/>
          <a:p>
            <a:r>
              <a:rPr lang="nb-NO" dirty="0" smtClean="0"/>
              <a:t>Foreldre i somatikk opplever mest støtte</a:t>
            </a:r>
          </a:p>
          <a:p>
            <a:r>
              <a:rPr lang="nb-NO" dirty="0" smtClean="0"/>
              <a:t>Foreldre med somatisk / psykisk sjukdom har mest usikkerhet knytta til sjukdomsutvikling</a:t>
            </a:r>
          </a:p>
          <a:p>
            <a:r>
              <a:rPr lang="nb-NO" dirty="0" smtClean="0"/>
              <a:t>Foreldre med rusmiddelproblematikk har flest </a:t>
            </a:r>
            <a:r>
              <a:rPr lang="nb-NO" dirty="0" err="1" smtClean="0"/>
              <a:t>tilleggslidingar</a:t>
            </a:r>
            <a:r>
              <a:rPr lang="nb-NO" dirty="0" smtClean="0"/>
              <a:t> / lengst sjukdomserfaring</a:t>
            </a:r>
          </a:p>
          <a:p>
            <a:r>
              <a:rPr lang="nb-NO" dirty="0" smtClean="0"/>
              <a:t>Stor del av foreldre med rusliding har utført </a:t>
            </a:r>
            <a:r>
              <a:rPr lang="nb-NO" dirty="0" err="1" smtClean="0"/>
              <a:t>lovbrot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foreldre/ </a:t>
            </a:r>
            <a:r>
              <a:rPr lang="nb-NO" dirty="0" err="1" smtClean="0"/>
              <a:t>familiar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499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1586429"/>
            <a:ext cx="8021145" cy="3933384"/>
          </a:xfrm>
        </p:spPr>
        <p:txBody>
          <a:bodyPr/>
          <a:lstStyle/>
          <a:p>
            <a:endParaRPr lang="nb-NO" dirty="0"/>
          </a:p>
          <a:p>
            <a:r>
              <a:rPr lang="nb-NO" dirty="0"/>
              <a:t>Mangelfull kartlegging, dokumentasjon</a:t>
            </a:r>
          </a:p>
          <a:p>
            <a:r>
              <a:rPr lang="nb-NO" dirty="0"/>
              <a:t>Forankring </a:t>
            </a:r>
            <a:r>
              <a:rPr lang="nb-NO" dirty="0" smtClean="0"/>
              <a:t>av arbeidet på </a:t>
            </a:r>
            <a:r>
              <a:rPr lang="nb-NO" dirty="0"/>
              <a:t>ulike nivå fører til ulik praksis</a:t>
            </a:r>
          </a:p>
          <a:p>
            <a:r>
              <a:rPr lang="nb-NO" dirty="0" err="1"/>
              <a:t>Utfordringar</a:t>
            </a:r>
            <a:r>
              <a:rPr lang="nb-NO" dirty="0"/>
              <a:t> med leiing av </a:t>
            </a:r>
            <a:r>
              <a:rPr lang="nb-NO" dirty="0" smtClean="0"/>
              <a:t>arbeidet</a:t>
            </a:r>
          </a:p>
          <a:p>
            <a:r>
              <a:rPr lang="nb-NO" dirty="0" err="1" smtClean="0"/>
              <a:t>Manglande</a:t>
            </a:r>
            <a:r>
              <a:rPr lang="nb-NO" dirty="0" smtClean="0"/>
              <a:t> opplæring</a:t>
            </a:r>
            <a:endParaRPr lang="nb-NO" dirty="0"/>
          </a:p>
          <a:p>
            <a:r>
              <a:rPr lang="nb-NO" dirty="0"/>
              <a:t>Helsepersonell har avgrensa kompetanse om familiefokusert arbeid</a:t>
            </a:r>
          </a:p>
          <a:p>
            <a:r>
              <a:rPr lang="nb-NO" dirty="0"/>
              <a:t>Har lite system for å kvalitetssikre lovendring</a:t>
            </a:r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</a:t>
            </a:r>
            <a:r>
              <a:rPr lang="nb-NO" dirty="0" err="1" smtClean="0"/>
              <a:t>helsetenester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007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154984"/>
          </a:xfrm>
        </p:spPr>
        <p:txBody>
          <a:bodyPr/>
          <a:lstStyle/>
          <a:p>
            <a:r>
              <a:rPr lang="nb-NO" b="1" dirty="0" smtClean="0"/>
              <a:t>Kvalitetssikre</a:t>
            </a:r>
            <a:r>
              <a:rPr lang="nb-NO" dirty="0" smtClean="0"/>
              <a:t> </a:t>
            </a:r>
            <a:r>
              <a:rPr lang="nb-NO" dirty="0" err="1"/>
              <a:t>lovpålagde</a:t>
            </a:r>
            <a:r>
              <a:rPr lang="nb-NO" dirty="0"/>
              <a:t> plikter </a:t>
            </a:r>
            <a:r>
              <a:rPr lang="nb-NO" dirty="0" smtClean="0"/>
              <a:t>gjennom:</a:t>
            </a:r>
          </a:p>
          <a:p>
            <a:r>
              <a:rPr lang="nb-NO" dirty="0" smtClean="0"/>
              <a:t>Prosedyrer</a:t>
            </a:r>
            <a:r>
              <a:rPr lang="nb-NO" dirty="0"/>
              <a:t>, kartlegging, </a:t>
            </a:r>
            <a:r>
              <a:rPr lang="nb-NO" dirty="0" err="1"/>
              <a:t>samtalar</a:t>
            </a:r>
            <a:r>
              <a:rPr lang="nb-NO" dirty="0"/>
              <a:t>, besøksrom, informasjon til </a:t>
            </a:r>
            <a:r>
              <a:rPr lang="nb-NO" dirty="0" err="1" smtClean="0"/>
              <a:t>kommunar</a:t>
            </a:r>
            <a:endParaRPr lang="nb-NO" dirty="0"/>
          </a:p>
          <a:p>
            <a:r>
              <a:rPr lang="nb-NO" dirty="0" smtClean="0"/>
              <a:t>Systematisk </a:t>
            </a:r>
            <a:r>
              <a:rPr lang="nb-NO" dirty="0"/>
              <a:t>arbeid med </a:t>
            </a:r>
            <a:r>
              <a:rPr lang="nb-NO" b="1" dirty="0"/>
              <a:t>implementering</a:t>
            </a:r>
            <a:r>
              <a:rPr lang="nb-NO" dirty="0"/>
              <a:t> av </a:t>
            </a:r>
            <a:r>
              <a:rPr lang="nb-NO" dirty="0" smtClean="0"/>
              <a:t>lovendring</a:t>
            </a:r>
          </a:p>
          <a:p>
            <a:r>
              <a:rPr lang="nb-NO" dirty="0" smtClean="0"/>
              <a:t>Barn som </a:t>
            </a:r>
            <a:r>
              <a:rPr lang="nb-NO" dirty="0" err="1" smtClean="0"/>
              <a:t>pårørande</a:t>
            </a:r>
            <a:r>
              <a:rPr lang="nb-NO" dirty="0" smtClean="0"/>
              <a:t> </a:t>
            </a:r>
            <a:r>
              <a:rPr lang="nb-NO" dirty="0" smtClean="0"/>
              <a:t>-arbeidet bør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/>
              <a:t>ein</a:t>
            </a:r>
            <a:r>
              <a:rPr lang="nb-NO" dirty="0"/>
              <a:t> del av </a:t>
            </a:r>
            <a:r>
              <a:rPr lang="nb-NO" b="1" dirty="0" smtClean="0"/>
              <a:t>pasientsikkerhetskampanjen</a:t>
            </a:r>
          </a:p>
          <a:p>
            <a:r>
              <a:rPr lang="nb-NO" dirty="0" smtClean="0"/>
              <a:t>Systematisk </a:t>
            </a:r>
            <a:r>
              <a:rPr lang="nb-NO" dirty="0"/>
              <a:t>rapportering gjennom </a:t>
            </a:r>
            <a:r>
              <a:rPr lang="nb-NO" b="1" dirty="0" err="1"/>
              <a:t>rapporteringskodar</a:t>
            </a:r>
            <a:endParaRPr lang="nb-NO" b="1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1200329"/>
          </a:xfrm>
        </p:spPr>
        <p:txBody>
          <a:bodyPr/>
          <a:lstStyle/>
          <a:p>
            <a:r>
              <a:rPr lang="nb-NO" dirty="0" err="1" smtClean="0"/>
              <a:t>Anbefalingar</a:t>
            </a:r>
            <a:r>
              <a:rPr lang="nb-NO" dirty="0" smtClean="0"/>
              <a:t>  for </a:t>
            </a:r>
            <a:r>
              <a:rPr lang="nb-NO" dirty="0" err="1" smtClean="0"/>
              <a:t>spesialisthelsetenesta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231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416320"/>
          </a:xfrm>
        </p:spPr>
        <p:txBody>
          <a:bodyPr/>
          <a:lstStyle/>
          <a:p>
            <a:pPr lvl="1"/>
            <a:r>
              <a:rPr lang="nb-NO" dirty="0" smtClean="0"/>
              <a:t>Møte </a:t>
            </a:r>
            <a:r>
              <a:rPr lang="nb-NO" dirty="0" err="1"/>
              <a:t>familiar</a:t>
            </a:r>
            <a:r>
              <a:rPr lang="nb-NO" dirty="0"/>
              <a:t> der </a:t>
            </a:r>
            <a:r>
              <a:rPr lang="nb-NO" dirty="0" err="1"/>
              <a:t>dei</a:t>
            </a:r>
            <a:r>
              <a:rPr lang="nb-NO" dirty="0"/>
              <a:t> </a:t>
            </a:r>
            <a:r>
              <a:rPr lang="nb-NO" dirty="0" smtClean="0"/>
              <a:t>er, i heimen</a:t>
            </a:r>
            <a:endParaRPr lang="nb-NO" dirty="0"/>
          </a:p>
          <a:p>
            <a:pPr lvl="1"/>
            <a:r>
              <a:rPr lang="nb-NO" dirty="0" smtClean="0"/>
              <a:t>Gi </a:t>
            </a:r>
            <a:r>
              <a:rPr lang="nb-NO" dirty="0" err="1"/>
              <a:t>familiane</a:t>
            </a:r>
            <a:r>
              <a:rPr lang="nb-NO" b="1" dirty="0"/>
              <a:t> heilhetlig </a:t>
            </a:r>
            <a:r>
              <a:rPr lang="nb-NO" dirty="0" err="1"/>
              <a:t>tilbod</a:t>
            </a:r>
            <a:r>
              <a:rPr lang="nb-NO" dirty="0"/>
              <a:t> </a:t>
            </a:r>
          </a:p>
          <a:p>
            <a:pPr lvl="1"/>
            <a:r>
              <a:rPr lang="nb-NO" b="1" dirty="0"/>
              <a:t>Oppfølging</a:t>
            </a:r>
            <a:r>
              <a:rPr lang="nb-NO" dirty="0"/>
              <a:t> av familien </a:t>
            </a:r>
            <a:r>
              <a:rPr lang="nb-NO" dirty="0" smtClean="0"/>
              <a:t>gjennom </a:t>
            </a:r>
            <a:r>
              <a:rPr lang="nb-NO" dirty="0"/>
              <a:t>samarbeid mellom </a:t>
            </a:r>
            <a:r>
              <a:rPr lang="nb-NO" dirty="0" err="1" smtClean="0"/>
              <a:t>spesialisthelsetenesta</a:t>
            </a:r>
            <a:r>
              <a:rPr lang="nb-NO" dirty="0" smtClean="0"/>
              <a:t>  </a:t>
            </a:r>
            <a:r>
              <a:rPr lang="nb-NO" dirty="0"/>
              <a:t>og </a:t>
            </a:r>
            <a:r>
              <a:rPr lang="nb-NO" dirty="0" err="1" smtClean="0"/>
              <a:t>kommunehelsetenesta</a:t>
            </a:r>
            <a:r>
              <a:rPr lang="nb-NO" dirty="0" smtClean="0"/>
              <a:t> </a:t>
            </a:r>
            <a:endParaRPr lang="nb-NO" dirty="0"/>
          </a:p>
          <a:p>
            <a:pPr lvl="1"/>
            <a:r>
              <a:rPr lang="nb-NO" b="1" dirty="0" smtClean="0"/>
              <a:t>Samarbeid på  </a:t>
            </a:r>
            <a:r>
              <a:rPr lang="nb-NO" b="1" dirty="0"/>
              <a:t>tvers </a:t>
            </a:r>
            <a:r>
              <a:rPr lang="nb-NO" dirty="0"/>
              <a:t>av </a:t>
            </a:r>
            <a:r>
              <a:rPr lang="nb-NO" dirty="0" err="1"/>
              <a:t>vaksne</a:t>
            </a:r>
            <a:r>
              <a:rPr lang="nb-NO" dirty="0"/>
              <a:t>/ </a:t>
            </a:r>
            <a:r>
              <a:rPr lang="nb-NO" dirty="0" err="1"/>
              <a:t>barnetenester</a:t>
            </a:r>
            <a:endParaRPr lang="nb-NO" dirty="0"/>
          </a:p>
          <a:p>
            <a:pPr lvl="1"/>
            <a:r>
              <a:rPr lang="nb-NO" dirty="0"/>
              <a:t>Styrke kunnskap om barn/familieperspektiv i </a:t>
            </a:r>
            <a:r>
              <a:rPr lang="nb-NO" b="1" dirty="0"/>
              <a:t>utdanninga</a:t>
            </a:r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Anbefalingar</a:t>
            </a:r>
            <a:r>
              <a:rPr lang="nb-NO" dirty="0" smtClean="0"/>
              <a:t> </a:t>
            </a:r>
            <a:r>
              <a:rPr lang="nb-NO" dirty="0" err="1" smtClean="0"/>
              <a:t>kommunar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44157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3711785"/>
          </a:xfrm>
        </p:spPr>
        <p:txBody>
          <a:bodyPr/>
          <a:lstStyle/>
          <a:p>
            <a:endParaRPr lang="nb-NO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«Oppfølging av barn som pårørende i familier med innvandrerbakgrunn» (NAKMI rapport </a:t>
            </a:r>
            <a:r>
              <a:rPr lang="nb-NO" dirty="0" err="1" smtClean="0"/>
              <a:t>nr</a:t>
            </a:r>
            <a:r>
              <a:rPr lang="nb-NO" dirty="0" smtClean="0"/>
              <a:t> 3 2015)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«Barn og ungdom som har foreldre med rusmiddelproblemer»- en kvalitativ levekårsstudie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dirty="0" smtClean="0"/>
              <a:t>« Det gjennomsyrer jo hele livet» en kvalitativ undersøkelse av levekår hos voksne pårørende til personer med rusmiddelproblemer</a:t>
            </a:r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Multisenterstudie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755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1" y="2070099"/>
            <a:ext cx="8021144" cy="4167295"/>
          </a:xfrm>
        </p:spPr>
        <p:txBody>
          <a:bodyPr/>
          <a:lstStyle/>
          <a:p>
            <a:r>
              <a:rPr lang="nb-NO" sz="4000" b="1" dirty="0" smtClean="0"/>
              <a:t>          </a:t>
            </a:r>
            <a:r>
              <a:rPr lang="nb-NO" sz="4400" b="1" dirty="0" smtClean="0"/>
              <a:t>Takk </a:t>
            </a:r>
            <a:r>
              <a:rPr lang="nb-NO" sz="4400" b="1" dirty="0"/>
              <a:t>for i dag !</a:t>
            </a:r>
            <a:endParaRPr lang="nb-NO" sz="4400" b="1" u="sng" dirty="0" smtClean="0"/>
          </a:p>
          <a:p>
            <a:r>
              <a:rPr lang="nb-NO" sz="4800" b="1" dirty="0" smtClean="0">
                <a:hlinkClick r:id="rId2"/>
              </a:rPr>
              <a:t>Lukke til </a:t>
            </a:r>
            <a:r>
              <a:rPr lang="nb-NO" sz="4800" b="1" dirty="0" err="1" smtClean="0">
                <a:hlinkClick r:id="rId2"/>
              </a:rPr>
              <a:t>vidare</a:t>
            </a:r>
            <a:r>
              <a:rPr lang="nb-NO" sz="4800" b="1" dirty="0" smtClean="0">
                <a:hlinkClick r:id="rId2"/>
              </a:rPr>
              <a:t> med barn som </a:t>
            </a:r>
            <a:r>
              <a:rPr lang="nb-NO" sz="4800" b="1" dirty="0" err="1" smtClean="0">
                <a:hlinkClick r:id="rId2"/>
              </a:rPr>
              <a:t>pårørande</a:t>
            </a:r>
            <a:r>
              <a:rPr lang="nb-NO" sz="4800" b="1" smtClean="0">
                <a:hlinkClick r:id="rId2"/>
              </a:rPr>
              <a:t>-arbeidet</a:t>
            </a:r>
            <a:r>
              <a:rPr lang="nb-NO" sz="4800" b="1" smtClean="0"/>
              <a:t> !</a:t>
            </a:r>
            <a:endParaRPr lang="nb-NO" sz="4800" b="1" dirty="0"/>
          </a:p>
          <a:p>
            <a:endParaRPr lang="nb-NO" dirty="0" smtClean="0"/>
          </a:p>
          <a:p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00267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20000"/>
                <a:lumOff val="80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Multisenterstudie nov 2015</a:t>
            </a:r>
            <a:endParaRPr lang="nb-NO" dirty="0"/>
          </a:p>
        </p:txBody>
      </p:sp>
      <p:pic>
        <p:nvPicPr>
          <p:cNvPr id="2" name="Plassholder for innhold 1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103" y="1574332"/>
            <a:ext cx="3022157" cy="4204740"/>
          </a:xfrm>
        </p:spPr>
      </p:pic>
      <p:sp>
        <p:nvSpPr>
          <p:cNvPr id="6" name="TekstSylinder 5"/>
          <p:cNvSpPr txBox="1"/>
          <p:nvPr/>
        </p:nvSpPr>
        <p:spPr>
          <a:xfrm>
            <a:off x="457199" y="2276080"/>
            <a:ext cx="3729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«Barnas utfordringer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«Hjelp i hjemmet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b-NO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«Sårbar gruppe</a:t>
            </a:r>
            <a:r>
              <a:rPr lang="nb-N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nb-NO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3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457200" y="1356492"/>
            <a:ext cx="4125817" cy="3711785"/>
          </a:xfrm>
        </p:spPr>
        <p:txBody>
          <a:bodyPr/>
          <a:lstStyle/>
          <a:p>
            <a:r>
              <a:rPr lang="nb-NO" dirty="0" smtClean="0"/>
              <a:t>4 </a:t>
            </a:r>
            <a:r>
              <a:rPr lang="nb-NO" dirty="0" err="1" smtClean="0"/>
              <a:t>årig</a:t>
            </a:r>
            <a:r>
              <a:rPr lang="nb-NO" dirty="0" smtClean="0"/>
              <a:t> kvantitativ multisenterstudie</a:t>
            </a:r>
          </a:p>
          <a:p>
            <a:r>
              <a:rPr lang="nb-NO" b="1" dirty="0" smtClean="0"/>
              <a:t>Skeivt </a:t>
            </a:r>
            <a:r>
              <a:rPr lang="nb-NO" b="1" dirty="0"/>
              <a:t>materiale </a:t>
            </a:r>
            <a:r>
              <a:rPr lang="nb-NO" dirty="0"/>
              <a:t>: underrepresentasjon av </a:t>
            </a:r>
            <a:r>
              <a:rPr lang="nb-NO" dirty="0" err="1"/>
              <a:t>familiar</a:t>
            </a:r>
            <a:r>
              <a:rPr lang="nb-NO" dirty="0"/>
              <a:t> med </a:t>
            </a:r>
            <a:r>
              <a:rPr lang="nb-NO" dirty="0" err="1"/>
              <a:t>alvorleg</a:t>
            </a:r>
            <a:r>
              <a:rPr lang="nb-NO" dirty="0"/>
              <a:t> </a:t>
            </a:r>
            <a:r>
              <a:rPr lang="nb-NO" dirty="0" smtClean="0"/>
              <a:t>sjukdom</a:t>
            </a:r>
            <a:r>
              <a:rPr lang="nb-NO" dirty="0"/>
              <a:t> </a:t>
            </a:r>
            <a:r>
              <a:rPr lang="nb-NO" dirty="0" smtClean="0"/>
              <a:t>( spesielt rus)</a:t>
            </a:r>
          </a:p>
          <a:p>
            <a:r>
              <a:rPr lang="nb-NO" dirty="0" smtClean="0"/>
              <a:t>Gir resultata for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 positivt </a:t>
            </a:r>
            <a:r>
              <a:rPr lang="nb-NO" dirty="0" err="1"/>
              <a:t>bilete</a:t>
            </a:r>
            <a:r>
              <a:rPr lang="nb-NO" dirty="0"/>
              <a:t> </a:t>
            </a:r>
            <a:r>
              <a:rPr lang="nb-NO" dirty="0" smtClean="0"/>
              <a:t>?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</p:spPr>
        <p:txBody>
          <a:bodyPr/>
          <a:lstStyle/>
          <a:p>
            <a:r>
              <a:rPr lang="nb-NO" dirty="0" smtClean="0"/>
              <a:t>Multisenterstudie</a:t>
            </a:r>
            <a:endParaRPr lang="nb-NO" dirty="0"/>
          </a:p>
        </p:txBody>
      </p:sp>
      <p:sp>
        <p:nvSpPr>
          <p:cNvPr id="5" name="Plassholder for innhold 1"/>
          <p:cNvSpPr txBox="1">
            <a:spLocks/>
          </p:cNvSpPr>
          <p:nvPr/>
        </p:nvSpPr>
        <p:spPr>
          <a:xfrm>
            <a:off x="1946466" y="2066902"/>
            <a:ext cx="8021145" cy="400110"/>
          </a:xfrm>
          <a:prstGeom prst="rect">
            <a:avLst/>
          </a:prstGeom>
        </p:spPr>
        <p:txBody>
          <a:bodyPr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57600" lvl="8" indent="0">
              <a:buFont typeface="Arial"/>
              <a:buNone/>
            </a:pPr>
            <a:r>
              <a:rPr lang="nb-NO" dirty="0" err="1" smtClean="0"/>
              <a:t>Deltakarar</a:t>
            </a:r>
            <a:endParaRPr lang="nb-NO" dirty="0"/>
          </a:p>
        </p:txBody>
      </p:sp>
      <p:cxnSp>
        <p:nvCxnSpPr>
          <p:cNvPr id="6" name="Rett pil 5"/>
          <p:cNvCxnSpPr/>
          <p:nvPr/>
        </p:nvCxnSpPr>
        <p:spPr>
          <a:xfrm>
            <a:off x="6237536" y="2467012"/>
            <a:ext cx="0" cy="336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4199042"/>
              </p:ext>
            </p:extLst>
          </p:nvPr>
        </p:nvGraphicFramePr>
        <p:xfrm>
          <a:off x="5451666" y="2915185"/>
          <a:ext cx="1571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baseline="0" dirty="0" smtClean="0"/>
                        <a:t>5 helseforetak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Rett pil 7"/>
          <p:cNvCxnSpPr/>
          <p:nvPr/>
        </p:nvCxnSpPr>
        <p:spPr>
          <a:xfrm>
            <a:off x="6237536" y="3390593"/>
            <a:ext cx="0" cy="336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Tabell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968845"/>
              </p:ext>
            </p:extLst>
          </p:nvPr>
        </p:nvGraphicFramePr>
        <p:xfrm>
          <a:off x="5451666" y="3879359"/>
          <a:ext cx="1571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534</a:t>
                      </a:r>
                      <a:r>
                        <a:rPr lang="nb-NO" baseline="0" dirty="0" smtClean="0"/>
                        <a:t> </a:t>
                      </a:r>
                      <a:r>
                        <a:rPr lang="nb-NO" baseline="0" dirty="0" err="1" smtClean="0"/>
                        <a:t>familiar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Rett pil 9"/>
          <p:cNvCxnSpPr/>
          <p:nvPr/>
        </p:nvCxnSpPr>
        <p:spPr>
          <a:xfrm>
            <a:off x="6237536" y="4402309"/>
            <a:ext cx="0" cy="3363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pil 10"/>
          <p:cNvCxnSpPr/>
          <p:nvPr/>
        </p:nvCxnSpPr>
        <p:spPr>
          <a:xfrm flipH="1">
            <a:off x="5119324" y="4402309"/>
            <a:ext cx="466381" cy="18212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pil 11"/>
          <p:cNvCxnSpPr/>
          <p:nvPr/>
        </p:nvCxnSpPr>
        <p:spPr>
          <a:xfrm>
            <a:off x="6896712" y="4416232"/>
            <a:ext cx="503103" cy="1681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el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0172765"/>
              </p:ext>
            </p:extLst>
          </p:nvPr>
        </p:nvGraphicFramePr>
        <p:xfrm>
          <a:off x="3547584" y="4845584"/>
          <a:ext cx="1571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Somatikk:</a:t>
                      </a:r>
                      <a:r>
                        <a:rPr lang="nb-NO" baseline="0" dirty="0" smtClean="0"/>
                        <a:t> 202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39223"/>
              </p:ext>
            </p:extLst>
          </p:nvPr>
        </p:nvGraphicFramePr>
        <p:xfrm>
          <a:off x="5451666" y="4845584"/>
          <a:ext cx="1571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PHV:</a:t>
                      </a:r>
                      <a:r>
                        <a:rPr lang="nb-NO" baseline="0" dirty="0" smtClean="0"/>
                        <a:t> 199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ell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337631"/>
              </p:ext>
            </p:extLst>
          </p:nvPr>
        </p:nvGraphicFramePr>
        <p:xfrm>
          <a:off x="7399815" y="4845584"/>
          <a:ext cx="15717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7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b-NO" dirty="0" smtClean="0"/>
                        <a:t>TSB: 133</a:t>
                      </a:r>
                      <a:endParaRPr lang="nb-NO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292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551742"/>
          </a:xfrm>
        </p:spPr>
        <p:txBody>
          <a:bodyPr/>
          <a:lstStyle/>
          <a:p>
            <a:r>
              <a:rPr lang="nb-NO" sz="2800" b="1" dirty="0"/>
              <a:t>H</a:t>
            </a:r>
            <a:r>
              <a:rPr lang="nb-NO" sz="2800" b="1" dirty="0" smtClean="0"/>
              <a:t>ar lovverk </a:t>
            </a:r>
            <a:r>
              <a:rPr lang="nb-NO" sz="2800" b="1" dirty="0" err="1" smtClean="0"/>
              <a:t>frå</a:t>
            </a:r>
            <a:r>
              <a:rPr lang="nb-NO" sz="2800" b="1" dirty="0" smtClean="0"/>
              <a:t> 2010 hatt effekt ?</a:t>
            </a:r>
          </a:p>
          <a:p>
            <a:r>
              <a:rPr lang="nb-NO" b="1" dirty="0" err="1" smtClean="0"/>
              <a:t>Inneheld</a:t>
            </a:r>
            <a:r>
              <a:rPr lang="nb-NO" b="1" smtClean="0"/>
              <a:t>: </a:t>
            </a:r>
            <a:endParaRPr lang="nb-NO" b="1" dirty="0" smtClean="0"/>
          </a:p>
          <a:p>
            <a:r>
              <a:rPr lang="nb-NO" b="1" dirty="0" smtClean="0"/>
              <a:t>Barna </a:t>
            </a:r>
            <a:r>
              <a:rPr lang="nb-NO" dirty="0" smtClean="0"/>
              <a:t>si skildring av sin situasjon</a:t>
            </a:r>
          </a:p>
          <a:p>
            <a:r>
              <a:rPr lang="nb-NO" b="1" dirty="0" smtClean="0"/>
              <a:t>Foreldra</a:t>
            </a:r>
            <a:r>
              <a:rPr lang="nb-NO" dirty="0" smtClean="0"/>
              <a:t> si oppleving av sin/ barna sin situasjon</a:t>
            </a:r>
          </a:p>
          <a:p>
            <a:r>
              <a:rPr lang="nb-NO" dirty="0" smtClean="0"/>
              <a:t>I kva grad </a:t>
            </a:r>
            <a:r>
              <a:rPr lang="nb-NO" b="1" dirty="0" smtClean="0"/>
              <a:t>helsepersonell</a:t>
            </a:r>
            <a:r>
              <a:rPr lang="nb-NO" dirty="0" smtClean="0"/>
              <a:t> registrerer/ vurderer foreldra sine behov, føl opp og gir hjelp til </a:t>
            </a:r>
            <a:r>
              <a:rPr lang="nb-NO" dirty="0" err="1" smtClean="0"/>
              <a:t>familiane</a:t>
            </a:r>
            <a:endParaRPr lang="nb-NO" dirty="0" smtClean="0"/>
          </a:p>
          <a:p>
            <a:r>
              <a:rPr lang="nb-NO" dirty="0" smtClean="0"/>
              <a:t>Grad av implementering</a:t>
            </a:r>
          </a:p>
          <a:p>
            <a:r>
              <a:rPr lang="nb-NO" dirty="0" smtClean="0"/>
              <a:t>Oppdrag </a:t>
            </a:r>
            <a:r>
              <a:rPr lang="nb-NO" dirty="0" err="1" smtClean="0"/>
              <a:t>frå</a:t>
            </a:r>
            <a:r>
              <a:rPr lang="nb-NO" dirty="0" smtClean="0"/>
              <a:t> H-</a:t>
            </a:r>
            <a:r>
              <a:rPr lang="nb-NO" dirty="0" err="1" smtClean="0"/>
              <a:t>dir</a:t>
            </a:r>
            <a:r>
              <a:rPr lang="nb-NO" dirty="0" smtClean="0"/>
              <a:t> om å gi råd for </a:t>
            </a:r>
            <a:r>
              <a:rPr lang="nb-NO" dirty="0" err="1" smtClean="0"/>
              <a:t>betring</a:t>
            </a:r>
            <a:r>
              <a:rPr lang="nb-NO" dirty="0" smtClean="0"/>
              <a:t> av </a:t>
            </a:r>
            <a:r>
              <a:rPr lang="nb-NO" dirty="0" err="1" smtClean="0"/>
              <a:t>tenestene</a:t>
            </a:r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Fokus i prosjektet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601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859518"/>
          </a:xfrm>
        </p:spPr>
        <p:txBody>
          <a:bodyPr/>
          <a:lstStyle/>
          <a:p>
            <a:r>
              <a:rPr lang="nb-NO" dirty="0"/>
              <a:t>S</a:t>
            </a:r>
            <a:r>
              <a:rPr lang="nb-NO" dirty="0" smtClean="0"/>
              <a:t>jukdom </a:t>
            </a:r>
            <a:r>
              <a:rPr lang="nb-NO" b="1" dirty="0"/>
              <a:t>påverkar</a:t>
            </a:r>
            <a:r>
              <a:rPr lang="nb-NO" dirty="0"/>
              <a:t> familien i stor grad</a:t>
            </a:r>
          </a:p>
          <a:p>
            <a:r>
              <a:rPr lang="nb-NO" dirty="0"/>
              <a:t>Stort </a:t>
            </a:r>
            <a:r>
              <a:rPr lang="nb-NO" b="1" dirty="0"/>
              <a:t>udekka behov </a:t>
            </a:r>
            <a:r>
              <a:rPr lang="nb-NO" dirty="0"/>
              <a:t>for informasjon/tilpassa hjelp</a:t>
            </a:r>
          </a:p>
          <a:p>
            <a:r>
              <a:rPr lang="nb-NO" dirty="0"/>
              <a:t>Lovendring i 2010 : </a:t>
            </a:r>
            <a:r>
              <a:rPr lang="nb-NO" dirty="0" err="1"/>
              <a:t>ikkje</a:t>
            </a:r>
            <a:r>
              <a:rPr lang="nb-NO" dirty="0"/>
              <a:t> medført </a:t>
            </a:r>
            <a:r>
              <a:rPr lang="nb-NO" dirty="0" err="1"/>
              <a:t>planlagde</a:t>
            </a:r>
            <a:r>
              <a:rPr lang="nb-NO" dirty="0"/>
              <a:t> </a:t>
            </a:r>
            <a:r>
              <a:rPr lang="nb-NO" dirty="0" err="1"/>
              <a:t>endringar</a:t>
            </a:r>
            <a:endParaRPr lang="nb-NO" dirty="0"/>
          </a:p>
          <a:p>
            <a:r>
              <a:rPr lang="nb-NO" dirty="0"/>
              <a:t>Nødvendig med </a:t>
            </a:r>
            <a:r>
              <a:rPr lang="nb-NO" b="1" dirty="0"/>
              <a:t>organisatoriske, kunnskapsmessige og økonomiske </a:t>
            </a:r>
            <a:r>
              <a:rPr lang="nb-NO" b="1" dirty="0" err="1" smtClean="0"/>
              <a:t>endringar</a:t>
            </a:r>
            <a:endParaRPr lang="nb-NO" b="1" dirty="0" smtClean="0"/>
          </a:p>
          <a:p>
            <a:r>
              <a:rPr lang="nb-NO" dirty="0" smtClean="0"/>
              <a:t>Barna har det verre enn foreldra trur?</a:t>
            </a:r>
          </a:p>
          <a:p>
            <a:r>
              <a:rPr lang="nb-NO" dirty="0" smtClean="0"/>
              <a:t>Barna «</a:t>
            </a:r>
            <a:r>
              <a:rPr lang="nb-NO" dirty="0" err="1" smtClean="0"/>
              <a:t>skånar</a:t>
            </a:r>
            <a:r>
              <a:rPr lang="nb-NO" dirty="0" smtClean="0"/>
              <a:t>» foreldra for </a:t>
            </a:r>
            <a:r>
              <a:rPr lang="nb-NO" dirty="0" err="1" smtClean="0"/>
              <a:t>korleis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</a:t>
            </a:r>
            <a:r>
              <a:rPr lang="nb-NO" dirty="0" err="1" smtClean="0"/>
              <a:t>eigentleg</a:t>
            </a:r>
            <a:r>
              <a:rPr lang="nb-NO" dirty="0" smtClean="0"/>
              <a:t> har det?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2139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innhold 4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672048"/>
          </a:xfrm>
        </p:spPr>
        <p:txBody>
          <a:bodyPr/>
          <a:lstStyle/>
          <a:p>
            <a:r>
              <a:rPr lang="nb-NO" b="1" dirty="0" smtClean="0"/>
              <a:t>Barn:</a:t>
            </a:r>
            <a:endParaRPr lang="nb-NO" b="1" dirty="0"/>
          </a:p>
          <a:p>
            <a:r>
              <a:rPr lang="nb-NO" dirty="0" smtClean="0"/>
              <a:t>av </a:t>
            </a:r>
            <a:r>
              <a:rPr lang="nb-NO" dirty="0"/>
              <a:t>psykisk sjuke har </a:t>
            </a:r>
            <a:r>
              <a:rPr lang="nb-NO" b="1" dirty="0" err="1"/>
              <a:t>lågare</a:t>
            </a:r>
            <a:r>
              <a:rPr lang="nb-NO" b="1" dirty="0"/>
              <a:t> livskvalitet </a:t>
            </a:r>
            <a:r>
              <a:rPr lang="nb-NO" dirty="0"/>
              <a:t>enn elles i befolkninga. Foreldre trur den er </a:t>
            </a:r>
            <a:r>
              <a:rPr lang="nb-NO" dirty="0" smtClean="0"/>
              <a:t>betre.</a:t>
            </a:r>
          </a:p>
          <a:p>
            <a:r>
              <a:rPr lang="nb-NO" dirty="0" smtClean="0"/>
              <a:t>har </a:t>
            </a:r>
            <a:r>
              <a:rPr lang="nb-NO" dirty="0"/>
              <a:t>behov for å </a:t>
            </a:r>
            <a:r>
              <a:rPr lang="nb-NO" b="1" dirty="0"/>
              <a:t>snakke</a:t>
            </a:r>
            <a:r>
              <a:rPr lang="nb-NO" dirty="0"/>
              <a:t> om sin </a:t>
            </a:r>
            <a:r>
              <a:rPr lang="nb-NO" dirty="0" smtClean="0"/>
              <a:t>situasjon.</a:t>
            </a:r>
            <a:endParaRPr lang="nb-NO" dirty="0"/>
          </a:p>
          <a:p>
            <a:r>
              <a:rPr lang="nb-NO" dirty="0" err="1" smtClean="0"/>
              <a:t>ynskjer</a:t>
            </a:r>
            <a:r>
              <a:rPr lang="nb-NO" dirty="0" smtClean="0"/>
              <a:t> </a:t>
            </a:r>
            <a:r>
              <a:rPr lang="nb-NO" dirty="0" err="1"/>
              <a:t>meir</a:t>
            </a:r>
            <a:r>
              <a:rPr lang="nb-NO" dirty="0"/>
              <a:t> </a:t>
            </a:r>
            <a:r>
              <a:rPr lang="nb-NO" b="1" dirty="0"/>
              <a:t>praktisk </a:t>
            </a:r>
            <a:r>
              <a:rPr lang="nb-NO" b="1" dirty="0" smtClean="0"/>
              <a:t>hjelp </a:t>
            </a:r>
            <a:r>
              <a:rPr lang="nb-NO" dirty="0" smtClean="0"/>
              <a:t>heime slik at </a:t>
            </a:r>
            <a:r>
              <a:rPr lang="nb-NO" dirty="0" err="1" smtClean="0"/>
              <a:t>dei</a:t>
            </a:r>
            <a:r>
              <a:rPr lang="nb-NO" dirty="0" smtClean="0"/>
              <a:t> kan leve sitt liv med </a:t>
            </a:r>
            <a:r>
              <a:rPr lang="nb-NO" dirty="0" err="1" smtClean="0"/>
              <a:t>t.d</a:t>
            </a:r>
            <a:r>
              <a:rPr lang="nb-NO" dirty="0" smtClean="0"/>
              <a:t> skule, venner, fritidsaktiviteter.</a:t>
            </a:r>
          </a:p>
          <a:p>
            <a:r>
              <a:rPr lang="nb-NO" dirty="0" smtClean="0"/>
              <a:t>får </a:t>
            </a:r>
            <a:r>
              <a:rPr lang="nb-NO" dirty="0" err="1" smtClean="0"/>
              <a:t>ikkje</a:t>
            </a:r>
            <a:r>
              <a:rPr lang="nb-NO" dirty="0" smtClean="0"/>
              <a:t> nok </a:t>
            </a:r>
            <a:r>
              <a:rPr lang="nb-NO" b="1" dirty="0" smtClean="0"/>
              <a:t>informasjon</a:t>
            </a:r>
            <a:r>
              <a:rPr lang="nb-NO" dirty="0" smtClean="0"/>
              <a:t> til å forstå foreldra sin sjukdom og </a:t>
            </a:r>
            <a:r>
              <a:rPr lang="nb-NO" dirty="0" err="1" smtClean="0"/>
              <a:t>konsekvensane</a:t>
            </a:r>
            <a:r>
              <a:rPr lang="nb-NO" dirty="0" smtClean="0"/>
              <a:t> av den.</a:t>
            </a:r>
          </a:p>
          <a:p>
            <a:r>
              <a:rPr lang="nb-NO" dirty="0" smtClean="0"/>
              <a:t>18</a:t>
            </a:r>
            <a:r>
              <a:rPr lang="nb-NO" dirty="0"/>
              <a:t>% </a:t>
            </a:r>
            <a:r>
              <a:rPr lang="nb-NO" dirty="0" smtClean="0"/>
              <a:t> </a:t>
            </a:r>
            <a:r>
              <a:rPr lang="nb-NO" dirty="0"/>
              <a:t>har opplevd traumer, spesielt </a:t>
            </a:r>
            <a:r>
              <a:rPr lang="nb-NO" dirty="0" err="1"/>
              <a:t>innan</a:t>
            </a:r>
            <a:r>
              <a:rPr lang="nb-NO" dirty="0"/>
              <a:t> rus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4" name="Tittel 3"/>
          <p:cNvSpPr>
            <a:spLocks noGrp="1"/>
          </p:cNvSpPr>
          <p:nvPr>
            <p:ph type="ctrTitle"/>
          </p:nvPr>
        </p:nvSpPr>
        <p:spPr>
          <a:xfrm>
            <a:off x="429658" y="710161"/>
            <a:ext cx="6388100" cy="646331"/>
          </a:xfrm>
        </p:spPr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1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490186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nb-NO" dirty="0" smtClean="0"/>
              <a:t>Barna har </a:t>
            </a:r>
            <a:r>
              <a:rPr lang="nb-NO" dirty="0" err="1"/>
              <a:t>meir</a:t>
            </a:r>
            <a:r>
              <a:rPr lang="nb-NO" dirty="0"/>
              <a:t> </a:t>
            </a:r>
            <a:r>
              <a:rPr lang="nb-NO" dirty="0" err="1" smtClean="0"/>
              <a:t>oppgåver</a:t>
            </a:r>
            <a:r>
              <a:rPr lang="nb-NO" b="1" dirty="0" smtClean="0"/>
              <a:t> </a:t>
            </a:r>
            <a:r>
              <a:rPr lang="nb-NO" dirty="0" smtClean="0"/>
              <a:t>heime:</a:t>
            </a:r>
          </a:p>
          <a:p>
            <a:pPr marL="342900" lvl="1" indent="-342900">
              <a:buFont typeface="Arial"/>
              <a:buChar char="•"/>
            </a:pPr>
            <a:r>
              <a:rPr lang="nb-NO" b="1" dirty="0" err="1" smtClean="0"/>
              <a:t>Omsorgsoppgåver</a:t>
            </a:r>
            <a:r>
              <a:rPr lang="nb-NO" b="1" dirty="0" smtClean="0"/>
              <a:t> / husarbeid / helsehjelp</a:t>
            </a:r>
            <a:endParaRPr lang="nb-NO" dirty="0" smtClean="0"/>
          </a:p>
          <a:p>
            <a:pPr marL="342900" lvl="1" indent="-342900">
              <a:buFont typeface="Arial"/>
              <a:buChar char="•"/>
            </a:pPr>
            <a:r>
              <a:rPr lang="nb-NO" b="1" dirty="0" smtClean="0"/>
              <a:t>Konsekvens:</a:t>
            </a:r>
          </a:p>
          <a:p>
            <a:pPr marL="342900" lvl="1" indent="-342900">
              <a:buFont typeface="Arial"/>
              <a:buChar char="•"/>
            </a:pPr>
            <a:r>
              <a:rPr lang="nb-NO" dirty="0"/>
              <a:t>P</a:t>
            </a:r>
            <a:r>
              <a:rPr lang="nb-NO" dirty="0" smtClean="0"/>
              <a:t>ositivt </a:t>
            </a:r>
            <a:r>
              <a:rPr lang="nb-NO" dirty="0" smtClean="0"/>
              <a:t>å hjelpe til</a:t>
            </a:r>
          </a:p>
          <a:p>
            <a:pPr marL="342900" lvl="1" indent="-342900">
              <a:buFont typeface="Arial"/>
              <a:buChar char="•"/>
            </a:pPr>
            <a:r>
              <a:rPr lang="nb-NO" dirty="0" smtClean="0"/>
              <a:t>N</a:t>
            </a:r>
            <a:r>
              <a:rPr lang="nb-NO" dirty="0" smtClean="0"/>
              <a:t>egativt </a:t>
            </a:r>
            <a:r>
              <a:rPr lang="nb-NO" dirty="0" smtClean="0"/>
              <a:t>: stress, </a:t>
            </a:r>
            <a:r>
              <a:rPr lang="nb-NO" dirty="0" err="1" smtClean="0"/>
              <a:t>gjere</a:t>
            </a:r>
            <a:r>
              <a:rPr lang="nb-NO" dirty="0" smtClean="0"/>
              <a:t> ting som </a:t>
            </a:r>
            <a:r>
              <a:rPr lang="nb-NO" dirty="0" err="1" smtClean="0"/>
              <a:t>gjer</a:t>
            </a:r>
            <a:r>
              <a:rPr lang="nb-NO" dirty="0" smtClean="0"/>
              <a:t> </a:t>
            </a:r>
            <a:r>
              <a:rPr lang="nb-NO" dirty="0" err="1" smtClean="0"/>
              <a:t>dei</a:t>
            </a:r>
            <a:r>
              <a:rPr lang="nb-NO" dirty="0" smtClean="0"/>
              <a:t> opprørt, </a:t>
            </a:r>
            <a:r>
              <a:rPr lang="nb-NO" dirty="0" err="1" smtClean="0"/>
              <a:t>einsomhet</a:t>
            </a:r>
            <a:endParaRPr lang="nb-NO" dirty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>
          <a:xfrm>
            <a:off x="457200" y="710161"/>
            <a:ext cx="6388100" cy="646331"/>
          </a:xfrm>
        </p:spPr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648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4376583"/>
          </a:xfrm>
        </p:spPr>
        <p:txBody>
          <a:bodyPr/>
          <a:lstStyle/>
          <a:p>
            <a:r>
              <a:rPr lang="nb-NO" dirty="0" smtClean="0"/>
              <a:t>1.Familie / venner</a:t>
            </a:r>
          </a:p>
          <a:p>
            <a:r>
              <a:rPr lang="nb-NO" dirty="0" smtClean="0"/>
              <a:t>2.Lærar </a:t>
            </a:r>
          </a:p>
          <a:p>
            <a:r>
              <a:rPr lang="nb-NO" dirty="0" smtClean="0"/>
              <a:t>3.Helsesøster                                   Kan dette </a:t>
            </a:r>
            <a:r>
              <a:rPr lang="nb-NO" dirty="0" err="1" smtClean="0"/>
              <a:t>utnyttast</a:t>
            </a:r>
            <a:r>
              <a:rPr lang="nb-NO" dirty="0" smtClean="0"/>
              <a:t> </a:t>
            </a:r>
          </a:p>
          <a:p>
            <a:r>
              <a:rPr lang="nb-NO" dirty="0" smtClean="0"/>
              <a:t>4.Leiar fritidsaktiviteter                      betre?</a:t>
            </a:r>
          </a:p>
          <a:p>
            <a:r>
              <a:rPr lang="nb-NO" dirty="0" smtClean="0"/>
              <a:t>5.Fastlege </a:t>
            </a:r>
          </a:p>
          <a:p>
            <a:r>
              <a:rPr lang="nb-NO" dirty="0" smtClean="0"/>
              <a:t>6.Offentlege instanser</a:t>
            </a:r>
          </a:p>
          <a:p>
            <a:r>
              <a:rPr lang="nb-NO" dirty="0" smtClean="0"/>
              <a:t>Dei som er </a:t>
            </a:r>
            <a:r>
              <a:rPr lang="nb-NO" dirty="0" err="1" smtClean="0"/>
              <a:t>nærmast</a:t>
            </a:r>
            <a:r>
              <a:rPr lang="nb-NO" dirty="0" smtClean="0"/>
              <a:t> barna i </a:t>
            </a:r>
            <a:r>
              <a:rPr lang="nb-NO" dirty="0" err="1" smtClean="0"/>
              <a:t>kvardagen</a:t>
            </a:r>
            <a:r>
              <a:rPr lang="nb-NO" dirty="0" smtClean="0"/>
              <a:t> gir mest hjelp</a:t>
            </a:r>
          </a:p>
          <a:p>
            <a:r>
              <a:rPr lang="nb-NO" dirty="0" smtClean="0"/>
              <a:t>Foreldre </a:t>
            </a:r>
            <a:r>
              <a:rPr lang="nb-NO" dirty="0" err="1" smtClean="0"/>
              <a:t>ynskjer</a:t>
            </a:r>
            <a:r>
              <a:rPr lang="nb-NO" dirty="0" smtClean="0"/>
              <a:t> at barna får hjelp på </a:t>
            </a:r>
            <a:r>
              <a:rPr lang="nb-NO" dirty="0" err="1" smtClean="0"/>
              <a:t>lågast</a:t>
            </a:r>
            <a:r>
              <a:rPr lang="nb-NO" dirty="0" smtClean="0"/>
              <a:t> </a:t>
            </a:r>
            <a:r>
              <a:rPr lang="nb-NO" dirty="0" err="1" smtClean="0"/>
              <a:t>mogeleg</a:t>
            </a:r>
            <a:r>
              <a:rPr lang="nb-NO" dirty="0" smtClean="0"/>
              <a:t> nivå</a:t>
            </a:r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Kven hjelper barnet?</a:t>
            </a:r>
            <a:endParaRPr lang="nb-NO" dirty="0"/>
          </a:p>
        </p:txBody>
      </p:sp>
      <p:sp>
        <p:nvSpPr>
          <p:cNvPr id="4" name="Høyre klammeparentes 3"/>
          <p:cNvSpPr/>
          <p:nvPr/>
        </p:nvSpPr>
        <p:spPr>
          <a:xfrm>
            <a:off x="4428781" y="2148289"/>
            <a:ext cx="958467" cy="245676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262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/>
          <p:cNvSpPr>
            <a:spLocks noGrp="1"/>
          </p:cNvSpPr>
          <p:nvPr>
            <p:ph idx="1"/>
          </p:nvPr>
        </p:nvSpPr>
        <p:spPr>
          <a:xfrm>
            <a:off x="457200" y="2066902"/>
            <a:ext cx="8021145" cy="3933384"/>
          </a:xfrm>
        </p:spPr>
        <p:txBody>
          <a:bodyPr/>
          <a:lstStyle/>
          <a:p>
            <a:r>
              <a:rPr lang="nb-NO" b="1" dirty="0" err="1" smtClean="0"/>
              <a:t>Familiar</a:t>
            </a:r>
            <a:r>
              <a:rPr lang="nb-NO" b="1" dirty="0" smtClean="0"/>
              <a:t>:</a:t>
            </a:r>
          </a:p>
          <a:p>
            <a:r>
              <a:rPr lang="nb-NO" dirty="0" smtClean="0"/>
              <a:t>Stort </a:t>
            </a:r>
            <a:r>
              <a:rPr lang="nb-NO" dirty="0"/>
              <a:t>behov for praktisk hjelp. Får lite </a:t>
            </a:r>
            <a:r>
              <a:rPr lang="nb-NO" dirty="0" err="1"/>
              <a:t>frå</a:t>
            </a:r>
            <a:r>
              <a:rPr lang="nb-NO" dirty="0"/>
              <a:t> kommunen</a:t>
            </a:r>
            <a:r>
              <a:rPr lang="nb-NO" dirty="0" smtClean="0"/>
              <a:t>.</a:t>
            </a:r>
            <a:endParaRPr lang="nb-NO" dirty="0"/>
          </a:p>
          <a:p>
            <a:r>
              <a:rPr lang="nb-NO" dirty="0" smtClean="0"/>
              <a:t>Etterspør </a:t>
            </a:r>
            <a:r>
              <a:rPr lang="nb-NO" dirty="0"/>
              <a:t>nærleik, forutsigbarhet. </a:t>
            </a:r>
          </a:p>
          <a:p>
            <a:r>
              <a:rPr lang="nb-NO" dirty="0" err="1" smtClean="0"/>
              <a:t>Ynskjer</a:t>
            </a:r>
            <a:r>
              <a:rPr lang="nb-NO" dirty="0" smtClean="0"/>
              <a:t> familiekontakt i </a:t>
            </a:r>
            <a:r>
              <a:rPr lang="nb-NO" dirty="0" err="1" smtClean="0"/>
              <a:t>kommunane</a:t>
            </a:r>
            <a:endParaRPr lang="nb-NO" dirty="0"/>
          </a:p>
          <a:p>
            <a:r>
              <a:rPr lang="nb-NO" dirty="0" err="1" smtClean="0"/>
              <a:t>Ynskjer</a:t>
            </a:r>
            <a:r>
              <a:rPr lang="nb-NO" dirty="0" smtClean="0"/>
              <a:t> familieplan: kva som skal skje framover, kven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kontaktar</a:t>
            </a:r>
            <a:r>
              <a:rPr lang="nb-NO" dirty="0" smtClean="0"/>
              <a:t> ved forverring i situasjonen</a:t>
            </a:r>
          </a:p>
          <a:p>
            <a:r>
              <a:rPr lang="nb-NO" dirty="0" smtClean="0"/>
              <a:t>Behov </a:t>
            </a:r>
            <a:r>
              <a:rPr lang="nb-NO" dirty="0"/>
              <a:t>for støtte, </a:t>
            </a:r>
            <a:r>
              <a:rPr lang="nb-NO" dirty="0" err="1"/>
              <a:t>samtalar</a:t>
            </a:r>
            <a:r>
              <a:rPr lang="nb-NO" dirty="0"/>
              <a:t>/ avlastning i heimen</a:t>
            </a:r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3" name="Tit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err="1" smtClean="0"/>
              <a:t>Hovudfunn</a:t>
            </a:r>
            <a:r>
              <a:rPr lang="nb-NO" dirty="0" smtClean="0"/>
              <a:t> foreldre/ </a:t>
            </a:r>
            <a:r>
              <a:rPr lang="nb-NO" dirty="0" err="1" smtClean="0"/>
              <a:t>familiar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2664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Helse Førde">
  <a:themeElements>
    <a:clrScheme name="Helse Vest">
      <a:dk1>
        <a:srgbClr val="00338D"/>
      </a:dk1>
      <a:lt1>
        <a:sysClr val="window" lastClr="FFFFFF"/>
      </a:lt1>
      <a:dk2>
        <a:srgbClr val="00338D"/>
      </a:dk2>
      <a:lt2>
        <a:srgbClr val="EEECE1"/>
      </a:lt2>
      <a:accent1>
        <a:srgbClr val="7AB2DC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38D"/>
      </a:hlink>
      <a:folHlink>
        <a:srgbClr val="0033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5E45567C531434AB4C7836BC1738CEC" ma:contentTypeVersion="5" ma:contentTypeDescription="Opprett et nytt dokument." ma:contentTypeScope="" ma:versionID="0c83120b8b413f2b856c88cfabba649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3ab8bd772051330fbaf8ce726b5a12d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EmailSender" minOccurs="0"/>
                <xsd:element ref="ns1:EmailTo" minOccurs="0"/>
                <xsd:element ref="ns1:EmailCc" minOccurs="0"/>
                <xsd:element ref="ns1:EmailFrom" minOccurs="0"/>
                <xsd:element ref="ns1:EmailSubjec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EmailSender" ma:index="8" nillable="true" ma:displayName="Avsender av e-post" ma:hidden="true" ma:internalName="EmailSender">
      <xsd:simpleType>
        <xsd:restriction base="dms:Note"/>
      </xsd:simpleType>
    </xsd:element>
    <xsd:element name="EmailTo" ma:index="9" nillable="true" ma:displayName="E-post til" ma:hidden="true" ma:internalName="EmailTo">
      <xsd:simpleType>
        <xsd:restriction base="dms:Note"/>
      </xsd:simpleType>
    </xsd:element>
    <xsd:element name="EmailCc" ma:index="10" nillable="true" ma:displayName="Kopi av e-post til" ma:hidden="true" ma:internalName="EmailCc">
      <xsd:simpleType>
        <xsd:restriction base="dms:Note"/>
      </xsd:simpleType>
    </xsd:element>
    <xsd:element name="EmailFrom" ma:index="11" nillable="true" ma:displayName="E-post fra" ma:hidden="true" ma:internalName="EmailFrom">
      <xsd:simpleType>
        <xsd:restriction base="dms:Text"/>
      </xsd:simpleType>
    </xsd:element>
    <xsd:element name="EmailSubject" ma:index="12" nillable="true" ma:displayName="Emne i e-post" ma:hidden="true" ma:internalName="EmailSubjec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 ma:readOnly="tru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EmailTo xmlns="http://schemas.microsoft.com/sharepoint/v3" xsi:nil="true"/>
    <EmailSender xmlns="http://schemas.microsoft.com/sharepoint/v3" xsi:nil="true"/>
    <EmailFrom xmlns="http://schemas.microsoft.com/sharepoint/v3" xsi:nil="true"/>
    <EmailSubject xmlns="http://schemas.microsoft.com/sharepoint/v3" xsi:nil="true"/>
    <EmailCc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5B4450-3DBA-4CB3-BF39-29D486310F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D222B2-5404-4EE0-AF9C-29F8FEEA7A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EEC52C87-C15F-4DBA-84C9-EFEDFAFEA29E}">
  <ds:schemaRefs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purl.org/dc/dcmitype/"/>
    <ds:schemaRef ds:uri="http://schemas.microsoft.com/sharepoint/v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Helse Førde</Template>
  <TotalTime>4330</TotalTime>
  <Words>646</Words>
  <Application>Microsoft Office PowerPoint</Application>
  <PresentationFormat>Skjermfremvisning (4:3)</PresentationFormat>
  <Paragraphs>120</Paragraphs>
  <Slides>16</Slides>
  <Notes>15</Notes>
  <HiddenSlides>1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17" baseType="lpstr">
      <vt:lpstr>Helse Førde</vt:lpstr>
      <vt:lpstr>   Helse Førde       Resultat frå  Multisenterstudie                    «Barn som pårørande»   </vt:lpstr>
      <vt:lpstr>Multisenterstudie nov 2015</vt:lpstr>
      <vt:lpstr>Multisenterstudie</vt:lpstr>
      <vt:lpstr>Fokus i prosjektet</vt:lpstr>
      <vt:lpstr>Hovudfunn </vt:lpstr>
      <vt:lpstr>Hovudfunn </vt:lpstr>
      <vt:lpstr>Hovudfunn </vt:lpstr>
      <vt:lpstr>Kven hjelper barnet?</vt:lpstr>
      <vt:lpstr>Hovudfunn foreldre/ familiar</vt:lpstr>
      <vt:lpstr>Hovudfunn foreldre/familiar</vt:lpstr>
      <vt:lpstr>Hovudfunn foreldre/ familiar</vt:lpstr>
      <vt:lpstr>Hovudfunn helsetenester</vt:lpstr>
      <vt:lpstr>Anbefalingar  for spesialisthelsetenesta</vt:lpstr>
      <vt:lpstr>Anbefalingar kommunar </vt:lpstr>
      <vt:lpstr>Multisenterstudie </vt:lpstr>
      <vt:lpstr>PowerPoint-presentasjon</vt:lpstr>
    </vt:vector>
  </TitlesOfParts>
  <Company>Helse Vest IKT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Helse Førde</dc:title>
  <dc:creator>Hanne Alver Krum</dc:creator>
  <cp:lastModifiedBy>Kjellaug Berntsen</cp:lastModifiedBy>
  <cp:revision>333</cp:revision>
  <cp:lastPrinted>2016-10-14T08:01:45Z</cp:lastPrinted>
  <dcterms:created xsi:type="dcterms:W3CDTF">2012-02-13T13:08:16Z</dcterms:created>
  <dcterms:modified xsi:type="dcterms:W3CDTF">2016-10-14T08:07:44Z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0x01010035E45567C531434AB4C7836BC1738CEC</vt:lpwstr>
  </property>
</Properties>
</file>