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0" r:id="rId6"/>
    <p:sldId id="262" r:id="rId7"/>
    <p:sldId id="261" r:id="rId8"/>
    <p:sldId id="264" r:id="rId9"/>
    <p:sldId id="265" r:id="rId10"/>
    <p:sldId id="266" r:id="rId11"/>
    <p:sldId id="267" r:id="rId12"/>
    <p:sldId id="259" r:id="rId13"/>
    <p:sldId id="268" r:id="rId14"/>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323" autoAdjust="0"/>
  </p:normalViewPr>
  <p:slideViewPr>
    <p:cSldViewPr>
      <p:cViewPr varScale="1">
        <p:scale>
          <a:sx n="63" d="100"/>
          <a:sy n="63" d="100"/>
        </p:scale>
        <p:origin x="-1314" y="-96"/>
      </p:cViewPr>
      <p:guideLst>
        <p:guide orient="horz" pos="2160"/>
        <p:guide pos="2880"/>
      </p:guideLst>
    </p:cSldViewPr>
  </p:slideViewPr>
  <p:outlineViewPr>
    <p:cViewPr>
      <p:scale>
        <a:sx n="33" d="100"/>
        <a:sy n="33" d="100"/>
      </p:scale>
      <p:origin x="258" y="3643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n-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n-NO"/>
          </a:p>
        </p:txBody>
      </p:sp>
      <p:sp>
        <p:nvSpPr>
          <p:cNvPr id="4" name="Plassholder for dato 3"/>
          <p:cNvSpPr>
            <a:spLocks noGrp="1"/>
          </p:cNvSpPr>
          <p:nvPr>
            <p:ph type="dt" sz="half" idx="10"/>
          </p:nvPr>
        </p:nvSpPr>
        <p:spPr/>
        <p:txBody>
          <a:bodyPr/>
          <a:lstStyle/>
          <a:p>
            <a:fld id="{33D21574-5F04-4B90-84E4-8569818A42B2}" type="datetimeFigureOut">
              <a:rPr lang="nn-NO" smtClean="0"/>
              <a:t>16.10.2016</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299678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33D21574-5F04-4B90-84E4-8569818A42B2}" type="datetimeFigureOut">
              <a:rPr lang="nn-NO" smtClean="0"/>
              <a:t>16.10.2016</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374596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n-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33D21574-5F04-4B90-84E4-8569818A42B2}" type="datetimeFigureOut">
              <a:rPr lang="nn-NO" smtClean="0"/>
              <a:t>16.10.2016</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195508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33D21574-5F04-4B90-84E4-8569818A42B2}" type="datetimeFigureOut">
              <a:rPr lang="nn-NO" smtClean="0"/>
              <a:t>16.10.2016</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2906891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n-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33D21574-5F04-4B90-84E4-8569818A42B2}" type="datetimeFigureOut">
              <a:rPr lang="nn-NO" smtClean="0"/>
              <a:t>16.10.2016</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101153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dato 4"/>
          <p:cNvSpPr>
            <a:spLocks noGrp="1"/>
          </p:cNvSpPr>
          <p:nvPr>
            <p:ph type="dt" sz="half" idx="10"/>
          </p:nvPr>
        </p:nvSpPr>
        <p:spPr/>
        <p:txBody>
          <a:bodyPr/>
          <a:lstStyle/>
          <a:p>
            <a:fld id="{33D21574-5F04-4B90-84E4-8569818A42B2}" type="datetimeFigureOut">
              <a:rPr lang="nn-NO" smtClean="0"/>
              <a:t>16.10.2016</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419998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n-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7" name="Plassholder for dato 6"/>
          <p:cNvSpPr>
            <a:spLocks noGrp="1"/>
          </p:cNvSpPr>
          <p:nvPr>
            <p:ph type="dt" sz="half" idx="10"/>
          </p:nvPr>
        </p:nvSpPr>
        <p:spPr/>
        <p:txBody>
          <a:bodyPr/>
          <a:lstStyle/>
          <a:p>
            <a:fld id="{33D21574-5F04-4B90-84E4-8569818A42B2}" type="datetimeFigureOut">
              <a:rPr lang="nn-NO" smtClean="0"/>
              <a:t>16.10.2016</a:t>
            </a:fld>
            <a:endParaRPr lang="nn-NO"/>
          </a:p>
        </p:txBody>
      </p:sp>
      <p:sp>
        <p:nvSpPr>
          <p:cNvPr id="8" name="Plassholder for bunntekst 7"/>
          <p:cNvSpPr>
            <a:spLocks noGrp="1"/>
          </p:cNvSpPr>
          <p:nvPr>
            <p:ph type="ftr" sz="quarter" idx="11"/>
          </p:nvPr>
        </p:nvSpPr>
        <p:spPr/>
        <p:txBody>
          <a:bodyPr/>
          <a:lstStyle/>
          <a:p>
            <a:endParaRPr lang="nn-NO"/>
          </a:p>
        </p:txBody>
      </p:sp>
      <p:sp>
        <p:nvSpPr>
          <p:cNvPr id="9" name="Plassholder for lysbildenummer 8"/>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145091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dato 2"/>
          <p:cNvSpPr>
            <a:spLocks noGrp="1"/>
          </p:cNvSpPr>
          <p:nvPr>
            <p:ph type="dt" sz="half" idx="10"/>
          </p:nvPr>
        </p:nvSpPr>
        <p:spPr/>
        <p:txBody>
          <a:bodyPr/>
          <a:lstStyle/>
          <a:p>
            <a:fld id="{33D21574-5F04-4B90-84E4-8569818A42B2}" type="datetimeFigureOut">
              <a:rPr lang="nn-NO" smtClean="0"/>
              <a:t>16.10.2016</a:t>
            </a:fld>
            <a:endParaRPr lang="nn-NO"/>
          </a:p>
        </p:txBody>
      </p:sp>
      <p:sp>
        <p:nvSpPr>
          <p:cNvPr id="4" name="Plassholder for bunntekst 3"/>
          <p:cNvSpPr>
            <a:spLocks noGrp="1"/>
          </p:cNvSpPr>
          <p:nvPr>
            <p:ph type="ftr" sz="quarter" idx="11"/>
          </p:nvPr>
        </p:nvSpPr>
        <p:spPr/>
        <p:txBody>
          <a:bodyPr/>
          <a:lstStyle/>
          <a:p>
            <a:endParaRPr lang="nn-NO"/>
          </a:p>
        </p:txBody>
      </p:sp>
      <p:sp>
        <p:nvSpPr>
          <p:cNvPr id="5" name="Plassholder for lysbildenummer 4"/>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203420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3D21574-5F04-4B90-84E4-8569818A42B2}" type="datetimeFigureOut">
              <a:rPr lang="nn-NO" smtClean="0"/>
              <a:t>16.10.2016</a:t>
            </a:fld>
            <a:endParaRPr lang="nn-NO"/>
          </a:p>
        </p:txBody>
      </p:sp>
      <p:sp>
        <p:nvSpPr>
          <p:cNvPr id="3" name="Plassholder for bunntekst 2"/>
          <p:cNvSpPr>
            <a:spLocks noGrp="1"/>
          </p:cNvSpPr>
          <p:nvPr>
            <p:ph type="ftr" sz="quarter" idx="11"/>
          </p:nvPr>
        </p:nvSpPr>
        <p:spPr/>
        <p:txBody>
          <a:bodyPr/>
          <a:lstStyle/>
          <a:p>
            <a:endParaRPr lang="nn-NO"/>
          </a:p>
        </p:txBody>
      </p:sp>
      <p:sp>
        <p:nvSpPr>
          <p:cNvPr id="4" name="Plassholder for lysbildenummer 3"/>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82542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n-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3D21574-5F04-4B90-84E4-8569818A42B2}" type="datetimeFigureOut">
              <a:rPr lang="nn-NO" smtClean="0"/>
              <a:t>16.10.2016</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1370169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n-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3D21574-5F04-4B90-84E4-8569818A42B2}" type="datetimeFigureOut">
              <a:rPr lang="nn-NO" smtClean="0"/>
              <a:t>16.10.2016</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DC275B5A-CA30-407A-8081-6F0631A9B7BE}" type="slidenum">
              <a:rPr lang="nn-NO" smtClean="0"/>
              <a:t>‹#›</a:t>
            </a:fld>
            <a:endParaRPr lang="nn-NO"/>
          </a:p>
        </p:txBody>
      </p:sp>
    </p:spTree>
    <p:extLst>
      <p:ext uri="{BB962C8B-B14F-4D97-AF65-F5344CB8AC3E}">
        <p14:creationId xmlns:p14="http://schemas.microsoft.com/office/powerpoint/2010/main" val="64589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n-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21574-5F04-4B90-84E4-8569818A42B2}" type="datetimeFigureOut">
              <a:rPr lang="nn-NO" smtClean="0"/>
              <a:t>16.10.2016</a:t>
            </a:fld>
            <a:endParaRPr lang="nn-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n-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5B5A-CA30-407A-8081-6F0631A9B7BE}" type="slidenum">
              <a:rPr lang="nn-NO" smtClean="0"/>
              <a:t>‹#›</a:t>
            </a:fld>
            <a:endParaRPr lang="nn-NO"/>
          </a:p>
        </p:txBody>
      </p:sp>
    </p:spTree>
    <p:extLst>
      <p:ext uri="{BB962C8B-B14F-4D97-AF65-F5344CB8AC3E}">
        <p14:creationId xmlns:p14="http://schemas.microsoft.com/office/powerpoint/2010/main" val="1896287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92697"/>
            <a:ext cx="7772400" cy="1584175"/>
          </a:xfrm>
        </p:spPr>
        <p:txBody>
          <a:bodyPr/>
          <a:lstStyle/>
          <a:p>
            <a:r>
              <a:rPr lang="nn-NO" dirty="0" smtClean="0"/>
              <a:t>Barn som pårørande</a:t>
            </a:r>
            <a:endParaRPr lang="nn-NO" dirty="0"/>
          </a:p>
        </p:txBody>
      </p:sp>
      <p:sp>
        <p:nvSpPr>
          <p:cNvPr id="3" name="Undertittel 2"/>
          <p:cNvSpPr>
            <a:spLocks noGrp="1"/>
          </p:cNvSpPr>
          <p:nvPr>
            <p:ph type="subTitle" idx="1"/>
          </p:nvPr>
        </p:nvSpPr>
        <p:spPr>
          <a:xfrm>
            <a:off x="1371600" y="2276872"/>
            <a:ext cx="6400800" cy="3361928"/>
          </a:xfrm>
        </p:spPr>
        <p:txBody>
          <a:bodyPr/>
          <a:lstStyle/>
          <a:p>
            <a:r>
              <a:rPr lang="nn-NO" b="1" dirty="0" smtClean="0"/>
              <a:t>Har barnevernet ei rolle i saker:</a:t>
            </a:r>
          </a:p>
          <a:p>
            <a:pPr marL="457200" indent="-457200" algn="l">
              <a:buFont typeface="Arial" panose="020B0604020202020204" pitchFamily="34" charset="0"/>
              <a:buChar char="•"/>
            </a:pPr>
            <a:r>
              <a:rPr lang="nn-NO" dirty="0" smtClean="0"/>
              <a:t>Der foreldre dør eller er alvorlige sjuke ? </a:t>
            </a:r>
          </a:p>
          <a:p>
            <a:pPr marL="457200" indent="-457200" algn="l">
              <a:buFont typeface="Arial" panose="020B0604020202020204" pitchFamily="34" charset="0"/>
              <a:buChar char="•"/>
            </a:pPr>
            <a:r>
              <a:rPr lang="nn-NO" dirty="0" smtClean="0"/>
              <a:t>Der foreldre har kronisk sjukdom eller funksjonsnedsetting? </a:t>
            </a:r>
            <a:endParaRPr lang="nn-NO" dirty="0"/>
          </a:p>
        </p:txBody>
      </p:sp>
    </p:spTree>
    <p:extLst>
      <p:ext uri="{BB962C8B-B14F-4D97-AF65-F5344CB8AC3E}">
        <p14:creationId xmlns:p14="http://schemas.microsoft.com/office/powerpoint/2010/main" val="949327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Døme: </a:t>
            </a:r>
            <a:endParaRPr lang="nn-NO" dirty="0"/>
          </a:p>
        </p:txBody>
      </p:sp>
      <p:sp>
        <p:nvSpPr>
          <p:cNvPr id="3" name="Plassholder for innhold 2"/>
          <p:cNvSpPr>
            <a:spLocks noGrp="1"/>
          </p:cNvSpPr>
          <p:nvPr>
            <p:ph idx="1"/>
          </p:nvPr>
        </p:nvSpPr>
        <p:spPr/>
        <p:txBody>
          <a:bodyPr/>
          <a:lstStyle/>
          <a:p>
            <a:endParaRPr lang="nn-NO" dirty="0" smtClean="0"/>
          </a:p>
          <a:p>
            <a:pPr marL="0" indent="0">
              <a:buNone/>
            </a:pPr>
            <a:r>
              <a:rPr lang="nn-NO" dirty="0" smtClean="0"/>
              <a:t>Mor har redusert funksjonsevne. Mykje av omsorgsoppgåvene for borna fell på far  – definert behov for avlastning.  </a:t>
            </a:r>
          </a:p>
          <a:p>
            <a:pPr marL="0" indent="0">
              <a:buNone/>
            </a:pPr>
            <a:endParaRPr lang="nn-NO" dirty="0"/>
          </a:p>
          <a:p>
            <a:pPr marL="0" indent="0" algn="ctr">
              <a:buNone/>
            </a:pPr>
            <a:r>
              <a:rPr lang="nn-NO" dirty="0" smtClean="0"/>
              <a:t>Barnevern eller </a:t>
            </a:r>
            <a:r>
              <a:rPr lang="nn-NO" dirty="0" err="1" smtClean="0"/>
              <a:t>helse-og</a:t>
            </a:r>
            <a:r>
              <a:rPr lang="nn-NO" dirty="0" smtClean="0"/>
              <a:t> omsorg?</a:t>
            </a:r>
          </a:p>
          <a:p>
            <a:endParaRPr lang="nn-NO" dirty="0"/>
          </a:p>
        </p:txBody>
      </p:sp>
    </p:spTree>
    <p:extLst>
      <p:ext uri="{BB962C8B-B14F-4D97-AF65-F5344CB8AC3E}">
        <p14:creationId xmlns:p14="http://schemas.microsoft.com/office/powerpoint/2010/main" val="191028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Også her er alle saker ulike…</a:t>
            </a:r>
            <a:endParaRPr lang="nn-NO" dirty="0"/>
          </a:p>
        </p:txBody>
      </p:sp>
      <p:sp>
        <p:nvSpPr>
          <p:cNvPr id="3" name="Plassholder for innhold 2"/>
          <p:cNvSpPr>
            <a:spLocks noGrp="1"/>
          </p:cNvSpPr>
          <p:nvPr>
            <p:ph idx="1"/>
          </p:nvPr>
        </p:nvSpPr>
        <p:spPr/>
        <p:txBody>
          <a:bodyPr/>
          <a:lstStyle/>
          <a:p>
            <a:pPr marL="0" indent="0">
              <a:buNone/>
            </a:pPr>
            <a:r>
              <a:rPr lang="nn-NO" dirty="0"/>
              <a:t>Regelverket er bare ramma som ein skal nytte for å løyse dei utfordringane som oppstår </a:t>
            </a:r>
          </a:p>
          <a:p>
            <a:pPr marL="0" indent="0">
              <a:buNone/>
            </a:pPr>
            <a:endParaRPr lang="nn-NO" dirty="0"/>
          </a:p>
          <a:p>
            <a:pPr marL="0" indent="0">
              <a:buNone/>
            </a:pPr>
            <a:r>
              <a:rPr lang="nn-NO" dirty="0"/>
              <a:t>Er du usikker på kva som er best løysing og/eller framgangsmåte?  Drøft </a:t>
            </a:r>
            <a:r>
              <a:rPr lang="nn-NO" dirty="0" smtClean="0"/>
              <a:t>saka med for eksempel barnevernstenesta</a:t>
            </a:r>
            <a:endParaRPr lang="nn-NO" dirty="0"/>
          </a:p>
          <a:p>
            <a:endParaRPr lang="nn-NO" dirty="0"/>
          </a:p>
        </p:txBody>
      </p:sp>
    </p:spTree>
    <p:extLst>
      <p:ext uri="{BB962C8B-B14F-4D97-AF65-F5344CB8AC3E}">
        <p14:creationId xmlns:p14="http://schemas.microsoft.com/office/powerpoint/2010/main" val="1654121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Kva om ingen tek ansvar?</a:t>
            </a:r>
            <a:endParaRPr lang="nn-NO" dirty="0"/>
          </a:p>
        </p:txBody>
      </p:sp>
      <p:sp>
        <p:nvSpPr>
          <p:cNvPr id="3" name="Plassholder for innhold 2"/>
          <p:cNvSpPr>
            <a:spLocks noGrp="1"/>
          </p:cNvSpPr>
          <p:nvPr>
            <p:ph idx="1"/>
          </p:nvPr>
        </p:nvSpPr>
        <p:spPr/>
        <p:txBody>
          <a:bodyPr/>
          <a:lstStyle/>
          <a:p>
            <a:endParaRPr lang="nn-NO" dirty="0" smtClean="0"/>
          </a:p>
          <a:p>
            <a:pPr marL="0" indent="0">
              <a:buNone/>
            </a:pPr>
            <a:r>
              <a:rPr lang="nn-NO" dirty="0" smtClean="0"/>
              <a:t>Dersom andre instansar ikkje tek eit ansvar dei faktisk har og dette går utover barnet, kan det utløyse ansvar hjå barnevernstenesta….</a:t>
            </a:r>
          </a:p>
          <a:p>
            <a:pPr marL="0" indent="0">
              <a:buNone/>
            </a:pPr>
            <a:endParaRPr lang="nn-NO" dirty="0"/>
          </a:p>
          <a:p>
            <a:pPr marL="0" indent="0">
              <a:buNone/>
            </a:pPr>
            <a:endParaRPr lang="nn-NO" dirty="0" smtClean="0"/>
          </a:p>
        </p:txBody>
      </p:sp>
    </p:spTree>
    <p:extLst>
      <p:ext uri="{BB962C8B-B14F-4D97-AF65-F5344CB8AC3E}">
        <p14:creationId xmlns:p14="http://schemas.microsoft.com/office/powerpoint/2010/main" val="2460294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Mest relevant regelverk </a:t>
            </a:r>
            <a:endParaRPr lang="nn-NO" dirty="0"/>
          </a:p>
        </p:txBody>
      </p:sp>
      <p:sp>
        <p:nvSpPr>
          <p:cNvPr id="3" name="Plassholder for innhold 2"/>
          <p:cNvSpPr>
            <a:spLocks noGrp="1"/>
          </p:cNvSpPr>
          <p:nvPr>
            <p:ph idx="1"/>
          </p:nvPr>
        </p:nvSpPr>
        <p:spPr/>
        <p:txBody>
          <a:bodyPr/>
          <a:lstStyle/>
          <a:p>
            <a:pPr marL="0" indent="0">
              <a:buNone/>
            </a:pPr>
            <a:r>
              <a:rPr lang="nn-NO" dirty="0" smtClean="0"/>
              <a:t>   </a:t>
            </a:r>
            <a:endParaRPr lang="nn-NO" dirty="0"/>
          </a:p>
          <a:p>
            <a:r>
              <a:rPr lang="nn-NO" dirty="0" smtClean="0"/>
              <a:t>Lov om helsepersonell § 10 a)</a:t>
            </a:r>
          </a:p>
          <a:p>
            <a:r>
              <a:rPr lang="nn-NO" dirty="0" smtClean="0"/>
              <a:t>Lov om kommunale helse- og </a:t>
            </a:r>
            <a:r>
              <a:rPr lang="nn-NO" dirty="0" err="1" smtClean="0"/>
              <a:t>omsorgstjenester</a:t>
            </a:r>
            <a:r>
              <a:rPr lang="nn-NO" dirty="0" smtClean="0"/>
              <a:t> § 3-2 </a:t>
            </a:r>
            <a:endParaRPr lang="nn-NO" dirty="0"/>
          </a:p>
        </p:txBody>
      </p:sp>
    </p:spTree>
    <p:extLst>
      <p:ext uri="{BB962C8B-B14F-4D97-AF65-F5344CB8AC3E}">
        <p14:creationId xmlns:p14="http://schemas.microsoft.com/office/powerpoint/2010/main" val="323360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Svaret er:</a:t>
            </a:r>
            <a:endParaRPr lang="nn-NO" dirty="0"/>
          </a:p>
        </p:txBody>
      </p:sp>
      <p:sp>
        <p:nvSpPr>
          <p:cNvPr id="3" name="Plassholder for innhold 2"/>
          <p:cNvSpPr>
            <a:spLocks noGrp="1"/>
          </p:cNvSpPr>
          <p:nvPr>
            <p:ph idx="1"/>
          </p:nvPr>
        </p:nvSpPr>
        <p:spPr/>
        <p:txBody>
          <a:bodyPr>
            <a:normAutofit/>
          </a:bodyPr>
          <a:lstStyle/>
          <a:p>
            <a:pPr marL="914400" lvl="2" indent="0" algn="ctr">
              <a:buNone/>
            </a:pPr>
            <a:endParaRPr lang="nn-NO" sz="4800" dirty="0" smtClean="0"/>
          </a:p>
          <a:p>
            <a:pPr marL="914400" lvl="2" indent="0" algn="ctr">
              <a:buNone/>
            </a:pPr>
            <a:r>
              <a:rPr lang="nn-NO" sz="4800" dirty="0" smtClean="0"/>
              <a:t>Tja……  </a:t>
            </a:r>
            <a:r>
              <a:rPr lang="nn-NO" sz="4800" dirty="0" smtClean="0">
                <a:sym typeface="Wingdings" panose="05000000000000000000" pitchFamily="2" charset="2"/>
              </a:rPr>
              <a:t></a:t>
            </a:r>
            <a:r>
              <a:rPr lang="nn-NO" sz="4800" dirty="0" smtClean="0"/>
              <a:t>  </a:t>
            </a:r>
          </a:p>
          <a:p>
            <a:pPr marL="914400" lvl="2" indent="0">
              <a:buNone/>
            </a:pPr>
            <a:endParaRPr lang="nn-NO" sz="4800" dirty="0"/>
          </a:p>
        </p:txBody>
      </p:sp>
    </p:spTree>
    <p:extLst>
      <p:ext uri="{BB962C8B-B14F-4D97-AF65-F5344CB8AC3E}">
        <p14:creationId xmlns:p14="http://schemas.microsoft.com/office/powerpoint/2010/main" val="219616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Vanlig feilslutning….</a:t>
            </a:r>
            <a:endParaRPr lang="nn-NO" dirty="0"/>
          </a:p>
        </p:txBody>
      </p:sp>
      <p:sp>
        <p:nvSpPr>
          <p:cNvPr id="3" name="Plassholder for innhold 2"/>
          <p:cNvSpPr>
            <a:spLocks noGrp="1"/>
          </p:cNvSpPr>
          <p:nvPr>
            <p:ph idx="1"/>
          </p:nvPr>
        </p:nvSpPr>
        <p:spPr/>
        <p:txBody>
          <a:bodyPr/>
          <a:lstStyle/>
          <a:p>
            <a:pPr marL="0" indent="0">
              <a:buNone/>
            </a:pPr>
            <a:r>
              <a:rPr lang="nn-NO" i="1" dirty="0" smtClean="0"/>
              <a:t>Alle tiltak som kan komme barn til gode og som kan definerast som førebyggjande kan settast i verk av barnevernet med heimel i lov om barnevernstenester  </a:t>
            </a:r>
          </a:p>
          <a:p>
            <a:pPr marL="0" indent="0">
              <a:buNone/>
            </a:pPr>
            <a:r>
              <a:rPr lang="nn-NO" i="1" dirty="0" smtClean="0"/>
              <a:t>                                        </a:t>
            </a:r>
            <a:r>
              <a:rPr lang="nn-NO" i="1" dirty="0" smtClean="0">
                <a:sym typeface="Wingdings" panose="05000000000000000000" pitchFamily="2" charset="2"/>
              </a:rPr>
              <a:t></a:t>
            </a:r>
            <a:endParaRPr lang="nn-NO" i="1" dirty="0"/>
          </a:p>
          <a:p>
            <a:pPr marL="0" indent="0">
              <a:buNone/>
            </a:pPr>
            <a:r>
              <a:rPr lang="nn-NO" i="1" dirty="0" smtClean="0"/>
              <a:t>Vilkåra i lov om barnevernstenester må være innfridd. Sjukdom og funksjonshemming i seg sjølv er </a:t>
            </a:r>
            <a:r>
              <a:rPr lang="nn-NO" i="1" u="sng" dirty="0" smtClean="0"/>
              <a:t>ikkje</a:t>
            </a:r>
            <a:r>
              <a:rPr lang="nn-NO" i="1" dirty="0" smtClean="0"/>
              <a:t> nok til at vilkåret er innfridd…</a:t>
            </a:r>
            <a:endParaRPr lang="nn-NO" i="1" dirty="0"/>
          </a:p>
        </p:txBody>
      </p:sp>
    </p:spTree>
    <p:extLst>
      <p:ext uri="{BB962C8B-B14F-4D97-AF65-F5344CB8AC3E}">
        <p14:creationId xmlns:p14="http://schemas.microsoft.com/office/powerpoint/2010/main" val="367936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Anna relevant lovverk</a:t>
            </a:r>
            <a:endParaRPr lang="nn-NO" dirty="0"/>
          </a:p>
        </p:txBody>
      </p:sp>
      <p:sp>
        <p:nvSpPr>
          <p:cNvPr id="3" name="Plassholder for innhold 2"/>
          <p:cNvSpPr>
            <a:spLocks noGrp="1"/>
          </p:cNvSpPr>
          <p:nvPr>
            <p:ph idx="1"/>
          </p:nvPr>
        </p:nvSpPr>
        <p:spPr/>
        <p:txBody>
          <a:bodyPr/>
          <a:lstStyle/>
          <a:p>
            <a:r>
              <a:rPr lang="nn-NO" dirty="0" smtClean="0"/>
              <a:t>Lov om barn og foreldre</a:t>
            </a:r>
          </a:p>
          <a:p>
            <a:r>
              <a:rPr lang="nn-NO" dirty="0" smtClean="0"/>
              <a:t>Lov om kommunale helse- og omsorgstenester</a:t>
            </a:r>
          </a:p>
          <a:p>
            <a:r>
              <a:rPr lang="nn-NO" dirty="0" smtClean="0"/>
              <a:t>Lov om sosiale tenester i NAV</a:t>
            </a:r>
          </a:p>
          <a:p>
            <a:r>
              <a:rPr lang="nn-NO" dirty="0" smtClean="0"/>
              <a:t>Lov om folketrygd</a:t>
            </a:r>
          </a:p>
          <a:p>
            <a:r>
              <a:rPr lang="nn-NO" dirty="0" smtClean="0"/>
              <a:t>Lov om helsepersonell</a:t>
            </a:r>
          </a:p>
          <a:p>
            <a:pPr marL="0" indent="0">
              <a:buNone/>
            </a:pPr>
            <a:r>
              <a:rPr lang="nn-NO" dirty="0" smtClean="0"/>
              <a:t>Dersom løysinga ligg i desse lovverka, skal desse takast i bruk før ein nytter lov om barnevernstenester </a:t>
            </a:r>
            <a:endParaRPr lang="nn-NO" dirty="0"/>
          </a:p>
        </p:txBody>
      </p:sp>
    </p:spTree>
    <p:extLst>
      <p:ext uri="{BB962C8B-B14F-4D97-AF65-F5344CB8AC3E}">
        <p14:creationId xmlns:p14="http://schemas.microsoft.com/office/powerpoint/2010/main" val="2888213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850106"/>
          </a:xfrm>
        </p:spPr>
        <p:txBody>
          <a:bodyPr/>
          <a:lstStyle/>
          <a:p>
            <a:r>
              <a:rPr lang="nn-NO" dirty="0" smtClean="0"/>
              <a:t>1. Når foreldre dør </a:t>
            </a:r>
            <a:endParaRPr lang="nn-NO" dirty="0"/>
          </a:p>
        </p:txBody>
      </p:sp>
      <p:sp>
        <p:nvSpPr>
          <p:cNvPr id="3" name="Plassholder for innhold 2"/>
          <p:cNvSpPr>
            <a:spLocks noGrp="1"/>
          </p:cNvSpPr>
          <p:nvPr>
            <p:ph idx="1"/>
          </p:nvPr>
        </p:nvSpPr>
        <p:spPr>
          <a:xfrm>
            <a:off x="457200" y="1196752"/>
            <a:ext cx="8229600" cy="4929411"/>
          </a:xfrm>
        </p:spPr>
        <p:txBody>
          <a:bodyPr>
            <a:normAutofit fontScale="25000" lnSpcReduction="20000"/>
          </a:bodyPr>
          <a:lstStyle/>
          <a:p>
            <a:r>
              <a:rPr lang="nn-NO" sz="4800" b="1" i="0" u="none" strike="noStrike" baseline="0" dirty="0" smtClean="0"/>
              <a:t>§ 63.Handsamingsmåten for krav om foreldreansvar etter dødsfall </a:t>
            </a:r>
          </a:p>
          <a:p>
            <a:r>
              <a:rPr lang="nn-NO" sz="4800" b="0" i="0" u="none" strike="noStrike" baseline="0" dirty="0" smtClean="0"/>
              <a:t>Når den som får foreldreansvaret etter § 38 første stykket, ikkje budde saman med barnet, eller den av foreldra som får foreldreansvaret etter § 38 andre stykket, ikkje hadde foreldreansvaret da den andre døydde, </a:t>
            </a:r>
            <a:r>
              <a:rPr lang="nn-NO" sz="4800" b="0" i="0" u="sng" strike="noStrike" baseline="0" dirty="0" smtClean="0"/>
              <a:t>kan andre innan seks månader etter dødsfallet reise sak med krav om å få foreldreansvaret og om å få bu fast saman med barnet. Retten kan ta førebels avgjerd etter § 60.</a:t>
            </a:r>
          </a:p>
          <a:p>
            <a:r>
              <a:rPr lang="nn-NO" sz="4800" b="0" i="0" u="none" strike="noStrike" baseline="0" dirty="0" smtClean="0"/>
              <a:t>Der den attlevande er sikta, tiltala eller dømd for forsettleg eller overlagt å ha valda at den andre er død, kan andre alltid reise sak med krav om å få foreldreansvaret innan seks månader etter at siktinga eller tiltala er fråfallen eller dom i straffesaka er rettskraftig. Dersom den attlevande krev foreldreansvaret, skal retten berre gå med på kravet når dette klart er til beste for barnet. Retten tek førebels avgjerd etter § 60 a.</a:t>
            </a:r>
          </a:p>
          <a:p>
            <a:r>
              <a:rPr lang="nn-NO" sz="4800" b="0" i="0" u="none" strike="noStrike" baseline="0" dirty="0" smtClean="0"/>
              <a:t>Retten skal avgjere spørsmålet i orskurd, som kan ankast. Retten skal til vanleg kalle inn til munnleg forhandling før det vert teke avgjerd. Det skal leggjast vekt på om den attlevande av foreldra ønskjer foreldreansvaret. Ingen kan få foreldreansvaret utan å oppfylle vilkåra i </a:t>
            </a:r>
            <a:r>
              <a:rPr lang="nn-NO" sz="4800" b="0" i="0" u="none" strike="noStrike" baseline="0" dirty="0" err="1" smtClean="0"/>
              <a:t>fjerde</a:t>
            </a:r>
            <a:r>
              <a:rPr lang="nn-NO" sz="4800" b="0" i="0" u="none" strike="noStrike" baseline="0" dirty="0" smtClean="0"/>
              <a:t> stykket.</a:t>
            </a:r>
          </a:p>
          <a:p>
            <a:r>
              <a:rPr lang="nn-NO" sz="4800" i="0" u="sng" strike="noStrike" baseline="0" dirty="0" smtClean="0"/>
              <a:t>Der ingen lenger har foreldreansvaret for eit barn, jf. § 38 tredje stykket, skal dei som ønskjer foreldreansvaret, vende seg til tingretten der barnet bur. Kjem det berre eitt krav om å få foreldreansvaret, skal retten gå med på kravet, utan når det er fare for at barnet ikkje vil få forsvarleg stell og fostring, eller det vil lide skade på annan måte. Avslag på eit krav om foreldreansvaret skal gjerast i orskurd, og kan ankast.</a:t>
            </a:r>
          </a:p>
          <a:p>
            <a:r>
              <a:rPr lang="nn-NO" sz="4800" b="0" i="0" u="none" strike="noStrike" baseline="0" dirty="0" smtClean="0"/>
              <a:t>Før retten avgjer saka, skal dei næraste slektningane til barnet eller dei som barnet bur saman med, ha høve til å uttale seg. Retten kan sjå bort frå uttaleretten etter dette stykket når særlege grunnar gjer uttale uturvande. Barnet skal høyrast etter § 31.</a:t>
            </a:r>
          </a:p>
          <a:p>
            <a:r>
              <a:rPr lang="nn-NO" sz="4800" b="0" i="0" u="none" strike="noStrike" baseline="0" dirty="0" smtClean="0"/>
              <a:t>Retten kan la ein person få foreldreansvaret aleine eller la gifte eller sambuande få det saman. Får nokon annan enn attlevande far, mor eller </a:t>
            </a:r>
            <a:r>
              <a:rPr lang="nn-NO" sz="4800" b="0" i="0" u="none" strike="noStrike" baseline="0" dirty="0" err="1" smtClean="0"/>
              <a:t>medmor</a:t>
            </a:r>
            <a:r>
              <a:rPr lang="nn-NO" sz="4800" b="0" i="0" u="none" strike="noStrike" baseline="0" dirty="0" smtClean="0"/>
              <a:t> foreldreansvaret, skal retten også avgjere om faren, mora eller </a:t>
            </a:r>
            <a:r>
              <a:rPr lang="nn-NO" sz="4800" b="0" i="0" u="none" strike="noStrike" baseline="0" dirty="0" err="1" smtClean="0"/>
              <a:t>medmora</a:t>
            </a:r>
            <a:r>
              <a:rPr lang="nn-NO" sz="4800" b="0" i="0" u="none" strike="noStrike" baseline="0" dirty="0" smtClean="0"/>
              <a:t> framleis skal ha del i foreldreansvaret. </a:t>
            </a:r>
            <a:r>
              <a:rPr lang="nn-NO" sz="4800" b="0" i="0" u="sng" strike="noStrike" baseline="0" dirty="0" smtClean="0"/>
              <a:t>Har foreldra skriftleg gjeve uttrykk for kven dei ønskjer skal ha foreldreansvaret etter at dei er døde, bør det leggjast vekt på det.</a:t>
            </a:r>
          </a:p>
          <a:p>
            <a:r>
              <a:rPr lang="nn-NO" sz="4800" b="0" i="0" u="none" strike="noStrike" baseline="0" dirty="0" smtClean="0"/>
              <a:t>Retten kan setje som vilkår for avgjerda at barnet i ei viss tid ikkje skal kunne flyttast frå heimen der det bur, dersom flyttinga kan vere uheldig for barnet, og det ikkje er rimeleg grunn til å flytte.</a:t>
            </a:r>
          </a:p>
          <a:p>
            <a:r>
              <a:rPr lang="nn-NO" sz="4800" b="1" i="0" u="none" strike="noStrike" baseline="0" dirty="0" smtClean="0">
                <a:solidFill>
                  <a:srgbClr val="FF0000"/>
                </a:solidFill>
              </a:rPr>
              <a:t>Dersom ingen har meldt seg eller retten gjev avslag på alle krav om foreldreansvaret, skal retten melde frå til </a:t>
            </a:r>
            <a:r>
              <a:rPr lang="nn-NO" sz="4800" b="1" i="0" u="none" strike="noStrike" baseline="0" dirty="0" err="1" smtClean="0">
                <a:solidFill>
                  <a:srgbClr val="FF0000"/>
                </a:solidFill>
              </a:rPr>
              <a:t>barneverntenesta</a:t>
            </a:r>
            <a:r>
              <a:rPr lang="nn-NO" sz="4800" b="1" i="0" u="none" strike="noStrike" baseline="0" dirty="0" smtClean="0">
                <a:solidFill>
                  <a:srgbClr val="FF0000"/>
                </a:solidFill>
              </a:rPr>
              <a:t>. </a:t>
            </a:r>
            <a:r>
              <a:rPr lang="nn-NO" sz="4800" b="1" i="0" u="none" strike="noStrike" baseline="0" dirty="0" err="1" smtClean="0">
                <a:solidFill>
                  <a:srgbClr val="FF0000"/>
                </a:solidFill>
              </a:rPr>
              <a:t>Barneverntenesta</a:t>
            </a:r>
            <a:r>
              <a:rPr lang="nn-NO" sz="4800" b="1" i="0" u="none" strike="noStrike" baseline="0" dirty="0" smtClean="0">
                <a:solidFill>
                  <a:srgbClr val="FF0000"/>
                </a:solidFill>
              </a:rPr>
              <a:t> skal plassere barnet etter reglane i lov 17. juli 1992 nr. 100 om </a:t>
            </a:r>
            <a:r>
              <a:rPr lang="nn-NO" sz="4800" b="1" i="0" u="none" strike="noStrike" baseline="0" dirty="0" err="1" smtClean="0">
                <a:solidFill>
                  <a:srgbClr val="FF0000"/>
                </a:solidFill>
              </a:rPr>
              <a:t>barneverntjenester</a:t>
            </a:r>
            <a:r>
              <a:rPr lang="nn-NO" sz="4800" b="1" i="0" u="none" strike="noStrike" baseline="0" dirty="0" smtClean="0">
                <a:solidFill>
                  <a:srgbClr val="FF0000"/>
                </a:solidFill>
              </a:rPr>
              <a:t> § 4-14 og § 4-15 første stykket. §§ 4-16, 4-17, 4-18 første stykket og 4-20 gjeld tilsvarande.</a:t>
            </a:r>
          </a:p>
          <a:p>
            <a:r>
              <a:rPr lang="nn-NO" sz="4800" b="0" i="0" u="none" strike="noStrike" baseline="0" dirty="0" smtClean="0"/>
              <a:t>Avgjerd etter paragrafen her kan </a:t>
            </a:r>
            <a:r>
              <a:rPr lang="nn-NO" sz="4800" b="0" i="0" u="none" strike="noStrike" baseline="0" dirty="0" err="1" smtClean="0"/>
              <a:t>innstemnast</a:t>
            </a:r>
            <a:r>
              <a:rPr lang="nn-NO" sz="4800" b="0" i="0" u="none" strike="noStrike" baseline="0" dirty="0" smtClean="0"/>
              <a:t> på ny for retten av den attlevande av foreldra og endrast dersom særlege grunnar talar for det. § 64 tredje stykket gjeld tilsvarande.</a:t>
            </a:r>
          </a:p>
          <a:p>
            <a:endParaRPr lang="nn-NO" dirty="0"/>
          </a:p>
        </p:txBody>
      </p:sp>
    </p:spTree>
    <p:extLst>
      <p:ext uri="{BB962C8B-B14F-4D97-AF65-F5344CB8AC3E}">
        <p14:creationId xmlns:p14="http://schemas.microsoft.com/office/powerpoint/2010/main" val="423288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2794322"/>
          </a:xfrm>
        </p:spPr>
        <p:txBody>
          <a:bodyPr>
            <a:normAutofit/>
          </a:bodyPr>
          <a:lstStyle/>
          <a:p>
            <a:r>
              <a:rPr lang="nn-NO" sz="3200" dirty="0" smtClean="0"/>
              <a:t>Alternative omsorgsløysingar når  ein alvorlig sjuk forelder ikkje kan utøve omsorg:  </a:t>
            </a:r>
            <a:endParaRPr lang="nn-NO" sz="3200" dirty="0"/>
          </a:p>
        </p:txBody>
      </p:sp>
      <p:sp>
        <p:nvSpPr>
          <p:cNvPr id="3" name="Plassholder for innhold 2"/>
          <p:cNvSpPr>
            <a:spLocks noGrp="1"/>
          </p:cNvSpPr>
          <p:nvPr>
            <p:ph idx="1"/>
          </p:nvPr>
        </p:nvSpPr>
        <p:spPr>
          <a:xfrm>
            <a:off x="457200" y="2492896"/>
            <a:ext cx="8229600" cy="3633267"/>
          </a:xfrm>
        </p:spPr>
        <p:txBody>
          <a:bodyPr>
            <a:normAutofit/>
          </a:bodyPr>
          <a:lstStyle/>
          <a:p>
            <a:endParaRPr lang="nn-NO" dirty="0" smtClean="0"/>
          </a:p>
          <a:p>
            <a:r>
              <a:rPr lang="nn-NO" dirty="0" smtClean="0"/>
              <a:t>Overføre fast bustad til den andre forelderen</a:t>
            </a:r>
          </a:p>
          <a:p>
            <a:r>
              <a:rPr lang="nn-NO" dirty="0" smtClean="0"/>
              <a:t>Privat plassering </a:t>
            </a:r>
          </a:p>
          <a:p>
            <a:r>
              <a:rPr lang="nn-NO" dirty="0" smtClean="0"/>
              <a:t>Frivillig plassering etter </a:t>
            </a:r>
            <a:r>
              <a:rPr lang="nn-NO" dirty="0" err="1" smtClean="0"/>
              <a:t>lvbtj</a:t>
            </a:r>
            <a:r>
              <a:rPr lang="nn-NO" dirty="0" smtClean="0"/>
              <a:t>. § 4-4. 6.ledd</a:t>
            </a:r>
          </a:p>
          <a:p>
            <a:r>
              <a:rPr lang="nn-NO" dirty="0" smtClean="0"/>
              <a:t>Omsorgsovertaking etter </a:t>
            </a:r>
            <a:r>
              <a:rPr lang="nn-NO" dirty="0" err="1" smtClean="0"/>
              <a:t>lvbtj</a:t>
            </a:r>
            <a:r>
              <a:rPr lang="nn-NO" dirty="0" smtClean="0"/>
              <a:t>. § 4-12 </a:t>
            </a:r>
            <a:endParaRPr lang="nn-NO" dirty="0"/>
          </a:p>
        </p:txBody>
      </p:sp>
    </p:spTree>
    <p:extLst>
      <p:ext uri="{BB962C8B-B14F-4D97-AF65-F5344CB8AC3E}">
        <p14:creationId xmlns:p14="http://schemas.microsoft.com/office/powerpoint/2010/main" val="35852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930226"/>
          </a:xfrm>
        </p:spPr>
        <p:txBody>
          <a:bodyPr/>
          <a:lstStyle/>
          <a:p>
            <a:r>
              <a:rPr lang="nn-NO" dirty="0" smtClean="0"/>
              <a:t> </a:t>
            </a:r>
            <a:endParaRPr lang="nn-NO" dirty="0"/>
          </a:p>
        </p:txBody>
      </p:sp>
      <p:sp>
        <p:nvSpPr>
          <p:cNvPr id="3" name="Plassholder for innhold 2"/>
          <p:cNvSpPr>
            <a:spLocks noGrp="1"/>
          </p:cNvSpPr>
          <p:nvPr>
            <p:ph idx="1"/>
          </p:nvPr>
        </p:nvSpPr>
        <p:spPr>
          <a:xfrm>
            <a:off x="457200" y="620688"/>
            <a:ext cx="8229600" cy="5505475"/>
          </a:xfrm>
        </p:spPr>
        <p:txBody>
          <a:bodyPr>
            <a:normAutofit fontScale="92500" lnSpcReduction="20000"/>
          </a:bodyPr>
          <a:lstStyle/>
          <a:p>
            <a:pPr marL="0" indent="0">
              <a:buNone/>
            </a:pPr>
            <a:endParaRPr lang="nn-NO" dirty="0" smtClean="0"/>
          </a:p>
          <a:p>
            <a:pPr marL="0" indent="0">
              <a:buNone/>
            </a:pPr>
            <a:r>
              <a:rPr lang="nn-NO" dirty="0" smtClean="0"/>
              <a:t>Vanlige spørsmål: </a:t>
            </a:r>
            <a:endParaRPr lang="nn-NO" dirty="0"/>
          </a:p>
          <a:p>
            <a:pPr marL="0" indent="0">
              <a:buNone/>
            </a:pPr>
            <a:endParaRPr lang="nn-NO" dirty="0" smtClean="0"/>
          </a:p>
          <a:p>
            <a:r>
              <a:rPr lang="nn-NO" dirty="0" smtClean="0"/>
              <a:t>Kva når den </a:t>
            </a:r>
            <a:r>
              <a:rPr lang="nn-NO" dirty="0" err="1" smtClean="0"/>
              <a:t>gjenlevande</a:t>
            </a:r>
            <a:r>
              <a:rPr lang="nn-NO" dirty="0" smtClean="0"/>
              <a:t> forelderen ikkje er i stand til å utøve omsorg, men har del i foreldreansvaret?</a:t>
            </a:r>
          </a:p>
          <a:p>
            <a:endParaRPr lang="nn-NO" dirty="0"/>
          </a:p>
          <a:p>
            <a:r>
              <a:rPr lang="nn-NO" dirty="0" smtClean="0"/>
              <a:t>Har den døyande sitt ynskje noko å bety?  (viljeserklæring jf. § 61, 7. ledd).  </a:t>
            </a:r>
          </a:p>
          <a:p>
            <a:pPr marL="0" indent="0">
              <a:buNone/>
            </a:pPr>
            <a:endParaRPr lang="nn-NO" dirty="0"/>
          </a:p>
          <a:p>
            <a:pPr marL="0" indent="0">
              <a:buNone/>
            </a:pPr>
            <a:endParaRPr lang="nn-NO" dirty="0"/>
          </a:p>
          <a:p>
            <a:pPr marL="0" indent="0">
              <a:buNone/>
            </a:pPr>
            <a:r>
              <a:rPr lang="nn-NO" dirty="0" smtClean="0"/>
              <a:t>   </a:t>
            </a:r>
            <a:endParaRPr lang="nn-NO" dirty="0"/>
          </a:p>
        </p:txBody>
      </p:sp>
    </p:spTree>
    <p:extLst>
      <p:ext uri="{BB962C8B-B14F-4D97-AF65-F5344CB8AC3E}">
        <p14:creationId xmlns:p14="http://schemas.microsoft.com/office/powerpoint/2010/main" val="338571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Alle saker er ulike…..</a:t>
            </a:r>
            <a:endParaRPr lang="nn-NO" dirty="0"/>
          </a:p>
        </p:txBody>
      </p:sp>
      <p:sp>
        <p:nvSpPr>
          <p:cNvPr id="3" name="Plassholder for innhold 2"/>
          <p:cNvSpPr>
            <a:spLocks noGrp="1"/>
          </p:cNvSpPr>
          <p:nvPr>
            <p:ph idx="1"/>
          </p:nvPr>
        </p:nvSpPr>
        <p:spPr/>
        <p:txBody>
          <a:bodyPr/>
          <a:lstStyle/>
          <a:p>
            <a:pPr marL="0" indent="0">
              <a:buNone/>
            </a:pPr>
            <a:r>
              <a:rPr lang="nn-NO" dirty="0" smtClean="0"/>
              <a:t>Regelverket er bare ramma som ein skal nytte for å løyse dei utfordringane som oppstår </a:t>
            </a:r>
          </a:p>
          <a:p>
            <a:pPr marL="0" indent="0">
              <a:buNone/>
            </a:pPr>
            <a:endParaRPr lang="nn-NO" dirty="0"/>
          </a:p>
          <a:p>
            <a:pPr marL="0" indent="0">
              <a:buNone/>
            </a:pPr>
            <a:r>
              <a:rPr lang="nn-NO" dirty="0" smtClean="0"/>
              <a:t>Er du usikker på kva som er best løysing og/eller framgangsmåte?  Drøft saka med barnevernstenesta, </a:t>
            </a:r>
            <a:r>
              <a:rPr lang="nn-NO" dirty="0" err="1" smtClean="0"/>
              <a:t>kreftforeninga</a:t>
            </a:r>
            <a:r>
              <a:rPr lang="nn-NO" dirty="0" smtClean="0"/>
              <a:t>, Familiekontoret etc.</a:t>
            </a:r>
            <a:endParaRPr lang="nn-NO" dirty="0"/>
          </a:p>
        </p:txBody>
      </p:sp>
    </p:spTree>
    <p:extLst>
      <p:ext uri="{BB962C8B-B14F-4D97-AF65-F5344CB8AC3E}">
        <p14:creationId xmlns:p14="http://schemas.microsoft.com/office/powerpoint/2010/main" val="2834873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n-NO" dirty="0" smtClean="0"/>
              <a:t>2. Når foreldra er kronisk sjuke eller funksjonshemma  </a:t>
            </a:r>
            <a:endParaRPr lang="nn-NO" dirty="0"/>
          </a:p>
        </p:txBody>
      </p:sp>
      <p:sp>
        <p:nvSpPr>
          <p:cNvPr id="3" name="Plassholder for innhold 2"/>
          <p:cNvSpPr>
            <a:spLocks noGrp="1"/>
          </p:cNvSpPr>
          <p:nvPr>
            <p:ph idx="1"/>
          </p:nvPr>
        </p:nvSpPr>
        <p:spPr/>
        <p:txBody>
          <a:bodyPr/>
          <a:lstStyle/>
          <a:p>
            <a:pPr marL="0" indent="0">
              <a:buNone/>
            </a:pPr>
            <a:r>
              <a:rPr lang="nn-NO" dirty="0" smtClean="0"/>
              <a:t>Hovudregelen er at dersom hjelpebehovet skuldast sjukdom eller funksjonshemming så skal hjelpa gjevast etter anna lovverk. </a:t>
            </a:r>
          </a:p>
          <a:p>
            <a:pPr marL="0" indent="0">
              <a:buNone/>
            </a:pPr>
            <a:r>
              <a:rPr lang="nn-NO" dirty="0" smtClean="0"/>
              <a:t>Sagt på ein annan måte : </a:t>
            </a:r>
            <a:r>
              <a:rPr lang="nn-NO" i="1" dirty="0" smtClean="0"/>
              <a:t>Ein skal ikkje få «barnevernstenesta på besøk» </a:t>
            </a:r>
            <a:r>
              <a:rPr lang="nn-NO" i="1" dirty="0" err="1" smtClean="0"/>
              <a:t>utelukkande</a:t>
            </a:r>
            <a:r>
              <a:rPr lang="nn-NO" i="1" dirty="0" smtClean="0"/>
              <a:t> på grunn av sjukdom eller funksjonshemming</a:t>
            </a:r>
          </a:p>
          <a:p>
            <a:pPr marL="0" indent="0">
              <a:buNone/>
            </a:pPr>
            <a:endParaRPr lang="nn-NO" dirty="0" smtClean="0"/>
          </a:p>
        </p:txBody>
      </p:sp>
    </p:spTree>
    <p:extLst>
      <p:ext uri="{BB962C8B-B14F-4D97-AF65-F5344CB8AC3E}">
        <p14:creationId xmlns:p14="http://schemas.microsoft.com/office/powerpoint/2010/main" val="95324449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972</Words>
  <Application>Microsoft Office PowerPoint</Application>
  <PresentationFormat>Skjermfremvisning (4:3)</PresentationFormat>
  <Paragraphs>68</Paragraphs>
  <Slides>13</Slides>
  <Notes>0</Notes>
  <HiddenSlides>0</HiddenSlides>
  <MMClips>0</MMClips>
  <ScaleCrop>false</ScaleCrop>
  <HeadingPairs>
    <vt:vector size="4" baseType="variant">
      <vt:variant>
        <vt:lpstr>Tema</vt:lpstr>
      </vt:variant>
      <vt:variant>
        <vt:i4>1</vt:i4>
      </vt:variant>
      <vt:variant>
        <vt:lpstr>Lysbildetitler</vt:lpstr>
      </vt:variant>
      <vt:variant>
        <vt:i4>13</vt:i4>
      </vt:variant>
    </vt:vector>
  </HeadingPairs>
  <TitlesOfParts>
    <vt:vector size="14" baseType="lpstr">
      <vt:lpstr>Office-tema</vt:lpstr>
      <vt:lpstr>Barn som pårørande</vt:lpstr>
      <vt:lpstr>Svaret er:</vt:lpstr>
      <vt:lpstr>Vanlig feilslutning….</vt:lpstr>
      <vt:lpstr>Anna relevant lovverk</vt:lpstr>
      <vt:lpstr>1. Når foreldre dør </vt:lpstr>
      <vt:lpstr>Alternative omsorgsløysingar når  ein alvorlig sjuk forelder ikkje kan utøve omsorg:  </vt:lpstr>
      <vt:lpstr> </vt:lpstr>
      <vt:lpstr>Alle saker er ulike…..</vt:lpstr>
      <vt:lpstr>2. Når foreldra er kronisk sjuke eller funksjonshemma  </vt:lpstr>
      <vt:lpstr>Døme: </vt:lpstr>
      <vt:lpstr>Også her er alle saker ulike…</vt:lpstr>
      <vt:lpstr>Kva om ingen tek ansvar?</vt:lpstr>
      <vt:lpstr>Mest relevant regelverk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 som pårørande</dc:title>
  <dc:creator>Bjarte Gangeskar</dc:creator>
  <cp:lastModifiedBy>Bjarte Gangeskar</cp:lastModifiedBy>
  <cp:revision>20</cp:revision>
  <cp:lastPrinted>2016-07-22T08:09:49Z</cp:lastPrinted>
  <dcterms:created xsi:type="dcterms:W3CDTF">2016-06-24T10:24:00Z</dcterms:created>
  <dcterms:modified xsi:type="dcterms:W3CDTF">2016-10-16T15:34:32Z</dcterms:modified>
</cp:coreProperties>
</file>