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4"/>
  </p:sldMasterIdLst>
  <p:notesMasterIdLst>
    <p:notesMasterId r:id="rId16"/>
  </p:notesMasterIdLst>
  <p:handoutMasterIdLst>
    <p:handoutMasterId r:id="rId17"/>
  </p:handoutMasterIdLst>
  <p:sldIdLst>
    <p:sldId id="350" r:id="rId5"/>
    <p:sldId id="361" r:id="rId6"/>
    <p:sldId id="365" r:id="rId7"/>
    <p:sldId id="366" r:id="rId8"/>
    <p:sldId id="359" r:id="rId9"/>
    <p:sldId id="367" r:id="rId10"/>
    <p:sldId id="353" r:id="rId11"/>
    <p:sldId id="363" r:id="rId12"/>
    <p:sldId id="356" r:id="rId13"/>
    <p:sldId id="360" r:id="rId14"/>
    <p:sldId id="369" r:id="rId15"/>
  </p:sldIdLst>
  <p:sldSz cx="9144000" cy="6858000" type="screen4x3"/>
  <p:notesSz cx="6797675" cy="9926638"/>
  <p:defaultTextStyle>
    <a:defPPr>
      <a:defRPr lang="nb-NO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A3D97"/>
    <a:srgbClr val="002983"/>
    <a:srgbClr val="F3F4FA"/>
    <a:srgbClr val="E7E9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- aks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026" autoAdjust="0"/>
    <p:restoredTop sz="88229" autoAdjust="0"/>
  </p:normalViewPr>
  <p:slideViewPr>
    <p:cSldViewPr snapToGrid="0" snapToObjects="1">
      <p:cViewPr>
        <p:scale>
          <a:sx n="86" d="100"/>
          <a:sy n="86" d="100"/>
        </p:scale>
        <p:origin x="-2334" y="-4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9D4359-EBDC-FC43-A019-8CBBBB60D08C}" type="datetimeFigureOut">
              <a:rPr lang="nb-NO" smtClean="0"/>
              <a:pPr/>
              <a:t>14.10.2016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1BD6B3-C618-314E-913A-06F6EC1502E7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279480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49FD8F-D6C5-A544-AA87-3865A95E4205}" type="datetimeFigureOut">
              <a:rPr lang="nb-NO" smtClean="0"/>
              <a:pPr/>
              <a:t>14.10.2016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5C3697-D74B-0149-84E8-C429FD2168AD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243016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5C3697-D74B-0149-84E8-C429FD2168AD}" type="slidenum">
              <a:rPr lang="nb-NO" smtClean="0"/>
              <a:pPr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854267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5C3697-D74B-0149-84E8-C429FD2168AD}" type="slidenum">
              <a:rPr lang="nb-NO" smtClean="0"/>
              <a:pPr/>
              <a:t>10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7133025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5C3697-D74B-0149-84E8-C429FD2168AD}" type="slidenum">
              <a:rPr lang="nb-NO" smtClean="0"/>
              <a:pPr/>
              <a:t>11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907997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5C3697-D74B-0149-84E8-C429FD2168AD}" type="slidenum">
              <a:rPr lang="nb-NO" smtClean="0"/>
              <a:pPr/>
              <a:t>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865265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5C3697-D74B-0149-84E8-C429FD2168AD}" type="slidenum">
              <a:rPr lang="nb-NO" smtClean="0"/>
              <a:pPr/>
              <a:t>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315771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5C3697-D74B-0149-84E8-C429FD2168AD}" type="slidenum">
              <a:rPr lang="nb-NO" smtClean="0"/>
              <a:pPr/>
              <a:t>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206151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5C3697-D74B-0149-84E8-C429FD2168AD}" type="slidenum">
              <a:rPr lang="nb-NO" smtClean="0"/>
              <a:pPr/>
              <a:t>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785773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5C3697-D74B-0149-84E8-C429FD2168AD}" type="slidenum">
              <a:rPr lang="nb-NO" smtClean="0"/>
              <a:pPr/>
              <a:t>6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3436881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nb-NO" dirty="0" smtClean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5C3697-D74B-0149-84E8-C429FD2168AD}" type="slidenum">
              <a:rPr lang="nb-NO" smtClean="0"/>
              <a:pPr/>
              <a:t>7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7746365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5C3697-D74B-0149-84E8-C429FD2168AD}" type="slidenum">
              <a:rPr lang="nb-NO" smtClean="0"/>
              <a:pPr/>
              <a:t>8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2140080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5C3697-D74B-0149-84E8-C429FD2168AD}" type="slidenum">
              <a:rPr lang="nb-NO" smtClean="0"/>
              <a:pPr/>
              <a:t>9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795431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mør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uppe 14"/>
          <p:cNvGrpSpPr/>
          <p:nvPr userDrawn="1"/>
        </p:nvGrpSpPr>
        <p:grpSpPr>
          <a:xfrm>
            <a:off x="4319895" y="2094545"/>
            <a:ext cx="5437880" cy="5334079"/>
            <a:chOff x="5118191" y="2170455"/>
            <a:chExt cx="4639583" cy="4551020"/>
          </a:xfrm>
        </p:grpSpPr>
        <p:sp>
          <p:nvSpPr>
            <p:cNvPr id="12" name="Ellipse 11"/>
            <p:cNvSpPr/>
            <p:nvPr userDrawn="1"/>
          </p:nvSpPr>
          <p:spPr>
            <a:xfrm>
              <a:off x="7879559" y="2170455"/>
              <a:ext cx="1878215" cy="1878215"/>
            </a:xfrm>
            <a:prstGeom prst="ellipse">
              <a:avLst/>
            </a:prstGeom>
            <a:solidFill>
              <a:srgbClr val="00298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3" name="Ellipse 12"/>
            <p:cNvSpPr/>
            <p:nvPr userDrawn="1"/>
          </p:nvSpPr>
          <p:spPr>
            <a:xfrm>
              <a:off x="7879559" y="4843260"/>
              <a:ext cx="1878215" cy="1878215"/>
            </a:xfrm>
            <a:prstGeom prst="ellipse">
              <a:avLst/>
            </a:prstGeom>
            <a:solidFill>
              <a:srgbClr val="00298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b-NO" dirty="0" smtClean="0"/>
                <a:t> </a:t>
              </a:r>
              <a:endParaRPr lang="nb-NO" dirty="0"/>
            </a:p>
          </p:txBody>
        </p:sp>
        <p:sp>
          <p:nvSpPr>
            <p:cNvPr id="14" name="Ellipse 13"/>
            <p:cNvSpPr/>
            <p:nvPr userDrawn="1"/>
          </p:nvSpPr>
          <p:spPr>
            <a:xfrm>
              <a:off x="5118191" y="4843260"/>
              <a:ext cx="1878215" cy="1878215"/>
            </a:xfrm>
            <a:prstGeom prst="ellipse">
              <a:avLst/>
            </a:prstGeom>
            <a:solidFill>
              <a:srgbClr val="00298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b-NO" dirty="0" smtClean="0"/>
                <a:t> </a:t>
              </a:r>
              <a:endParaRPr lang="nb-NO" dirty="0"/>
            </a:p>
          </p:txBody>
        </p:sp>
      </p:grpSp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075103" y="1628408"/>
            <a:ext cx="7675197" cy="784830"/>
          </a:xfrm>
          <a:prstGeom prst="rect">
            <a:avLst/>
          </a:prstGeom>
        </p:spPr>
        <p:txBody>
          <a:bodyPr wrap="square" anchor="b" anchorCtr="0">
            <a:spAutoFit/>
          </a:bodyPr>
          <a:lstStyle>
            <a:lvl1pPr algn="l">
              <a:defRPr sz="4500" b="1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cxnSp>
        <p:nvCxnSpPr>
          <p:cNvPr id="9" name="Rett linje 8"/>
          <p:cNvCxnSpPr/>
          <p:nvPr userDrawn="1"/>
        </p:nvCxnSpPr>
        <p:spPr>
          <a:xfrm flipH="1" flipV="1">
            <a:off x="1226781" y="2523454"/>
            <a:ext cx="8129772" cy="2498"/>
          </a:xfrm>
          <a:prstGeom prst="line">
            <a:avLst/>
          </a:prstGeom>
          <a:ln w="63500" cap="rnd" cmpd="sng">
            <a:solidFill>
              <a:schemeClr val="bg1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172488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ly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Rett linje 10"/>
          <p:cNvCxnSpPr/>
          <p:nvPr userDrawn="1"/>
        </p:nvCxnSpPr>
        <p:spPr>
          <a:xfrm flipV="1">
            <a:off x="884624" y="1707931"/>
            <a:ext cx="0" cy="5150069"/>
          </a:xfrm>
          <a:prstGeom prst="line">
            <a:avLst/>
          </a:prstGeom>
          <a:ln w="63500" cap="rnd" cmpd="sng">
            <a:solidFill>
              <a:srgbClr val="E7E9F5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" name="Gruppe 2"/>
          <p:cNvGrpSpPr/>
          <p:nvPr userDrawn="1"/>
        </p:nvGrpSpPr>
        <p:grpSpPr>
          <a:xfrm>
            <a:off x="7471102" y="4062592"/>
            <a:ext cx="2076366" cy="3272765"/>
            <a:chOff x="7102946" y="2925380"/>
            <a:chExt cx="2339414" cy="3687381"/>
          </a:xfrm>
          <a:solidFill>
            <a:srgbClr val="E7E9F5"/>
          </a:solidFill>
        </p:grpSpPr>
        <p:sp>
          <p:nvSpPr>
            <p:cNvPr id="5" name="Ellipse 4"/>
            <p:cNvSpPr/>
            <p:nvPr userDrawn="1"/>
          </p:nvSpPr>
          <p:spPr>
            <a:xfrm>
              <a:off x="8495309" y="2925380"/>
              <a:ext cx="947051" cy="947051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6" name="Ellipse 5"/>
            <p:cNvSpPr/>
            <p:nvPr userDrawn="1"/>
          </p:nvSpPr>
          <p:spPr>
            <a:xfrm>
              <a:off x="8495309" y="4273087"/>
              <a:ext cx="947051" cy="947051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b-NO" dirty="0" smtClean="0"/>
                <a:t> </a:t>
              </a:r>
              <a:endParaRPr lang="nb-NO" dirty="0"/>
            </a:p>
          </p:txBody>
        </p:sp>
        <p:sp>
          <p:nvSpPr>
            <p:cNvPr id="7" name="Ellipse 6"/>
            <p:cNvSpPr/>
            <p:nvPr userDrawn="1"/>
          </p:nvSpPr>
          <p:spPr>
            <a:xfrm>
              <a:off x="7102946" y="4273087"/>
              <a:ext cx="947051" cy="947051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b-NO" dirty="0" smtClean="0"/>
                <a:t> </a:t>
              </a:r>
              <a:endParaRPr lang="nb-NO" dirty="0"/>
            </a:p>
          </p:txBody>
        </p:sp>
        <p:sp>
          <p:nvSpPr>
            <p:cNvPr id="8" name="Ellipse 7"/>
            <p:cNvSpPr/>
            <p:nvPr userDrawn="1"/>
          </p:nvSpPr>
          <p:spPr>
            <a:xfrm>
              <a:off x="8495309" y="5665710"/>
              <a:ext cx="947051" cy="947051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b-NO" dirty="0" smtClean="0"/>
                <a:t> </a:t>
              </a:r>
              <a:endParaRPr lang="nb-NO" dirty="0"/>
            </a:p>
          </p:txBody>
        </p:sp>
      </p:grpSp>
      <p:sp>
        <p:nvSpPr>
          <p:cNvPr id="10" name="Tittel 1"/>
          <p:cNvSpPr>
            <a:spLocks noGrp="1"/>
          </p:cNvSpPr>
          <p:nvPr>
            <p:ph type="ctrTitle"/>
          </p:nvPr>
        </p:nvSpPr>
        <p:spPr>
          <a:xfrm>
            <a:off x="1075103" y="1628408"/>
            <a:ext cx="7675197" cy="784830"/>
          </a:xfrm>
          <a:prstGeom prst="rect">
            <a:avLst/>
          </a:prstGeom>
        </p:spPr>
        <p:txBody>
          <a:bodyPr wrap="square" anchor="b" anchorCtr="0">
            <a:spAutoFit/>
          </a:bodyPr>
          <a:lstStyle>
            <a:lvl1pPr algn="l">
              <a:defRPr sz="4500" b="1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9548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innhaldsoversikt med bile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ssholder for innhold 2"/>
          <p:cNvSpPr>
            <a:spLocks noGrp="1"/>
          </p:cNvSpPr>
          <p:nvPr>
            <p:ph idx="10" hasCustomPrompt="1"/>
          </p:nvPr>
        </p:nvSpPr>
        <p:spPr>
          <a:xfrm>
            <a:off x="457200" y="3567659"/>
            <a:ext cx="4911834" cy="1791260"/>
          </a:xfrm>
          <a:prstGeom prst="rect">
            <a:avLst/>
          </a:prstGeom>
        </p:spPr>
        <p:txBody>
          <a:bodyPr>
            <a:spAutoFit/>
          </a:bodyPr>
          <a:lstStyle>
            <a:lvl1pPr marL="285750" indent="-285750">
              <a:buFont typeface="Arial"/>
              <a:buChar char="•"/>
              <a:defRPr sz="2400">
                <a:latin typeface="Arial"/>
                <a:cs typeface="Arial"/>
              </a:defRPr>
            </a:lvl1pPr>
            <a:lvl2pPr>
              <a:defRPr sz="1400">
                <a:latin typeface="ScalaSans"/>
                <a:cs typeface="ScalaSans"/>
              </a:defRPr>
            </a:lvl2pPr>
            <a:lvl3pPr>
              <a:defRPr sz="1200">
                <a:latin typeface="ScalaSans"/>
                <a:cs typeface="ScalaSans"/>
              </a:defRPr>
            </a:lvl3pPr>
            <a:lvl4pPr>
              <a:defRPr sz="1100">
                <a:latin typeface="ScalaSans"/>
                <a:cs typeface="ScalaSans"/>
              </a:defRPr>
            </a:lvl4pPr>
            <a:lvl5pPr>
              <a:defRPr sz="1100">
                <a:latin typeface="ScalaSans"/>
                <a:cs typeface="ScalaSans"/>
              </a:defRPr>
            </a:lvl5pPr>
          </a:lstStyle>
          <a:p>
            <a:pPr lvl="0"/>
            <a:r>
              <a:rPr lang="nb-NO" dirty="0" smtClean="0"/>
              <a:t>Sak 1</a:t>
            </a:r>
          </a:p>
          <a:p>
            <a:pPr lvl="0"/>
            <a:r>
              <a:rPr lang="nb-NO" dirty="0" smtClean="0"/>
              <a:t>Sak 2</a:t>
            </a:r>
          </a:p>
          <a:p>
            <a:pPr lvl="0"/>
            <a:r>
              <a:rPr lang="nb-NO" dirty="0" smtClean="0"/>
              <a:t>Sak 3</a:t>
            </a:r>
          </a:p>
          <a:p>
            <a:pPr lvl="0"/>
            <a:r>
              <a:rPr lang="nb-NO" dirty="0" smtClean="0"/>
              <a:t>Sak 4</a:t>
            </a:r>
          </a:p>
        </p:txBody>
      </p:sp>
      <p:sp>
        <p:nvSpPr>
          <p:cNvPr id="6" name="Plassholder for bilde 5"/>
          <p:cNvSpPr>
            <a:spLocks noGrp="1"/>
          </p:cNvSpPr>
          <p:nvPr>
            <p:ph type="pic" sz="quarter" idx="11"/>
          </p:nvPr>
        </p:nvSpPr>
        <p:spPr>
          <a:xfrm>
            <a:off x="5727700" y="3182938"/>
            <a:ext cx="3100388" cy="3368675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/>
                <a:cs typeface="Arial"/>
              </a:defRPr>
            </a:lvl1pPr>
          </a:lstStyle>
          <a:p>
            <a:r>
              <a:rPr lang="nb-NO" smtClean="0"/>
              <a:t>Klikk ikonet for å legge til et bilde</a:t>
            </a:r>
            <a:endParaRPr lang="nb-NO"/>
          </a:p>
        </p:txBody>
      </p:sp>
      <p:cxnSp>
        <p:nvCxnSpPr>
          <p:cNvPr id="10" name="Rett linje 9"/>
          <p:cNvCxnSpPr/>
          <p:nvPr userDrawn="1"/>
        </p:nvCxnSpPr>
        <p:spPr>
          <a:xfrm>
            <a:off x="-114300" y="3144179"/>
            <a:ext cx="9385300" cy="0"/>
          </a:xfrm>
          <a:prstGeom prst="line">
            <a:avLst/>
          </a:prstGeom>
          <a:ln w="63500" cap="rnd" cmpd="sng">
            <a:solidFill>
              <a:srgbClr val="E7E9F5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tel 1"/>
          <p:cNvSpPr>
            <a:spLocks noGrp="1"/>
          </p:cNvSpPr>
          <p:nvPr>
            <p:ph type="ctrTitle"/>
          </p:nvPr>
        </p:nvSpPr>
        <p:spPr>
          <a:xfrm>
            <a:off x="457200" y="2183361"/>
            <a:ext cx="6388100" cy="646331"/>
          </a:xfrm>
          <a:prstGeom prst="rect">
            <a:avLst/>
          </a:prstGeom>
        </p:spPr>
        <p:txBody>
          <a:bodyPr wrap="square" anchor="b" anchorCtr="0">
            <a:spAutoFit/>
          </a:bodyPr>
          <a:lstStyle>
            <a:lvl1pPr algn="l">
              <a:defRPr sz="3600" b="1">
                <a:latin typeface="Arial"/>
                <a:cs typeface="Arial"/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pic>
        <p:nvPicPr>
          <p:cNvPr id="8" name="Bilde 7" descr="Helse Førde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436551"/>
            <a:ext cx="2423160" cy="493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63306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mengde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1" y="2070099"/>
            <a:ext cx="8021144" cy="461665"/>
          </a:xfrm>
          <a:prstGeom prst="rect">
            <a:avLst/>
          </a:prstGeom>
        </p:spPr>
        <p:txBody>
          <a:bodyPr>
            <a:spAutoFit/>
          </a:bodyPr>
          <a:lstStyle>
            <a:lvl1pPr marL="0" indent="0">
              <a:buFontTx/>
              <a:buNone/>
              <a:defRPr sz="2400">
                <a:latin typeface="Arial"/>
                <a:cs typeface="Arial"/>
              </a:defRPr>
            </a:lvl1pPr>
            <a:lvl2pPr>
              <a:defRPr sz="1400">
                <a:latin typeface="ScalaSans"/>
                <a:cs typeface="ScalaSans"/>
              </a:defRPr>
            </a:lvl2pPr>
            <a:lvl3pPr>
              <a:defRPr sz="1200">
                <a:latin typeface="ScalaSans"/>
                <a:cs typeface="ScalaSans"/>
              </a:defRPr>
            </a:lvl3pPr>
            <a:lvl4pPr>
              <a:defRPr sz="1100">
                <a:latin typeface="ScalaSans"/>
                <a:cs typeface="ScalaSans"/>
              </a:defRPr>
            </a:lvl4pPr>
            <a:lvl5pPr>
              <a:defRPr sz="1100">
                <a:latin typeface="ScalaSans"/>
                <a:cs typeface="ScalaSans"/>
              </a:defRPr>
            </a:lvl5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7" name="Tittel 1"/>
          <p:cNvSpPr>
            <a:spLocks noGrp="1"/>
          </p:cNvSpPr>
          <p:nvPr>
            <p:ph type="ctrTitle"/>
          </p:nvPr>
        </p:nvSpPr>
        <p:spPr>
          <a:xfrm>
            <a:off x="457200" y="710161"/>
            <a:ext cx="6388100" cy="646331"/>
          </a:xfrm>
          <a:prstGeom prst="rect">
            <a:avLst/>
          </a:prstGeom>
        </p:spPr>
        <p:txBody>
          <a:bodyPr wrap="square" anchor="t">
            <a:spAutoFit/>
          </a:bodyPr>
          <a:lstStyle>
            <a:lvl1pPr algn="l">
              <a:defRPr sz="3600" b="1">
                <a:latin typeface="Arial"/>
                <a:cs typeface="Arial"/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cxnSp>
        <p:nvCxnSpPr>
          <p:cNvPr id="10" name="Rett linje 9"/>
          <p:cNvCxnSpPr/>
          <p:nvPr userDrawn="1"/>
        </p:nvCxnSpPr>
        <p:spPr>
          <a:xfrm>
            <a:off x="0" y="367858"/>
            <a:ext cx="7595006" cy="0"/>
          </a:xfrm>
          <a:prstGeom prst="line">
            <a:avLst/>
          </a:prstGeom>
          <a:ln w="63500" cap="rnd" cmpd="sng">
            <a:solidFill>
              <a:srgbClr val="E7E9F5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Rett linje 10"/>
          <p:cNvCxnSpPr/>
          <p:nvPr userDrawn="1"/>
        </p:nvCxnSpPr>
        <p:spPr>
          <a:xfrm>
            <a:off x="8005233" y="1725452"/>
            <a:ext cx="1461084" cy="0"/>
          </a:xfrm>
          <a:prstGeom prst="line">
            <a:avLst/>
          </a:prstGeom>
          <a:ln w="63500" cap="rnd" cmpd="sng">
            <a:solidFill>
              <a:srgbClr val="E7E9F5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3" name="Gruppe 12"/>
          <p:cNvGrpSpPr/>
          <p:nvPr userDrawn="1"/>
        </p:nvGrpSpPr>
        <p:grpSpPr>
          <a:xfrm>
            <a:off x="7043097" y="344549"/>
            <a:ext cx="1435248" cy="1416312"/>
            <a:chOff x="1361705" y="363625"/>
            <a:chExt cx="509429" cy="502708"/>
          </a:xfrm>
          <a:solidFill>
            <a:srgbClr val="E7E9F5"/>
          </a:solidFill>
        </p:grpSpPr>
        <p:sp>
          <p:nvSpPr>
            <p:cNvPr id="14" name="Ellipse 13"/>
            <p:cNvSpPr/>
            <p:nvPr userDrawn="1"/>
          </p:nvSpPr>
          <p:spPr>
            <a:xfrm>
              <a:off x="1550088" y="363625"/>
              <a:ext cx="132662" cy="132662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5" name="Ellipse 14"/>
            <p:cNvSpPr/>
            <p:nvPr userDrawn="1"/>
          </p:nvSpPr>
          <p:spPr>
            <a:xfrm>
              <a:off x="1550088" y="733671"/>
              <a:ext cx="132662" cy="132662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grpSp>
          <p:nvGrpSpPr>
            <p:cNvPr id="16" name="Gruppe 15"/>
            <p:cNvGrpSpPr/>
            <p:nvPr userDrawn="1"/>
          </p:nvGrpSpPr>
          <p:grpSpPr>
            <a:xfrm>
              <a:off x="1361705" y="548648"/>
              <a:ext cx="509429" cy="132662"/>
              <a:chOff x="1361705" y="551638"/>
              <a:chExt cx="509429" cy="132662"/>
            </a:xfrm>
            <a:grpFill/>
          </p:grpSpPr>
          <p:sp>
            <p:nvSpPr>
              <p:cNvPr id="18" name="Ellipse 17"/>
              <p:cNvSpPr/>
              <p:nvPr userDrawn="1"/>
            </p:nvSpPr>
            <p:spPr>
              <a:xfrm>
                <a:off x="1552204" y="551638"/>
                <a:ext cx="132662" cy="132662"/>
              </a:xfrm>
              <a:prstGeom prst="ellipse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sp>
            <p:nvSpPr>
              <p:cNvPr id="19" name="Ellipse 18"/>
              <p:cNvSpPr/>
              <p:nvPr userDrawn="1"/>
            </p:nvSpPr>
            <p:spPr>
              <a:xfrm>
                <a:off x="1361705" y="551638"/>
                <a:ext cx="132662" cy="132662"/>
              </a:xfrm>
              <a:prstGeom prst="ellipse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sp>
            <p:nvSpPr>
              <p:cNvPr id="20" name="Ellipse 19"/>
              <p:cNvSpPr/>
              <p:nvPr userDrawn="1"/>
            </p:nvSpPr>
            <p:spPr>
              <a:xfrm>
                <a:off x="1738472" y="551638"/>
                <a:ext cx="132662" cy="132662"/>
              </a:xfrm>
              <a:prstGeom prst="ellipse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</p:grpSp>
      </p:grpSp>
      <p:pic>
        <p:nvPicPr>
          <p:cNvPr id="22" name="Bilde 21" descr="Helse Førde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092750"/>
            <a:ext cx="2423160" cy="493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91094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innhald med punktlist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2066902"/>
            <a:ext cx="8021145" cy="2234458"/>
          </a:xfrm>
          <a:prstGeom prst="rect">
            <a:avLst/>
          </a:prstGeom>
        </p:spPr>
        <p:txBody>
          <a:bodyPr>
            <a:spAutoFit/>
          </a:bodyPr>
          <a:lstStyle>
            <a:lvl1pPr>
              <a:defRPr sz="2400">
                <a:latin typeface="Arial"/>
                <a:cs typeface="Arial"/>
              </a:defRPr>
            </a:lvl1pPr>
            <a:lvl2pPr>
              <a:defRPr sz="2400">
                <a:latin typeface="Arial"/>
                <a:cs typeface="Arial"/>
              </a:defRPr>
            </a:lvl2pPr>
            <a:lvl3pPr>
              <a:defRPr sz="2400">
                <a:latin typeface="Arial"/>
                <a:cs typeface="Arial"/>
              </a:defRPr>
            </a:lvl3pPr>
            <a:lvl4pPr>
              <a:defRPr sz="2400">
                <a:latin typeface="Arial"/>
                <a:cs typeface="Arial"/>
              </a:defRPr>
            </a:lvl4pPr>
            <a:lvl5pPr>
              <a:defRPr sz="2400">
                <a:latin typeface="Arial"/>
                <a:cs typeface="Arial"/>
              </a:defRPr>
            </a:lvl5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 dirty="0"/>
          </a:p>
        </p:txBody>
      </p:sp>
      <p:cxnSp>
        <p:nvCxnSpPr>
          <p:cNvPr id="20" name="Rett linje 19"/>
          <p:cNvCxnSpPr/>
          <p:nvPr userDrawn="1"/>
        </p:nvCxnSpPr>
        <p:spPr>
          <a:xfrm>
            <a:off x="0" y="367858"/>
            <a:ext cx="7595006" cy="0"/>
          </a:xfrm>
          <a:prstGeom prst="line">
            <a:avLst/>
          </a:prstGeom>
          <a:ln w="63500" cap="rnd" cmpd="sng">
            <a:solidFill>
              <a:srgbClr val="E7E9F5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Rett linje 20"/>
          <p:cNvCxnSpPr/>
          <p:nvPr userDrawn="1"/>
        </p:nvCxnSpPr>
        <p:spPr>
          <a:xfrm>
            <a:off x="8005233" y="1725452"/>
            <a:ext cx="1461084" cy="0"/>
          </a:xfrm>
          <a:prstGeom prst="line">
            <a:avLst/>
          </a:prstGeom>
          <a:ln w="63500" cap="rnd" cmpd="sng">
            <a:solidFill>
              <a:srgbClr val="E7E9F5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2" name="Gruppe 21"/>
          <p:cNvGrpSpPr/>
          <p:nvPr userDrawn="1"/>
        </p:nvGrpSpPr>
        <p:grpSpPr>
          <a:xfrm>
            <a:off x="7043097" y="344549"/>
            <a:ext cx="1435248" cy="1416312"/>
            <a:chOff x="1361705" y="363625"/>
            <a:chExt cx="509429" cy="502708"/>
          </a:xfrm>
          <a:solidFill>
            <a:srgbClr val="E7E9F5"/>
          </a:solidFill>
        </p:grpSpPr>
        <p:sp>
          <p:nvSpPr>
            <p:cNvPr id="23" name="Ellipse 22"/>
            <p:cNvSpPr/>
            <p:nvPr userDrawn="1"/>
          </p:nvSpPr>
          <p:spPr>
            <a:xfrm>
              <a:off x="1550088" y="363625"/>
              <a:ext cx="132662" cy="132662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4" name="Ellipse 23"/>
            <p:cNvSpPr/>
            <p:nvPr userDrawn="1"/>
          </p:nvSpPr>
          <p:spPr>
            <a:xfrm>
              <a:off x="1550088" y="733671"/>
              <a:ext cx="132662" cy="132662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grpSp>
          <p:nvGrpSpPr>
            <p:cNvPr id="25" name="Gruppe 24"/>
            <p:cNvGrpSpPr/>
            <p:nvPr userDrawn="1"/>
          </p:nvGrpSpPr>
          <p:grpSpPr>
            <a:xfrm>
              <a:off x="1361705" y="548648"/>
              <a:ext cx="509429" cy="132662"/>
              <a:chOff x="1361705" y="551638"/>
              <a:chExt cx="509429" cy="132662"/>
            </a:xfrm>
            <a:grpFill/>
          </p:grpSpPr>
          <p:sp>
            <p:nvSpPr>
              <p:cNvPr id="26" name="Ellipse 25"/>
              <p:cNvSpPr/>
              <p:nvPr userDrawn="1"/>
            </p:nvSpPr>
            <p:spPr>
              <a:xfrm>
                <a:off x="1552204" y="551638"/>
                <a:ext cx="132662" cy="132662"/>
              </a:xfrm>
              <a:prstGeom prst="ellipse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sp>
            <p:nvSpPr>
              <p:cNvPr id="27" name="Ellipse 26"/>
              <p:cNvSpPr/>
              <p:nvPr userDrawn="1"/>
            </p:nvSpPr>
            <p:spPr>
              <a:xfrm>
                <a:off x="1361705" y="551638"/>
                <a:ext cx="132662" cy="132662"/>
              </a:xfrm>
              <a:prstGeom prst="ellipse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sp>
            <p:nvSpPr>
              <p:cNvPr id="28" name="Ellipse 27"/>
              <p:cNvSpPr/>
              <p:nvPr userDrawn="1"/>
            </p:nvSpPr>
            <p:spPr>
              <a:xfrm>
                <a:off x="1738472" y="551638"/>
                <a:ext cx="132662" cy="132662"/>
              </a:xfrm>
              <a:prstGeom prst="ellipse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</p:grpSp>
      </p:grpSp>
      <p:sp>
        <p:nvSpPr>
          <p:cNvPr id="29" name="Tittel 1"/>
          <p:cNvSpPr>
            <a:spLocks noGrp="1"/>
          </p:cNvSpPr>
          <p:nvPr>
            <p:ph type="ctrTitle"/>
          </p:nvPr>
        </p:nvSpPr>
        <p:spPr>
          <a:xfrm>
            <a:off x="457200" y="710161"/>
            <a:ext cx="6388100" cy="646331"/>
          </a:xfrm>
          <a:prstGeom prst="rect">
            <a:avLst/>
          </a:prstGeom>
        </p:spPr>
        <p:txBody>
          <a:bodyPr wrap="square" anchor="t">
            <a:spAutoFit/>
          </a:bodyPr>
          <a:lstStyle>
            <a:lvl1pPr algn="l">
              <a:defRPr sz="3600" b="1">
                <a:latin typeface="Arial"/>
                <a:cs typeface="Arial"/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pic>
        <p:nvPicPr>
          <p:cNvPr id="2" name="Bilde 1" descr="Helse Førde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092750"/>
            <a:ext cx="2423160" cy="493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72284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lasshaldar til bile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bilde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6858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/>
                <a:cs typeface="Arial"/>
              </a:defRPr>
            </a:lvl1pPr>
          </a:lstStyle>
          <a:p>
            <a:r>
              <a:rPr lang="nb-NO" smtClean="0"/>
              <a:t>Klikk ikonet for å legge til et bilde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3147437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1">
                <a:lumMod val="20000"/>
                <a:lumOff val="80000"/>
              </a:schemeClr>
            </a:gs>
            <a:gs pos="100000">
              <a:schemeClr val="bg1">
                <a:lumMod val="9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881151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49" r:id="rId2"/>
    <p:sldLayoutId id="2147483662" r:id="rId3"/>
    <p:sldLayoutId id="2147483661" r:id="rId4"/>
    <p:sldLayoutId id="2147483650" r:id="rId5"/>
    <p:sldLayoutId id="2147483655" r:id="rId6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defTabSz="457200" rtl="0" eaLnBrk="1" latinLnBrk="0" hangingPunct="1">
        <a:spcBef>
          <a:spcPct val="0"/>
        </a:spcBef>
        <a:buNone/>
        <a:defRPr sz="4400" b="0" i="0" kern="1200">
          <a:solidFill>
            <a:schemeClr val="tx1"/>
          </a:solidFill>
          <a:latin typeface="ScalaSans-Bold"/>
          <a:ea typeface="+mj-ea"/>
          <a:cs typeface="ScalaSans-Bold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355002" y="1275811"/>
            <a:ext cx="8627633" cy="1184940"/>
          </a:xfrm>
        </p:spPr>
        <p:txBody>
          <a:bodyPr/>
          <a:lstStyle/>
          <a:p>
            <a:r>
              <a:rPr lang="nb-NO" sz="2800" dirty="0" smtClean="0">
                <a:solidFill>
                  <a:schemeClr val="tx1"/>
                </a:solidFill>
              </a:rPr>
              <a:t>Helse Førde      Fagdag Barn som </a:t>
            </a:r>
            <a:r>
              <a:rPr lang="nb-NO" sz="2800" dirty="0" err="1" smtClean="0">
                <a:solidFill>
                  <a:schemeClr val="tx1"/>
                </a:solidFill>
              </a:rPr>
              <a:t>pårørande</a:t>
            </a:r>
            <a:r>
              <a:rPr lang="nb-NO" sz="2800" dirty="0" smtClean="0">
                <a:solidFill>
                  <a:schemeClr val="tx1"/>
                </a:solidFill>
              </a:rPr>
              <a:t> </a:t>
            </a:r>
            <a:br>
              <a:rPr lang="nb-NO" sz="2800" dirty="0" smtClean="0">
                <a:solidFill>
                  <a:schemeClr val="tx1"/>
                </a:solidFill>
              </a:rPr>
            </a:br>
            <a:r>
              <a:rPr lang="nb-NO" sz="2800" dirty="0">
                <a:solidFill>
                  <a:schemeClr val="tx1"/>
                </a:solidFill>
              </a:rPr>
              <a:t> </a:t>
            </a:r>
            <a:r>
              <a:rPr lang="nb-NO" sz="2800" dirty="0" smtClean="0">
                <a:solidFill>
                  <a:schemeClr val="tx1"/>
                </a:solidFill>
              </a:rPr>
              <a:t>                                   18.10.2016</a:t>
            </a:r>
            <a:r>
              <a:rPr lang="nb-NO" sz="2800" dirty="0" smtClean="0"/>
              <a:t/>
            </a:r>
            <a:br>
              <a:rPr lang="nb-NO" sz="2800" dirty="0" smtClean="0"/>
            </a:br>
            <a:r>
              <a:rPr lang="nb-NO" sz="700" dirty="0" smtClean="0"/>
              <a:t/>
            </a:r>
            <a:br>
              <a:rPr lang="nb-NO" sz="700" dirty="0" smtClean="0"/>
            </a:br>
            <a:r>
              <a:rPr lang="nb-NO" sz="700" dirty="0" smtClean="0"/>
              <a:t> </a:t>
            </a:r>
            <a:r>
              <a:rPr lang="nb-NO" sz="800" dirty="0" smtClean="0"/>
              <a:t>  </a:t>
            </a:r>
            <a:endParaRPr lang="nb-NO" sz="2800" dirty="0"/>
          </a:p>
        </p:txBody>
      </p:sp>
      <p:pic>
        <p:nvPicPr>
          <p:cNvPr id="1026" name="Picture 2" descr="H:\data\My Pictures\maja-tegning [22815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7700" y="2633031"/>
            <a:ext cx="2768600" cy="3216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kstSylinder 2"/>
          <p:cNvSpPr txBox="1"/>
          <p:nvPr/>
        </p:nvSpPr>
        <p:spPr>
          <a:xfrm>
            <a:off x="572877" y="6158429"/>
            <a:ext cx="35708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 smtClean="0"/>
              <a:t>Kjellaug </a:t>
            </a:r>
            <a:r>
              <a:rPr lang="nb-NO" dirty="0" err="1" smtClean="0"/>
              <a:t>K.Berntsen</a:t>
            </a:r>
            <a:r>
              <a:rPr lang="nb-NO" dirty="0" smtClean="0"/>
              <a:t> Koordinator BSP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462584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/>
          <p:cNvSpPr>
            <a:spLocks noGrp="1"/>
          </p:cNvSpPr>
          <p:nvPr>
            <p:ph idx="1"/>
          </p:nvPr>
        </p:nvSpPr>
        <p:spPr>
          <a:xfrm>
            <a:off x="457200" y="2066902"/>
            <a:ext cx="8021145" cy="3859518"/>
          </a:xfrm>
        </p:spPr>
        <p:txBody>
          <a:bodyPr/>
          <a:lstStyle/>
          <a:p>
            <a:r>
              <a:rPr lang="nb-NO" dirty="0"/>
              <a:t>Må heile tida </a:t>
            </a:r>
            <a:r>
              <a:rPr lang="nb-NO" dirty="0" err="1"/>
              <a:t>halde</a:t>
            </a:r>
            <a:r>
              <a:rPr lang="nb-NO" dirty="0"/>
              <a:t> tema varmt</a:t>
            </a:r>
          </a:p>
          <a:p>
            <a:r>
              <a:rPr lang="nb-NO" dirty="0"/>
              <a:t>Informasjon / opplæring må </a:t>
            </a:r>
            <a:r>
              <a:rPr lang="nb-NO" dirty="0" err="1"/>
              <a:t>gjentakast</a:t>
            </a:r>
            <a:endParaRPr lang="nb-NO" dirty="0"/>
          </a:p>
          <a:p>
            <a:r>
              <a:rPr lang="nb-NO" dirty="0"/>
              <a:t>Vere </a:t>
            </a:r>
            <a:r>
              <a:rPr lang="nb-NO" dirty="0" err="1"/>
              <a:t>audmjuk</a:t>
            </a:r>
            <a:r>
              <a:rPr lang="nb-NO" dirty="0"/>
              <a:t> på at </a:t>
            </a:r>
            <a:r>
              <a:rPr lang="nb-NO" dirty="0" err="1"/>
              <a:t>ein</a:t>
            </a:r>
            <a:r>
              <a:rPr lang="nb-NO" dirty="0"/>
              <a:t> </a:t>
            </a:r>
            <a:r>
              <a:rPr lang="nb-NO" dirty="0" err="1"/>
              <a:t>ikkje</a:t>
            </a:r>
            <a:r>
              <a:rPr lang="nb-NO" dirty="0"/>
              <a:t> har svar på alt</a:t>
            </a:r>
          </a:p>
          <a:p>
            <a:r>
              <a:rPr lang="nb-NO" dirty="0"/>
              <a:t>Lytte til </a:t>
            </a:r>
            <a:r>
              <a:rPr lang="nb-NO" dirty="0" err="1"/>
              <a:t>innspel</a:t>
            </a:r>
            <a:r>
              <a:rPr lang="nb-NO" dirty="0"/>
              <a:t>, men </a:t>
            </a:r>
            <a:r>
              <a:rPr lang="nb-NO" dirty="0" err="1"/>
              <a:t>ikkje</a:t>
            </a:r>
            <a:r>
              <a:rPr lang="nb-NO" dirty="0"/>
              <a:t> </a:t>
            </a:r>
            <a:r>
              <a:rPr lang="nb-NO" dirty="0" err="1"/>
              <a:t>gjere</a:t>
            </a:r>
            <a:r>
              <a:rPr lang="nb-NO" dirty="0"/>
              <a:t> </a:t>
            </a:r>
            <a:r>
              <a:rPr lang="nb-NO" dirty="0" err="1"/>
              <a:t>endringar</a:t>
            </a:r>
            <a:r>
              <a:rPr lang="nb-NO" dirty="0"/>
              <a:t> for </a:t>
            </a:r>
            <a:r>
              <a:rPr lang="nb-NO" dirty="0" err="1"/>
              <a:t>ein</a:t>
            </a:r>
            <a:r>
              <a:rPr lang="nb-NO" dirty="0"/>
              <a:t> kvar </a:t>
            </a:r>
            <a:r>
              <a:rPr lang="nb-NO" dirty="0" smtClean="0"/>
              <a:t>pris</a:t>
            </a:r>
            <a:endParaRPr lang="nb-NO" dirty="0"/>
          </a:p>
          <a:p>
            <a:r>
              <a:rPr lang="nb-NO" dirty="0"/>
              <a:t>Ting tar tid og må gå seg til</a:t>
            </a:r>
          </a:p>
          <a:p>
            <a:r>
              <a:rPr lang="nb-NO" b="1" i="1" dirty="0" smtClean="0"/>
              <a:t>Barn som </a:t>
            </a:r>
            <a:r>
              <a:rPr lang="nb-NO" b="1" i="1" dirty="0" err="1" smtClean="0"/>
              <a:t>pårørande</a:t>
            </a:r>
            <a:r>
              <a:rPr lang="nb-NO" b="1" i="1" dirty="0" smtClean="0"/>
              <a:t>- arbeidet </a:t>
            </a:r>
            <a:r>
              <a:rPr lang="nb-NO" b="1" i="1" dirty="0"/>
              <a:t>har </a:t>
            </a:r>
            <a:r>
              <a:rPr lang="nb-NO" b="1" i="1" dirty="0" err="1"/>
              <a:t>ein</a:t>
            </a:r>
            <a:r>
              <a:rPr lang="nb-NO" b="1" i="1" dirty="0"/>
              <a:t> start, men ingen slutt</a:t>
            </a:r>
          </a:p>
          <a:p>
            <a:endParaRPr lang="nb-NO" dirty="0"/>
          </a:p>
        </p:txBody>
      </p:sp>
      <p:sp>
        <p:nvSpPr>
          <p:cNvPr id="3" name="Tittel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/>
              <a:t>Oppsummering </a:t>
            </a:r>
          </a:p>
        </p:txBody>
      </p:sp>
    </p:spTree>
    <p:extLst>
      <p:ext uri="{BB962C8B-B14F-4D97-AF65-F5344CB8AC3E}">
        <p14:creationId xmlns:p14="http://schemas.microsoft.com/office/powerpoint/2010/main" val="10612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tel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 smtClean="0"/>
              <a:t>Brosjyre</a:t>
            </a:r>
            <a:endParaRPr lang="nb-NO" dirty="0"/>
          </a:p>
        </p:txBody>
      </p:sp>
      <p:sp>
        <p:nvSpPr>
          <p:cNvPr id="4" name="Plassholder for innhold 3"/>
          <p:cNvSpPr>
            <a:spLocks noGrp="1"/>
          </p:cNvSpPr>
          <p:nvPr>
            <p:ph idx="1"/>
          </p:nvPr>
        </p:nvSpPr>
        <p:spPr>
          <a:xfrm>
            <a:off x="324998" y="2070099"/>
            <a:ext cx="8021144" cy="461665"/>
          </a:xfrm>
        </p:spPr>
        <p:txBody>
          <a:bodyPr/>
          <a:lstStyle/>
          <a:p>
            <a:endParaRPr lang="nb-NO" dirty="0"/>
          </a:p>
        </p:txBody>
      </p:sp>
      <p:pic>
        <p:nvPicPr>
          <p:cNvPr id="1027" name="Picture 3" descr="H:\data\My Pictures\framside-folder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8148" y="710161"/>
            <a:ext cx="3897151" cy="5404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05611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/>
          <p:cNvSpPr>
            <a:spLocks noGrp="1"/>
          </p:cNvSpPr>
          <p:nvPr>
            <p:ph idx="1"/>
          </p:nvPr>
        </p:nvSpPr>
        <p:spPr>
          <a:xfrm>
            <a:off x="457200" y="2066902"/>
            <a:ext cx="8021145" cy="3859518"/>
          </a:xfrm>
        </p:spPr>
        <p:txBody>
          <a:bodyPr/>
          <a:lstStyle/>
          <a:p>
            <a:r>
              <a:rPr lang="nb-NO" dirty="0"/>
              <a:t>Prosjekt «Barn som </a:t>
            </a:r>
            <a:r>
              <a:rPr lang="nb-NO" dirty="0" err="1"/>
              <a:t>pårørande</a:t>
            </a:r>
            <a:r>
              <a:rPr lang="nb-NO" dirty="0"/>
              <a:t>» </a:t>
            </a:r>
            <a:r>
              <a:rPr lang="nb-NO" dirty="0" err="1"/>
              <a:t>sept</a:t>
            </a:r>
            <a:r>
              <a:rPr lang="nb-NO" dirty="0"/>
              <a:t> 2014-des 2015</a:t>
            </a:r>
          </a:p>
          <a:p>
            <a:r>
              <a:rPr lang="nb-NO" b="1" dirty="0" err="1"/>
              <a:t>Forbetringsområde</a:t>
            </a:r>
            <a:r>
              <a:rPr lang="nb-NO" dirty="0"/>
              <a:t> : </a:t>
            </a:r>
          </a:p>
          <a:p>
            <a:r>
              <a:rPr lang="nb-NO" dirty="0"/>
              <a:t>Implementering av kunnskapsbaserte </a:t>
            </a:r>
            <a:r>
              <a:rPr lang="nb-NO" dirty="0" smtClean="0"/>
              <a:t>prosedyrer  </a:t>
            </a:r>
            <a:endParaRPr lang="nb-NO" dirty="0"/>
          </a:p>
          <a:p>
            <a:r>
              <a:rPr lang="nb-NO" dirty="0"/>
              <a:t>Utarbeiding av  </a:t>
            </a:r>
            <a:r>
              <a:rPr lang="nb-NO" dirty="0" err="1" smtClean="0"/>
              <a:t>opplæringsplanar</a:t>
            </a:r>
            <a:endParaRPr lang="nb-NO" dirty="0"/>
          </a:p>
          <a:p>
            <a:r>
              <a:rPr lang="nb-NO" dirty="0"/>
              <a:t>Pilotprosjekt med Førde kommune juni 2015-juni 2016:</a:t>
            </a:r>
          </a:p>
          <a:p>
            <a:pPr marL="0" indent="0">
              <a:buNone/>
            </a:pPr>
            <a:r>
              <a:rPr lang="nb-NO" dirty="0" smtClean="0"/>
              <a:t>     Utarbeiding </a:t>
            </a:r>
            <a:r>
              <a:rPr lang="nb-NO" dirty="0"/>
              <a:t>av systematiske samhandlingsrutiner med </a:t>
            </a:r>
            <a:r>
              <a:rPr lang="nb-NO" dirty="0" smtClean="0"/>
              <a:t>        	Førde </a:t>
            </a:r>
            <a:r>
              <a:rPr lang="nb-NO" dirty="0"/>
              <a:t>kommune ( helsestasjon) når barn treng </a:t>
            </a:r>
            <a:r>
              <a:rPr lang="nb-NO" dirty="0" smtClean="0"/>
              <a:t>	oppfølging </a:t>
            </a:r>
            <a:r>
              <a:rPr lang="nb-NO" dirty="0"/>
              <a:t>av kommunalt hjelpeapparat</a:t>
            </a:r>
            <a:r>
              <a:rPr lang="nb-NO" dirty="0" smtClean="0"/>
              <a:t>.                                     </a:t>
            </a:r>
            <a:endParaRPr lang="nb-NO" dirty="0"/>
          </a:p>
          <a:p>
            <a:r>
              <a:rPr lang="nb-NO" dirty="0" smtClean="0"/>
              <a:t>                                                   </a:t>
            </a:r>
            <a:endParaRPr lang="nb-NO" dirty="0"/>
          </a:p>
        </p:txBody>
      </p:sp>
      <p:sp>
        <p:nvSpPr>
          <p:cNvPr id="3" name="Tittel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 smtClean="0"/>
              <a:t>Bakgrunn for BSP-arbeidet</a:t>
            </a:r>
            <a:endParaRPr lang="nb-NO" dirty="0"/>
          </a:p>
        </p:txBody>
      </p:sp>
      <p:sp>
        <p:nvSpPr>
          <p:cNvPr id="5" name="TekstSylinder 4"/>
          <p:cNvSpPr txBox="1"/>
          <p:nvPr/>
        </p:nvSpPr>
        <p:spPr>
          <a:xfrm>
            <a:off x="3106757" y="6072914"/>
            <a:ext cx="51228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                 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897487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/>
          <p:cNvSpPr>
            <a:spLocks noGrp="1"/>
          </p:cNvSpPr>
          <p:nvPr>
            <p:ph idx="1"/>
          </p:nvPr>
        </p:nvSpPr>
        <p:spPr>
          <a:xfrm>
            <a:off x="457200" y="2066902"/>
            <a:ext cx="8021145" cy="4154984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nb-NO" dirty="0" smtClean="0"/>
              <a:t>«Så mange prosjekt, så mange nye prosedyrer som kjem, så </a:t>
            </a:r>
            <a:r>
              <a:rPr lang="nb-NO" dirty="0" err="1" smtClean="0"/>
              <a:t>mykje</a:t>
            </a:r>
            <a:r>
              <a:rPr lang="nb-NO" dirty="0" smtClean="0"/>
              <a:t> nytt å forholde seg til »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b-NO" dirty="0" smtClean="0"/>
              <a:t>Dette er </a:t>
            </a:r>
            <a:r>
              <a:rPr lang="nb-NO" dirty="0" err="1" smtClean="0"/>
              <a:t>ikkje</a:t>
            </a:r>
            <a:r>
              <a:rPr lang="nb-NO" dirty="0" smtClean="0"/>
              <a:t> aktuelt hos oss ( har </a:t>
            </a:r>
            <a:r>
              <a:rPr lang="nb-NO" dirty="0" err="1" smtClean="0"/>
              <a:t>ikkje</a:t>
            </a:r>
            <a:r>
              <a:rPr lang="nb-NO" dirty="0" smtClean="0"/>
              <a:t> </a:t>
            </a:r>
            <a:r>
              <a:rPr lang="nb-NO" dirty="0" err="1" smtClean="0"/>
              <a:t>pasientar</a:t>
            </a:r>
            <a:r>
              <a:rPr lang="nb-NO" dirty="0" smtClean="0"/>
              <a:t> i målgruppa)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b-NO" dirty="0" smtClean="0"/>
              <a:t>Vår </a:t>
            </a:r>
            <a:r>
              <a:rPr lang="nb-NO" dirty="0" err="1" smtClean="0"/>
              <a:t>avd</a:t>
            </a:r>
            <a:r>
              <a:rPr lang="nb-NO" dirty="0" smtClean="0"/>
              <a:t> er «spesiell». Prosedyrer, </a:t>
            </a:r>
            <a:r>
              <a:rPr lang="nb-NO" dirty="0" err="1" smtClean="0"/>
              <a:t>opplæringsplanar</a:t>
            </a:r>
            <a:r>
              <a:rPr lang="nb-NO" dirty="0" smtClean="0"/>
              <a:t>, skjema o.l.er </a:t>
            </a:r>
            <a:r>
              <a:rPr lang="nb-NO" dirty="0" err="1" smtClean="0"/>
              <a:t>ikkje</a:t>
            </a:r>
            <a:r>
              <a:rPr lang="nb-NO" dirty="0" smtClean="0"/>
              <a:t> tilpassa vår avd.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b-NO" dirty="0" smtClean="0"/>
              <a:t>Tidsklemme. Når skal </a:t>
            </a:r>
            <a:r>
              <a:rPr lang="nb-NO" dirty="0" err="1" smtClean="0"/>
              <a:t>me</a:t>
            </a:r>
            <a:r>
              <a:rPr lang="nb-NO" dirty="0" smtClean="0"/>
              <a:t> få tid til pasienten?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b-NO" dirty="0" smtClean="0"/>
              <a:t>Mange er også positivt innstilt til å få gode verktøy i barn som </a:t>
            </a:r>
            <a:r>
              <a:rPr lang="nb-NO" dirty="0" err="1" smtClean="0"/>
              <a:t>pårørande</a:t>
            </a:r>
            <a:r>
              <a:rPr lang="nb-NO" dirty="0" smtClean="0"/>
              <a:t>-arbeidet</a:t>
            </a:r>
          </a:p>
          <a:p>
            <a:endParaRPr lang="nb-NO" dirty="0"/>
          </a:p>
        </p:txBody>
      </p:sp>
      <p:sp>
        <p:nvSpPr>
          <p:cNvPr id="3" name="Tittel 2"/>
          <p:cNvSpPr>
            <a:spLocks noGrp="1"/>
          </p:cNvSpPr>
          <p:nvPr>
            <p:ph type="ctrTitle"/>
          </p:nvPr>
        </p:nvSpPr>
        <p:spPr>
          <a:xfrm>
            <a:off x="457200" y="710161"/>
            <a:ext cx="6388100" cy="1200329"/>
          </a:xfrm>
        </p:spPr>
        <p:txBody>
          <a:bodyPr/>
          <a:lstStyle/>
          <a:p>
            <a:r>
              <a:rPr lang="nb-NO" dirty="0"/>
              <a:t>«Alle» seier barn som </a:t>
            </a:r>
            <a:r>
              <a:rPr lang="nb-NO" dirty="0" err="1"/>
              <a:t>pårørande</a:t>
            </a:r>
            <a:r>
              <a:rPr lang="nb-NO" dirty="0"/>
              <a:t> er viktig, men</a:t>
            </a:r>
          </a:p>
        </p:txBody>
      </p:sp>
    </p:spTree>
    <p:extLst>
      <p:ext uri="{BB962C8B-B14F-4D97-AF65-F5344CB8AC3E}">
        <p14:creationId xmlns:p14="http://schemas.microsoft.com/office/powerpoint/2010/main" val="207127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/>
          <p:cNvSpPr>
            <a:spLocks noGrp="1"/>
          </p:cNvSpPr>
          <p:nvPr>
            <p:ph idx="1"/>
          </p:nvPr>
        </p:nvSpPr>
        <p:spPr>
          <a:xfrm>
            <a:off x="457200" y="2066902"/>
            <a:ext cx="8021145" cy="2899255"/>
          </a:xfrm>
        </p:spPr>
        <p:txBody>
          <a:bodyPr/>
          <a:lstStyle/>
          <a:p>
            <a:r>
              <a:rPr lang="nb-NO" dirty="0"/>
              <a:t>H</a:t>
            </a:r>
            <a:r>
              <a:rPr lang="nb-NO" dirty="0" smtClean="0"/>
              <a:t>elsepersonell </a:t>
            </a:r>
            <a:r>
              <a:rPr lang="nb-NO" dirty="0"/>
              <a:t>skal ivareta barna sitt behov for informasjon og nødvendig oppfølging. Dette skal </a:t>
            </a:r>
            <a:r>
              <a:rPr lang="nb-NO" dirty="0" err="1"/>
              <a:t>vere</a:t>
            </a:r>
            <a:r>
              <a:rPr lang="nb-NO" dirty="0"/>
              <a:t> i samarbeid med foreldre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b-NO" dirty="0"/>
              <a:t>BSP-arbeidet er </a:t>
            </a:r>
            <a:r>
              <a:rPr lang="nb-NO" b="1" dirty="0"/>
              <a:t>teamarbeid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b-NO" dirty="0">
                <a:hlinkClick r:id="rId3" action="ppaction://hlinksldjump"/>
              </a:rPr>
              <a:t>Det skal ofte så lite til for å </a:t>
            </a:r>
            <a:r>
              <a:rPr lang="nb-NO" dirty="0" err="1">
                <a:hlinkClick r:id="rId3" action="ppaction://hlinksldjump"/>
              </a:rPr>
              <a:t>gjere</a:t>
            </a:r>
            <a:r>
              <a:rPr lang="nb-NO" dirty="0">
                <a:hlinkClick r:id="rId3" action="ppaction://hlinksldjump"/>
              </a:rPr>
              <a:t> ei stor endring for </a:t>
            </a:r>
            <a:r>
              <a:rPr lang="nb-NO" dirty="0" err="1">
                <a:hlinkClick r:id="rId3" action="ppaction://hlinksldjump"/>
              </a:rPr>
              <a:t>eit</a:t>
            </a:r>
            <a:r>
              <a:rPr lang="nb-NO" dirty="0">
                <a:hlinkClick r:id="rId3" action="ppaction://hlinksldjump"/>
              </a:rPr>
              <a:t> barn og familien</a:t>
            </a:r>
            <a:endParaRPr lang="nb-NO" dirty="0"/>
          </a:p>
          <a:p>
            <a:endParaRPr lang="nb-NO" dirty="0"/>
          </a:p>
        </p:txBody>
      </p:sp>
      <p:sp>
        <p:nvSpPr>
          <p:cNvPr id="3" name="Tittel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 err="1" smtClean="0"/>
              <a:t>Målsetjing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502016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/>
          <p:cNvSpPr>
            <a:spLocks noGrp="1"/>
          </p:cNvSpPr>
          <p:nvPr>
            <p:ph idx="1"/>
          </p:nvPr>
        </p:nvSpPr>
        <p:spPr>
          <a:xfrm>
            <a:off x="457200" y="2066902"/>
            <a:ext cx="8021145" cy="2677656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nb-NO" dirty="0"/>
              <a:t>36 </a:t>
            </a:r>
            <a:r>
              <a:rPr lang="nb-NO" b="1" dirty="0" err="1" smtClean="0"/>
              <a:t>barneansvarlege</a:t>
            </a:r>
            <a:r>
              <a:rPr lang="nb-NO" b="1" dirty="0" smtClean="0"/>
              <a:t> : </a:t>
            </a:r>
            <a:r>
              <a:rPr lang="nb-NO" dirty="0" smtClean="0"/>
              <a:t>23 somatikk, 14 PHV / rus</a:t>
            </a:r>
            <a:endParaRPr lang="nb-NO" dirty="0"/>
          </a:p>
          <a:p>
            <a:pPr>
              <a:buFont typeface="Arial" panose="020B0604020202020204" pitchFamily="34" charset="0"/>
              <a:buChar char="•"/>
            </a:pPr>
            <a:r>
              <a:rPr lang="nb-NO" b="1" dirty="0"/>
              <a:t>Koordinator</a:t>
            </a:r>
            <a:r>
              <a:rPr lang="nb-NO" dirty="0"/>
              <a:t> 50% </a:t>
            </a:r>
            <a:r>
              <a:rPr lang="nb-NO" dirty="0" smtClean="0"/>
              <a:t>stilling knytt til FAU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b-NO" dirty="0" smtClean="0"/>
              <a:t>Leiinga på ulike nivå har </a:t>
            </a:r>
            <a:r>
              <a:rPr lang="nb-NO" dirty="0" err="1" smtClean="0"/>
              <a:t>oppgåver</a:t>
            </a:r>
            <a:r>
              <a:rPr lang="nb-NO" dirty="0" smtClean="0"/>
              <a:t> / ansvar </a:t>
            </a:r>
          </a:p>
          <a:p>
            <a:r>
              <a:rPr lang="nb-NO" dirty="0" err="1" smtClean="0"/>
              <a:t>Korleis</a:t>
            </a:r>
            <a:r>
              <a:rPr lang="nb-NO" dirty="0" smtClean="0"/>
              <a:t> «måle « BSP-arbeidet?</a:t>
            </a:r>
          </a:p>
          <a:p>
            <a:r>
              <a:rPr lang="nb-NO" dirty="0" smtClean="0"/>
              <a:t>Rapportering </a:t>
            </a:r>
          </a:p>
          <a:p>
            <a:r>
              <a:rPr lang="nb-NO" dirty="0" smtClean="0"/>
              <a:t>Utarbeiding av måleparameter</a:t>
            </a:r>
            <a:endParaRPr lang="nb-NO" dirty="0"/>
          </a:p>
        </p:txBody>
      </p:sp>
      <p:sp>
        <p:nvSpPr>
          <p:cNvPr id="3" name="Tittel 2"/>
          <p:cNvSpPr>
            <a:spLocks noGrp="1"/>
          </p:cNvSpPr>
          <p:nvPr>
            <p:ph type="ctrTitle"/>
          </p:nvPr>
        </p:nvSpPr>
        <p:spPr>
          <a:xfrm>
            <a:off x="457200" y="710161"/>
            <a:ext cx="6388100" cy="1200329"/>
          </a:xfrm>
        </p:spPr>
        <p:txBody>
          <a:bodyPr/>
          <a:lstStyle/>
          <a:p>
            <a:r>
              <a:rPr lang="nb-NO" dirty="0" smtClean="0"/>
              <a:t>Organisering av BSP-arbeidet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560162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lassholder for bilde 2"/>
          <p:cNvPicPr>
            <a:picLocks noGrp="1" noChangeAspect="1"/>
          </p:cNvPicPr>
          <p:nvPr>
            <p:ph type="pic" sz="quarter" idx="10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281" r="10281"/>
          <a:stretch>
            <a:fillRect/>
          </a:stretch>
        </p:blipFill>
        <p:spPr>
          <a:xfrm>
            <a:off x="-132202" y="462707"/>
            <a:ext cx="9144000" cy="5877499"/>
          </a:xfrm>
        </p:spPr>
      </p:pic>
    </p:spTree>
    <p:extLst>
      <p:ext uri="{BB962C8B-B14F-4D97-AF65-F5344CB8AC3E}">
        <p14:creationId xmlns:p14="http://schemas.microsoft.com/office/powerpoint/2010/main" val="588926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/>
          <p:cNvSpPr>
            <a:spLocks noGrp="1"/>
          </p:cNvSpPr>
          <p:nvPr>
            <p:ph idx="1"/>
          </p:nvPr>
        </p:nvSpPr>
        <p:spPr>
          <a:xfrm>
            <a:off x="457200" y="2066902"/>
            <a:ext cx="8021145" cy="4745915"/>
          </a:xfrm>
        </p:spPr>
        <p:txBody>
          <a:bodyPr/>
          <a:lstStyle/>
          <a:p>
            <a:r>
              <a:rPr lang="nb-NO" b="1" dirty="0" err="1" smtClean="0"/>
              <a:t>Barneansvarlege</a:t>
            </a:r>
            <a:r>
              <a:rPr lang="nb-NO" b="1" dirty="0" smtClean="0"/>
              <a:t> / helsepersonell</a:t>
            </a:r>
            <a:r>
              <a:rPr lang="nb-NO" dirty="0" smtClean="0"/>
              <a:t>: </a:t>
            </a:r>
            <a:endParaRPr lang="nb-NO" dirty="0"/>
          </a:p>
          <a:p>
            <a:r>
              <a:rPr lang="nb-NO" dirty="0"/>
              <a:t>Det er </a:t>
            </a:r>
            <a:r>
              <a:rPr lang="nb-NO" dirty="0" smtClean="0"/>
              <a:t>tildelt </a:t>
            </a:r>
            <a:r>
              <a:rPr lang="nb-NO" b="1" dirty="0"/>
              <a:t>kompetanseplan</a:t>
            </a:r>
            <a:r>
              <a:rPr lang="nb-NO" dirty="0"/>
              <a:t> </a:t>
            </a:r>
            <a:r>
              <a:rPr lang="nb-NO" dirty="0" smtClean="0"/>
              <a:t>for </a:t>
            </a:r>
            <a:r>
              <a:rPr lang="nb-NO" dirty="0" err="1" smtClean="0"/>
              <a:t>barneansvarlege</a:t>
            </a:r>
            <a:r>
              <a:rPr lang="nb-NO" dirty="0" smtClean="0"/>
              <a:t> og helsepersonell</a:t>
            </a:r>
          </a:p>
          <a:p>
            <a:r>
              <a:rPr lang="nb-NO" dirty="0" smtClean="0"/>
              <a:t>Kan ta ut </a:t>
            </a:r>
            <a:r>
              <a:rPr lang="nb-NO" dirty="0" err="1" smtClean="0"/>
              <a:t>rapportar</a:t>
            </a:r>
            <a:r>
              <a:rPr lang="nb-NO" dirty="0" smtClean="0"/>
              <a:t> på gjennomføring av </a:t>
            </a:r>
            <a:r>
              <a:rPr lang="nb-NO" dirty="0" err="1" smtClean="0"/>
              <a:t>kompetanseplanar</a:t>
            </a:r>
            <a:endParaRPr lang="nb-NO" dirty="0"/>
          </a:p>
          <a:p>
            <a:r>
              <a:rPr lang="nb-NO" b="1" dirty="0" smtClean="0"/>
              <a:t>Fagdag </a:t>
            </a:r>
            <a:r>
              <a:rPr lang="nb-NO" dirty="0" smtClean="0"/>
              <a:t> </a:t>
            </a:r>
            <a:r>
              <a:rPr lang="nb-NO" dirty="0"/>
              <a:t>med eksterne eller interne </a:t>
            </a:r>
            <a:r>
              <a:rPr lang="nb-NO" dirty="0" err="1"/>
              <a:t>forelesarar</a:t>
            </a:r>
            <a:endParaRPr lang="nb-NO" dirty="0"/>
          </a:p>
          <a:p>
            <a:r>
              <a:rPr lang="nb-NO" b="1" dirty="0" err="1"/>
              <a:t>Samlingar</a:t>
            </a:r>
            <a:r>
              <a:rPr lang="nb-NO" dirty="0"/>
              <a:t>  for </a:t>
            </a:r>
            <a:r>
              <a:rPr lang="nb-NO" dirty="0" err="1"/>
              <a:t>barneansvarlege</a:t>
            </a:r>
            <a:r>
              <a:rPr lang="nb-NO" dirty="0"/>
              <a:t> i somatikk / </a:t>
            </a:r>
            <a:r>
              <a:rPr lang="nb-NO" dirty="0" smtClean="0"/>
              <a:t>psykiatri</a:t>
            </a:r>
          </a:p>
          <a:p>
            <a:r>
              <a:rPr lang="nb-NO" dirty="0" smtClean="0"/>
              <a:t>Opplæring / undervisning på </a:t>
            </a:r>
            <a:r>
              <a:rPr lang="nb-NO" dirty="0" err="1" smtClean="0"/>
              <a:t>avd</a:t>
            </a:r>
            <a:r>
              <a:rPr lang="nb-NO" dirty="0" smtClean="0"/>
              <a:t> / </a:t>
            </a:r>
            <a:r>
              <a:rPr lang="nb-NO" dirty="0" err="1" smtClean="0"/>
              <a:t>einingar</a:t>
            </a:r>
            <a:endParaRPr lang="nb-NO" dirty="0"/>
          </a:p>
          <a:p>
            <a:endParaRPr lang="nb-NO" dirty="0"/>
          </a:p>
          <a:p>
            <a:endParaRPr lang="nb-NO" dirty="0"/>
          </a:p>
          <a:p>
            <a:endParaRPr lang="nb-NO" dirty="0"/>
          </a:p>
        </p:txBody>
      </p:sp>
      <p:sp>
        <p:nvSpPr>
          <p:cNvPr id="3" name="Tittel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 smtClean="0"/>
              <a:t>Opplæring 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155987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/>
          <p:cNvSpPr>
            <a:spLocks noGrp="1"/>
          </p:cNvSpPr>
          <p:nvPr>
            <p:ph idx="1"/>
          </p:nvPr>
        </p:nvSpPr>
        <p:spPr>
          <a:xfrm>
            <a:off x="457200" y="2066902"/>
            <a:ext cx="8021145" cy="6075509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nb-NO" dirty="0" err="1"/>
              <a:t>Korleis</a:t>
            </a:r>
            <a:r>
              <a:rPr lang="nb-NO" dirty="0"/>
              <a:t> få nye prosedyrer, skjema, </a:t>
            </a:r>
            <a:r>
              <a:rPr lang="nb-NO" dirty="0" err="1"/>
              <a:t>opplæringsplanar</a:t>
            </a:r>
            <a:r>
              <a:rPr lang="nb-NO" dirty="0"/>
              <a:t> o.l. til å bli hjelpemidler og </a:t>
            </a:r>
            <a:r>
              <a:rPr lang="nb-NO" dirty="0" err="1"/>
              <a:t>ikkje</a:t>
            </a:r>
            <a:r>
              <a:rPr lang="nb-NO" dirty="0"/>
              <a:t> </a:t>
            </a:r>
            <a:r>
              <a:rPr lang="nb-NO" dirty="0" err="1"/>
              <a:t>berre</a:t>
            </a:r>
            <a:r>
              <a:rPr lang="nb-NO" dirty="0"/>
              <a:t> ekstraarbeid </a:t>
            </a:r>
            <a:r>
              <a:rPr lang="nb-NO" dirty="0" smtClean="0"/>
              <a:t>?</a:t>
            </a:r>
            <a:endParaRPr lang="nb-NO" dirty="0"/>
          </a:p>
          <a:p>
            <a:pPr>
              <a:buFont typeface="Arial" panose="020B0604020202020204" pitchFamily="34" charset="0"/>
              <a:buChar char="•"/>
            </a:pPr>
            <a:r>
              <a:rPr lang="nb-NO" dirty="0" smtClean="0"/>
              <a:t>Lite tid til opplæring </a:t>
            </a:r>
            <a:r>
              <a:rPr lang="nb-NO" dirty="0"/>
              <a:t>/ undervisning i </a:t>
            </a:r>
            <a:r>
              <a:rPr lang="nb-NO" dirty="0" err="1" smtClean="0"/>
              <a:t>avd</a:t>
            </a:r>
            <a:endParaRPr lang="nb-NO" b="1" i="1" dirty="0" smtClean="0"/>
          </a:p>
          <a:p>
            <a:r>
              <a:rPr lang="nb-NO" dirty="0" err="1"/>
              <a:t>Vanskeleg</a:t>
            </a:r>
            <a:r>
              <a:rPr lang="nb-NO" dirty="0"/>
              <a:t> å få med </a:t>
            </a:r>
            <a:r>
              <a:rPr lang="nb-NO" dirty="0" err="1" smtClean="0"/>
              <a:t>behandlarar</a:t>
            </a:r>
            <a:r>
              <a:rPr lang="nb-NO" dirty="0" smtClean="0"/>
              <a:t> / anna helsepersonell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b-NO" dirty="0" err="1" smtClean="0"/>
              <a:t>Tidkrevjande</a:t>
            </a:r>
            <a:r>
              <a:rPr lang="nb-NO" dirty="0" smtClean="0"/>
              <a:t> å </a:t>
            </a:r>
            <a:r>
              <a:rPr lang="nb-NO" dirty="0"/>
              <a:t>innarbeide ivaretaking av barn som </a:t>
            </a:r>
            <a:r>
              <a:rPr lang="nb-NO" dirty="0" err="1"/>
              <a:t>pårørande</a:t>
            </a:r>
            <a:r>
              <a:rPr lang="nb-NO" dirty="0"/>
              <a:t>  som </a:t>
            </a:r>
            <a:r>
              <a:rPr lang="nb-NO" dirty="0" err="1"/>
              <a:t>ein</a:t>
            </a:r>
            <a:r>
              <a:rPr lang="nb-NO" dirty="0"/>
              <a:t> </a:t>
            </a:r>
            <a:r>
              <a:rPr lang="nb-NO" b="1" dirty="0"/>
              <a:t>rutine</a:t>
            </a:r>
            <a:r>
              <a:rPr lang="nb-NO" dirty="0"/>
              <a:t>  på </a:t>
            </a:r>
            <a:r>
              <a:rPr lang="nb-NO" dirty="0" err="1"/>
              <a:t>avdelingar</a:t>
            </a:r>
            <a:r>
              <a:rPr lang="nb-NO" dirty="0"/>
              <a:t>/ </a:t>
            </a:r>
            <a:r>
              <a:rPr lang="nb-NO" dirty="0" err="1"/>
              <a:t>einingar</a:t>
            </a:r>
            <a:endParaRPr lang="nb-NO" dirty="0"/>
          </a:p>
          <a:p>
            <a:pPr>
              <a:buFont typeface="Arial" panose="020B0604020202020204" pitchFamily="34" charset="0"/>
              <a:buChar char="•"/>
            </a:pPr>
            <a:r>
              <a:rPr lang="nb-NO" dirty="0" smtClean="0"/>
              <a:t>Lite fokus på familiefokusert arbeid</a:t>
            </a:r>
            <a:endParaRPr lang="nb-NO" dirty="0"/>
          </a:p>
          <a:p>
            <a:pPr>
              <a:buFont typeface="Arial" panose="020B0604020202020204" pitchFamily="34" charset="0"/>
              <a:buChar char="•"/>
            </a:pPr>
            <a:r>
              <a:rPr lang="nb-NO" dirty="0"/>
              <a:t>Opplæring av alt </a:t>
            </a:r>
            <a:r>
              <a:rPr lang="nb-NO" dirty="0" smtClean="0"/>
              <a:t>helsepersonell</a:t>
            </a:r>
            <a:endParaRPr lang="nb-NO" dirty="0"/>
          </a:p>
          <a:p>
            <a:endParaRPr lang="nb-NO" dirty="0" smtClean="0"/>
          </a:p>
          <a:p>
            <a:endParaRPr lang="nb-NO" dirty="0"/>
          </a:p>
          <a:p>
            <a:endParaRPr lang="nb-NO" dirty="0"/>
          </a:p>
          <a:p>
            <a:pPr>
              <a:buFont typeface="Arial" panose="020B0604020202020204" pitchFamily="34" charset="0"/>
              <a:buChar char="•"/>
            </a:pPr>
            <a:endParaRPr lang="nb-NO" b="1" i="1" dirty="0"/>
          </a:p>
          <a:p>
            <a:pPr>
              <a:buFont typeface="Arial" panose="020B0604020202020204" pitchFamily="34" charset="0"/>
              <a:buChar char="•"/>
            </a:pPr>
            <a:endParaRPr lang="nb-NO" b="1" i="1" dirty="0"/>
          </a:p>
          <a:p>
            <a:endParaRPr lang="nb-NO" dirty="0"/>
          </a:p>
        </p:txBody>
      </p:sp>
      <p:sp>
        <p:nvSpPr>
          <p:cNvPr id="3" name="Tittel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 err="1" smtClean="0"/>
              <a:t>Utfordringar</a:t>
            </a:r>
            <a:r>
              <a:rPr lang="nb-NO" dirty="0" smtClean="0"/>
              <a:t> i BSP-arbeidet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865002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/>
          <p:cNvSpPr>
            <a:spLocks noGrp="1"/>
          </p:cNvSpPr>
          <p:nvPr>
            <p:ph idx="1"/>
          </p:nvPr>
        </p:nvSpPr>
        <p:spPr>
          <a:xfrm>
            <a:off x="457200" y="2066902"/>
            <a:ext cx="8021145" cy="4007251"/>
          </a:xfrm>
        </p:spPr>
        <p:txBody>
          <a:bodyPr/>
          <a:lstStyle/>
          <a:p>
            <a:r>
              <a:rPr lang="nb-NO" dirty="0"/>
              <a:t>Arbeidet </a:t>
            </a:r>
            <a:r>
              <a:rPr lang="nb-NO" dirty="0" err="1"/>
              <a:t>kjennest</a:t>
            </a:r>
            <a:r>
              <a:rPr lang="nb-NO" dirty="0"/>
              <a:t> </a:t>
            </a:r>
            <a:r>
              <a:rPr lang="nb-NO" dirty="0" smtClean="0"/>
              <a:t>meiningsfylt</a:t>
            </a:r>
          </a:p>
          <a:p>
            <a:r>
              <a:rPr lang="nb-NO" dirty="0" err="1" smtClean="0"/>
              <a:t>Auka</a:t>
            </a:r>
            <a:r>
              <a:rPr lang="nb-NO" dirty="0" smtClean="0"/>
              <a:t> fokus på barn som </a:t>
            </a:r>
            <a:r>
              <a:rPr lang="nb-NO" dirty="0" err="1" smtClean="0"/>
              <a:t>pårørande</a:t>
            </a:r>
            <a:endParaRPr lang="nb-NO" dirty="0" smtClean="0"/>
          </a:p>
          <a:p>
            <a:r>
              <a:rPr lang="nb-NO" dirty="0" err="1" smtClean="0"/>
              <a:t>Varierande</a:t>
            </a:r>
            <a:r>
              <a:rPr lang="nb-NO" dirty="0" smtClean="0"/>
              <a:t> grad av </a:t>
            </a:r>
            <a:r>
              <a:rPr lang="nb-NO" dirty="0" err="1" smtClean="0"/>
              <a:t>pasientar</a:t>
            </a:r>
            <a:r>
              <a:rPr lang="nb-NO" dirty="0" smtClean="0"/>
              <a:t> i målgruppa</a:t>
            </a:r>
          </a:p>
          <a:p>
            <a:r>
              <a:rPr lang="nb-NO" dirty="0" smtClean="0"/>
              <a:t>Kort tid til å registrere / følgje opp</a:t>
            </a:r>
          </a:p>
          <a:p>
            <a:r>
              <a:rPr lang="nb-NO" dirty="0" err="1" smtClean="0"/>
              <a:t>Utfordringar</a:t>
            </a:r>
            <a:r>
              <a:rPr lang="nb-NO" dirty="0" smtClean="0"/>
              <a:t> med bruk av </a:t>
            </a:r>
            <a:r>
              <a:rPr lang="nb-NO" dirty="0" smtClean="0"/>
              <a:t>ulike</a:t>
            </a:r>
            <a:r>
              <a:rPr lang="nb-NO" dirty="0" smtClean="0"/>
              <a:t> </a:t>
            </a:r>
            <a:r>
              <a:rPr lang="nb-NO" dirty="0" smtClean="0"/>
              <a:t>skjema</a:t>
            </a:r>
          </a:p>
          <a:p>
            <a:r>
              <a:rPr lang="nb-NO" dirty="0" smtClean="0"/>
              <a:t>Kjenner seg ofte </a:t>
            </a:r>
            <a:r>
              <a:rPr lang="nb-NO" dirty="0" err="1" smtClean="0"/>
              <a:t>åleine</a:t>
            </a:r>
            <a:endParaRPr lang="nb-NO" dirty="0" smtClean="0"/>
          </a:p>
          <a:p>
            <a:r>
              <a:rPr lang="nb-NO" dirty="0" err="1" smtClean="0"/>
              <a:t>Ynskjer</a:t>
            </a:r>
            <a:r>
              <a:rPr lang="nb-NO" dirty="0" smtClean="0"/>
              <a:t> betre samarbeid med </a:t>
            </a:r>
            <a:r>
              <a:rPr lang="nb-NO" dirty="0" err="1" smtClean="0"/>
              <a:t>kommunar</a:t>
            </a:r>
            <a:endParaRPr lang="nb-NO" dirty="0" smtClean="0"/>
          </a:p>
          <a:p>
            <a:r>
              <a:rPr lang="nb-NO" dirty="0" smtClean="0"/>
              <a:t>Behov for </a:t>
            </a:r>
            <a:r>
              <a:rPr lang="nb-NO" dirty="0" err="1" smtClean="0"/>
              <a:t>meir</a:t>
            </a:r>
            <a:r>
              <a:rPr lang="nb-NO" dirty="0" smtClean="0"/>
              <a:t> kunnskap</a:t>
            </a:r>
          </a:p>
          <a:p>
            <a:r>
              <a:rPr lang="nb-NO" dirty="0" smtClean="0"/>
              <a:t>Må </a:t>
            </a:r>
            <a:r>
              <a:rPr lang="nb-NO" dirty="0" err="1" smtClean="0"/>
              <a:t>vere</a:t>
            </a:r>
            <a:r>
              <a:rPr lang="nb-NO" dirty="0" smtClean="0"/>
              <a:t> «vaktbikkje»</a:t>
            </a:r>
            <a:endParaRPr lang="nb-NO" dirty="0"/>
          </a:p>
        </p:txBody>
      </p:sp>
      <p:sp>
        <p:nvSpPr>
          <p:cNvPr id="3" name="Tittel 2"/>
          <p:cNvSpPr>
            <a:spLocks noGrp="1"/>
          </p:cNvSpPr>
          <p:nvPr>
            <p:ph type="ctrTitle"/>
          </p:nvPr>
        </p:nvSpPr>
        <p:spPr>
          <a:xfrm>
            <a:off x="457200" y="710161"/>
            <a:ext cx="6388100" cy="1200329"/>
          </a:xfrm>
        </p:spPr>
        <p:txBody>
          <a:bodyPr/>
          <a:lstStyle/>
          <a:p>
            <a:r>
              <a:rPr lang="nb-NO" dirty="0" err="1" smtClean="0"/>
              <a:t>Tilbakemeldingar</a:t>
            </a:r>
            <a:r>
              <a:rPr lang="nb-NO" dirty="0" smtClean="0"/>
              <a:t> </a:t>
            </a:r>
            <a:r>
              <a:rPr lang="nb-NO" dirty="0" err="1" smtClean="0"/>
              <a:t>frå</a:t>
            </a:r>
            <a:r>
              <a:rPr lang="nb-NO" dirty="0" smtClean="0"/>
              <a:t> </a:t>
            </a:r>
            <a:r>
              <a:rPr lang="nb-NO" dirty="0" err="1" smtClean="0"/>
              <a:t>barneansvarlege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339392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else Førde">
  <a:themeElements>
    <a:clrScheme name="Helse Vest">
      <a:dk1>
        <a:srgbClr val="00338D"/>
      </a:dk1>
      <a:lt1>
        <a:sysClr val="window" lastClr="FFFFFF"/>
      </a:lt1>
      <a:dk2>
        <a:srgbClr val="00338D"/>
      </a:dk2>
      <a:lt2>
        <a:srgbClr val="EEECE1"/>
      </a:lt2>
      <a:accent1>
        <a:srgbClr val="7AB2DC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338D"/>
      </a:hlink>
      <a:folHlink>
        <a:srgbClr val="00336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35E45567C531434AB4C7836BC1738CEC" ma:contentTypeVersion="5" ma:contentTypeDescription="Opprett et nytt dokument." ma:contentTypeScope="" ma:versionID="0c83120b8b413f2b856c88cfabba6499">
  <xsd:schema xmlns:xsd="http://www.w3.org/2001/XMLSchema" xmlns:p="http://schemas.microsoft.com/office/2006/metadata/properties" xmlns:ns1="http://schemas.microsoft.com/sharepoint/v3" targetNamespace="http://schemas.microsoft.com/office/2006/metadata/properties" ma:root="true" ma:fieldsID="3ab8bd772051330fbaf8ce726b5a12d4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EmailSender" minOccurs="0"/>
                <xsd:element ref="ns1:EmailTo" minOccurs="0"/>
                <xsd:element ref="ns1:EmailCc" minOccurs="0"/>
                <xsd:element ref="ns1:EmailFrom" minOccurs="0"/>
                <xsd:element ref="ns1:EmailSubject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http://schemas.microsoft.com/sharepoint/v3" elementFormDefault="qualified">
    <xsd:import namespace="http://schemas.microsoft.com/office/2006/documentManagement/types"/>
    <xsd:element name="EmailSender" ma:index="8" nillable="true" ma:displayName="Avsender av e-post" ma:hidden="true" ma:internalName="EmailSender">
      <xsd:simpleType>
        <xsd:restriction base="dms:Note"/>
      </xsd:simpleType>
    </xsd:element>
    <xsd:element name="EmailTo" ma:index="9" nillable="true" ma:displayName="E-post til" ma:hidden="true" ma:internalName="EmailTo">
      <xsd:simpleType>
        <xsd:restriction base="dms:Note"/>
      </xsd:simpleType>
    </xsd:element>
    <xsd:element name="EmailCc" ma:index="10" nillable="true" ma:displayName="Kopi av e-post til" ma:hidden="true" ma:internalName="EmailCc">
      <xsd:simpleType>
        <xsd:restriction base="dms:Note"/>
      </xsd:simpleType>
    </xsd:element>
    <xsd:element name="EmailFrom" ma:index="11" nillable="true" ma:displayName="E-post fra" ma:hidden="true" ma:internalName="EmailFrom">
      <xsd:simpleType>
        <xsd:restriction base="dms:Text"/>
      </xsd:simpleType>
    </xsd:element>
    <xsd:element name="EmailSubject" ma:index="12" nillable="true" ma:displayName="Emne i e-post" ma:hidden="true" ma:internalName="EmailSubject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 ma:readOnly="tru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p:properties xmlns:p="http://schemas.microsoft.com/office/2006/metadata/properties" xmlns:xsi="http://www.w3.org/2001/XMLSchema-instance">
  <documentManagement>
    <EmailTo xmlns="http://schemas.microsoft.com/sharepoint/v3" xsi:nil="true"/>
    <EmailSender xmlns="http://schemas.microsoft.com/sharepoint/v3" xsi:nil="true"/>
    <EmailFrom xmlns="http://schemas.microsoft.com/sharepoint/v3" xsi:nil="true"/>
    <EmailSubject xmlns="http://schemas.microsoft.com/sharepoint/v3" xsi:nil="true"/>
    <EmailCc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E65B4450-3DBA-4CB3-BF39-29D486310F8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CD222B2-5404-4EE0-AF9C-29F8FEEA7A4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EEC52C87-C15F-4DBA-84C9-EFEDFAFEA29E}">
  <ds:schemaRefs>
    <ds:schemaRef ds:uri="http://schemas.microsoft.com/sharepoint/v3"/>
    <ds:schemaRef ds:uri="http://purl.org/dc/elements/1.1/"/>
    <ds:schemaRef ds:uri="http://purl.org/dc/terms/"/>
    <ds:schemaRef ds:uri="http://schemas.microsoft.com/office/2006/documentManagement/types"/>
    <ds:schemaRef ds:uri="http://purl.org/dc/dcmitype/"/>
    <ds:schemaRef ds:uri="http://schemas.openxmlformats.org/package/2006/metadata/core-properties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Helse Førde</Template>
  <TotalTime>3457</TotalTime>
  <Words>427</Words>
  <Application>Microsoft Office PowerPoint</Application>
  <PresentationFormat>Skjermfremvisning (4:3)</PresentationFormat>
  <Paragraphs>76</Paragraphs>
  <Slides>11</Slides>
  <Notes>11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11</vt:i4>
      </vt:variant>
    </vt:vector>
  </HeadingPairs>
  <TitlesOfParts>
    <vt:vector size="12" baseType="lpstr">
      <vt:lpstr>Helse Førde</vt:lpstr>
      <vt:lpstr>Helse Førde      Fagdag Barn som pårørande                                      18.10.2016     </vt:lpstr>
      <vt:lpstr>Bakgrunn for BSP-arbeidet</vt:lpstr>
      <vt:lpstr>«Alle» seier barn som pårørande er viktig, men</vt:lpstr>
      <vt:lpstr>Målsetjing</vt:lpstr>
      <vt:lpstr>Organisering av BSP-arbeidet</vt:lpstr>
      <vt:lpstr>PowerPoint-presentasjon</vt:lpstr>
      <vt:lpstr>Opplæring </vt:lpstr>
      <vt:lpstr>Utfordringar i BSP-arbeidet</vt:lpstr>
      <vt:lpstr>Tilbakemeldingar frå barneansvarlege</vt:lpstr>
      <vt:lpstr>Oppsummering </vt:lpstr>
      <vt:lpstr>Brosjyre</vt:lpstr>
    </vt:vector>
  </TitlesOfParts>
  <Company>Helse Vest IKT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Helse Førde</dc:title>
  <dc:creator>Hanne Alver Krum</dc:creator>
  <cp:lastModifiedBy>Kjellaug Berntsen</cp:lastModifiedBy>
  <cp:revision>292</cp:revision>
  <cp:lastPrinted>2016-10-14T07:20:04Z</cp:lastPrinted>
  <dcterms:created xsi:type="dcterms:W3CDTF">2012-02-13T13:08:16Z</dcterms:created>
  <dcterms:modified xsi:type="dcterms:W3CDTF">2016-10-14T07:29:49Z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0x01010035E45567C531434AB4C7836BC1738CEC</vt:lpwstr>
  </property>
</Properties>
</file>