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76" r:id="rId22"/>
    <p:sldId id="278" r:id="rId23"/>
    <p:sldId id="277" r:id="rId24"/>
    <p:sldId id="283" r:id="rId25"/>
    <p:sldId id="284" r:id="rId26"/>
    <p:sldId id="285" r:id="rId27"/>
    <p:sldId id="275" r:id="rId28"/>
    <p:sldId id="286" r:id="rId29"/>
    <p:sldId id="287" r:id="rId30"/>
    <p:sldId id="288" r:id="rId31"/>
    <p:sldId id="290" r:id="rId32"/>
    <p:sldId id="294" r:id="rId33"/>
    <p:sldId id="293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8219D-292C-4373-83AF-66B84C1B7750}" v="9" dt="2024-12-09T22:26:20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n, Bent-Are" userId="65aea839-fc3d-48b7-bdc6-51f019c3803f" providerId="ADAL" clId="{1BF8219D-292C-4373-83AF-66B84C1B7750}"/>
    <pc:docChg chg="custSel modSld">
      <pc:chgData name="Hansen, Bent-Are" userId="65aea839-fc3d-48b7-bdc6-51f019c3803f" providerId="ADAL" clId="{1BF8219D-292C-4373-83AF-66B84C1B7750}" dt="2024-12-09T22:26:22.627" v="29" actId="478"/>
      <pc:docMkLst>
        <pc:docMk/>
      </pc:docMkLst>
      <pc:sldChg chg="addSp modSp mod">
        <pc:chgData name="Hansen, Bent-Are" userId="65aea839-fc3d-48b7-bdc6-51f019c3803f" providerId="ADAL" clId="{1BF8219D-292C-4373-83AF-66B84C1B7750}" dt="2024-12-09T22:24:27.706" v="5" actId="1076"/>
        <pc:sldMkLst>
          <pc:docMk/>
          <pc:sldMk cId="1776194269" sldId="258"/>
        </pc:sldMkLst>
        <pc:spChg chg="add mod">
          <ac:chgData name="Hansen, Bent-Are" userId="65aea839-fc3d-48b7-bdc6-51f019c3803f" providerId="ADAL" clId="{1BF8219D-292C-4373-83AF-66B84C1B7750}" dt="2024-12-09T22:24:27.706" v="5" actId="1076"/>
          <ac:spMkLst>
            <pc:docMk/>
            <pc:sldMk cId="1776194269" sldId="258"/>
            <ac:spMk id="4" creationId="{6CB51E58-E0E4-2A44-361C-14013DB5254B}"/>
          </ac:spMkLst>
        </pc:spChg>
      </pc:sldChg>
      <pc:sldChg chg="addSp modSp mod">
        <pc:chgData name="Hansen, Bent-Are" userId="65aea839-fc3d-48b7-bdc6-51f019c3803f" providerId="ADAL" clId="{1BF8219D-292C-4373-83AF-66B84C1B7750}" dt="2024-12-09T22:24:52.753" v="10" actId="20577"/>
        <pc:sldMkLst>
          <pc:docMk/>
          <pc:sldMk cId="3973011327" sldId="259"/>
        </pc:sldMkLst>
        <pc:spChg chg="add mod">
          <ac:chgData name="Hansen, Bent-Are" userId="65aea839-fc3d-48b7-bdc6-51f019c3803f" providerId="ADAL" clId="{1BF8219D-292C-4373-83AF-66B84C1B7750}" dt="2024-12-09T22:24:52.753" v="10" actId="20577"/>
          <ac:spMkLst>
            <pc:docMk/>
            <pc:sldMk cId="3973011327" sldId="259"/>
            <ac:spMk id="4" creationId="{7715CD57-E987-35C4-A374-4245A0606609}"/>
          </ac:spMkLst>
        </pc:spChg>
      </pc:sldChg>
      <pc:sldChg chg="addSp modSp mod">
        <pc:chgData name="Hansen, Bent-Are" userId="65aea839-fc3d-48b7-bdc6-51f019c3803f" providerId="ADAL" clId="{1BF8219D-292C-4373-83AF-66B84C1B7750}" dt="2024-12-09T22:25:12.164" v="15" actId="20577"/>
        <pc:sldMkLst>
          <pc:docMk/>
          <pc:sldMk cId="1305158883" sldId="264"/>
        </pc:sldMkLst>
        <pc:spChg chg="add mod">
          <ac:chgData name="Hansen, Bent-Are" userId="65aea839-fc3d-48b7-bdc6-51f019c3803f" providerId="ADAL" clId="{1BF8219D-292C-4373-83AF-66B84C1B7750}" dt="2024-12-09T22:25:12.164" v="15" actId="20577"/>
          <ac:spMkLst>
            <pc:docMk/>
            <pc:sldMk cId="1305158883" sldId="264"/>
            <ac:spMk id="4" creationId="{140EE69A-1B4D-2B1D-C09F-CD6C83DBB78F}"/>
          </ac:spMkLst>
        </pc:spChg>
      </pc:sldChg>
      <pc:sldChg chg="delSp mod">
        <pc:chgData name="Hansen, Bent-Are" userId="65aea839-fc3d-48b7-bdc6-51f019c3803f" providerId="ADAL" clId="{1BF8219D-292C-4373-83AF-66B84C1B7750}" dt="2024-12-09T22:25:34.047" v="17" actId="478"/>
        <pc:sldMkLst>
          <pc:docMk/>
          <pc:sldMk cId="1014184594" sldId="276"/>
        </pc:sldMkLst>
        <pc:picChg chg="del">
          <ac:chgData name="Hansen, Bent-Are" userId="65aea839-fc3d-48b7-bdc6-51f019c3803f" providerId="ADAL" clId="{1BF8219D-292C-4373-83AF-66B84C1B7750}" dt="2024-12-09T22:25:34.047" v="17" actId="478"/>
          <ac:picMkLst>
            <pc:docMk/>
            <pc:sldMk cId="1014184594" sldId="276"/>
            <ac:picMk id="6" creationId="{642938D0-7B6E-4B27-A7EA-B23D50A97970}"/>
          </ac:picMkLst>
        </pc:picChg>
      </pc:sldChg>
      <pc:sldChg chg="delSp mod">
        <pc:chgData name="Hansen, Bent-Are" userId="65aea839-fc3d-48b7-bdc6-51f019c3803f" providerId="ADAL" clId="{1BF8219D-292C-4373-83AF-66B84C1B7750}" dt="2024-12-09T22:25:39.560" v="19" actId="478"/>
        <pc:sldMkLst>
          <pc:docMk/>
          <pc:sldMk cId="1805054449" sldId="277"/>
        </pc:sldMkLst>
        <pc:picChg chg="del">
          <ac:chgData name="Hansen, Bent-Are" userId="65aea839-fc3d-48b7-bdc6-51f019c3803f" providerId="ADAL" clId="{1BF8219D-292C-4373-83AF-66B84C1B7750}" dt="2024-12-09T22:25:39.560" v="19" actId="478"/>
          <ac:picMkLst>
            <pc:docMk/>
            <pc:sldMk cId="1805054449" sldId="277"/>
            <ac:picMk id="4" creationId="{F0F1E97A-4C2E-4E8E-9E88-01AF327C6153}"/>
          </ac:picMkLst>
        </pc:picChg>
      </pc:sldChg>
      <pc:sldChg chg="delSp mod">
        <pc:chgData name="Hansen, Bent-Are" userId="65aea839-fc3d-48b7-bdc6-51f019c3803f" providerId="ADAL" clId="{1BF8219D-292C-4373-83AF-66B84C1B7750}" dt="2024-12-09T22:25:36.871" v="18" actId="478"/>
        <pc:sldMkLst>
          <pc:docMk/>
          <pc:sldMk cId="99613813" sldId="278"/>
        </pc:sldMkLst>
        <pc:picChg chg="del">
          <ac:chgData name="Hansen, Bent-Are" userId="65aea839-fc3d-48b7-bdc6-51f019c3803f" providerId="ADAL" clId="{1BF8219D-292C-4373-83AF-66B84C1B7750}" dt="2024-12-09T22:25:36.871" v="18" actId="478"/>
          <ac:picMkLst>
            <pc:docMk/>
            <pc:sldMk cId="99613813" sldId="278"/>
            <ac:picMk id="4" creationId="{0092B0D9-6C47-49DE-AC13-5F9EFF7F7A0C}"/>
          </ac:picMkLst>
        </pc:picChg>
      </pc:sldChg>
      <pc:sldChg chg="delSp mod">
        <pc:chgData name="Hansen, Bent-Are" userId="65aea839-fc3d-48b7-bdc6-51f019c3803f" providerId="ADAL" clId="{1BF8219D-292C-4373-83AF-66B84C1B7750}" dt="2024-12-09T22:25:49.672" v="21" actId="478"/>
        <pc:sldMkLst>
          <pc:docMk/>
          <pc:sldMk cId="3177620805" sldId="283"/>
        </pc:sldMkLst>
        <pc:picChg chg="del">
          <ac:chgData name="Hansen, Bent-Are" userId="65aea839-fc3d-48b7-bdc6-51f019c3803f" providerId="ADAL" clId="{1BF8219D-292C-4373-83AF-66B84C1B7750}" dt="2024-12-09T22:25:43.429" v="20" actId="478"/>
          <ac:picMkLst>
            <pc:docMk/>
            <pc:sldMk cId="3177620805" sldId="283"/>
            <ac:picMk id="4" creationId="{00000000-0000-0000-0000-000000000000}"/>
          </ac:picMkLst>
        </pc:picChg>
        <pc:picChg chg="del">
          <ac:chgData name="Hansen, Bent-Are" userId="65aea839-fc3d-48b7-bdc6-51f019c3803f" providerId="ADAL" clId="{1BF8219D-292C-4373-83AF-66B84C1B7750}" dt="2024-12-09T22:25:49.672" v="21" actId="478"/>
          <ac:picMkLst>
            <pc:docMk/>
            <pc:sldMk cId="3177620805" sldId="283"/>
            <ac:picMk id="25605" creationId="{00000000-0000-0000-0000-000000000000}"/>
          </ac:picMkLst>
        </pc:picChg>
      </pc:sldChg>
      <pc:sldChg chg="delSp mod">
        <pc:chgData name="Hansen, Bent-Are" userId="65aea839-fc3d-48b7-bdc6-51f019c3803f" providerId="ADAL" clId="{1BF8219D-292C-4373-83AF-66B84C1B7750}" dt="2024-12-09T22:25:52.957" v="22" actId="478"/>
        <pc:sldMkLst>
          <pc:docMk/>
          <pc:sldMk cId="2356004897" sldId="284"/>
        </pc:sldMkLst>
        <pc:picChg chg="del">
          <ac:chgData name="Hansen, Bent-Are" userId="65aea839-fc3d-48b7-bdc6-51f019c3803f" providerId="ADAL" clId="{1BF8219D-292C-4373-83AF-66B84C1B7750}" dt="2024-12-09T22:25:52.957" v="22" actId="478"/>
          <ac:picMkLst>
            <pc:docMk/>
            <pc:sldMk cId="2356004897" sldId="284"/>
            <ac:picMk id="4" creationId="{B14B0E74-9A74-4BB1-9593-3E3BCC123894}"/>
          </ac:picMkLst>
        </pc:picChg>
      </pc:sldChg>
      <pc:sldChg chg="delSp">
        <pc:chgData name="Hansen, Bent-Are" userId="65aea839-fc3d-48b7-bdc6-51f019c3803f" providerId="ADAL" clId="{1BF8219D-292C-4373-83AF-66B84C1B7750}" dt="2024-12-09T22:26:04.466" v="23" actId="478"/>
        <pc:sldMkLst>
          <pc:docMk/>
          <pc:sldMk cId="490084767" sldId="286"/>
        </pc:sldMkLst>
        <pc:picChg chg="del">
          <ac:chgData name="Hansen, Bent-Are" userId="65aea839-fc3d-48b7-bdc6-51f019c3803f" providerId="ADAL" clId="{1BF8219D-292C-4373-83AF-66B84C1B7750}" dt="2024-12-09T22:26:04.466" v="23" actId="478"/>
          <ac:picMkLst>
            <pc:docMk/>
            <pc:sldMk cId="490084767" sldId="286"/>
            <ac:picMk id="26629" creationId="{00000000-0000-0000-0000-000000000000}"/>
          </ac:picMkLst>
        </pc:picChg>
      </pc:sldChg>
      <pc:sldChg chg="delSp mod">
        <pc:chgData name="Hansen, Bent-Are" userId="65aea839-fc3d-48b7-bdc6-51f019c3803f" providerId="ADAL" clId="{1BF8219D-292C-4373-83AF-66B84C1B7750}" dt="2024-12-09T22:26:09.910" v="25" actId="478"/>
        <pc:sldMkLst>
          <pc:docMk/>
          <pc:sldMk cId="3116645692" sldId="287"/>
        </pc:sldMkLst>
        <pc:picChg chg="del">
          <ac:chgData name="Hansen, Bent-Are" userId="65aea839-fc3d-48b7-bdc6-51f019c3803f" providerId="ADAL" clId="{1BF8219D-292C-4373-83AF-66B84C1B7750}" dt="2024-12-09T22:26:07.452" v="24" actId="478"/>
          <ac:picMkLst>
            <pc:docMk/>
            <pc:sldMk cId="3116645692" sldId="287"/>
            <ac:picMk id="6" creationId="{00000000-0000-0000-0000-000000000000}"/>
          </ac:picMkLst>
        </pc:picChg>
        <pc:picChg chg="del">
          <ac:chgData name="Hansen, Bent-Are" userId="65aea839-fc3d-48b7-bdc6-51f019c3803f" providerId="ADAL" clId="{1BF8219D-292C-4373-83AF-66B84C1B7750}" dt="2024-12-09T22:26:09.910" v="25" actId="478"/>
          <ac:picMkLst>
            <pc:docMk/>
            <pc:sldMk cId="3116645692" sldId="287"/>
            <ac:picMk id="27653" creationId="{00000000-0000-0000-0000-000000000000}"/>
          </ac:picMkLst>
        </pc:picChg>
      </pc:sldChg>
      <pc:sldChg chg="delSp">
        <pc:chgData name="Hansen, Bent-Are" userId="65aea839-fc3d-48b7-bdc6-51f019c3803f" providerId="ADAL" clId="{1BF8219D-292C-4373-83AF-66B84C1B7750}" dt="2024-12-09T22:26:17.359" v="27" actId="478"/>
        <pc:sldMkLst>
          <pc:docMk/>
          <pc:sldMk cId="302967844" sldId="288"/>
        </pc:sldMkLst>
        <pc:picChg chg="del">
          <ac:chgData name="Hansen, Bent-Are" userId="65aea839-fc3d-48b7-bdc6-51f019c3803f" providerId="ADAL" clId="{1BF8219D-292C-4373-83AF-66B84C1B7750}" dt="2024-12-09T22:26:17.359" v="27" actId="478"/>
          <ac:picMkLst>
            <pc:docMk/>
            <pc:sldMk cId="302967844" sldId="288"/>
            <ac:picMk id="28677" creationId="{00000000-0000-0000-0000-000000000000}"/>
          </ac:picMkLst>
        </pc:picChg>
        <pc:picChg chg="del">
          <ac:chgData name="Hansen, Bent-Are" userId="65aea839-fc3d-48b7-bdc6-51f019c3803f" providerId="ADAL" clId="{1BF8219D-292C-4373-83AF-66B84C1B7750}" dt="2024-12-09T22:26:15.544" v="26" actId="478"/>
          <ac:picMkLst>
            <pc:docMk/>
            <pc:sldMk cId="302967844" sldId="288"/>
            <ac:picMk id="28678" creationId="{00000000-0000-0000-0000-000000000000}"/>
          </ac:picMkLst>
        </pc:picChg>
      </pc:sldChg>
      <pc:sldChg chg="addSp delSp modSp mod">
        <pc:chgData name="Hansen, Bent-Are" userId="65aea839-fc3d-48b7-bdc6-51f019c3803f" providerId="ADAL" clId="{1BF8219D-292C-4373-83AF-66B84C1B7750}" dt="2024-12-09T22:26:22.627" v="29" actId="478"/>
        <pc:sldMkLst>
          <pc:docMk/>
          <pc:sldMk cId="2127341217" sldId="290"/>
        </pc:sldMkLst>
        <pc:spChg chg="add mod">
          <ac:chgData name="Hansen, Bent-Are" userId="65aea839-fc3d-48b7-bdc6-51f019c3803f" providerId="ADAL" clId="{1BF8219D-292C-4373-83AF-66B84C1B7750}" dt="2024-12-09T22:26:22.627" v="29" actId="478"/>
          <ac:spMkLst>
            <pc:docMk/>
            <pc:sldMk cId="2127341217" sldId="290"/>
            <ac:spMk id="4" creationId="{6B903818-E2B2-1219-3BD7-3F8BCEE62C02}"/>
          </ac:spMkLst>
        </pc:spChg>
        <pc:picChg chg="del">
          <ac:chgData name="Hansen, Bent-Are" userId="65aea839-fc3d-48b7-bdc6-51f019c3803f" providerId="ADAL" clId="{1BF8219D-292C-4373-83AF-66B84C1B7750}" dt="2024-12-09T22:26:22.627" v="29" actId="478"/>
          <ac:picMkLst>
            <pc:docMk/>
            <pc:sldMk cId="2127341217" sldId="290"/>
            <ac:picMk id="31747" creationId="{00000000-0000-0000-0000-000000000000}"/>
          </ac:picMkLst>
        </pc:picChg>
        <pc:picChg chg="del">
          <ac:chgData name="Hansen, Bent-Are" userId="65aea839-fc3d-48b7-bdc6-51f019c3803f" providerId="ADAL" clId="{1BF8219D-292C-4373-83AF-66B84C1B7750}" dt="2024-12-09T22:26:20.555" v="28" actId="478"/>
          <ac:picMkLst>
            <pc:docMk/>
            <pc:sldMk cId="2127341217" sldId="290"/>
            <ac:picMk id="31750" creationId="{00000000-0000-0000-0000-000000000000}"/>
          </ac:picMkLst>
        </pc:picChg>
      </pc:sldChg>
      <pc:sldChg chg="delSp mod">
        <pc:chgData name="Hansen, Bent-Are" userId="65aea839-fc3d-48b7-bdc6-51f019c3803f" providerId="ADAL" clId="{1BF8219D-292C-4373-83AF-66B84C1B7750}" dt="2024-12-09T22:25:30.190" v="16" actId="478"/>
        <pc:sldMkLst>
          <pc:docMk/>
          <pc:sldMk cId="234783421" sldId="291"/>
        </pc:sldMkLst>
        <pc:picChg chg="del">
          <ac:chgData name="Hansen, Bent-Are" userId="65aea839-fc3d-48b7-bdc6-51f019c3803f" providerId="ADAL" clId="{1BF8219D-292C-4373-83AF-66B84C1B7750}" dt="2024-12-09T22:25:30.190" v="16" actId="478"/>
          <ac:picMkLst>
            <pc:docMk/>
            <pc:sldMk cId="234783421" sldId="291"/>
            <ac:picMk id="6" creationId="{4FF36A13-1023-4482-9813-124F5CFEB6D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1F99C-A635-4A4F-A906-B26F1DC16BF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E5F87F-6B1A-487C-85CB-F28C02EABE80}">
      <dgm:prSet/>
      <dgm:spPr/>
      <dgm:t>
        <a:bodyPr/>
        <a:lstStyle/>
        <a:p>
          <a:r>
            <a:rPr lang="nb-NO" dirty="0" err="1"/>
            <a:t>Meir</a:t>
          </a:r>
          <a:r>
            <a:rPr lang="nb-NO" dirty="0"/>
            <a:t> UVI</a:t>
          </a:r>
          <a:endParaRPr lang="en-US" dirty="0"/>
        </a:p>
      </dgm:t>
    </dgm:pt>
    <dgm:pt modelId="{6FBC16AF-1F7C-40CE-847A-C8D66E0D8645}" type="parTrans" cxnId="{25D08401-DBF2-4ED3-A3F7-C3E30F21C0B2}">
      <dgm:prSet/>
      <dgm:spPr/>
      <dgm:t>
        <a:bodyPr/>
        <a:lstStyle/>
        <a:p>
          <a:endParaRPr lang="en-US"/>
        </a:p>
      </dgm:t>
    </dgm:pt>
    <dgm:pt modelId="{EED19443-7A1B-42E0-9594-6F1B88985B7E}" type="sibTrans" cxnId="{25D08401-DBF2-4ED3-A3F7-C3E30F21C0B2}">
      <dgm:prSet/>
      <dgm:spPr/>
      <dgm:t>
        <a:bodyPr/>
        <a:lstStyle/>
        <a:p>
          <a:endParaRPr lang="en-US"/>
        </a:p>
      </dgm:t>
    </dgm:pt>
    <dgm:pt modelId="{11F20A0D-D664-4040-B1B3-E136DD139712}">
      <dgm:prSet/>
      <dgm:spPr/>
      <dgm:t>
        <a:bodyPr/>
        <a:lstStyle/>
        <a:p>
          <a:r>
            <a:rPr lang="nb-NO" dirty="0"/>
            <a:t>MRSA</a:t>
          </a:r>
          <a:endParaRPr lang="en-US" dirty="0"/>
        </a:p>
      </dgm:t>
    </dgm:pt>
    <dgm:pt modelId="{CC652E0D-525E-4E60-98C4-05EA0FE1A3A1}" type="parTrans" cxnId="{335C4BFD-DBC3-4574-9EEF-12D0EF8C6B9C}">
      <dgm:prSet/>
      <dgm:spPr/>
      <dgm:t>
        <a:bodyPr/>
        <a:lstStyle/>
        <a:p>
          <a:endParaRPr lang="en-US"/>
        </a:p>
      </dgm:t>
    </dgm:pt>
    <dgm:pt modelId="{CA11E133-CFB8-49B1-B2CA-F8EC9F801E1B}" type="sibTrans" cxnId="{335C4BFD-DBC3-4574-9EEF-12D0EF8C6B9C}">
      <dgm:prSet/>
      <dgm:spPr/>
      <dgm:t>
        <a:bodyPr/>
        <a:lstStyle/>
        <a:p>
          <a:endParaRPr lang="en-US"/>
        </a:p>
      </dgm:t>
    </dgm:pt>
    <dgm:pt modelId="{2327EA87-0D52-41F1-A690-54EAD2702249}">
      <dgm:prSet/>
      <dgm:spPr/>
      <dgm:t>
        <a:bodyPr/>
        <a:lstStyle/>
        <a:p>
          <a:r>
            <a:rPr lang="nb-NO" dirty="0"/>
            <a:t>Influensa</a:t>
          </a:r>
          <a:endParaRPr lang="en-US" dirty="0"/>
        </a:p>
      </dgm:t>
    </dgm:pt>
    <dgm:pt modelId="{C1EABA7E-10F7-459A-92B8-17BBEFCD2F0C}" type="parTrans" cxnId="{7571E74D-203F-463A-B997-0884FF6B7687}">
      <dgm:prSet/>
      <dgm:spPr/>
      <dgm:t>
        <a:bodyPr/>
        <a:lstStyle/>
        <a:p>
          <a:endParaRPr lang="en-US"/>
        </a:p>
      </dgm:t>
    </dgm:pt>
    <dgm:pt modelId="{C40A7EB2-4A6C-492E-AE61-80168DCC49D7}" type="sibTrans" cxnId="{7571E74D-203F-463A-B997-0884FF6B7687}">
      <dgm:prSet/>
      <dgm:spPr/>
      <dgm:t>
        <a:bodyPr/>
        <a:lstStyle/>
        <a:p>
          <a:endParaRPr lang="en-US"/>
        </a:p>
      </dgm:t>
    </dgm:pt>
    <dgm:pt modelId="{2EF3CDA7-F87C-4059-9808-4EEE1B511DAB}" type="pres">
      <dgm:prSet presAssocID="{5F71F99C-A635-4A4F-A906-B26F1DC16BF5}" presName="linear" presStyleCnt="0">
        <dgm:presLayoutVars>
          <dgm:animLvl val="lvl"/>
          <dgm:resizeHandles val="exact"/>
        </dgm:presLayoutVars>
      </dgm:prSet>
      <dgm:spPr/>
    </dgm:pt>
    <dgm:pt modelId="{02D28B0B-5BB2-4AF5-B7D4-1C318498366A}" type="pres">
      <dgm:prSet presAssocID="{4FE5F87F-6B1A-487C-85CB-F28C02EABE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B6DFCA-53AE-4565-8C70-1B28ACC4A76A}" type="pres">
      <dgm:prSet presAssocID="{EED19443-7A1B-42E0-9594-6F1B88985B7E}" presName="spacer" presStyleCnt="0"/>
      <dgm:spPr/>
    </dgm:pt>
    <dgm:pt modelId="{EB90F906-EB64-42A7-93C9-783EBC7644F3}" type="pres">
      <dgm:prSet presAssocID="{11F20A0D-D664-4040-B1B3-E136DD1397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F1CA1D-4E10-4822-9178-8853688F64AB}" type="pres">
      <dgm:prSet presAssocID="{CA11E133-CFB8-49B1-B2CA-F8EC9F801E1B}" presName="spacer" presStyleCnt="0"/>
      <dgm:spPr/>
    </dgm:pt>
    <dgm:pt modelId="{4A0E5142-FFF8-40AF-8EB3-B99C6461FBC1}" type="pres">
      <dgm:prSet presAssocID="{2327EA87-0D52-41F1-A690-54EAD27022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D08401-DBF2-4ED3-A3F7-C3E30F21C0B2}" srcId="{5F71F99C-A635-4A4F-A906-B26F1DC16BF5}" destId="{4FE5F87F-6B1A-487C-85CB-F28C02EABE80}" srcOrd="0" destOrd="0" parTransId="{6FBC16AF-1F7C-40CE-847A-C8D66E0D8645}" sibTransId="{EED19443-7A1B-42E0-9594-6F1B88985B7E}"/>
    <dgm:cxn modelId="{32636F0E-4611-4A5F-945D-0921507D95B2}" type="presOf" srcId="{5F71F99C-A635-4A4F-A906-B26F1DC16BF5}" destId="{2EF3CDA7-F87C-4059-9808-4EEE1B511DAB}" srcOrd="0" destOrd="0" presId="urn:microsoft.com/office/officeart/2005/8/layout/vList2"/>
    <dgm:cxn modelId="{C76C6129-2AC4-4445-B5DB-DD90C70BA6C0}" type="presOf" srcId="{2327EA87-0D52-41F1-A690-54EAD2702249}" destId="{4A0E5142-FFF8-40AF-8EB3-B99C6461FBC1}" srcOrd="0" destOrd="0" presId="urn:microsoft.com/office/officeart/2005/8/layout/vList2"/>
    <dgm:cxn modelId="{7571E74D-203F-463A-B997-0884FF6B7687}" srcId="{5F71F99C-A635-4A4F-A906-B26F1DC16BF5}" destId="{2327EA87-0D52-41F1-A690-54EAD2702249}" srcOrd="2" destOrd="0" parTransId="{C1EABA7E-10F7-459A-92B8-17BBEFCD2F0C}" sibTransId="{C40A7EB2-4A6C-492E-AE61-80168DCC49D7}"/>
    <dgm:cxn modelId="{7B1B95B6-6606-467F-BD01-C14D48FAAD35}" type="presOf" srcId="{4FE5F87F-6B1A-487C-85CB-F28C02EABE80}" destId="{02D28B0B-5BB2-4AF5-B7D4-1C318498366A}" srcOrd="0" destOrd="0" presId="urn:microsoft.com/office/officeart/2005/8/layout/vList2"/>
    <dgm:cxn modelId="{F8B97ADB-0ADF-46FB-88E5-C8DA3D127A77}" type="presOf" srcId="{11F20A0D-D664-4040-B1B3-E136DD139712}" destId="{EB90F906-EB64-42A7-93C9-783EBC7644F3}" srcOrd="0" destOrd="0" presId="urn:microsoft.com/office/officeart/2005/8/layout/vList2"/>
    <dgm:cxn modelId="{335C4BFD-DBC3-4574-9EEF-12D0EF8C6B9C}" srcId="{5F71F99C-A635-4A4F-A906-B26F1DC16BF5}" destId="{11F20A0D-D664-4040-B1B3-E136DD139712}" srcOrd="1" destOrd="0" parTransId="{CC652E0D-525E-4E60-98C4-05EA0FE1A3A1}" sibTransId="{CA11E133-CFB8-49B1-B2CA-F8EC9F801E1B}"/>
    <dgm:cxn modelId="{33DBA906-6D25-4571-8D5A-71128BCE5E87}" type="presParOf" srcId="{2EF3CDA7-F87C-4059-9808-4EEE1B511DAB}" destId="{02D28B0B-5BB2-4AF5-B7D4-1C318498366A}" srcOrd="0" destOrd="0" presId="urn:microsoft.com/office/officeart/2005/8/layout/vList2"/>
    <dgm:cxn modelId="{0269C2B5-2DC8-4D88-9681-52515D6BAE09}" type="presParOf" srcId="{2EF3CDA7-F87C-4059-9808-4EEE1B511DAB}" destId="{C3B6DFCA-53AE-4565-8C70-1B28ACC4A76A}" srcOrd="1" destOrd="0" presId="urn:microsoft.com/office/officeart/2005/8/layout/vList2"/>
    <dgm:cxn modelId="{144C2B9E-B979-4CDE-9D28-1F8F35B1A5CA}" type="presParOf" srcId="{2EF3CDA7-F87C-4059-9808-4EEE1B511DAB}" destId="{EB90F906-EB64-42A7-93C9-783EBC7644F3}" srcOrd="2" destOrd="0" presId="urn:microsoft.com/office/officeart/2005/8/layout/vList2"/>
    <dgm:cxn modelId="{F7BADEE6-D7AA-4C43-9587-DDF4C3919B50}" type="presParOf" srcId="{2EF3CDA7-F87C-4059-9808-4EEE1B511DAB}" destId="{32F1CA1D-4E10-4822-9178-8853688F64AB}" srcOrd="3" destOrd="0" presId="urn:microsoft.com/office/officeart/2005/8/layout/vList2"/>
    <dgm:cxn modelId="{EA83D288-A0F9-4561-A1A8-DBC2A77AA6D6}" type="presParOf" srcId="{2EF3CDA7-F87C-4059-9808-4EEE1B511DAB}" destId="{4A0E5142-FFF8-40AF-8EB3-B99C6461FB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8B0B-5BB2-4AF5-B7D4-1C318498366A}">
      <dsp:nvSpPr>
        <dsp:cNvPr id="0" name=""/>
        <dsp:cNvSpPr/>
      </dsp:nvSpPr>
      <dsp:spPr>
        <a:xfrm>
          <a:off x="0" y="268935"/>
          <a:ext cx="6245265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 err="1"/>
            <a:t>Meir</a:t>
          </a:r>
          <a:r>
            <a:rPr lang="nb-NO" sz="6500" kern="1200" dirty="0"/>
            <a:t> UVI</a:t>
          </a:r>
          <a:endParaRPr lang="en-US" sz="6500" kern="1200" dirty="0"/>
        </a:p>
      </dsp:txBody>
      <dsp:txXfrm>
        <a:off x="76105" y="345040"/>
        <a:ext cx="6093055" cy="1406815"/>
      </dsp:txXfrm>
    </dsp:sp>
    <dsp:sp modelId="{EB90F906-EB64-42A7-93C9-783EBC7644F3}">
      <dsp:nvSpPr>
        <dsp:cNvPr id="0" name=""/>
        <dsp:cNvSpPr/>
      </dsp:nvSpPr>
      <dsp:spPr>
        <a:xfrm>
          <a:off x="0" y="2015161"/>
          <a:ext cx="6245265" cy="15590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MRSA</a:t>
          </a:r>
          <a:endParaRPr lang="en-US" sz="6500" kern="1200" dirty="0"/>
        </a:p>
      </dsp:txBody>
      <dsp:txXfrm>
        <a:off x="76105" y="2091266"/>
        <a:ext cx="6093055" cy="1406815"/>
      </dsp:txXfrm>
    </dsp:sp>
    <dsp:sp modelId="{4A0E5142-FFF8-40AF-8EB3-B99C6461FBC1}">
      <dsp:nvSpPr>
        <dsp:cNvPr id="0" name=""/>
        <dsp:cNvSpPr/>
      </dsp:nvSpPr>
      <dsp:spPr>
        <a:xfrm>
          <a:off x="0" y="3761386"/>
          <a:ext cx="6245265" cy="15590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Influensa</a:t>
          </a:r>
          <a:endParaRPr lang="en-US" sz="6500" kern="1200" dirty="0"/>
        </a:p>
      </dsp:txBody>
      <dsp:txXfrm>
        <a:off x="76105" y="3837491"/>
        <a:ext cx="6093055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84EF-5C09-47DD-9CBD-D60A9E4FCAE5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00A-6FF5-4D78-9AFC-A5353F6AF8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8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Årlig settes flere hundre millioner doser influensavaksiner i land som har gode systemer for rapportering av bivirkninger.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3772A8-C96E-40B3-AAA4-BA6E773A316F}" type="slidenum">
              <a:rPr lang="nb-NO" altLang="nb-NO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7C38A3-E4C2-54E4-31EA-44C68A34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5618E1-7AC0-5865-AFF0-6305F7D3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178BA6-E84D-A9EC-4727-AE2DC79A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ED6DB4-B9CE-CD9E-B216-88056A0C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D445A5-A0D0-DFB9-09F9-3E74F5C1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0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8BD92-ACE7-2D21-4BC4-9281F6AD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0A88FE-0B68-F854-F649-57EBB538D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EF8349-5374-E756-4443-03267845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50CC7F-F20D-5299-C331-81C3C4B0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F80E3A-6AFC-4ADD-73F6-617B0FE2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9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B3014F-2AAB-C023-B87B-3C1BCB4B9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6426C6-C46D-E3AE-BFCD-BA7F4534C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D0CCE6-AE4A-6ED6-F935-EA3D62A0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E5D3EE-184E-0033-2F84-FF76CF13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D9CD67-EDC2-AE26-E1A5-193A1FE0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7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DD27F-2F0F-1C66-AE3A-B1F9E8A5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1EF670-6A02-87F1-3204-F0ADDFEF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ECD1D8-9A8A-0A74-D28A-4CCEC538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B1FC3F-006B-E17D-193C-7B7D2793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4375DE-5986-E652-9ECB-6AE8255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8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D1CFF-DCDE-A26E-9787-8D0FCAC0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E95E54-BACA-4485-EB6B-E6A71804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D1B068-E1D6-90DF-019B-0611B710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4AB4F9-47BD-0D21-5A8C-F642D657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DD0574-2C8D-6886-1D6A-49585F32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1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ACAEB-F7F1-8447-FA6A-128E4A38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4C92F-018D-C063-045F-3F284876C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40BC2B4-AF4D-CAE8-B02C-36BEF84E8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1AACF9-DD19-B029-A5CF-D0E6CD57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AF50C0-569D-1094-4D84-382F8C18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B06843-6027-6DEC-9BD4-6CE8FAA8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4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C323-2734-F874-986A-6CF3F290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11FE8E-D7A4-DDB6-DA73-250279DC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27E41E-9D8B-8D57-498F-E4997567F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915E026-5595-3195-D458-A29231D7E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DBAEFB0-3486-2A30-5799-1F3370E39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DB5EFA4-54D4-9F89-A2ED-523DB0CC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5C2781B-1C9C-8B2B-AE0F-963B3A6E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9641D0D-001A-4435-E8AC-97EFCBEE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C5B04-0FD4-F0EC-B019-9A889F94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0F5E62E-E519-F239-0BCD-2B7C41BE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D2AB0F3-A2E2-CD41-922F-54D1FE6D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AA8E9B7-68CD-3266-B7D0-CC0AB755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85C957A-2427-4258-2770-0299FA94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C9CD4E6-2655-4F59-D3BA-F5CDCB94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636E0A-3805-9C98-F06C-4496426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46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3C6075-DCF6-4295-453A-8F93E5FF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FDB93D-CCE0-7256-876B-86455BB7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8D3D0A-8397-3DE2-E005-B6AF0C76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CA9852-CBF0-EB50-9A65-22332611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0D13B5-6D5F-A82B-D914-3130D01D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DF530A-73E1-83AA-32F8-E692D30F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6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4FC0FD-3CA2-6D77-632B-3BBC159D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3591CB-5025-A765-1197-DF2E71AD2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ED21B4-BBD4-EB98-858A-BD727B028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0DC3EE-7D40-C086-F44A-1DFFD767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B538F6-A7EA-9735-CB9E-62A73C34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DB8467-D255-B285-D909-09768F52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23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4EC2DD7-99EA-8E5E-9A7A-C11A3EA5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193E50-6403-6C16-1B3A-70810BD9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918CB1-45F5-B38D-15EA-5E570F1F3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ABDB-6345-4EE7-BE15-5D29DAC3C77E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7122C8-AE4E-6903-AE92-F41F3B8DB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8F3435-F15D-4741-3D60-8DEF11024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52CC-3F62-4813-941C-BD4C0876AE4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873BF05-580E-27DE-C8D1-F67E6EEBFAC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560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DA6E1A-D9CC-CF44-4180-1E127DE6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nb-NO" sz="8000" dirty="0"/>
              <a:t>Litt av kvart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FF9D35E-9D4A-0006-5AEC-5C6770964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6774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08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7AB41-96EA-324C-A4D8-59808E1B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Bytte kateter ved UVI? Hva sier litteraturen?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7D12C3-D3C7-4EF9-CDFC-869D97A5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1) Dersom ikke behov for urinkateter? Seponer!</a:t>
            </a:r>
          </a:p>
          <a:p>
            <a:r>
              <a:rPr lang="nb-NO" dirty="0"/>
              <a:t>2) Dersom behov for kateterisering, bruk SIK – om mulig</a:t>
            </a:r>
          </a:p>
          <a:p>
            <a:r>
              <a:rPr lang="nb-NO" dirty="0"/>
              <a:t>3) Dersom behov for </a:t>
            </a:r>
            <a:r>
              <a:rPr lang="nb-NO" dirty="0" err="1"/>
              <a:t>permament</a:t>
            </a:r>
            <a:r>
              <a:rPr lang="nb-NO" dirty="0"/>
              <a:t> kateter:</a:t>
            </a:r>
          </a:p>
          <a:p>
            <a:pPr lvl="1"/>
            <a:r>
              <a:rPr lang="nb-NO" dirty="0"/>
              <a:t> Bytt kateter i forbindelse med oppstart av antibiotika</a:t>
            </a:r>
          </a:p>
          <a:p>
            <a:pPr lvl="2"/>
            <a:r>
              <a:rPr lang="nb-NO" dirty="0"/>
              <a:t>Med mindre det ble gjort i forbindelse med prøvetaking/siste 14 dager</a:t>
            </a:r>
          </a:p>
          <a:p>
            <a:pPr lvl="2"/>
            <a:endParaRPr lang="nb-NO" dirty="0"/>
          </a:p>
          <a:p>
            <a:pPr marL="0" indent="0">
              <a:buNone/>
            </a:pPr>
            <a:r>
              <a:rPr lang="nb-NO" dirty="0"/>
              <a:t>4 relevante studier</a:t>
            </a:r>
          </a:p>
          <a:p>
            <a:pPr>
              <a:buFontTx/>
              <a:buChar char="-"/>
            </a:pPr>
            <a:r>
              <a:rPr lang="nb-NO" dirty="0"/>
              <a:t>1 RCT med signifikant bedre </a:t>
            </a:r>
            <a:r>
              <a:rPr lang="nb-NO" dirty="0" err="1"/>
              <a:t>outcome</a:t>
            </a:r>
            <a:r>
              <a:rPr lang="nb-NO" dirty="0"/>
              <a:t> hos de som byttet kateter før antibiotika (89 </a:t>
            </a:r>
            <a:r>
              <a:rPr lang="nb-NO" dirty="0" err="1"/>
              <a:t>vs</a:t>
            </a:r>
            <a:r>
              <a:rPr lang="nb-NO" dirty="0"/>
              <a:t> 54%)</a:t>
            </a:r>
          </a:p>
          <a:p>
            <a:pPr>
              <a:buFontTx/>
              <a:buChar char="-"/>
            </a:pPr>
            <a:r>
              <a:rPr lang="nb-NO" dirty="0"/>
              <a:t>1 RCT: Randomisert til 5 dager AB med kateterbytte eller 10 dager med AB uten kateterbytte. Bedre </a:t>
            </a:r>
            <a:r>
              <a:rPr lang="nb-NO" dirty="0" err="1"/>
              <a:t>outcome</a:t>
            </a:r>
            <a:r>
              <a:rPr lang="nb-NO" dirty="0"/>
              <a:t> med 10 dager AB</a:t>
            </a:r>
          </a:p>
          <a:p>
            <a:pPr>
              <a:buFontTx/>
              <a:buChar char="-"/>
            </a:pPr>
            <a:r>
              <a:rPr lang="nb-NO" dirty="0"/>
              <a:t>To observasjonsstudier som va </a:t>
            </a:r>
            <a:r>
              <a:rPr lang="nb-NO" dirty="0" err="1"/>
              <a:t>inkonklusive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86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23785-3450-438B-67C2-F9E3AA74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med blæreskylling?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CE9607-A360-72B9-8F9D-31DA1659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Blæreskylling med saltvann har vært brukt for å forebygge UVI og hindre tilstopping</a:t>
            </a:r>
          </a:p>
          <a:p>
            <a:r>
              <a:rPr lang="nb-NO" dirty="0"/>
              <a:t>Kunnskapsoppsummering</a:t>
            </a:r>
          </a:p>
          <a:p>
            <a:pPr lvl="1"/>
            <a:r>
              <a:rPr lang="nb-NO" dirty="0" err="1"/>
              <a:t>Påvirkar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førekomsten</a:t>
            </a:r>
            <a:r>
              <a:rPr lang="nb-NO" dirty="0"/>
              <a:t> av UVI</a:t>
            </a:r>
          </a:p>
          <a:p>
            <a:pPr lvl="1"/>
            <a:r>
              <a:rPr lang="nb-NO" dirty="0"/>
              <a:t>Kan virke lokalt </a:t>
            </a:r>
            <a:r>
              <a:rPr lang="nb-NO" dirty="0" err="1"/>
              <a:t>irriterande</a:t>
            </a:r>
            <a:r>
              <a:rPr lang="nb-NO" dirty="0"/>
              <a:t> og </a:t>
            </a:r>
            <a:r>
              <a:rPr lang="nb-NO" dirty="0" err="1"/>
              <a:t>anbefalast</a:t>
            </a:r>
            <a:r>
              <a:rPr lang="nb-NO" dirty="0"/>
              <a:t> derfor ikke.</a:t>
            </a:r>
          </a:p>
          <a:p>
            <a:pPr lvl="1"/>
            <a:r>
              <a:rPr lang="nb-NO" dirty="0"/>
              <a:t>Hindrer heller ikke tilstopping</a:t>
            </a:r>
          </a:p>
          <a:p>
            <a:pPr lvl="1"/>
            <a:r>
              <a:rPr lang="nb-NO" dirty="0"/>
              <a:t>Hovedregelen er at kateteret skal </a:t>
            </a:r>
            <a:r>
              <a:rPr lang="nb-NO" dirty="0" err="1"/>
              <a:t>byttast</a:t>
            </a:r>
            <a:r>
              <a:rPr lang="nb-NO" dirty="0"/>
              <a:t> ved tilstopping</a:t>
            </a:r>
          </a:p>
          <a:p>
            <a:r>
              <a:rPr lang="nb-NO" dirty="0"/>
              <a:t>Kan </a:t>
            </a:r>
            <a:r>
              <a:rPr lang="nb-NO" dirty="0" err="1"/>
              <a:t>evt</a:t>
            </a:r>
            <a:r>
              <a:rPr lang="nb-NO" dirty="0"/>
              <a:t> forsøke skylling </a:t>
            </a:r>
            <a:r>
              <a:rPr lang="nb-NO" dirty="0" err="1"/>
              <a:t>ein</a:t>
            </a:r>
            <a:r>
              <a:rPr lang="nb-NO" dirty="0"/>
              <a:t> gong</a:t>
            </a:r>
          </a:p>
          <a:p>
            <a:r>
              <a:rPr lang="nb-NO" dirty="0"/>
              <a:t>Skylling kan imidlertid være indisert etter kirurgi</a:t>
            </a:r>
          </a:p>
          <a:p>
            <a:pPr lvl="1"/>
            <a:r>
              <a:rPr lang="nb-NO" dirty="0"/>
              <a:t>spesialkateter med flere lumen </a:t>
            </a:r>
          </a:p>
          <a:p>
            <a:pPr lvl="1"/>
            <a:r>
              <a:rPr lang="nb-NO" dirty="0"/>
              <a:t>kontinuerlig blæreskyll</a:t>
            </a:r>
          </a:p>
        </p:txBody>
      </p:sp>
    </p:spTree>
    <p:extLst>
      <p:ext uri="{BB962C8B-B14F-4D97-AF65-F5344CB8AC3E}">
        <p14:creationId xmlns:p14="http://schemas.microsoft.com/office/powerpoint/2010/main" val="379925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18672F-7E3B-2FBF-2F77-B1338A74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b-NO" sz="4100" b="1" i="0">
                <a:effectLst/>
                <a:latin typeface="Cambria" panose="02040503050406030204" pitchFamily="18" charset="0"/>
              </a:rPr>
              <a:t>MRSA – screening, sporing og </a:t>
            </a:r>
            <a:r>
              <a:rPr lang="nb-NO" sz="4100" b="1" i="0" err="1">
                <a:effectLst/>
                <a:latin typeface="Cambria" panose="02040503050406030204" pitchFamily="18" charset="0"/>
              </a:rPr>
              <a:t>arbeidsrestriksjonar</a:t>
            </a:r>
            <a:endParaRPr lang="nb-NO" sz="4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DBFE42-2DE8-55CA-A8E3-E2197E7A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b-NO" sz="2000" dirty="0"/>
              <a:t>Kva gjeld </a:t>
            </a:r>
            <a:r>
              <a:rPr lang="nb-NO" sz="2000" dirty="0" err="1"/>
              <a:t>no</a:t>
            </a:r>
            <a:r>
              <a:rPr lang="nb-NO" sz="2000" dirty="0"/>
              <a:t>?</a:t>
            </a:r>
          </a:p>
          <a:p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B5282C-9592-4D0F-397B-B3982A8B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073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B8595-3ABF-AF33-6B43-A4BF105B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Endelig revisjon av MRSA-</a:t>
            </a:r>
            <a:r>
              <a:rPr lang="nb-NO" dirty="0" err="1"/>
              <a:t>veiledaren</a:t>
            </a:r>
            <a:r>
              <a:rPr lang="nb-NO" dirty="0"/>
              <a:t>, eller???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E81CBD-2E78-B1E3-8050-E8E9603E6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2023 besluttet Statens Serum </a:t>
            </a:r>
            <a:r>
              <a:rPr lang="nb-NO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nb-NO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(SSI) i Danmark og Folkehelseinstituttet (FHI) i Norge å gå sammen om å oppdatere screeninganbefalingene for resistente mikrober i helsetjenesten,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målrettet mot </a:t>
            </a:r>
            <a:r>
              <a:rPr lang="nb-NO" sz="1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b-NO" sz="14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auris</a:t>
            </a:r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resistente enterokokker (VRE), </a:t>
            </a:r>
            <a:r>
              <a:rPr lang="nb-NO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meticillin</a:t>
            </a:r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-resistente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gule stafylokokker (MRSA) og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ESBL-produserende gramnegative bakterier, herunder </a:t>
            </a:r>
            <a:r>
              <a:rPr lang="nb-NO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karbapenemase</a:t>
            </a:r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-produserende bakterier (CPO). </a:t>
            </a:r>
          </a:p>
          <a:p>
            <a:pPr lvl="1"/>
            <a:endParaRPr lang="nb-NO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 overordnede målsettinger ble førende for arbeidet: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nb-NO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harmonise</a:t>
            </a:r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ensrette anbefalinger for alle de resistente mikrobene i Norge og Danmark,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nb-NO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målrette</a:t>
            </a:r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anbefalingene for maksimal effekt til lavest mulig tiltaksbyrde og </a:t>
            </a:r>
          </a:p>
          <a:p>
            <a:pPr lvl="1"/>
            <a:r>
              <a:rPr lang="nb-NO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forenkle anbefalingene for økt etterlevelse</a:t>
            </a:r>
          </a:p>
          <a:p>
            <a:pPr lvl="1"/>
            <a:endParaRPr lang="nb-NO" sz="1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Cambria" panose="02040503050406030204" pitchFamily="18" charset="0"/>
                <a:cs typeface="Times New Roman" panose="02020603050405020304" pitchFamily="18" charset="0"/>
              </a:rPr>
              <a:t>Førsteutkast for sjukehus er klart – men dessverre </a:t>
            </a:r>
            <a:r>
              <a:rPr lang="nb-NO" dirty="0" err="1">
                <a:latin typeface="Cambria" panose="02040503050406030204" pitchFamily="18" charset="0"/>
                <a:cs typeface="Times New Roman" panose="02020603050405020304" pitchFamily="18" charset="0"/>
              </a:rPr>
              <a:t>ikkje</a:t>
            </a:r>
            <a:r>
              <a:rPr lang="nb-NO" dirty="0">
                <a:latin typeface="Cambria" panose="02040503050406030204" pitchFamily="18" charset="0"/>
                <a:cs typeface="Times New Roman" panose="02020603050405020304" pitchFamily="18" charset="0"/>
              </a:rPr>
              <a:t> delbart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535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6C8E5-C9D1-EFCB-A784-3FD48B51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Mens vi </a:t>
            </a:r>
            <a:r>
              <a:rPr lang="nb-NO" dirty="0" err="1"/>
              <a:t>ventar</a:t>
            </a:r>
            <a:r>
              <a:rPr lang="nb-NO" dirty="0"/>
              <a:t> - screening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CAE9800-0F40-9859-7D05-CB6A66DE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77" y="1512916"/>
            <a:ext cx="7221470" cy="46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1A99A7-FAF9-DACC-9309-2E981F02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nb-NO" sz="4000"/>
              <a:t>Smittesporing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896BDF-2955-856E-126F-A46242A1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r>
              <a:rPr lang="nn-NO" sz="13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n-NO" sz="13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asjonalt fokus å </a:t>
            </a:r>
            <a:r>
              <a:rPr lang="nn-NO" sz="13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begrense</a:t>
            </a:r>
            <a:r>
              <a:rPr lang="nn-NO" sz="13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spreiing av resistente mikrobar</a:t>
            </a:r>
          </a:p>
          <a:p>
            <a:endParaRPr lang="nn-NO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n-NO" sz="1300" dirty="0">
                <a:latin typeface="Aptos" panose="020B0004020202020204" pitchFamily="34" charset="0"/>
                <a:cs typeface="Calibri" panose="020F0502020204030204" pitchFamily="34" charset="0"/>
              </a:rPr>
              <a:t>Ein god start:</a:t>
            </a:r>
          </a:p>
          <a:p>
            <a:pPr lvl="1"/>
            <a:r>
              <a:rPr lang="nn-NO" sz="1300" dirty="0">
                <a:ea typeface="Calibri" panose="020F0502020204030204" pitchFamily="34" charset="0"/>
                <a:cs typeface="Arial" panose="020B0604020202020204" pitchFamily="34" charset="0"/>
              </a:rPr>
              <a:t>Kartlegg omfang og tenk strategi for prøvetaking og korleis gje relevant informasjon til tilsette</a:t>
            </a:r>
            <a:endParaRPr lang="nn-NO" sz="13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n-NO" sz="1300" dirty="0">
              <a:cs typeface="Calibri" panose="020F0502020204030204" pitchFamily="34" charset="0"/>
            </a:endParaRPr>
          </a:p>
          <a:p>
            <a:pPr lvl="1"/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 prøve av bebuarar på avdelinga som har hatt nær og langvarig kontakt med indekspasient.</a:t>
            </a:r>
            <a:endParaRPr lang="nb-NO" sz="1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 prøve av personale som har hatt nær og langvarig kontakt med indekspasient utan bruk av </a:t>
            </a:r>
            <a:r>
              <a:rPr lang="nn-NO" sz="13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beskyttelsesutstyr</a:t>
            </a:r>
            <a:endParaRPr lang="nb-NO" sz="1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Unngå å flytte brukarar til andre avdelingar</a:t>
            </a:r>
          </a:p>
          <a:p>
            <a:pPr lvl="1"/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Pårørande blir som regel ikkje undersøkt</a:t>
            </a:r>
          </a:p>
          <a:p>
            <a:pPr lvl="1"/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Varsle kommunelege </a:t>
            </a:r>
            <a:endParaRPr lang="nn-NO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nn-NO" sz="13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Det kan bli aktuelt med restriksjonar for personalet, det vil seie at dei ikkje jobbar på andre avdelingar til situasjon er avklara</a:t>
            </a:r>
            <a:endParaRPr lang="nb-NO" sz="1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nb-NO" sz="13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16006F7-13D8-4248-3202-A7F563B0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4" r="-3" b="-3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41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3600A5-DBA0-C5D7-02DC-1DC820E7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548640"/>
            <a:ext cx="4368718" cy="5431536"/>
          </a:xfrm>
        </p:spPr>
        <p:txBody>
          <a:bodyPr>
            <a:normAutofit/>
          </a:bodyPr>
          <a:lstStyle/>
          <a:p>
            <a:r>
              <a:rPr lang="nn-NO" sz="5400" b="1" kern="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MRSA-positive tilsette</a:t>
            </a:r>
            <a:br>
              <a:rPr lang="nb-NO" sz="5400" b="1" kern="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nb-NO" sz="5400" b="1" kern="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nb-NO" sz="5400" b="1" kern="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- Kva </a:t>
            </a:r>
            <a:r>
              <a:rPr lang="nb-NO" sz="5400" b="1" kern="0" dirty="0" err="1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gjer</a:t>
            </a:r>
            <a:r>
              <a:rPr lang="nb-NO" sz="5400" b="1" kern="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nb-NO" sz="5400" b="1" kern="0" dirty="0" err="1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ein</a:t>
            </a:r>
            <a:endParaRPr lang="nb-NO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40C437-903E-2EBE-C525-D0BC17376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700" dirty="0"/>
              <a:t>1) </a:t>
            </a:r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Helsepersonell som får påvist MRSA, skal ikkje utføre bebuarrelatert arbeid.</a:t>
            </a:r>
          </a:p>
          <a:p>
            <a:pPr marL="0" indent="0">
              <a:buNone/>
            </a:pPr>
            <a:r>
              <a:rPr lang="nn-NO" sz="1700" dirty="0">
                <a:latin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Ein bør organisere mellombels omplassering eller sjukmelding til behandling/sanering er gjennomført</a:t>
            </a:r>
            <a:endParaRPr lang="nn-NO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n-NO" sz="1700" dirty="0">
                <a:latin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Smitte med MRSA som ein arbeidstakar pådrar seg i arbeidet, reknast som yrkesskade</a:t>
            </a:r>
          </a:p>
          <a:p>
            <a:pPr marL="0" indent="0">
              <a:buNone/>
            </a:pPr>
            <a:r>
              <a:rPr lang="nn-NO" sz="1700" dirty="0">
                <a:latin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Helsepersonell skal få tilbod om sanering</a:t>
            </a:r>
          </a:p>
          <a:p>
            <a:pPr lvl="1"/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Arbeidsgjevar avgjer i samråd med smittevernlege/kommuneoverlege når tilsette kan begynne i arbeid igjen etter gjennomført sanering</a:t>
            </a:r>
            <a:endParaRPr lang="nn-NO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Dersom tilsette ikkje har individuelle risikofaktorar for </a:t>
            </a:r>
            <a:r>
              <a:rPr lang="nn-NO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bærarskap</a:t>
            </a:r>
            <a:r>
              <a:rPr lang="nn-N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kan arbeidsrestriksjonar opphevast straks sanering er utført. Kontrollprøvar skal takast uavhengig av denne vurderinga.</a:t>
            </a:r>
            <a:endParaRPr lang="nb-N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n-NO" sz="1700" b="1" dirty="0">
                <a:latin typeface="Calibri" panose="020F0502020204030204" pitchFamily="34" charset="0"/>
                <a:cs typeface="Arial" panose="020B0604020202020204" pitchFamily="34" charset="0"/>
              </a:rPr>
              <a:t>5) </a:t>
            </a:r>
            <a:r>
              <a:rPr lang="nn-NO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Dersom sanering ikkje lykkast, kan arbeidsrestriksjonen i dei fleste tilfelle opphevast, basert på ei individuell vurdering av smitterisiko.</a:t>
            </a:r>
          </a:p>
          <a:p>
            <a:pPr lvl="1"/>
            <a:r>
              <a:rPr lang="nn-NO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av stor betyding at det innhentast råd hos smittevernpersonell med relevant erfaring. </a:t>
            </a:r>
            <a:endParaRPr lang="nb-NO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n-NO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9632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31B238-1A31-5962-4D7D-7F4C247D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000"/>
              <a:t>MRSA, VRE, ESBL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0C7055-71B3-716B-B11B-63109A44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b-NO" sz="2200" dirty="0"/>
              <a:t>Prøver tas fra ulik lokasjoner – Mikrobene trives på ulike </a:t>
            </a:r>
            <a:r>
              <a:rPr lang="nb-NO" sz="2200" dirty="0" err="1"/>
              <a:t>stader</a:t>
            </a:r>
            <a:endParaRPr lang="nb-NO" sz="2200" dirty="0"/>
          </a:p>
          <a:p>
            <a:r>
              <a:rPr lang="nb-NO" sz="2200" dirty="0"/>
              <a:t>MRSA: Hud- og øvre </a:t>
            </a:r>
            <a:r>
              <a:rPr lang="nb-NO" sz="2200" dirty="0" err="1"/>
              <a:t>luftvegar</a:t>
            </a:r>
            <a:r>
              <a:rPr lang="nb-NO" sz="2200" dirty="0"/>
              <a:t>: </a:t>
            </a:r>
            <a:r>
              <a:rPr lang="nb-NO" sz="2200" dirty="0" err="1"/>
              <a:t>Nase</a:t>
            </a:r>
            <a:r>
              <a:rPr lang="nb-NO" sz="2200" dirty="0"/>
              <a:t>, hals og hud (</a:t>
            </a:r>
            <a:r>
              <a:rPr lang="nb-NO" sz="2200" dirty="0" err="1"/>
              <a:t>dvs</a:t>
            </a:r>
            <a:r>
              <a:rPr lang="nb-NO" sz="2200" dirty="0"/>
              <a:t> </a:t>
            </a:r>
            <a:r>
              <a:rPr lang="nb-NO" sz="2200" dirty="0" err="1"/>
              <a:t>perineum</a:t>
            </a:r>
            <a:r>
              <a:rPr lang="nb-NO" sz="2200" dirty="0"/>
              <a:t> </a:t>
            </a:r>
            <a:r>
              <a:rPr lang="nb-NO" sz="2200" dirty="0" err="1"/>
              <a:t>evt</a:t>
            </a:r>
            <a:r>
              <a:rPr lang="nb-NO" sz="2200" dirty="0"/>
              <a:t> lysker)</a:t>
            </a:r>
          </a:p>
          <a:p>
            <a:r>
              <a:rPr lang="nb-NO" sz="2200" dirty="0"/>
              <a:t>VRE/ESBL: Tarm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53372C-C125-B727-535B-DBC64CFB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207556"/>
            <a:ext cx="5458968" cy="24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A6E028-2CFB-93CE-0260-25519AA2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Influensa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4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21419-882A-197A-F02A-BB2FD279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Spanskesjuka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337512-82F5-287C-5BE2-20D6567C4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Influensa H1N1. </a:t>
            </a:r>
          </a:p>
          <a:p>
            <a:r>
              <a:rPr lang="nb-NO" dirty="0"/>
              <a:t>1918 til 1920</a:t>
            </a:r>
          </a:p>
          <a:p>
            <a:r>
              <a:rPr lang="nb-NO" dirty="0"/>
              <a:t>Pandemi</a:t>
            </a:r>
          </a:p>
          <a:p>
            <a:r>
              <a:rPr lang="nb-NO" dirty="0"/>
              <a:t>Døde</a:t>
            </a:r>
          </a:p>
          <a:p>
            <a:pPr lvl="1"/>
            <a:r>
              <a:rPr lang="nb-NO" dirty="0"/>
              <a:t>Verdensbasis: 50-100 millioner</a:t>
            </a:r>
          </a:p>
          <a:p>
            <a:pPr lvl="1"/>
            <a:r>
              <a:rPr lang="nb-NO" dirty="0"/>
              <a:t>Norge: 15000</a:t>
            </a:r>
          </a:p>
          <a:p>
            <a:r>
              <a:rPr lang="nb-NO" dirty="0"/>
              <a:t>Kven vart sjuk(ast)?</a:t>
            </a:r>
          </a:p>
          <a:p>
            <a:pPr lvl="1"/>
            <a:r>
              <a:rPr lang="nb-NO" dirty="0"/>
              <a:t>Cytokinstorm</a:t>
            </a:r>
          </a:p>
          <a:p>
            <a:r>
              <a:rPr lang="nb-NO" dirty="0"/>
              <a:t>Symptom</a:t>
            </a:r>
          </a:p>
          <a:p>
            <a:r>
              <a:rPr lang="nb-NO" dirty="0" err="1"/>
              <a:t>Konsekvensar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297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DA6E1A-D9CC-CF44-4180-1E127DE6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UVI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B5A7A2-00DC-BB15-B17D-709BC200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Prøvetaking</a:t>
            </a:r>
          </a:p>
          <a:p>
            <a:r>
              <a:rPr lang="nb-NO" dirty="0"/>
              <a:t>Kateterskift</a:t>
            </a:r>
          </a:p>
          <a:p>
            <a:r>
              <a:rPr lang="nb-NO" dirty="0"/>
              <a:t>Behandling</a:t>
            </a:r>
          </a:p>
        </p:txBody>
      </p:sp>
    </p:spTree>
    <p:extLst>
      <p:ext uri="{BB962C8B-B14F-4D97-AF65-F5344CB8AC3E}">
        <p14:creationId xmlns:p14="http://schemas.microsoft.com/office/powerpoint/2010/main" val="104014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310A5B-B4C1-4783-A5AE-BAD1A128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Influensa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9D4BD-20F5-4C29-8C7B-5A50BFC9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917605" cy="377762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Årlig epidemi</a:t>
            </a:r>
          </a:p>
          <a:p>
            <a:pPr lvl="1"/>
            <a:r>
              <a:rPr lang="nb-NO" dirty="0"/>
              <a:t>Desember og april</a:t>
            </a:r>
          </a:p>
          <a:p>
            <a:r>
              <a:rPr lang="nb-NO" dirty="0"/>
              <a:t>Rammede:</a:t>
            </a:r>
          </a:p>
          <a:p>
            <a:pPr lvl="1"/>
            <a:r>
              <a:rPr lang="nb-NO" dirty="0"/>
              <a:t>Vanlig </a:t>
            </a:r>
          </a:p>
          <a:p>
            <a:pPr lvl="2"/>
            <a:r>
              <a:rPr lang="nb-NO" dirty="0"/>
              <a:t>5-10% av voksne</a:t>
            </a:r>
          </a:p>
          <a:p>
            <a:pPr lvl="2"/>
            <a:r>
              <a:rPr lang="nb-NO" dirty="0"/>
              <a:t>10-30% av barn</a:t>
            </a:r>
          </a:p>
          <a:p>
            <a:pPr lvl="1"/>
            <a:r>
              <a:rPr lang="nb-NO" dirty="0"/>
              <a:t>Større epidemier </a:t>
            </a:r>
          </a:p>
          <a:p>
            <a:pPr lvl="2"/>
            <a:r>
              <a:rPr lang="nb-NO" dirty="0"/>
              <a:t>10-30 av voksne %</a:t>
            </a:r>
          </a:p>
          <a:p>
            <a:r>
              <a:rPr lang="nb-NO" dirty="0" err="1"/>
              <a:t>Ca</a:t>
            </a:r>
            <a:r>
              <a:rPr lang="nb-NO" dirty="0"/>
              <a:t> 900 dødsfall i året. </a:t>
            </a:r>
          </a:p>
          <a:p>
            <a:pPr lvl="1"/>
            <a:r>
              <a:rPr lang="nb-NO" dirty="0"/>
              <a:t>Eldre og svekkede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78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D5D5C-9AB3-405C-860E-E0E93287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Influensa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E4BBBA-248F-4080-958B-4BEDAB71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2107095"/>
            <a:ext cx="4691270" cy="3777622"/>
          </a:xfrm>
        </p:spPr>
        <p:txBody>
          <a:bodyPr>
            <a:normAutofit/>
          </a:bodyPr>
          <a:lstStyle/>
          <a:p>
            <a:r>
              <a:rPr lang="nb-NO" dirty="0"/>
              <a:t>Type A - Unike evne til forandring</a:t>
            </a:r>
          </a:p>
          <a:p>
            <a:pPr lvl="1"/>
            <a:r>
              <a:rPr lang="nb-NO" dirty="0"/>
              <a:t>Ulike byggesteiner rundt viruset</a:t>
            </a:r>
          </a:p>
          <a:p>
            <a:pPr lvl="1"/>
            <a:r>
              <a:rPr lang="nb-NO" dirty="0" err="1"/>
              <a:t>Hemaglutinin</a:t>
            </a:r>
            <a:r>
              <a:rPr lang="nb-NO" dirty="0"/>
              <a:t> (H1, H2, H3)</a:t>
            </a:r>
          </a:p>
          <a:p>
            <a:pPr lvl="1"/>
            <a:r>
              <a:rPr lang="nb-NO" dirty="0" err="1"/>
              <a:t>Neuraminidase</a:t>
            </a:r>
            <a:r>
              <a:rPr lang="nb-NO" dirty="0"/>
              <a:t> (N1, N2)</a:t>
            </a:r>
          </a:p>
          <a:p>
            <a:r>
              <a:rPr lang="nb-NO" dirty="0"/>
              <a:t>Kan dyr få influensa?</a:t>
            </a:r>
          </a:p>
          <a:p>
            <a:r>
              <a:rPr lang="nb-NO" dirty="0"/>
              <a:t>H1N1 = svineinfluensa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18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0D3B25-78E8-452B-828E-DEE678C4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Influensa – Forskjellige typer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214CDE-0C94-4DD3-A12D-D830A374D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777" y="2146852"/>
            <a:ext cx="3811588" cy="3777622"/>
          </a:xfrm>
        </p:spPr>
        <p:txBody>
          <a:bodyPr/>
          <a:lstStyle/>
          <a:p>
            <a:r>
              <a:rPr lang="nb-NO" dirty="0"/>
              <a:t>Type B</a:t>
            </a:r>
          </a:p>
          <a:p>
            <a:pPr lvl="1"/>
            <a:r>
              <a:rPr lang="nb-NO" dirty="0"/>
              <a:t>2 forskjellige typer</a:t>
            </a:r>
          </a:p>
          <a:p>
            <a:pPr lvl="1"/>
            <a:r>
              <a:rPr lang="nb-NO" dirty="0"/>
              <a:t>Mindre mutasjoner</a:t>
            </a:r>
          </a:p>
          <a:p>
            <a:pPr lvl="1"/>
            <a:r>
              <a:rPr lang="nb-NO" dirty="0"/>
              <a:t>Begge inngår i vaksinen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1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B8E5B8-08E1-4613-8667-9ED9FD27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Smittemåte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71560B-C483-4A8E-95A7-84FA292D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12" y="2133600"/>
            <a:ext cx="4719499" cy="377762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Dråpesmitte</a:t>
            </a:r>
          </a:p>
          <a:p>
            <a:pPr lvl="1"/>
            <a:r>
              <a:rPr lang="nb-NO" dirty="0"/>
              <a:t>Puster inn dråper med influensa virus</a:t>
            </a:r>
          </a:p>
          <a:p>
            <a:pPr lvl="1"/>
            <a:r>
              <a:rPr lang="nb-NO" dirty="0"/>
              <a:t>Hoste eller nysing</a:t>
            </a:r>
          </a:p>
          <a:p>
            <a:r>
              <a:rPr lang="nb-NO" dirty="0"/>
              <a:t>Kontaktsmitte</a:t>
            </a:r>
          </a:p>
          <a:p>
            <a:pPr lvl="1"/>
            <a:r>
              <a:rPr lang="nb-NO" dirty="0"/>
              <a:t>Overflater</a:t>
            </a:r>
          </a:p>
          <a:p>
            <a:r>
              <a:rPr lang="nb-NO" dirty="0"/>
              <a:t>(Luftsmitte)</a:t>
            </a:r>
          </a:p>
          <a:p>
            <a:pPr lvl="1"/>
            <a:r>
              <a:rPr lang="nb-NO" dirty="0"/>
              <a:t>Aerosoler som pustes inn</a:t>
            </a:r>
          </a:p>
          <a:p>
            <a:r>
              <a:rPr lang="nb-NO" dirty="0"/>
              <a:t>Kan smitte andre</a:t>
            </a:r>
          </a:p>
          <a:p>
            <a:pPr lvl="1"/>
            <a:r>
              <a:rPr lang="nb-NO" dirty="0"/>
              <a:t>Dagen før symptomer</a:t>
            </a:r>
          </a:p>
          <a:p>
            <a:pPr lvl="1"/>
            <a:r>
              <a:rPr lang="nb-NO" dirty="0"/>
              <a:t>3 til 5 dager etter at symptomene kommer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505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83205" y="2132732"/>
            <a:ext cx="7543800" cy="115165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«Jeg får aldri influensa»</a:t>
            </a: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endParaRPr lang="nb-NO" sz="4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95751" y="2132732"/>
            <a:ext cx="8569325" cy="4022725"/>
          </a:xfrm>
        </p:spPr>
        <p:txBody>
          <a:bodyPr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I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ein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vanleg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influensasesong vert mellom 5 og 10% av befolkninga smitta. Dermed kan det gå mange år mellom kvar gong du har «ekte» influensa. 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Luftveisinfeksjon eller forkjølelse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forvekslast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ofte med influensa. 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Luftveissymptom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førekjem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også ved influensa, men raskt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innsettjande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feber, muskelsmerter og uttalt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slappheit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dominerar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Ein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av fem har få eller ingen symptom på influensasjukdom etter å ha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blktt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smitta.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Desse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kan likevel være smittsomme.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Vaksina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beskytter også mot slik «subklinisk» influensa.</a:t>
            </a:r>
          </a:p>
          <a:p>
            <a:pPr>
              <a:defRPr/>
            </a:pPr>
            <a:endParaRPr lang="nb-N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54D253-C00E-40D2-921D-91EA5A25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Forløp og komplikasjoner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7BF02A-33C4-40D2-B06B-6A006778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279374"/>
            <a:ext cx="5117064" cy="377762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Symptom i 7 til 10 dager</a:t>
            </a:r>
          </a:p>
          <a:p>
            <a:r>
              <a:rPr lang="nb-NO" dirty="0"/>
              <a:t>Risiko for komplikasjoner</a:t>
            </a:r>
          </a:p>
          <a:p>
            <a:pPr lvl="1"/>
            <a:r>
              <a:rPr lang="nb-NO" dirty="0"/>
              <a:t>Yngre barn, over 65, langvarig pleie, diabetes, hjerte og lungesjuke</a:t>
            </a:r>
          </a:p>
          <a:p>
            <a:r>
              <a:rPr lang="nb-NO" dirty="0"/>
              <a:t>Lungebetennelse</a:t>
            </a:r>
          </a:p>
          <a:p>
            <a:r>
              <a:rPr lang="nb-NO" dirty="0"/>
              <a:t>Ørebetennelse</a:t>
            </a:r>
          </a:p>
          <a:p>
            <a:r>
              <a:rPr lang="nb-NO" dirty="0"/>
              <a:t>Bihulebetennelse</a:t>
            </a:r>
          </a:p>
          <a:p>
            <a:r>
              <a:rPr lang="nb-NO" dirty="0"/>
              <a:t>Bakteriell superinfeksjon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600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8A858-7766-492C-AD15-8DE7E4B1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Forebygging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9D4A4-9420-4064-B40F-4FDDB511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162" y="2271848"/>
            <a:ext cx="8915400" cy="3777622"/>
          </a:xfrm>
        </p:spPr>
        <p:txBody>
          <a:bodyPr/>
          <a:lstStyle/>
          <a:p>
            <a:r>
              <a:rPr lang="nb-NO" dirty="0"/>
              <a:t>Basale smittevernrutiner</a:t>
            </a:r>
          </a:p>
          <a:p>
            <a:r>
              <a:rPr lang="nb-NO" dirty="0"/>
              <a:t>Vaksinasjon </a:t>
            </a:r>
          </a:p>
          <a:p>
            <a:r>
              <a:rPr lang="nb-NO" dirty="0"/>
              <a:t>Isolasjon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0DCD5B2-C815-427F-918A-E5E494C85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946778"/>
            <a:ext cx="40576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12EE6-1843-4669-A2AD-DF5EB5DF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Forebygging - Vaksine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6AC7C6-8D5A-4132-B629-DC7DBA57C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269327" cy="3777622"/>
          </a:xfrm>
        </p:spPr>
        <p:txBody>
          <a:bodyPr>
            <a:normAutofit fontScale="47500" lnSpcReduction="20000"/>
          </a:bodyPr>
          <a:lstStyle/>
          <a:p>
            <a:r>
              <a:rPr lang="nb-NO" dirty="0" err="1"/>
              <a:t>Kvifor</a:t>
            </a:r>
            <a:r>
              <a:rPr lang="nb-NO" dirty="0"/>
              <a:t> kvart år?</a:t>
            </a:r>
          </a:p>
          <a:p>
            <a:r>
              <a:rPr lang="nb-NO" dirty="0"/>
              <a:t>2 typer influensa A og 2 influensa B</a:t>
            </a:r>
          </a:p>
          <a:p>
            <a:r>
              <a:rPr lang="nb-NO" dirty="0"/>
              <a:t>Forskjellige </a:t>
            </a:r>
            <a:r>
              <a:rPr lang="nb-NO" dirty="0" err="1"/>
              <a:t>typar</a:t>
            </a:r>
            <a:endParaRPr lang="nb-NO" dirty="0"/>
          </a:p>
          <a:p>
            <a:pPr lvl="1"/>
            <a:r>
              <a:rPr lang="nb-NO" dirty="0"/>
              <a:t>(</a:t>
            </a:r>
            <a:r>
              <a:rPr lang="nb-NO" dirty="0" err="1"/>
              <a:t>Levande</a:t>
            </a:r>
            <a:r>
              <a:rPr lang="nb-NO" dirty="0"/>
              <a:t> svekka)</a:t>
            </a:r>
          </a:p>
          <a:p>
            <a:pPr lvl="2"/>
            <a:r>
              <a:rPr lang="nb-NO" dirty="0"/>
              <a:t>Nesespray</a:t>
            </a:r>
          </a:p>
          <a:p>
            <a:pPr lvl="1"/>
            <a:r>
              <a:rPr lang="nb-NO" dirty="0"/>
              <a:t>Inaktivert/ drepte virus</a:t>
            </a:r>
          </a:p>
          <a:p>
            <a:pPr lvl="2"/>
            <a:r>
              <a:rPr lang="nb-NO" dirty="0"/>
              <a:t>Den vanligste typen i Norge</a:t>
            </a:r>
          </a:p>
          <a:p>
            <a:pPr lvl="1"/>
            <a:r>
              <a:rPr lang="nb-NO" dirty="0"/>
              <a:t>Viruspartikler</a:t>
            </a:r>
          </a:p>
          <a:p>
            <a:r>
              <a:rPr lang="nb-NO" dirty="0" err="1"/>
              <a:t>Førebyggjer</a:t>
            </a:r>
            <a:endParaRPr lang="nb-NO" dirty="0"/>
          </a:p>
          <a:p>
            <a:r>
              <a:rPr lang="nb-NO" dirty="0"/>
              <a:t>Mildner forløpet</a:t>
            </a:r>
          </a:p>
          <a:p>
            <a:r>
              <a:rPr lang="nb-NO" dirty="0"/>
              <a:t>Risikogrupper: gravide etter uke 12, sykehjemsbeboere, over 65 år, kronisk sjukdom, nedsett immunforsvar, </a:t>
            </a:r>
            <a:r>
              <a:rPr lang="nb-NO" dirty="0" err="1"/>
              <a:t>alvorleg</a:t>
            </a:r>
            <a:r>
              <a:rPr lang="nb-NO" dirty="0"/>
              <a:t> fedme (KMI over 40)</a:t>
            </a:r>
          </a:p>
          <a:p>
            <a:r>
              <a:rPr lang="nb-NO" dirty="0" err="1"/>
              <a:t>Husstandsmedlemmar</a:t>
            </a:r>
            <a:r>
              <a:rPr lang="nb-NO" dirty="0"/>
              <a:t> til immunsupprimerte</a:t>
            </a:r>
          </a:p>
          <a:p>
            <a:r>
              <a:rPr lang="nb-NO" dirty="0"/>
              <a:t>Helsepersonell med pasientkontakt</a:t>
            </a:r>
          </a:p>
          <a:p>
            <a:r>
              <a:rPr lang="nb-NO" dirty="0"/>
              <a:t>Svinebønder ???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BA76EF8-0D16-4176-AB61-2FDDAD9DA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6" y="1309401"/>
            <a:ext cx="3843131" cy="54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3768" y="884239"/>
            <a:ext cx="11069053" cy="1620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Eg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har aldri blitt så sjuk som den gong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eg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tok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vaksina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04525" y="2505076"/>
            <a:ext cx="8042275" cy="40227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Influensavaksina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beskytter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berre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mot influensa,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ikkje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mot andre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luftveisinfeksjonar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Enkelte andre virus og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bakteriar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kan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gje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symptom som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liknar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influensa – var det influensa du hadde?</a:t>
            </a:r>
          </a:p>
          <a:p>
            <a:pPr marL="0" indent="0" eaLnBrk="1" fontAlgn="auto" hangingPunct="1">
              <a:buNone/>
              <a:defRPr/>
            </a:pPr>
            <a:endParaRPr lang="nb-NO" sz="24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Effekten av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influensavaksina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er ca. 70%  for unge, friske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personar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</a:rPr>
              <a:t>ikkje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100%. Vaksinasjon er ingen garanti mot influensasjukdom.</a:t>
            </a:r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 Skulle </a:t>
            </a:r>
            <a:r>
              <a:rPr lang="nb-NO" sz="2400" b="1" dirty="0" err="1">
                <a:solidFill>
                  <a:schemeClr val="accent3">
                    <a:lumMod val="50000"/>
                  </a:schemeClr>
                </a:solidFill>
              </a:rPr>
              <a:t>ein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 likevel bli influensasjuk </a:t>
            </a:r>
            <a:r>
              <a:rPr lang="nb-NO" sz="2400" b="1" dirty="0" err="1">
                <a:solidFill>
                  <a:schemeClr val="accent3">
                    <a:lumMod val="50000"/>
                  </a:schemeClr>
                </a:solidFill>
              </a:rPr>
              <a:t>sjølv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 om du er vaksinert, vil ofte sjukdommen forløpe </a:t>
            </a:r>
            <a:r>
              <a:rPr lang="nb-NO" sz="2400" b="1" dirty="0" err="1">
                <a:solidFill>
                  <a:schemeClr val="accent3">
                    <a:lumMod val="50000"/>
                  </a:schemeClr>
                </a:solidFill>
              </a:rPr>
              <a:t>mildare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defRPr/>
            </a:pPr>
            <a:r>
              <a:rPr lang="nb-NO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26628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0"/>
            <a:ext cx="23225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84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altLang="nb-NO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nb-NO" altLang="nb-NO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nb-NO" altLang="nb-NO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nb-NO" altLang="nb-NO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nb-NO" altLang="nb-NO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Immunforsvaret treng nok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noko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utfordringar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 for å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utviklast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 og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modnast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. Det er imidlertid ikke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noko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 forskning som tyder på at influensa styrker immunforsvaret eller har </a:t>
            </a:r>
            <a:r>
              <a:rPr lang="nb-NO" altLang="nb-NO" sz="2400" dirty="0" err="1">
                <a:solidFill>
                  <a:schemeClr val="accent3">
                    <a:lumMod val="50000"/>
                  </a:schemeClr>
                </a:solidFill>
              </a:rPr>
              <a:t>nokon</a:t>
            </a:r>
            <a:r>
              <a:rPr lang="nb-NO" altLang="nb-NO" sz="2400" dirty="0">
                <a:solidFill>
                  <a:schemeClr val="accent3">
                    <a:lumMod val="50000"/>
                  </a:schemeClr>
                </a:solidFill>
              </a:rPr>
              <a:t> positive effekt.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5" name="Text Placeholder 2"/>
          <p:cNvSpPr>
            <a:spLocks noGrp="1"/>
          </p:cNvSpPr>
          <p:nvPr>
            <p:ph type="title"/>
          </p:nvPr>
        </p:nvSpPr>
        <p:spPr>
          <a:xfrm>
            <a:off x="2331124" y="1179536"/>
            <a:ext cx="7543800" cy="1449388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nb-NO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«Det er sunt å få influensa»</a:t>
            </a:r>
          </a:p>
        </p:txBody>
      </p:sp>
    </p:spTree>
    <p:extLst>
      <p:ext uri="{BB962C8B-B14F-4D97-AF65-F5344CB8AC3E}">
        <p14:creationId xmlns:p14="http://schemas.microsoft.com/office/powerpoint/2010/main" val="311664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0C7D84-55B0-1B4B-2311-84A3AA02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Prøvetaking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71B925-0D6F-84CA-C3DA-09CD7320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 dirty="0"/>
              <a:t>Indikasjon</a:t>
            </a:r>
          </a:p>
          <a:p>
            <a:pPr lvl="1"/>
            <a:r>
              <a:rPr lang="nb-NO" sz="2200" dirty="0"/>
              <a:t>Klinisk mistanke om infeksjon?</a:t>
            </a:r>
          </a:p>
          <a:p>
            <a:pPr lvl="1"/>
            <a:r>
              <a:rPr lang="nb-NO" sz="2200" dirty="0"/>
              <a:t>U-</a:t>
            </a:r>
            <a:r>
              <a:rPr lang="nb-NO" sz="2200" dirty="0" err="1"/>
              <a:t>stix</a:t>
            </a:r>
            <a:r>
              <a:rPr lang="nb-NO" sz="2200" dirty="0"/>
              <a:t>? Dyrkning?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7A75C6-CC0A-8CCD-B4D8-0E96064E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CB51E58-E0E4-2A44-361C-14013DB5254B}"/>
              </a:ext>
            </a:extLst>
          </p:cNvPr>
          <p:cNvSpPr txBox="1"/>
          <p:nvPr/>
        </p:nvSpPr>
        <p:spPr>
          <a:xfrm>
            <a:off x="3523377" y="6193567"/>
            <a:ext cx="3447875" cy="64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Biletet</a:t>
            </a:r>
            <a:r>
              <a:rPr lang="nb-NO" sz="1800" dirty="0"/>
              <a:t> er laga </a:t>
            </a:r>
            <a:r>
              <a:rPr lang="nb-NO" sz="1800" dirty="0" err="1"/>
              <a:t>vha</a:t>
            </a:r>
            <a:r>
              <a:rPr lang="nb-NO" sz="1800" dirty="0"/>
              <a:t> KI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19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46325" y="908051"/>
            <a:ext cx="7543800" cy="82867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74826" y="1433514"/>
            <a:ext cx="8893175" cy="43529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buClr>
                <a:srgbClr val="99CB38"/>
              </a:buClr>
              <a:buFont typeface="Arial" panose="020B0604020202020204" pitchFamily="34" charset="0"/>
              <a:buChar char="•"/>
              <a:defRPr/>
            </a:pPr>
            <a:endParaRPr lang="nb-NO" sz="24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buClr>
                <a:srgbClr val="99CB38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Lokalreaksjoner, dvs. rødme,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ømheit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og hevelse på stikkstaden (5-20 %).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Allmennsymptomer som feber, muskelsmerte og generell uvelhet (1-10 %). Dette er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ikkje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influensainfeksjon som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nokon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trur, men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teikn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på at immunforsvaret responderer på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vaksina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nb-NO" sz="2400" b="1" dirty="0">
                <a:solidFill>
                  <a:schemeClr val="accent2">
                    <a:lumMod val="50000"/>
                  </a:schemeClr>
                </a:solidFill>
              </a:rPr>
              <a:t>Influensavaksine </a:t>
            </a:r>
            <a:r>
              <a:rPr lang="nb-NO" sz="2400" b="1" dirty="0" err="1">
                <a:solidFill>
                  <a:schemeClr val="accent2">
                    <a:lumMod val="50000"/>
                  </a:schemeClr>
                </a:solidFill>
              </a:rPr>
              <a:t>inneheldt</a:t>
            </a:r>
            <a:r>
              <a:rPr lang="nb-NO" sz="2400" b="1" dirty="0">
                <a:solidFill>
                  <a:schemeClr val="accent2">
                    <a:lumMod val="50000"/>
                  </a:schemeClr>
                </a:solidFill>
              </a:rPr>
              <a:t> deler av inaktivert («ødelagt») virus, og kan </a:t>
            </a:r>
            <a:r>
              <a:rPr lang="nb-NO" sz="2400" b="1" u="sng" dirty="0" err="1">
                <a:solidFill>
                  <a:schemeClr val="accent2">
                    <a:lumMod val="50000"/>
                  </a:schemeClr>
                </a:solidFill>
              </a:rPr>
              <a:t>ikkje</a:t>
            </a:r>
            <a:r>
              <a:rPr lang="nb-NO" sz="2400" b="1" dirty="0">
                <a:solidFill>
                  <a:schemeClr val="accent2">
                    <a:lumMod val="50000"/>
                  </a:schemeClr>
                </a:solidFill>
              </a:rPr>
              <a:t> forårsake infeksjon eller influensasjukdom.</a:t>
            </a:r>
            <a:endParaRPr lang="nb-NO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Allergiske reaksjoner som elveblest er sjeldne. I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likheit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med andre vaksiner/medikament kan også vaksiner mot sesonginfluensa medføre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alvorlege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allergiske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reaksjonar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, i form av anafylaktisk sjokk. Forekomsten er på i overkant av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eitt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tilfelle per 1 million vaksinerte.</a:t>
            </a:r>
          </a:p>
          <a:p>
            <a:pPr eaLnBrk="1" fontAlgn="auto" hangingPunct="1">
              <a:buClr>
                <a:srgbClr val="99CB38"/>
              </a:buClr>
              <a:buFont typeface="Arial" panose="020B0604020202020204" pitchFamily="34" charset="0"/>
              <a:buChar char="•"/>
              <a:defRPr/>
            </a:pP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4151312" y="556351"/>
            <a:ext cx="6291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«</a:t>
            </a:r>
            <a:r>
              <a:rPr lang="nb-NO" sz="3600" b="1" spc="-50" dirty="0" err="1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Eg</a:t>
            </a:r>
            <a: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 er redd for bivirkninger»</a:t>
            </a:r>
            <a:b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</a:b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7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550" y="981076"/>
            <a:ext cx="7543800" cy="8731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</a:br>
            <a:br>
              <a:rPr lang="nb-NO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 rot="10800000" flipV="1">
            <a:off x="1398254" y="276999"/>
            <a:ext cx="9638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3600" b="1" spc="-50" dirty="0">
                <a:solidFill>
                  <a:srgbClr val="63A537">
                    <a:lumMod val="75000"/>
                  </a:srgbClr>
                </a:solidFill>
                <a:latin typeface="Calibri Light" panose="020F0302020204030204"/>
                <a:ea typeface="+mj-ea"/>
                <a:cs typeface="Calibri" panose="020F0502020204030204" pitchFamily="34" charset="0"/>
              </a:rPr>
              <a:t>       </a:t>
            </a:r>
          </a:p>
          <a:p>
            <a:pPr>
              <a:defRPr/>
            </a:pPr>
            <a:endParaRPr lang="nb-NO" sz="3600" b="1" spc="-50" dirty="0">
              <a:solidFill>
                <a:srgbClr val="63A537">
                  <a:lumMod val="75000"/>
                </a:srgbClr>
              </a:solidFill>
              <a:latin typeface="Calibri Light" panose="020F0302020204030204"/>
              <a:ea typeface="+mj-ea"/>
              <a:cs typeface="Calibri" panose="020F0502020204030204" pitchFamily="34" charset="0"/>
            </a:endParaRPr>
          </a:p>
          <a:p>
            <a:pPr>
              <a:defRPr/>
            </a:pPr>
            <a:r>
              <a:rPr lang="nb-NO" sz="3600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      </a:t>
            </a:r>
            <a:r>
              <a:rPr lang="nb-NO" sz="3600" b="1" spc="-50" dirty="0" err="1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Kvifor</a:t>
            </a:r>
            <a: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 må </a:t>
            </a:r>
            <a:r>
              <a:rPr lang="nb-NO" sz="3600" b="1" spc="-50" dirty="0" err="1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eg</a:t>
            </a:r>
            <a: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  <a:t> vaksinerast kvart år?</a:t>
            </a:r>
            <a:br>
              <a:rPr lang="nb-NO" sz="3600" b="1" spc="-50" dirty="0">
                <a:solidFill>
                  <a:schemeClr val="accent3">
                    <a:lumMod val="50000"/>
                  </a:schemeClr>
                </a:solidFill>
                <a:ea typeface="+mj-ea"/>
                <a:cs typeface="Calibri" panose="020F0502020204030204" pitchFamily="34" charset="0"/>
              </a:rPr>
            </a:br>
            <a:endParaRPr lang="nb-NO" sz="3600" b="1" spc="-50" dirty="0">
              <a:solidFill>
                <a:schemeClr val="accent3">
                  <a:lumMod val="50000"/>
                </a:schemeClr>
              </a:solidFill>
              <a:ea typeface="+mj-ea"/>
              <a:cs typeface="Calibri" panose="020F0502020204030204" pitchFamily="34" charset="0"/>
            </a:endParaRPr>
          </a:p>
          <a:p>
            <a:pPr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055814" y="1916114"/>
            <a:ext cx="8048625" cy="4135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nb-NO" sz="2400" dirty="0">
              <a:solidFill>
                <a:schemeClr val="accent3">
                  <a:lumMod val="50000"/>
                </a:schemeClr>
              </a:solidFill>
              <a:latin typeface="Calibri" panose="020F0502020204030204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Influensaviruset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forandrar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seg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frå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sesong til sesong, og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vaksina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er forskjellig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frå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år til år.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Beskyttelsen etter influensavaksinasjon varer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berre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i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eitt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til to år. 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Gjennomgått influensasjukdom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gjer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langvarig beskyttelse mot det virus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ein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har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vore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smitta av, men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ikkje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mot andre influensavirus. 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Verdens helseorganisasjon (WHO)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gjer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anbefalingar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for hvilke virus som skal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inkluderast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i </a:t>
            </a:r>
            <a:r>
              <a:rPr lang="nb-NO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vaksina</a:t>
            </a:r>
            <a:r>
              <a:rPr lang="nb-NO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kvart år.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903818-E2B2-1219-3BD7-3F8BCEE62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341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FDB3F2-DDCA-9E60-BC2F-7E4B2B90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AC2036-5E84-4EDD-F092-80B85C42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UVI:</a:t>
            </a:r>
          </a:p>
          <a:p>
            <a:pPr lvl="1"/>
            <a:r>
              <a:rPr lang="nb-NO" dirty="0"/>
              <a:t>Svært </a:t>
            </a:r>
            <a:r>
              <a:rPr lang="nb-NO" dirty="0" err="1"/>
              <a:t>vanleg</a:t>
            </a:r>
            <a:r>
              <a:rPr lang="nb-NO" dirty="0"/>
              <a:t> med </a:t>
            </a:r>
            <a:r>
              <a:rPr lang="nb-NO" dirty="0" err="1"/>
              <a:t>bakturi</a:t>
            </a:r>
            <a:endParaRPr lang="nb-NO" dirty="0"/>
          </a:p>
          <a:p>
            <a:pPr lvl="1"/>
            <a:r>
              <a:rPr lang="nb-NO" dirty="0"/>
              <a:t>Kun </a:t>
            </a:r>
            <a:r>
              <a:rPr lang="nb-NO" dirty="0" err="1"/>
              <a:t>stix</a:t>
            </a:r>
            <a:r>
              <a:rPr lang="nb-NO" dirty="0"/>
              <a:t> og dyrkning ved mistanke om infeksjon</a:t>
            </a:r>
          </a:p>
          <a:p>
            <a:pPr lvl="1"/>
            <a:r>
              <a:rPr lang="nb-NO" dirty="0"/>
              <a:t>Bruk Borsyre i transportmedium</a:t>
            </a:r>
          </a:p>
          <a:p>
            <a:pPr lvl="1"/>
            <a:r>
              <a:rPr lang="nb-NO" dirty="0"/>
              <a:t>E. </a:t>
            </a:r>
            <a:r>
              <a:rPr lang="nb-NO" dirty="0" err="1"/>
              <a:t>coli</a:t>
            </a:r>
            <a:r>
              <a:rPr lang="nb-NO" dirty="0"/>
              <a:t> er den </a:t>
            </a:r>
            <a:r>
              <a:rPr lang="nb-NO" dirty="0" err="1"/>
              <a:t>vanlegste</a:t>
            </a:r>
            <a:r>
              <a:rPr lang="nb-NO" dirty="0"/>
              <a:t> mikroben og er nesten alltid følsom for </a:t>
            </a:r>
            <a:r>
              <a:rPr lang="nb-NO" dirty="0" err="1"/>
              <a:t>Selexid</a:t>
            </a:r>
            <a:endParaRPr lang="nb-NO" dirty="0"/>
          </a:p>
          <a:p>
            <a:pPr lvl="1"/>
            <a:r>
              <a:rPr lang="nb-NO" dirty="0"/>
              <a:t>Bytt kateter </a:t>
            </a:r>
            <a:r>
              <a:rPr lang="nb-NO" dirty="0" err="1"/>
              <a:t>ifbm</a:t>
            </a:r>
            <a:r>
              <a:rPr lang="nb-NO" dirty="0"/>
              <a:t> med oppstart av AB dersom &gt;14 </a:t>
            </a:r>
            <a:r>
              <a:rPr lang="nb-NO" dirty="0" err="1"/>
              <a:t>dagar</a:t>
            </a:r>
            <a:r>
              <a:rPr lang="nb-NO" dirty="0"/>
              <a:t> </a:t>
            </a:r>
            <a:r>
              <a:rPr lang="nb-NO" dirty="0" err="1"/>
              <a:t>sidan</a:t>
            </a:r>
            <a:r>
              <a:rPr lang="nb-NO" dirty="0"/>
              <a:t> sist</a:t>
            </a:r>
          </a:p>
          <a:p>
            <a:pPr lvl="1"/>
            <a:r>
              <a:rPr lang="nb-NO" dirty="0" err="1"/>
              <a:t>Ikkje</a:t>
            </a:r>
            <a:r>
              <a:rPr lang="nb-NO" dirty="0"/>
              <a:t> blæreskyll</a:t>
            </a:r>
          </a:p>
          <a:p>
            <a:r>
              <a:rPr lang="nb-NO" dirty="0"/>
              <a:t>MRSA</a:t>
            </a:r>
          </a:p>
          <a:p>
            <a:pPr lvl="1"/>
            <a:r>
              <a:rPr lang="nb-NO" dirty="0"/>
              <a:t>Det kjem nye retningslinjer for resistente mikrobar</a:t>
            </a:r>
          </a:p>
          <a:p>
            <a:pPr lvl="1"/>
            <a:r>
              <a:rPr lang="nb-NO" dirty="0"/>
              <a:t>Det vert fortsatt screening og smittesporing</a:t>
            </a:r>
          </a:p>
          <a:p>
            <a:pPr lvl="1"/>
            <a:r>
              <a:rPr lang="nb-NO" dirty="0"/>
              <a:t>Dersom tilsette vert smitta: Tilby sanering. Dersom sanering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lukkast</a:t>
            </a:r>
            <a:r>
              <a:rPr lang="nb-NO" dirty="0"/>
              <a:t>, kan </a:t>
            </a:r>
            <a:r>
              <a:rPr lang="nb-NO" dirty="0" err="1"/>
              <a:t>ein</a:t>
            </a:r>
            <a:r>
              <a:rPr lang="nb-NO" dirty="0"/>
              <a:t> stort sett arbeidsrestriksjonen </a:t>
            </a:r>
            <a:r>
              <a:rPr lang="nb-NO" dirty="0" err="1"/>
              <a:t>opphevast</a:t>
            </a:r>
            <a:endParaRPr lang="nb-NO" dirty="0"/>
          </a:p>
          <a:p>
            <a:r>
              <a:rPr lang="nb-NO" dirty="0"/>
              <a:t>Influensa</a:t>
            </a:r>
          </a:p>
          <a:p>
            <a:pPr lvl="1"/>
            <a:r>
              <a:rPr lang="nb-NO" dirty="0"/>
              <a:t>Det er lurt å </a:t>
            </a:r>
            <a:r>
              <a:rPr lang="nb-NO" dirty="0" err="1"/>
              <a:t>vaksinera</a:t>
            </a:r>
            <a:r>
              <a:rPr lang="nb-NO" dirty="0"/>
              <a:t> helsepersonell og eldre/</a:t>
            </a:r>
            <a:r>
              <a:rPr lang="nb-NO" dirty="0" err="1"/>
              <a:t>skrøpelege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Influensavaksina</a:t>
            </a:r>
            <a:r>
              <a:rPr lang="nb-NO" dirty="0"/>
              <a:t> er </a:t>
            </a:r>
            <a:r>
              <a:rPr lang="nb-NO" dirty="0" err="1"/>
              <a:t>ikkje</a:t>
            </a:r>
            <a:r>
              <a:rPr lang="nb-NO" dirty="0"/>
              <a:t> fullgod men </a:t>
            </a:r>
            <a:r>
              <a:rPr lang="nb-NO" dirty="0" err="1"/>
              <a:t>førar</a:t>
            </a:r>
            <a:r>
              <a:rPr lang="nb-NO" dirty="0"/>
              <a:t> ofte til </a:t>
            </a:r>
            <a:r>
              <a:rPr lang="nb-NO" dirty="0" err="1"/>
              <a:t>mildare</a:t>
            </a:r>
            <a:r>
              <a:rPr lang="nb-NO"/>
              <a:t> forløp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9901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BF8E90-AEB9-CCE0-1A74-2E7C27E6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713313"/>
            <a:ext cx="10083800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9600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37888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62DA4C-9A08-0563-B623-8EFA2BF0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U-stix?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F6F03D-4425-19AA-B861-6F9535BE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b-NO" sz="1700" b="1" dirty="0"/>
              <a:t>Ved typiske symptom på UVI</a:t>
            </a:r>
          </a:p>
          <a:p>
            <a:r>
              <a:rPr lang="nb-NO" sz="1700" dirty="0"/>
              <a:t>Uspesifikke symptom, </a:t>
            </a:r>
            <a:r>
              <a:rPr lang="nb-NO" sz="1700" dirty="0" err="1"/>
              <a:t>illeluktande</a:t>
            </a:r>
            <a:r>
              <a:rPr lang="nb-NO" sz="1700" dirty="0"/>
              <a:t> urin - </a:t>
            </a:r>
            <a:r>
              <a:rPr lang="nb-NO" sz="1700" dirty="0" err="1"/>
              <a:t>ikkje</a:t>
            </a:r>
            <a:r>
              <a:rPr lang="nb-NO" sz="1700" dirty="0"/>
              <a:t> indikasjon</a:t>
            </a:r>
          </a:p>
          <a:p>
            <a:r>
              <a:rPr lang="nb-NO" sz="1700" dirty="0" err="1"/>
              <a:t>Ikkje</a:t>
            </a:r>
            <a:r>
              <a:rPr lang="nb-NO" sz="1700" dirty="0"/>
              <a:t> hos </a:t>
            </a:r>
            <a:r>
              <a:rPr lang="nb-NO" sz="1700" dirty="0" err="1"/>
              <a:t>pasientar</a:t>
            </a:r>
            <a:r>
              <a:rPr lang="nb-NO" sz="1700" dirty="0"/>
              <a:t> med urinkateter </a:t>
            </a:r>
          </a:p>
          <a:p>
            <a:pPr lvl="1"/>
            <a:r>
              <a:rPr lang="nb-NO" sz="1700" dirty="0"/>
              <a:t>Man bør </a:t>
            </a:r>
            <a:r>
              <a:rPr lang="nb-NO" sz="1700" dirty="0" err="1"/>
              <a:t>vere</a:t>
            </a:r>
            <a:r>
              <a:rPr lang="nb-NO" sz="1700" dirty="0"/>
              <a:t> forsiktig med å tilegne </a:t>
            </a:r>
            <a:r>
              <a:rPr lang="nb-NO" sz="1700" dirty="0" err="1"/>
              <a:t>evt</a:t>
            </a:r>
            <a:r>
              <a:rPr lang="nb-NO" sz="1700" dirty="0"/>
              <a:t> bakterier for </a:t>
            </a:r>
            <a:r>
              <a:rPr lang="nb-NO" sz="1700" dirty="0" err="1"/>
              <a:t>mykje</a:t>
            </a:r>
            <a:r>
              <a:rPr lang="nb-NO" sz="1700" dirty="0"/>
              <a:t> vekt</a:t>
            </a:r>
          </a:p>
          <a:p>
            <a:pPr lvl="1"/>
            <a:r>
              <a:rPr lang="nb-NO" sz="1700" dirty="0"/>
              <a:t>&gt;50% av eldre har </a:t>
            </a:r>
            <a:r>
              <a:rPr lang="nb-NO" sz="1700" dirty="0" err="1"/>
              <a:t>bakturi</a:t>
            </a:r>
            <a:endParaRPr lang="nb-NO" sz="1700" dirty="0"/>
          </a:p>
          <a:p>
            <a:pPr lvl="1"/>
            <a:r>
              <a:rPr lang="nb-NO" sz="1700" dirty="0"/>
              <a:t>Nesten alle med urinkateter har ABU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700" b="0" i="0" u="none" strike="noStrike" dirty="0" err="1">
                <a:effectLst/>
                <a:latin typeface="Calibri" panose="020F0502020204030204" pitchFamily="34" charset="0"/>
              </a:rPr>
              <a:t>Leukocytturi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er </a:t>
            </a:r>
            <a:r>
              <a:rPr lang="nb-NO" sz="1700" b="0" i="0" u="none" strike="noStrike" dirty="0" err="1">
                <a:effectLst/>
                <a:latin typeface="Calibri" panose="020F0502020204030204" pitchFamily="34" charset="0"/>
              </a:rPr>
              <a:t>ikkje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= infeksjon: vil nesten alltid finne </a:t>
            </a:r>
            <a:r>
              <a:rPr lang="nb-NO" sz="1700" b="0" i="0" u="none" strike="noStrike" dirty="0" err="1">
                <a:effectLst/>
                <a:latin typeface="Calibri" panose="020F0502020204030204" pitchFamily="34" charset="0"/>
              </a:rPr>
              <a:t>bakteriar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i urin hos </a:t>
            </a:r>
            <a:r>
              <a:rPr lang="nb-NO" sz="1700" b="0" i="0" u="none" strike="noStrike" dirty="0" err="1">
                <a:effectLst/>
                <a:latin typeface="Calibri" panose="020F0502020204030204" pitchFamily="34" charset="0"/>
              </a:rPr>
              <a:t>sj.h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pas</a:t>
            </a:r>
            <a:r>
              <a:rPr lang="en-US" sz="1700" b="0" i="0" dirty="0">
                <a:effectLst/>
                <a:latin typeface="Calibri" panose="020F0502020204030204" pitchFamily="34" charset="0"/>
              </a:rPr>
              <a:t>​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Positiv </a:t>
            </a:r>
            <a:r>
              <a:rPr lang="nb-NO" sz="1700" b="0" i="0" u="none" strike="noStrike" dirty="0" err="1">
                <a:effectLst/>
                <a:latin typeface="Calibri" panose="020F0502020204030204" pitchFamily="34" charset="0"/>
              </a:rPr>
              <a:t>nitrittest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nb-NO" sz="1700" dirty="0">
                <a:latin typeface="Calibri" panose="020F0502020204030204" pitchFamily="34" charset="0"/>
              </a:rPr>
              <a:t>=</a:t>
            </a:r>
            <a:r>
              <a:rPr lang="nb-NO" sz="1700" b="0" i="0" u="none" strike="noStrike" dirty="0">
                <a:effectLst/>
                <a:latin typeface="Calibri" panose="020F0502020204030204" pitchFamily="34" charset="0"/>
              </a:rPr>
              <a:t> gramnegative staver, men er lite sensitiv og krev </a:t>
            </a:r>
            <a:r>
              <a:rPr lang="nb-NO" sz="1700" b="1" i="0" u="none" strike="noStrike" dirty="0">
                <a:effectLst/>
                <a:latin typeface="Calibri" panose="020F0502020204030204" pitchFamily="34" charset="0"/>
              </a:rPr>
              <a:t>4 t </a:t>
            </a:r>
            <a:r>
              <a:rPr lang="nb-NO" sz="1700" b="1" i="0" u="none" strike="noStrike" dirty="0" err="1">
                <a:effectLst/>
                <a:latin typeface="Calibri" panose="020F0502020204030204" pitchFamily="34" charset="0"/>
              </a:rPr>
              <a:t>sidan</a:t>
            </a:r>
            <a:r>
              <a:rPr lang="nb-NO" sz="1700" b="1" i="0" u="none" strike="noStrike" dirty="0">
                <a:effectLst/>
                <a:latin typeface="Calibri" panose="020F0502020204030204" pitchFamily="34" charset="0"/>
              </a:rPr>
              <a:t> sist vannlating </a:t>
            </a:r>
            <a:endParaRPr lang="en-US" sz="1700" b="0" i="0" dirty="0">
              <a:effectLst/>
              <a:latin typeface="Arial" panose="020B0604020202020204" pitchFamily="34" charset="0"/>
            </a:endParaRPr>
          </a:p>
          <a:p>
            <a:endParaRPr lang="nb-NO" sz="17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7607F2-D6FC-D000-0B0F-0A4D611D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715CD57-E987-35C4-A374-4245A0606609}"/>
              </a:ext>
            </a:extLst>
          </p:cNvPr>
          <p:cNvSpPr txBox="1"/>
          <p:nvPr/>
        </p:nvSpPr>
        <p:spPr>
          <a:xfrm>
            <a:off x="4110606" y="5679347"/>
            <a:ext cx="36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Biletet</a:t>
            </a:r>
            <a:r>
              <a:rPr lang="nb-NO" sz="1800" dirty="0"/>
              <a:t> er laga </a:t>
            </a:r>
            <a:r>
              <a:rPr lang="nb-NO" sz="1800" dirty="0" err="1"/>
              <a:t>vha</a:t>
            </a:r>
            <a:r>
              <a:rPr lang="nb-NO" sz="1800" dirty="0"/>
              <a:t> KI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301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7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6EEE0E-A1BC-EB78-3875-241192D0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/>
              <a:t>Dyrkning</a:t>
            </a:r>
            <a:endParaRPr lang="nb-NO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0D0101-3DF4-B9C4-FCC9-9E1DD51A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560" y="511293"/>
            <a:ext cx="402262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C72D1F-3A69-0CD8-13FD-116FBA7F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564640"/>
            <a:ext cx="5458838" cy="5120640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Bør stå i blæra minst 2-3 t</a:t>
            </a:r>
            <a:endParaRPr lang="nb-NO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Midtstrøms 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Anbefalt vaskeprøve ved redusert intimhygiene(bleiebruk)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Prøvetaking via bekken</a:t>
            </a:r>
            <a:r>
              <a:rPr lang="en-US" sz="1600" b="0" i="0" dirty="0"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Bør bruke </a:t>
            </a:r>
            <a:r>
              <a:rPr lang="nb-NO" sz="1600" b="0" i="0" u="none" strike="noStrike" dirty="0" err="1">
                <a:effectLst/>
                <a:latin typeface="Calibri" panose="020F0502020204030204" pitchFamily="34" charset="0"/>
              </a:rPr>
              <a:t>eingongskateter</a:t>
            </a:r>
            <a:r>
              <a:rPr lang="nb-NO" sz="1600" b="0" i="0" u="none" strike="noStrike" dirty="0">
                <a:effectLst/>
                <a:latin typeface="Calibri" panose="020F0502020204030204" pitchFamily="34" charset="0"/>
              </a:rPr>
              <a:t> - etikk??</a:t>
            </a:r>
            <a:endParaRPr lang="nb-NO" sz="1600" b="0" i="0" dirty="0">
              <a:effectLst/>
              <a:latin typeface="Roboto" panose="02000000000000000000" pitchFamily="2" charset="0"/>
            </a:endParaRPr>
          </a:p>
          <a:p>
            <a:r>
              <a:rPr lang="nb-NO" sz="1600" dirty="0"/>
              <a:t>Kun ved symptomer på UVI </a:t>
            </a:r>
          </a:p>
          <a:p>
            <a:pPr lvl="1"/>
            <a:r>
              <a:rPr lang="nb-NO" sz="1400" dirty="0"/>
              <a:t>Og før antibiotika</a:t>
            </a:r>
          </a:p>
          <a:p>
            <a:r>
              <a:rPr lang="nb-NO" sz="1600" dirty="0"/>
              <a:t>Forvirring /uro alene er vanligvis </a:t>
            </a:r>
            <a:r>
              <a:rPr lang="nb-NO" sz="1600" dirty="0" err="1"/>
              <a:t>ikkje</a:t>
            </a:r>
            <a:r>
              <a:rPr lang="nb-NO" sz="1600" dirty="0"/>
              <a:t> indikasjon for dyrkning siden ABU er hyppig forekommende og differensialdiagnosene er mange</a:t>
            </a:r>
          </a:p>
          <a:p>
            <a:pPr lvl="1"/>
            <a:r>
              <a:rPr lang="nb-NO" sz="1400" dirty="0"/>
              <a:t>Forsiktig med å </a:t>
            </a:r>
            <a:r>
              <a:rPr lang="nb-NO" sz="1400" dirty="0" err="1"/>
              <a:t>tileigne</a:t>
            </a:r>
            <a:r>
              <a:rPr lang="nb-NO" sz="1400" dirty="0"/>
              <a:t> </a:t>
            </a:r>
            <a:r>
              <a:rPr lang="nb-NO" sz="1400" dirty="0" err="1"/>
              <a:t>evt</a:t>
            </a:r>
            <a:r>
              <a:rPr lang="nb-NO" sz="1400" dirty="0"/>
              <a:t> </a:t>
            </a:r>
            <a:r>
              <a:rPr lang="nb-NO" sz="1400" dirty="0" err="1"/>
              <a:t>bakteriar</a:t>
            </a:r>
            <a:r>
              <a:rPr lang="nb-NO" sz="1400" dirty="0"/>
              <a:t> for </a:t>
            </a:r>
            <a:r>
              <a:rPr lang="nb-NO" sz="1400" dirty="0" err="1"/>
              <a:t>mykje</a:t>
            </a:r>
            <a:r>
              <a:rPr lang="nb-NO" sz="1400" dirty="0"/>
              <a:t> vekt</a:t>
            </a:r>
          </a:p>
          <a:p>
            <a:pPr lvl="1"/>
            <a:r>
              <a:rPr lang="nb-NO" sz="1400" dirty="0"/>
              <a:t>&gt;50% av eldre har </a:t>
            </a:r>
            <a:r>
              <a:rPr lang="nb-NO" sz="1400" dirty="0" err="1"/>
              <a:t>bakturi</a:t>
            </a:r>
            <a:endParaRPr lang="nb-NO" sz="1400" dirty="0"/>
          </a:p>
          <a:p>
            <a:pPr lvl="1"/>
            <a:r>
              <a:rPr lang="nb-NO" sz="1400" dirty="0"/>
              <a:t>Nesten alle med urinkateter har ABU</a:t>
            </a:r>
          </a:p>
        </p:txBody>
      </p:sp>
    </p:spTree>
    <p:extLst>
      <p:ext uri="{BB962C8B-B14F-4D97-AF65-F5344CB8AC3E}">
        <p14:creationId xmlns:p14="http://schemas.microsoft.com/office/powerpoint/2010/main" val="32240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C02535-AE39-1F76-3415-5B9A83B1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Permanent kateter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4B1B43-A4E5-F7E4-1528-FEAAD78C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Prøve fra permanent kateter må tas korrekt og </a:t>
            </a:r>
            <a:r>
              <a:rPr lang="nb-NO" sz="2200" b="1" i="0" dirty="0" err="1">
                <a:effectLst/>
              </a:rPr>
              <a:t>berre</a:t>
            </a:r>
            <a:r>
              <a:rPr lang="nb-NO" sz="2200" b="0" i="0" dirty="0">
                <a:effectLst/>
              </a:rPr>
              <a:t> på god indikasjon. </a:t>
            </a:r>
          </a:p>
          <a:p>
            <a:pPr lvl="1"/>
            <a:r>
              <a:rPr lang="nb-NO" sz="2200" dirty="0"/>
              <a:t>Dersom &gt;</a:t>
            </a:r>
            <a:r>
              <a:rPr lang="nb-NO" sz="2200" b="0" i="0" dirty="0">
                <a:effectLst/>
              </a:rPr>
              <a:t>14 </a:t>
            </a:r>
            <a:r>
              <a:rPr lang="nb-NO" sz="2200" b="0" i="0" dirty="0" err="1">
                <a:effectLst/>
              </a:rPr>
              <a:t>dagar</a:t>
            </a:r>
            <a:r>
              <a:rPr lang="nb-NO" sz="2200" b="0" i="0" dirty="0">
                <a:effectLst/>
              </a:rPr>
              <a:t> </a:t>
            </a:r>
            <a:r>
              <a:rPr lang="nb-NO" sz="2200" b="0" i="0" dirty="0" err="1">
                <a:effectLst/>
              </a:rPr>
              <a:t>sidan</a:t>
            </a:r>
            <a:r>
              <a:rPr lang="nb-NO" sz="2200" b="0" i="0" dirty="0">
                <a:effectLst/>
              </a:rPr>
              <a:t> bytte, bør det skiftes før prøvetaking (dersom </a:t>
            </a:r>
            <a:r>
              <a:rPr lang="nb-NO" sz="2200" b="0" i="0" dirty="0" err="1">
                <a:effectLst/>
              </a:rPr>
              <a:t>mogleg</a:t>
            </a:r>
            <a:r>
              <a:rPr lang="nb-NO" sz="2200" b="0" i="0" dirty="0">
                <a:effectLst/>
              </a:rPr>
              <a:t>). </a:t>
            </a:r>
          </a:p>
          <a:p>
            <a:pPr lvl="1"/>
            <a:r>
              <a:rPr lang="nb-NO" sz="2200" dirty="0" err="1"/>
              <a:t>Ein</a:t>
            </a:r>
            <a:r>
              <a:rPr lang="nb-NO" sz="2200" dirty="0"/>
              <a:t> kan</a:t>
            </a:r>
            <a:r>
              <a:rPr lang="nb-NO" sz="2200" b="0" i="0" dirty="0">
                <a:effectLst/>
              </a:rPr>
              <a:t> også ta prøve fra proksimale del av kateter etter det har </a:t>
            </a:r>
            <a:r>
              <a:rPr lang="nb-NO" sz="2200" b="0" i="0" dirty="0" err="1">
                <a:effectLst/>
              </a:rPr>
              <a:t>vore</a:t>
            </a:r>
            <a:r>
              <a:rPr lang="nb-NO" sz="2200" b="0" i="0" dirty="0">
                <a:effectLst/>
              </a:rPr>
              <a:t> stengt av i 1-2 timer</a:t>
            </a:r>
            <a:endParaRPr lang="nb-NO" sz="2200" dirty="0"/>
          </a:p>
          <a:p>
            <a:pPr lvl="1" fontAlgn="base"/>
            <a:r>
              <a:rPr lang="nb-NO" sz="2200" b="0" i="0" u="none" strike="noStrike" dirty="0">
                <a:effectLst/>
              </a:rPr>
              <a:t>Prøve </a:t>
            </a:r>
            <a:r>
              <a:rPr lang="nb-NO" sz="2200" b="0" i="0" u="none" strike="noStrike" dirty="0" err="1">
                <a:effectLst/>
              </a:rPr>
              <a:t>frå</a:t>
            </a:r>
            <a:r>
              <a:rPr lang="nb-NO" sz="2200" b="0" i="0" u="none" strike="noStrike" dirty="0">
                <a:effectLst/>
              </a:rPr>
              <a:t> kateterpose – ingen hensikt</a:t>
            </a:r>
            <a:r>
              <a:rPr lang="en-US" sz="2200" b="0" i="0" dirty="0">
                <a:effectLst/>
              </a:rPr>
              <a:t>​</a:t>
            </a:r>
          </a:p>
          <a:p>
            <a:pPr lvl="1" fontAlgn="base"/>
            <a:r>
              <a:rPr lang="nb-NO" sz="2200" b="0" i="0" u="none" strike="noStrike" dirty="0">
                <a:effectLst/>
              </a:rPr>
              <a:t>Dyrking av </a:t>
            </a:r>
            <a:r>
              <a:rPr lang="nb-NO" sz="2200" b="0" i="0" u="none" strike="noStrike" dirty="0" err="1">
                <a:effectLst/>
              </a:rPr>
              <a:t>katerspiss</a:t>
            </a:r>
            <a:r>
              <a:rPr lang="nb-NO" sz="2200" b="0" i="0" u="none" strike="noStrike" dirty="0">
                <a:effectLst/>
              </a:rPr>
              <a:t> – </a:t>
            </a:r>
            <a:r>
              <a:rPr lang="nb-NO" sz="2200" b="0" i="0" u="none" strike="noStrike" dirty="0" err="1">
                <a:effectLst/>
              </a:rPr>
              <a:t>ikkje</a:t>
            </a:r>
            <a:r>
              <a:rPr lang="nb-NO" sz="2200" b="0" i="0" u="none" strike="noStrike" dirty="0">
                <a:effectLst/>
              </a:rPr>
              <a:t> tilrådd</a:t>
            </a:r>
            <a:r>
              <a:rPr lang="en-US" sz="2200" b="0" i="0" dirty="0">
                <a:effectLst/>
              </a:rPr>
              <a:t>​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5E2F28-8F0C-7E30-82B2-53E68FE5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40EE69A-1B4D-2B1D-C09F-CD6C83DBB78F}"/>
              </a:ext>
            </a:extLst>
          </p:cNvPr>
          <p:cNvSpPr txBox="1"/>
          <p:nvPr/>
        </p:nvSpPr>
        <p:spPr>
          <a:xfrm>
            <a:off x="4295163" y="5654180"/>
            <a:ext cx="318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/>
              <a:t>Biletet</a:t>
            </a:r>
            <a:r>
              <a:rPr lang="nb-NO" sz="1800" dirty="0"/>
              <a:t> er laga </a:t>
            </a:r>
            <a:r>
              <a:rPr lang="nb-NO" sz="1800" dirty="0" err="1"/>
              <a:t>vha</a:t>
            </a:r>
            <a:r>
              <a:rPr lang="nb-NO" sz="1800" dirty="0"/>
              <a:t> KI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515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BAB4037-0FBD-CBE0-B480-FA001A1B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4600" dirty="0"/>
              <a:t>Kliniske </a:t>
            </a:r>
            <a:r>
              <a:rPr lang="nb-NO" sz="4600" dirty="0" err="1"/>
              <a:t>opplysningar</a:t>
            </a:r>
            <a:endParaRPr lang="nb-NO" sz="4600" dirty="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24AA29-9802-47F2-7D70-5B5234DE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b-NO" sz="2200" dirty="0"/>
              <a:t>Viktig!</a:t>
            </a:r>
          </a:p>
          <a:p>
            <a:r>
              <a:rPr lang="nb-NO" sz="2200" dirty="0"/>
              <a:t>Betydning for korleis lab. handterer prøva</a:t>
            </a:r>
          </a:p>
          <a:p>
            <a:r>
              <a:rPr lang="nb-NO" sz="2200" dirty="0"/>
              <a:t>Merk prøva: kateter, midtstråle og kliniske opplysninger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6C9CB8-597D-E55D-14ED-6CA06155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11180"/>
            <a:ext cx="6903720" cy="44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BA214-0066-35FC-A50C-DC6EC3C8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Transportmedium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EB5860-1BBA-023B-C6DA-259765BB8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Urinprøve </a:t>
            </a:r>
            <a:r>
              <a:rPr lang="nb-NO" dirty="0" err="1"/>
              <a:t>utan</a:t>
            </a:r>
            <a:r>
              <a:rPr lang="nb-NO" dirty="0"/>
              <a:t> tilsetning</a:t>
            </a:r>
          </a:p>
          <a:p>
            <a:pPr lvl="1"/>
            <a:r>
              <a:rPr lang="nb-NO" dirty="0" err="1"/>
              <a:t>Haldbarheit</a:t>
            </a:r>
            <a:r>
              <a:rPr lang="nb-NO" dirty="0"/>
              <a:t> er inntil 2 </a:t>
            </a:r>
            <a:r>
              <a:rPr lang="nb-NO" dirty="0" err="1"/>
              <a:t>timar</a:t>
            </a:r>
            <a:r>
              <a:rPr lang="nb-NO" dirty="0"/>
              <a:t> i romtemperatur eller 1 døgn i kjøleskap</a:t>
            </a:r>
          </a:p>
          <a:p>
            <a:r>
              <a:rPr lang="nb-NO" dirty="0"/>
              <a:t>Urinprøveglass med borsyre</a:t>
            </a:r>
          </a:p>
          <a:p>
            <a:pPr lvl="1"/>
            <a:r>
              <a:rPr lang="nb-NO" dirty="0"/>
              <a:t>eigner seg best dersom prøva </a:t>
            </a:r>
            <a:r>
              <a:rPr lang="nb-NO" dirty="0" err="1"/>
              <a:t>ikkje</a:t>
            </a:r>
            <a:r>
              <a:rPr lang="nb-NO" dirty="0"/>
              <a:t> kjem raskt til laboratoriet, og har </a:t>
            </a:r>
            <a:r>
              <a:rPr lang="nb-NO" err="1"/>
              <a:t>vanlegvis</a:t>
            </a:r>
            <a:r>
              <a:rPr lang="nb-NO"/>
              <a:t> haldbarheit </a:t>
            </a:r>
            <a:r>
              <a:rPr lang="nb-NO" dirty="0"/>
              <a:t>på 2 døgn i romtemperatur</a:t>
            </a:r>
          </a:p>
          <a:p>
            <a:r>
              <a:rPr lang="nb-NO" dirty="0"/>
              <a:t>Dyppekultur</a:t>
            </a:r>
          </a:p>
          <a:p>
            <a:pPr lvl="1"/>
            <a:r>
              <a:rPr lang="nb-NO" dirty="0"/>
              <a:t>Det meste av </a:t>
            </a:r>
            <a:r>
              <a:rPr lang="nb-NO" dirty="0" err="1"/>
              <a:t>agarflaten</a:t>
            </a:r>
            <a:r>
              <a:rPr lang="nb-NO" dirty="0"/>
              <a:t> (3/4) skal dyppes i urin. Rekvirenten bør informeres om at dyppekultur er et mindre sensitivt transportmedium enn uringlass og er derfor ikke lenger anbefalt, unntatt i spesielle tilfeller som ved påvisning av ABU.</a:t>
            </a:r>
          </a:p>
        </p:txBody>
      </p:sp>
    </p:spTree>
    <p:extLst>
      <p:ext uri="{BB962C8B-B14F-4D97-AF65-F5344CB8AC3E}">
        <p14:creationId xmlns:p14="http://schemas.microsoft.com/office/powerpoint/2010/main" val="415713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7595E9-C729-795A-88CE-581CFA75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4743F9-D61B-5DDF-CC86-E86BD817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Antibiotika?</a:t>
            </a:r>
          </a:p>
          <a:p>
            <a:pPr lvl="1"/>
            <a:r>
              <a:rPr lang="nb-NO" dirty="0"/>
              <a:t>Kliniske symptomer</a:t>
            </a:r>
          </a:p>
          <a:p>
            <a:pPr lvl="1"/>
            <a:r>
              <a:rPr lang="nb-NO" dirty="0"/>
              <a:t>Ikke på bakgrunn av positiv u-</a:t>
            </a:r>
            <a:r>
              <a:rPr lang="nb-NO" dirty="0" err="1"/>
              <a:t>stix</a:t>
            </a:r>
            <a:r>
              <a:rPr lang="nb-NO" dirty="0"/>
              <a:t> alene</a:t>
            </a:r>
          </a:p>
          <a:p>
            <a:pPr lvl="1"/>
            <a:r>
              <a:rPr lang="nb-NO" dirty="0"/>
              <a:t>3 dager hos sykehjemspasienter</a:t>
            </a:r>
          </a:p>
          <a:p>
            <a:r>
              <a:rPr lang="nb-NO" dirty="0" err="1"/>
              <a:t>Tranbærjuice</a:t>
            </a:r>
            <a:r>
              <a:rPr lang="nb-NO" dirty="0"/>
              <a:t> og C-vitaminer</a:t>
            </a:r>
          </a:p>
          <a:p>
            <a:pPr lvl="1"/>
            <a:r>
              <a:rPr lang="nb-NO" dirty="0"/>
              <a:t>Tranebær: Mangler dokumentasjon</a:t>
            </a:r>
          </a:p>
          <a:p>
            <a:pPr lvl="1"/>
            <a:r>
              <a:rPr lang="nb-NO" dirty="0"/>
              <a:t>C-vitamin: Høye doser (5-6g) for surgjøring. Minimal effekt men økt risiko for nyrestein og diare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6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1799</Words>
  <Application>Microsoft Office PowerPoint</Application>
  <PresentationFormat>Widescreen</PresentationFormat>
  <Paragraphs>254</Paragraphs>
  <Slides>33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Cambria</vt:lpstr>
      <vt:lpstr>Roboto</vt:lpstr>
      <vt:lpstr>Office-tema</vt:lpstr>
      <vt:lpstr>Litt av kvart</vt:lpstr>
      <vt:lpstr>UVI</vt:lpstr>
      <vt:lpstr>Prøvetaking</vt:lpstr>
      <vt:lpstr>U-stix?</vt:lpstr>
      <vt:lpstr>Dyrkning</vt:lpstr>
      <vt:lpstr>Permanent kateter</vt:lpstr>
      <vt:lpstr>Kliniske opplysningar</vt:lpstr>
      <vt:lpstr>Transportmedium</vt:lpstr>
      <vt:lpstr>Behandling</vt:lpstr>
      <vt:lpstr>Bytte kateter ved UVI? Hva sier litteraturen?</vt:lpstr>
      <vt:lpstr>Kva med blæreskylling?</vt:lpstr>
      <vt:lpstr>MRSA – screening, sporing og arbeidsrestriksjonar</vt:lpstr>
      <vt:lpstr>Endelig revisjon av MRSA-veiledaren, eller???</vt:lpstr>
      <vt:lpstr>Mens vi ventar - screening</vt:lpstr>
      <vt:lpstr>Smittesporing</vt:lpstr>
      <vt:lpstr>MRSA-positive tilsette  - Kva gjer ein</vt:lpstr>
      <vt:lpstr>MRSA, VRE, ESBL</vt:lpstr>
      <vt:lpstr>Influensa</vt:lpstr>
      <vt:lpstr>Spanskesjuka</vt:lpstr>
      <vt:lpstr>Influensa i Norge</vt:lpstr>
      <vt:lpstr>Typer Influensa</vt:lpstr>
      <vt:lpstr>Influensa – Forskjellige typer</vt:lpstr>
      <vt:lpstr>Smittemåte</vt:lpstr>
      <vt:lpstr> «Jeg får aldri influensa»             </vt:lpstr>
      <vt:lpstr>Forløp og komplikasjoner</vt:lpstr>
      <vt:lpstr>Forebygging</vt:lpstr>
      <vt:lpstr>Forebygging - Vaksine</vt:lpstr>
      <vt:lpstr>«Eg har aldri blitt så sjuk som den gong eg tok vaksina»</vt:lpstr>
      <vt:lpstr>«Det er sunt å få influensa»</vt:lpstr>
      <vt:lpstr>             </vt:lpstr>
      <vt:lpstr>  </vt:lpstr>
      <vt:lpstr>Oppsummering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 av kvart</dc:title>
  <dc:creator>Hansen, Bent-Are</dc:creator>
  <cp:lastModifiedBy>Hansen, Bent-Are</cp:lastModifiedBy>
  <cp:revision>2</cp:revision>
  <dcterms:created xsi:type="dcterms:W3CDTF">2024-11-16T16:11:55Z</dcterms:created>
  <dcterms:modified xsi:type="dcterms:W3CDTF">2024-12-09T22:26:27Z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2024-11-16T17:04:49Z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b1cc8156-9b67-4b7b-aa03-e0a1a4d248c4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Følsomhet Intern (gul)</vt:lpwstr>
  </property>
</Properties>
</file>