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89F993-D289-787C-485D-BF35C70A1681}" v="116" dt="2024-11-26T13:47:56.369"/>
    <p1510:client id="{5762024B-5345-1ADA-D601-1A3656C935E5}" v="90" dt="2024-11-26T12:58:01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2114F-1F69-448E-9F7A-F9FFD232EE1B}" type="datetimeFigureOut">
              <a:t>27.11.2024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9949C-D428-4087-BD87-340F1F6DFB5F}" type="slidenum"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985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Om KAD </a:t>
            </a:r>
            <a:r>
              <a:rPr lang="en-US" err="1">
                <a:cs typeface="Calibri"/>
              </a:rPr>
              <a:t>skal</a:t>
            </a:r>
            <a:r>
              <a:rPr lang="en-US">
                <a:cs typeface="Calibri"/>
              </a:rPr>
              <a:t> det </a:t>
            </a:r>
            <a:r>
              <a:rPr lang="en-US" err="1">
                <a:cs typeface="Calibri"/>
              </a:rPr>
              <a:t>vere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legeordinasjon</a:t>
            </a:r>
            <a:r>
              <a:rPr lang="en-US">
                <a:cs typeface="Calibri"/>
              </a:rPr>
              <a:t> Merke </a:t>
            </a:r>
            <a:r>
              <a:rPr lang="en-US" err="1">
                <a:cs typeface="Calibri"/>
              </a:rPr>
              <a:t>kva</a:t>
            </a:r>
            <a:r>
              <a:rPr lang="en-US">
                <a:cs typeface="Calibri"/>
              </a:rPr>
              <a:t> str </a:t>
            </a:r>
            <a:r>
              <a:rPr lang="en-US" err="1">
                <a:cs typeface="Calibri"/>
              </a:rPr>
              <a:t>kateter</a:t>
            </a:r>
            <a:r>
              <a:rPr lang="en-US">
                <a:cs typeface="Calibri"/>
              </a:rPr>
              <a:t> CH, kor </a:t>
            </a:r>
            <a:r>
              <a:rPr lang="en-US" err="1">
                <a:cs typeface="Calibri"/>
              </a:rPr>
              <a:t>mykje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ballongen</a:t>
            </a:r>
            <a:r>
              <a:rPr lang="en-US">
                <a:cs typeface="Calibri"/>
              </a:rPr>
              <a:t>, kor </a:t>
            </a:r>
            <a:r>
              <a:rPr lang="en-US" err="1">
                <a:cs typeface="Calibri"/>
              </a:rPr>
              <a:t>lenge</a:t>
            </a:r>
            <a:r>
              <a:rPr lang="en-US">
                <a:cs typeface="Calibri"/>
              </a:rPr>
              <a:t> KAD </a:t>
            </a:r>
            <a:r>
              <a:rPr lang="en-US" err="1">
                <a:cs typeface="Calibri"/>
              </a:rPr>
              <a:t>skal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stå</a:t>
            </a:r>
            <a:r>
              <a:rPr lang="en-US">
                <a:cs typeface="Calibri"/>
              </a:rPr>
              <a:t>.  </a:t>
            </a:r>
            <a:r>
              <a:rPr lang="en-US" err="1">
                <a:cs typeface="Calibri"/>
              </a:rPr>
              <a:t>Kvifor</a:t>
            </a:r>
            <a:r>
              <a:rPr lang="en-US">
                <a:cs typeface="Calibri"/>
              </a:rPr>
              <a:t> KAD </a:t>
            </a:r>
            <a:r>
              <a:rPr lang="en-US" err="1">
                <a:cs typeface="Calibri"/>
              </a:rPr>
              <a:t>blei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lagt</a:t>
            </a:r>
            <a:r>
              <a:rPr lang="en-US">
                <a:cs typeface="Calibri"/>
              </a:rPr>
              <a:t> inn. </a:t>
            </a:r>
            <a:r>
              <a:rPr lang="en-US" err="1">
                <a:cs typeface="Calibri"/>
              </a:rPr>
              <a:t>Dokumenterast</a:t>
            </a:r>
            <a:r>
              <a:rPr lang="en-US">
                <a:cs typeface="Calibri"/>
              </a:rPr>
              <a:t> I journal. </a:t>
            </a:r>
          </a:p>
          <a:p>
            <a:r>
              <a:rPr lang="en-US">
                <a:cs typeface="Calibri"/>
              </a:rPr>
              <a:t>Kan </a:t>
            </a:r>
            <a:r>
              <a:rPr lang="en-US" err="1">
                <a:cs typeface="Calibri"/>
              </a:rPr>
              <a:t>vere</a:t>
            </a:r>
            <a:r>
              <a:rPr lang="en-US">
                <a:cs typeface="Calibri"/>
              </a:rPr>
              <a:t> mange </a:t>
            </a:r>
            <a:r>
              <a:rPr lang="en-US" err="1">
                <a:cs typeface="Calibri"/>
              </a:rPr>
              <a:t>forskjellige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målinger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same </a:t>
            </a:r>
            <a:r>
              <a:rPr lang="en-US" err="1">
                <a:cs typeface="Calibri"/>
              </a:rPr>
              <a:t>blære</a:t>
            </a:r>
            <a:r>
              <a:rPr lang="en-US">
                <a:cs typeface="Calibri"/>
              </a:rPr>
              <a:t> om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ikkje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måler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riktig</a:t>
            </a:r>
            <a:r>
              <a:rPr lang="en-US">
                <a:cs typeface="Calibri"/>
              </a:rPr>
              <a:t>. SÅ OBS </a:t>
            </a:r>
            <a:r>
              <a:rPr lang="en-US" err="1">
                <a:cs typeface="Calibri"/>
              </a:rPr>
              <a:t>dette</a:t>
            </a:r>
            <a:r>
              <a:rPr lang="en-US">
                <a:cs typeface="Calibri"/>
              </a:rPr>
              <a:t>. </a:t>
            </a:r>
          </a:p>
          <a:p>
            <a:r>
              <a:rPr lang="en-US" err="1">
                <a:cs typeface="Calibri"/>
              </a:rPr>
              <a:t>Paragraf</a:t>
            </a:r>
            <a:r>
              <a:rPr lang="en-US">
                <a:cs typeface="Calibri"/>
              </a:rPr>
              <a:t> 5.1 </a:t>
            </a:r>
            <a:r>
              <a:rPr lang="en-US" err="1">
                <a:cs typeface="Calibri"/>
              </a:rPr>
              <a:t>ikkje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spesifisere</a:t>
            </a:r>
          </a:p>
          <a:p>
            <a:r>
              <a:rPr lang="en-US" err="1">
                <a:cs typeface="Calibri"/>
              </a:rPr>
              <a:t>Stresslekkasje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kontra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urgeinkontinens</a:t>
            </a:r>
            <a:r>
              <a:rPr lang="en-US">
                <a:cs typeface="Calibri"/>
              </a:rPr>
              <a:t>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9949C-D428-4087-BD87-340F1F6DFB5F}" type="slidenum"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154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Posen </a:t>
            </a:r>
            <a:r>
              <a:rPr lang="en-US" err="1">
                <a:cs typeface="Calibri"/>
              </a:rPr>
              <a:t>skal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ikkje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vere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låret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eller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leggen</a:t>
            </a:r>
            <a:r>
              <a:rPr lang="en-US">
                <a:cs typeface="Calibri"/>
              </a:rPr>
              <a:t> om </a:t>
            </a:r>
            <a:r>
              <a:rPr lang="en-US" err="1">
                <a:cs typeface="Calibri"/>
              </a:rPr>
              <a:t>natta</a:t>
            </a:r>
            <a:r>
              <a:rPr lang="en-US">
                <a:cs typeface="Calibri"/>
              </a:rPr>
              <a:t>. Heller </a:t>
            </a:r>
            <a:r>
              <a:rPr lang="en-US" err="1">
                <a:cs typeface="Calibri"/>
              </a:rPr>
              <a:t>serie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koble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frå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liten</a:t>
            </a:r>
            <a:r>
              <a:rPr lang="en-US">
                <a:cs typeface="Calibri"/>
              </a:rPr>
              <a:t> pose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stor</a:t>
            </a:r>
            <a:r>
              <a:rPr lang="en-US">
                <a:cs typeface="Calibri"/>
              </a:rPr>
              <a:t> pose. Og </a:t>
            </a:r>
            <a:r>
              <a:rPr lang="en-US" err="1">
                <a:cs typeface="Calibri"/>
              </a:rPr>
              <a:t>då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lenger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ned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enn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blæra</a:t>
            </a:r>
            <a:r>
              <a:rPr lang="en-US">
                <a:cs typeface="Calibri"/>
              </a:rPr>
              <a:t> for å </a:t>
            </a:r>
            <a:r>
              <a:rPr lang="en-US" err="1">
                <a:cs typeface="Calibri"/>
              </a:rPr>
              <a:t>forhindre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tilbake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strøm</a:t>
            </a:r>
            <a:r>
              <a:rPr lang="en-US">
                <a:cs typeface="Calibri"/>
              </a:rPr>
              <a:t>. </a:t>
            </a:r>
            <a:r>
              <a:rPr lang="en-US" err="1">
                <a:cs typeface="Calibri"/>
              </a:rPr>
              <a:t>Ikkje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nok</a:t>
            </a:r>
            <a:r>
              <a:rPr lang="en-US">
                <a:cs typeface="Calibri"/>
              </a:rPr>
              <a:t> å la den </a:t>
            </a:r>
            <a:r>
              <a:rPr lang="en-US" err="1">
                <a:cs typeface="Calibri"/>
              </a:rPr>
              <a:t>ligge</a:t>
            </a:r>
            <a:r>
              <a:rPr lang="en-US">
                <a:cs typeface="Calibri"/>
              </a:rPr>
              <a:t> I </a:t>
            </a:r>
            <a:r>
              <a:rPr lang="en-US" err="1">
                <a:cs typeface="Calibri"/>
              </a:rPr>
              <a:t>senga</a:t>
            </a:r>
            <a:r>
              <a:rPr lang="en-US">
                <a:cs typeface="Calibri"/>
              </a:rPr>
              <a:t>. </a:t>
            </a:r>
          </a:p>
          <a:p>
            <a:r>
              <a:rPr lang="en-US" err="1">
                <a:cs typeface="Calibri"/>
              </a:rPr>
              <a:t>Unngå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knekk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slangen</a:t>
            </a:r>
            <a:r>
              <a:rPr lang="en-US">
                <a:cs typeface="Calibri"/>
              </a:rPr>
              <a:t>. </a:t>
            </a:r>
            <a:r>
              <a:rPr lang="en-US" err="1">
                <a:cs typeface="Calibri"/>
              </a:rPr>
              <a:t>Skylle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kateteret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ved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grums</a:t>
            </a:r>
            <a:r>
              <a:rPr lang="en-US">
                <a:cs typeface="Calibri"/>
              </a:rPr>
              <a:t>. Bruk NACL </a:t>
            </a:r>
            <a:r>
              <a:rPr lang="en-US" err="1">
                <a:cs typeface="Calibri"/>
              </a:rPr>
              <a:t>eller</a:t>
            </a:r>
            <a:r>
              <a:rPr lang="en-US">
                <a:cs typeface="Calibri"/>
              </a:rPr>
              <a:t> Suby G </a:t>
            </a:r>
            <a:r>
              <a:rPr lang="en-US" err="1">
                <a:cs typeface="Calibri"/>
              </a:rPr>
              <a:t>Urotainer</a:t>
            </a:r>
            <a:r>
              <a:rPr lang="en-US">
                <a:cs typeface="Calibri"/>
              </a:rPr>
              <a:t> 3,23%  Maks 2 </a:t>
            </a:r>
            <a:r>
              <a:rPr lang="en-US" err="1">
                <a:cs typeface="Calibri"/>
              </a:rPr>
              <a:t>gonger</a:t>
            </a:r>
            <a:r>
              <a:rPr lang="en-US">
                <a:cs typeface="Calibri"/>
              </a:rPr>
              <a:t> pr </a:t>
            </a:r>
            <a:r>
              <a:rPr lang="en-US" err="1">
                <a:cs typeface="Calibri"/>
              </a:rPr>
              <a:t>dag</a:t>
            </a:r>
            <a:r>
              <a:rPr lang="en-US">
                <a:cs typeface="Calibri"/>
              </a:rPr>
              <a:t>. Aller </a:t>
            </a:r>
            <a:r>
              <a:rPr lang="en-US" err="1">
                <a:cs typeface="Calibri"/>
              </a:rPr>
              <a:t>helst</a:t>
            </a:r>
            <a:r>
              <a:rPr lang="en-US">
                <a:cs typeface="Calibri"/>
              </a:rPr>
              <a:t> med </a:t>
            </a:r>
            <a:r>
              <a:rPr lang="en-US" err="1">
                <a:cs typeface="Calibri"/>
              </a:rPr>
              <a:t>sprøyte</a:t>
            </a:r>
            <a:r>
              <a:rPr lang="en-US">
                <a:cs typeface="Calibri"/>
              </a:rPr>
              <a:t>. OBS </a:t>
            </a:r>
            <a:r>
              <a:rPr lang="en-US" err="1">
                <a:cs typeface="Calibri"/>
              </a:rPr>
              <a:t>kateteret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kan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suge</a:t>
            </a:r>
            <a:r>
              <a:rPr lang="en-US">
                <a:cs typeface="Calibri"/>
              </a:rPr>
              <a:t> seg fast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blæreveggen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ved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aspirering</a:t>
            </a:r>
            <a:r>
              <a:rPr lang="en-US">
                <a:cs typeface="Calibri"/>
              </a:rPr>
              <a:t>. </a:t>
            </a:r>
          </a:p>
          <a:p>
            <a:r>
              <a:rPr lang="en-US">
                <a:cs typeface="Calibri"/>
              </a:rPr>
              <a:t>OBS </a:t>
            </a:r>
            <a:r>
              <a:rPr lang="en-US" err="1">
                <a:cs typeface="Calibri"/>
              </a:rPr>
              <a:t>belegget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forhuda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og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mellom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lapeor</a:t>
            </a:r>
            <a:r>
              <a:rPr lang="en-US">
                <a:cs typeface="Calibri"/>
              </a:rPr>
              <a:t>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9949C-D428-4087-BD87-340F1F6DFB5F}" type="slidenum"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2778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cs typeface="Calibri"/>
              </a:rPr>
              <a:t>Helst </a:t>
            </a:r>
            <a:r>
              <a:rPr lang="nb-NO" err="1">
                <a:cs typeface="Calibri"/>
              </a:rPr>
              <a:t>berre</a:t>
            </a:r>
            <a:r>
              <a:rPr lang="nb-NO">
                <a:cs typeface="Calibri"/>
              </a:rPr>
              <a:t> USTIX om der er </a:t>
            </a:r>
            <a:r>
              <a:rPr lang="nb-NO" err="1">
                <a:cs typeface="Calibri"/>
              </a:rPr>
              <a:t>symtom</a:t>
            </a:r>
            <a:r>
              <a:rPr lang="nb-NO">
                <a:cs typeface="Calibri"/>
              </a:rPr>
              <a:t> hos pas på UVI. Jo lenger KAD har låge i blæra jo større risiko for UVI. Bør ha en plan for behandling ellers ingen vits. Symptom som svie, inkontinens, smerter i rygg, flanke, </a:t>
            </a:r>
            <a:r>
              <a:rPr lang="nb-NO" err="1">
                <a:cs typeface="Calibri"/>
              </a:rPr>
              <a:t>symfyse</a:t>
            </a:r>
            <a:r>
              <a:rPr lang="nb-NO">
                <a:cs typeface="Calibri"/>
              </a:rPr>
              <a:t>, blod, forvirring, falltendens, feber, </a:t>
            </a:r>
          </a:p>
          <a:p>
            <a:r>
              <a:rPr lang="en-US">
                <a:cs typeface="Calibri"/>
              </a:rPr>
              <a:t>99 % </a:t>
            </a:r>
            <a:r>
              <a:rPr lang="en-US" err="1">
                <a:cs typeface="Calibri"/>
              </a:rPr>
              <a:t>sjangse</a:t>
            </a:r>
            <a:r>
              <a:rPr lang="en-US">
                <a:cs typeface="Calibri"/>
              </a:rPr>
              <a:t> for </a:t>
            </a:r>
            <a:r>
              <a:rPr lang="en-US" err="1">
                <a:cs typeface="Calibri"/>
              </a:rPr>
              <a:t>utslag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Ustix</a:t>
            </a:r>
            <a:r>
              <a:rPr lang="en-US">
                <a:cs typeface="Calibri"/>
              </a:rPr>
              <a:t> LUKT </a:t>
            </a:r>
            <a:r>
              <a:rPr lang="en-US" err="1">
                <a:cs typeface="Calibri"/>
              </a:rPr>
              <a:t>ingen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grunn</a:t>
            </a:r>
            <a:r>
              <a:rPr lang="en-US">
                <a:cs typeface="Calibri"/>
              </a:rPr>
              <a:t>. </a:t>
            </a:r>
            <a:endParaRPr lang="en-US" err="1"/>
          </a:p>
          <a:p>
            <a:r>
              <a:rPr lang="en-US">
                <a:cs typeface="Calibri"/>
              </a:rPr>
              <a:t>Skifte KAD om det er forhold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det </a:t>
            </a:r>
            <a:r>
              <a:rPr lang="en-US" err="1">
                <a:cs typeface="Calibri"/>
              </a:rPr>
              <a:t>og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ikkje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vanskelig</a:t>
            </a:r>
            <a:r>
              <a:rPr lang="en-US">
                <a:cs typeface="Calibri"/>
              </a:rPr>
              <a:t> å </a:t>
            </a:r>
            <a:r>
              <a:rPr lang="en-US" err="1">
                <a:cs typeface="Calibri"/>
              </a:rPr>
              <a:t>få</a:t>
            </a:r>
            <a:r>
              <a:rPr lang="en-US">
                <a:cs typeface="Calibri"/>
              </a:rPr>
              <a:t> inn </a:t>
            </a:r>
            <a:r>
              <a:rPr lang="en-US" err="1">
                <a:cs typeface="Calibri"/>
              </a:rPr>
              <a:t>nytt</a:t>
            </a:r>
            <a:r>
              <a:rPr lang="en-US">
                <a:cs typeface="Calibri"/>
              </a:rPr>
              <a:t>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9949C-D428-4087-BD87-340F1F6DFB5F}" type="slidenum"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56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DA6ED0C0-4917-1257-9FF8-1EA5659A578F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biblioteket.no/innhold/lenker/retningslinjer-og-veiledere/infeksjon/forebygging-av-kateterassosierte-urinveisinfeksjoner" TargetMode="External"/><Relationship Id="rId2" Type="http://schemas.openxmlformats.org/officeDocument/2006/relationships/hyperlink" Target="https://www.fhi.no/sm/smittevern-i-helsetjenesten/handbok_forebygging_urinveisinfeksjoner/hvordan-forebygge/hvordan-forebygge-helsetjenesteasso/?term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elsedirektoratet.no/retningslinjer/antibiotika-i-primaerhelsetjenesten/urinveisinfeksjoner" TargetMode="External"/><Relationship Id="rId4" Type="http://schemas.openxmlformats.org/officeDocument/2006/relationships/hyperlink" Target="https://www.varnett.no/portal/procedure/88208/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Førebygge</a:t>
            </a:r>
            <a:r>
              <a:rPr lang="en-US"/>
              <a:t> UVI </a:t>
            </a:r>
            <a:br>
              <a:rPr lang="en-US"/>
            </a:br>
            <a:r>
              <a:rPr lang="en-US"/>
              <a:t>Kva </a:t>
            </a:r>
            <a:r>
              <a:rPr lang="en-US" err="1"/>
              <a:t>funker</a:t>
            </a:r>
            <a:r>
              <a:rPr lang="en-US"/>
              <a:t>?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Uroterapeutane</a:t>
            </a:r>
            <a:r>
              <a:rPr lang="en-US"/>
              <a:t> </a:t>
            </a:r>
            <a:endParaRPr lang="nb-NO"/>
          </a:p>
          <a:p>
            <a:r>
              <a:rPr lang="en-US"/>
              <a:t>Marianne Lien Hestad &amp;</a:t>
            </a:r>
          </a:p>
          <a:p>
            <a:r>
              <a:rPr lang="en-US"/>
              <a:t>Rigmor Johanne </a:t>
            </a:r>
            <a:r>
              <a:rPr lang="en-US" err="1"/>
              <a:t>Spjutøy</a:t>
            </a:r>
            <a:r>
              <a:rPr lang="en-US"/>
              <a:t> Kandal</a:t>
            </a:r>
            <a:endParaRPr lang="nb-NO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C314A6-C8EA-37C9-B006-CC3873283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9690270-1C61-3E35-4941-110271B62344}"/>
              </a:ext>
            </a:extLst>
          </p:cNvPr>
          <p:cNvSpPr txBox="1"/>
          <p:nvPr/>
        </p:nvSpPr>
        <p:spPr>
          <a:xfrm>
            <a:off x="4136020" y="3238982"/>
            <a:ext cx="274320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35373B"/>
              </a:solidFill>
              <a:latin typeface="inherit"/>
            </a:endParaRPr>
          </a:p>
          <a:p>
            <a:endParaRPr lang="en-US">
              <a:solidFill>
                <a:srgbClr val="0D547A"/>
              </a:solidFill>
              <a:latin typeface="Glyphicons Halflings"/>
            </a:endParaRPr>
          </a:p>
          <a:p>
            <a:endParaRPr lang="en-US">
              <a:solidFill>
                <a:srgbClr val="28292C"/>
              </a:solidFill>
              <a:latin typeface="Roboto"/>
              <a:ea typeface="Roboto"/>
              <a:cs typeface="Roboto"/>
            </a:endParaRPr>
          </a:p>
          <a:p>
            <a:endParaRPr lang="en-US">
              <a:solidFill>
                <a:srgbClr val="28292C"/>
              </a:solidFill>
              <a:latin typeface="Roboto"/>
              <a:ea typeface="Roboto"/>
              <a:cs typeface="Roboto"/>
            </a:endParaRPr>
          </a:p>
          <a:p>
            <a:endParaRPr lang="en-US">
              <a:solidFill>
                <a:srgbClr val="35373B"/>
              </a:solidFill>
              <a:latin typeface="Roboto"/>
              <a:ea typeface="Roboto"/>
              <a:cs typeface="Roboto"/>
            </a:endParaRPr>
          </a:p>
          <a:p>
            <a:r>
              <a:rPr lang="en-US">
                <a:solidFill>
                  <a:srgbClr val="35373B"/>
                </a:solidFill>
                <a:latin typeface="Roboto"/>
                <a:ea typeface="Roboto"/>
                <a:cs typeface="Roboto"/>
              </a:rPr>
              <a:t>U</a:t>
            </a:r>
            <a:endParaRPr lang="en-US" baseline="3000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>
              <a:solidFill>
                <a:srgbClr val="35373B"/>
              </a:solidFill>
              <a:latin typeface="Roboto"/>
              <a:ea typeface="Roboto"/>
              <a:cs typeface="Roboto"/>
            </a:endParaRPr>
          </a:p>
          <a:p>
            <a:endParaRPr lang="en-US">
              <a:solidFill>
                <a:srgbClr val="35373B"/>
              </a:solidFill>
              <a:latin typeface="Roboto"/>
              <a:ea typeface="Roboto"/>
              <a:cs typeface="Roboto"/>
            </a:endParaRPr>
          </a:p>
          <a:p>
            <a:endParaRPr lang="en-US">
              <a:solidFill>
                <a:srgbClr val="35373B"/>
              </a:solidFill>
              <a:latin typeface="Roboto"/>
              <a:ea typeface="Roboto"/>
              <a:cs typeface="Roboto"/>
            </a:endParaRPr>
          </a:p>
          <a:p>
            <a:endParaRPr lang="en-US">
              <a:solidFill>
                <a:srgbClr val="35373B"/>
              </a:solidFill>
              <a:latin typeface="Roboto"/>
              <a:ea typeface="Roboto"/>
              <a:cs typeface="Roboto"/>
            </a:endParaRPr>
          </a:p>
          <a:p>
            <a:endParaRPr lang="en-US">
              <a:solidFill>
                <a:srgbClr val="35373B"/>
              </a:solidFill>
              <a:latin typeface="Roboto"/>
              <a:ea typeface="Roboto"/>
              <a:cs typeface="Roboto"/>
            </a:endParaRPr>
          </a:p>
          <a:p>
            <a:r>
              <a:rPr lang="en-US" err="1">
                <a:solidFill>
                  <a:srgbClr val="F5F5F5"/>
                </a:solidFill>
                <a:latin typeface="Roboto"/>
                <a:ea typeface="Roboto"/>
                <a:cs typeface="Roboto"/>
              </a:rPr>
              <a:t>Litteraturreferanser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3F79BD-3D4C-49EB-15EF-EAA597C81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nb-NO" dirty="0"/>
              <a:t>Unngå permanent kateter (KAD)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nb-NO" dirty="0" err="1"/>
              <a:t>Scanne</a:t>
            </a:r>
            <a:r>
              <a:rPr lang="nb-NO" dirty="0"/>
              <a:t> pasienten for resturin på riktig måte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nb-NO" dirty="0"/>
              <a:t>RIK/SIK ved resturin 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nb-NO" dirty="0"/>
              <a:t>Bruke alternative metoder for oppsamling av urin i stedet for kateter ved inkontinens, </a:t>
            </a:r>
            <a:r>
              <a:rPr lang="nb-NO" dirty="0" err="1"/>
              <a:t>f.eks</a:t>
            </a:r>
            <a:r>
              <a:rPr lang="nb-NO" dirty="0"/>
              <a:t> inkontinensbind, </a:t>
            </a:r>
            <a:r>
              <a:rPr lang="nb-NO" dirty="0" err="1"/>
              <a:t>uridom</a:t>
            </a:r>
            <a:r>
              <a:rPr lang="nb-NO" dirty="0"/>
              <a:t>. (Merk her må </a:t>
            </a:r>
            <a:r>
              <a:rPr lang="nb-NO" dirty="0" err="1"/>
              <a:t>ein</a:t>
            </a:r>
            <a:r>
              <a:rPr lang="nb-NO" dirty="0"/>
              <a:t> </a:t>
            </a:r>
            <a:r>
              <a:rPr lang="nb-NO" dirty="0" err="1"/>
              <a:t>vere</a:t>
            </a:r>
            <a:r>
              <a:rPr lang="nb-NO" dirty="0"/>
              <a:t> sikker på at det </a:t>
            </a:r>
            <a:r>
              <a:rPr lang="nb-NO" dirty="0" err="1"/>
              <a:t>ikkje</a:t>
            </a:r>
            <a:r>
              <a:rPr lang="nb-NO" dirty="0"/>
              <a:t> er resturin) § 5.1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nb-NO" dirty="0"/>
              <a:t>Drikke godt 1500 –2000 ml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nb-NO" dirty="0"/>
              <a:t>Gode toalettvaner. "Miksjonsrunder". Sette på springen</a:t>
            </a:r>
          </a:p>
          <a:p>
            <a:pPr>
              <a:buFont typeface="Calibri" panose="020B0604020202020204" pitchFamily="34" charset="0"/>
              <a:buChar char="-"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652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456D89-0BFB-119A-0647-12B9425C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D7B110-5C30-EF50-DD78-19CF94A4F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Å forebygge UVI om KAD må brukes: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God basal smittevernrutine </a:t>
            </a:r>
            <a:r>
              <a:rPr lang="nb-NO" dirty="0" err="1"/>
              <a:t>frå</a:t>
            </a:r>
            <a:r>
              <a:rPr lang="nb-NO" dirty="0"/>
              <a:t> personalet. Hanskebruk.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 err="1"/>
              <a:t>Ikkje</a:t>
            </a:r>
            <a:r>
              <a:rPr lang="nb-NO" dirty="0"/>
              <a:t> koble </a:t>
            </a:r>
            <a:r>
              <a:rPr lang="nb-NO" dirty="0" err="1"/>
              <a:t>frå</a:t>
            </a:r>
            <a:r>
              <a:rPr lang="nb-NO" dirty="0"/>
              <a:t> kateteret og posen første to vekene då det er sterilt. Kan så skifte pose minst kvar veke.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Sikre at posen er under blærenivå (hevertprinsippet)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Seriekoble posen til </a:t>
            </a:r>
            <a:r>
              <a:rPr lang="nb-NO" dirty="0" err="1"/>
              <a:t>storpose</a:t>
            </a:r>
            <a:r>
              <a:rPr lang="nb-NO" dirty="0"/>
              <a:t>/</a:t>
            </a:r>
            <a:r>
              <a:rPr lang="nb-NO" dirty="0" err="1"/>
              <a:t>nattpose</a:t>
            </a:r>
            <a:r>
              <a:rPr lang="nb-NO" dirty="0"/>
              <a:t> om natta.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Holde KAD åpent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Daglig god </a:t>
            </a:r>
            <a:r>
              <a:rPr lang="nb-NO" dirty="0" err="1"/>
              <a:t>nedantilhygiene</a:t>
            </a:r>
            <a:r>
              <a:rPr lang="nb-NO" dirty="0"/>
              <a:t>.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Tenke på kor på kateteret det er </a:t>
            </a:r>
            <a:r>
              <a:rPr lang="nb-NO" dirty="0" err="1"/>
              <a:t>inngansportar</a:t>
            </a:r>
            <a:r>
              <a:rPr lang="nb-NO" dirty="0"/>
              <a:t> til bakterier. 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829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15E800-3D90-26E8-1F37-34888C5E9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9878C5A-44D7-AD75-C786-D9E3D0532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Skifte KAD som regel kvar 3. mnd., alt etter kva produsenten av kateteret seier.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Feste eller fiksere KAD i riktig posisjon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Best mulig væskeinntak for gjennomskyll av blæra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083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7C9DB8-595B-9816-FFE6-544CC749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37E513-9C4E-69E4-CE45-2A52DEDBA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Korleis ta urinprøve ved KAD </a:t>
            </a:r>
          </a:p>
          <a:p>
            <a:pPr lvl="1">
              <a:buFont typeface="Calibri" panose="020B0604020202020204" pitchFamily="34" charset="0"/>
              <a:buChar char="-"/>
            </a:pPr>
            <a:r>
              <a:rPr lang="nb-NO" dirty="0"/>
              <a:t>Stenge KAD i helst 2 timer</a:t>
            </a:r>
          </a:p>
          <a:p>
            <a:pPr lvl="1">
              <a:buFont typeface="Calibri" panose="020B0604020202020204" pitchFamily="34" charset="0"/>
              <a:buChar char="-"/>
            </a:pPr>
            <a:r>
              <a:rPr lang="nb-NO" dirty="0"/>
              <a:t>Vaske åpninga </a:t>
            </a:r>
            <a:r>
              <a:rPr lang="nb-NO" dirty="0" err="1"/>
              <a:t>ein</a:t>
            </a:r>
            <a:r>
              <a:rPr lang="nb-NO" dirty="0"/>
              <a:t> skal ta prøve fra med </a:t>
            </a:r>
            <a:r>
              <a:rPr lang="nb-NO" dirty="0" err="1"/>
              <a:t>Klorhexidin</a:t>
            </a:r>
            <a:r>
              <a:rPr lang="nb-NO" dirty="0"/>
              <a:t> 5 mg/ml eller sprit </a:t>
            </a:r>
            <a:r>
              <a:rPr lang="nb-NO" dirty="0" err="1"/>
              <a:t>svab</a:t>
            </a:r>
            <a:endParaRPr lang="nb-NO" dirty="0"/>
          </a:p>
          <a:p>
            <a:pPr lvl="1">
              <a:buFont typeface="Calibri" panose="020B0604020202020204" pitchFamily="34" charset="0"/>
              <a:buChar char="-"/>
            </a:pPr>
            <a:r>
              <a:rPr lang="nb-NO" dirty="0"/>
              <a:t>La den første urinen strømme ned i posen</a:t>
            </a:r>
          </a:p>
          <a:p>
            <a:pPr lvl="1">
              <a:buFont typeface="Calibri" panose="020B0604020202020204" pitchFamily="34" charset="0"/>
              <a:buChar char="-"/>
            </a:pPr>
            <a:r>
              <a:rPr lang="nb-NO" dirty="0"/>
              <a:t>Om det er membran på kateterposen tas </a:t>
            </a:r>
            <a:r>
              <a:rPr lang="nb-NO" dirty="0" err="1"/>
              <a:t>prøvden</a:t>
            </a:r>
            <a:r>
              <a:rPr lang="nb-NO" dirty="0"/>
              <a:t> derfra. Sprøytespiss på </a:t>
            </a:r>
            <a:r>
              <a:rPr lang="nb-NO" dirty="0" err="1"/>
              <a:t>bakt.us.glas</a:t>
            </a:r>
            <a:r>
              <a:rPr lang="nb-NO" dirty="0"/>
              <a:t> (</a:t>
            </a:r>
            <a:r>
              <a:rPr lang="nb-NO" dirty="0" err="1"/>
              <a:t>Urine</a:t>
            </a:r>
            <a:r>
              <a:rPr lang="nb-NO" dirty="0"/>
              <a:t> </a:t>
            </a:r>
            <a:r>
              <a:rPr lang="nb-NO" dirty="0" err="1"/>
              <a:t>Boric</a:t>
            </a:r>
            <a:r>
              <a:rPr lang="nb-NO" dirty="0"/>
              <a:t> Acid, Borsyre)</a:t>
            </a:r>
          </a:p>
          <a:p>
            <a:pPr lvl="1">
              <a:buFont typeface="Calibri" panose="020B0604020202020204" pitchFamily="34" charset="0"/>
              <a:buChar char="-"/>
            </a:pPr>
            <a:r>
              <a:rPr lang="nb-NO" dirty="0"/>
              <a:t>Lite VITS med </a:t>
            </a:r>
            <a:r>
              <a:rPr lang="nb-NO" dirty="0" err="1"/>
              <a:t>stix</a:t>
            </a:r>
            <a:r>
              <a:rPr lang="nb-NO" dirty="0"/>
              <a:t> av urin fra KAD</a:t>
            </a:r>
          </a:p>
          <a:p>
            <a:pPr lvl="1">
              <a:buFont typeface="Calibri" panose="020B0604020202020204" pitchFamily="34" charset="0"/>
              <a:buChar char="-"/>
            </a:pPr>
            <a:r>
              <a:rPr lang="nb-NO" dirty="0"/>
              <a:t>Hugs å merke "remissen" med at det er </a:t>
            </a:r>
            <a:r>
              <a:rPr lang="nb-NO" dirty="0" err="1"/>
              <a:t>frå</a:t>
            </a:r>
            <a:r>
              <a:rPr lang="nb-NO" dirty="0"/>
              <a:t> KAD</a:t>
            </a:r>
          </a:p>
          <a:p>
            <a:pPr lvl="1">
              <a:buFont typeface="Calibri" panose="020B0604020202020204" pitchFamily="34" charset="0"/>
              <a:buChar char="-"/>
            </a:pPr>
            <a:r>
              <a:rPr lang="nb-NO" dirty="0"/>
              <a:t>Vurdere å skifte KAD om det har stått lenger enn 2 veker</a:t>
            </a:r>
          </a:p>
          <a:p>
            <a:pPr lvl="1">
              <a:buFont typeface="Calibri" panose="020B0604020202020204" pitchFamily="34" charset="0"/>
              <a:buChar char="-"/>
            </a:pPr>
            <a:r>
              <a:rPr lang="nb-NO" dirty="0"/>
              <a:t>I alle fall helst skifte KAD etter 2-3 dagers påbegynt kur</a:t>
            </a:r>
          </a:p>
          <a:p>
            <a:pPr lvl="1">
              <a:buFont typeface="Calibri" panose="020B0604020202020204" pitchFamily="34" charset="0"/>
              <a:buChar char="-"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8180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2F1219-D006-F5BC-5719-4B1CDCF56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63C90B-330F-93CE-6F59-478576520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Korleis forebygge UVI ved RIK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RIK ofte nok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Sikre at kateteret kommer langt nok inn i blæra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Intim hygiene daglig. Dusj framfor vask om mulig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 Handvask før og etter RIK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Sikre at kateteret er fuktig nok. Unngå friksjon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 err="1"/>
              <a:t>Gjere</a:t>
            </a:r>
            <a:r>
              <a:rPr lang="nb-NO" dirty="0"/>
              <a:t> prosedyren enkel nok til at det blir utført RIK og oppnå tom blære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/>
              <a:t>Drikke godt, 1500 ml til 2000 ml </a:t>
            </a:r>
          </a:p>
        </p:txBody>
      </p:sp>
    </p:spTree>
    <p:extLst>
      <p:ext uri="{BB962C8B-B14F-4D97-AF65-F5344CB8AC3E}">
        <p14:creationId xmlns:p14="http://schemas.microsoft.com/office/powerpoint/2010/main" val="197098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7CEB23-28D4-C6EE-C22D-9B1BE55EE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0FA3AA-4CB0-2A29-98E9-51CA09DA9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HIPREX ???? men </a:t>
            </a:r>
            <a:r>
              <a:rPr lang="nb-NO" dirty="0" err="1"/>
              <a:t>ikkje</a:t>
            </a:r>
            <a:r>
              <a:rPr lang="nb-NO" dirty="0"/>
              <a:t> ved KAD</a:t>
            </a:r>
          </a:p>
          <a:p>
            <a:r>
              <a:rPr lang="nb-NO" dirty="0"/>
              <a:t>Lokal østrogen til kvinner i meno pause med hyppig UVI</a:t>
            </a:r>
          </a:p>
          <a:p>
            <a:r>
              <a:rPr lang="nb-NO" dirty="0"/>
              <a:t> Tranebær???</a:t>
            </a:r>
          </a:p>
        </p:txBody>
      </p:sp>
    </p:spTree>
    <p:extLst>
      <p:ext uri="{BB962C8B-B14F-4D97-AF65-F5344CB8AC3E}">
        <p14:creationId xmlns:p14="http://schemas.microsoft.com/office/powerpoint/2010/main" val="368860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72246F-D80B-8E41-5929-96D50E28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F80710-EBD9-7713-BEDC-C5CD62EF8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Kilde: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/>
              <a:t>Hvordan forebygge helsetjenesteassosierte urinveisinfeksjoner</a:t>
            </a:r>
          </a:p>
          <a:p>
            <a:pPr marL="0" indent="0">
              <a:buNone/>
            </a:pPr>
            <a:r>
              <a:rPr lang="nb-NO">
                <a:ea typeface="+mn-lt"/>
                <a:cs typeface="+mn-lt"/>
                <a:hlinkClick r:id="rId2"/>
              </a:rPr>
              <a:t> Hvordan forebygge helsetjenesteassosierte urinveisinfeksjoner? -  FHI</a:t>
            </a:r>
            <a:endParaRPr lang="nb-NO"/>
          </a:p>
          <a:p>
            <a:pPr lvl="1">
              <a:buFont typeface="Courier New" panose="020B0604020202020204" pitchFamily="34" charset="0"/>
              <a:buChar char="o"/>
            </a:pPr>
            <a:r>
              <a:rPr lang="nb-NO"/>
              <a:t>Forebygging av kateterassosierte urinveisinfeksjoner </a:t>
            </a:r>
            <a:r>
              <a:rPr lang="nb-NO">
                <a:ea typeface="+mn-lt"/>
                <a:cs typeface="+mn-lt"/>
                <a:hlinkClick r:id="rId3"/>
              </a:rPr>
              <a:t>Forebygging av kateterassosierte urinveisinfeksjoner (FHI) - Helsebiblioteket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/>
              <a:t>VAR prosedyre </a:t>
            </a:r>
            <a:r>
              <a:rPr lang="nb-NO">
                <a:ea typeface="+mn-lt"/>
                <a:cs typeface="+mn-lt"/>
                <a:hlinkClick r:id="rId4"/>
              </a:rPr>
              <a:t>VAR Healthcare - Portal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/>
              <a:t>Urinveisinfeksjoner – Helsedirektoratet. </a:t>
            </a:r>
            <a:r>
              <a:rPr lang="nb-NO">
                <a:ea typeface="+mn-lt"/>
                <a:cs typeface="+mn-lt"/>
                <a:hlinkClick r:id="rId5"/>
              </a:rPr>
              <a:t>Urinveisinfeksjoner - Helsedirektoratet</a:t>
            </a:r>
          </a:p>
        </p:txBody>
      </p:sp>
    </p:spTree>
    <p:extLst>
      <p:ext uri="{BB962C8B-B14F-4D97-AF65-F5344CB8AC3E}">
        <p14:creationId xmlns:p14="http://schemas.microsoft.com/office/powerpoint/2010/main" val="221623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Breiskjerm</PresentationFormat>
  <Paragraphs>72</Paragraphs>
  <Slides>8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8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Courier New</vt:lpstr>
      <vt:lpstr>Glyphicons Halflings</vt:lpstr>
      <vt:lpstr>inherit</vt:lpstr>
      <vt:lpstr>Roboto</vt:lpstr>
      <vt:lpstr>Times New Roman</vt:lpstr>
      <vt:lpstr>Office-tema</vt:lpstr>
      <vt:lpstr>Førebygge UVI  Kva funker?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Førebygge UVI  Kva funker? </dc:title>
  <dc:creator/>
  <cp:lastModifiedBy>Aarnes, Laila</cp:lastModifiedBy>
  <cp:revision>77</cp:revision>
  <dcterms:created xsi:type="dcterms:W3CDTF">2024-11-12T10:28:22Z</dcterms:created>
  <dcterms:modified xsi:type="dcterms:W3CDTF">2024-11-27T09:41:21Z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3ffc1c-ef00-4620-9c2f-7d9c1597774b_Enabled">
    <vt:lpwstr>true</vt:lpwstr>
  </property>
  <property fmtid="{D5CDD505-2E9C-101B-9397-08002B2CF9AE}" pid="3" name="MSIP_Label_0c3ffc1c-ef00-4620-9c2f-7d9c1597774b_SetDate">
    <vt:lpwstr>2024-11-26T12:52:25Z</vt:lpwstr>
  </property>
  <property fmtid="{D5CDD505-2E9C-101B-9397-08002B2CF9AE}" pid="4" name="MSIP_Label_0c3ffc1c-ef00-4620-9c2f-7d9c1597774b_Method">
    <vt:lpwstr>Standard</vt:lpwstr>
  </property>
  <property fmtid="{D5CDD505-2E9C-101B-9397-08002B2CF9AE}" pid="5" name="MSIP_Label_0c3ffc1c-ef00-4620-9c2f-7d9c1597774b_Name">
    <vt:lpwstr>Intern</vt:lpwstr>
  </property>
  <property fmtid="{D5CDD505-2E9C-101B-9397-08002B2CF9AE}" pid="6" name="MSIP_Label_0c3ffc1c-ef00-4620-9c2f-7d9c1597774b_SiteId">
    <vt:lpwstr>bdcbe535-f3cf-49f5-8a6a-fb6d98dc7837</vt:lpwstr>
  </property>
  <property fmtid="{D5CDD505-2E9C-101B-9397-08002B2CF9AE}" pid="7" name="MSIP_Label_0c3ffc1c-ef00-4620-9c2f-7d9c1597774b_ActionId">
    <vt:lpwstr>62d99c94-9b09-4fcd-9b49-9c81d4473fc0</vt:lpwstr>
  </property>
  <property fmtid="{D5CDD505-2E9C-101B-9397-08002B2CF9AE}" pid="8" name="MSIP_Label_0c3ffc1c-ef00-4620-9c2f-7d9c1597774b_ContentBits">
    <vt:lpwstr>2</vt:lpwstr>
  </property>
  <property fmtid="{D5CDD505-2E9C-101B-9397-08002B2CF9AE}" pid="9" name="ClassificationContentMarkingFooterLocations">
    <vt:lpwstr>Office-tema:8</vt:lpwstr>
  </property>
  <property fmtid="{D5CDD505-2E9C-101B-9397-08002B2CF9AE}" pid="10" name="ClassificationContentMarkingFooterText">
    <vt:lpwstr>Følsomhet Intern (gul)</vt:lpwstr>
  </property>
</Properties>
</file>