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4" r:id="rId12"/>
    <p:sldId id="265" r:id="rId13"/>
    <p:sldId id="269" r:id="rId14"/>
    <p:sldId id="270" r:id="rId15"/>
    <p:sldId id="271" r:id="rId16"/>
    <p:sldId id="266" r:id="rId17"/>
    <p:sldId id="274" r:id="rId18"/>
    <p:sldId id="268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102A55-D52D-4B80-8E22-8E44451054E3}" v="8" dt="2024-12-09T22:23:0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en, Bent-Are" userId="65aea839-fc3d-48b7-bdc6-51f019c3803f" providerId="ADAL" clId="{94102A55-D52D-4B80-8E22-8E44451054E3}"/>
    <pc:docChg chg="custSel delSld modSld sldOrd">
      <pc:chgData name="Hansen, Bent-Are" userId="65aea839-fc3d-48b7-bdc6-51f019c3803f" providerId="ADAL" clId="{94102A55-D52D-4B80-8E22-8E44451054E3}" dt="2024-12-09T22:23:11.043" v="72" actId="20577"/>
      <pc:docMkLst>
        <pc:docMk/>
      </pc:docMkLst>
      <pc:sldChg chg="addSp modSp mod">
        <pc:chgData name="Hansen, Bent-Are" userId="65aea839-fc3d-48b7-bdc6-51f019c3803f" providerId="ADAL" clId="{94102A55-D52D-4B80-8E22-8E44451054E3}" dt="2024-12-09T22:19:55.063" v="31" actId="255"/>
        <pc:sldMkLst>
          <pc:docMk/>
          <pc:sldMk cId="3963645169" sldId="259"/>
        </pc:sldMkLst>
        <pc:spChg chg="add mod">
          <ac:chgData name="Hansen, Bent-Are" userId="65aea839-fc3d-48b7-bdc6-51f019c3803f" providerId="ADAL" clId="{94102A55-D52D-4B80-8E22-8E44451054E3}" dt="2024-12-09T22:19:55.063" v="31" actId="255"/>
          <ac:spMkLst>
            <pc:docMk/>
            <pc:sldMk cId="3963645169" sldId="259"/>
            <ac:spMk id="4" creationId="{D6BB6CC7-6681-B1C8-6C59-70484C8EE281}"/>
          </ac:spMkLst>
        </pc:spChg>
      </pc:sldChg>
      <pc:sldChg chg="delSp">
        <pc:chgData name="Hansen, Bent-Are" userId="65aea839-fc3d-48b7-bdc6-51f019c3803f" providerId="ADAL" clId="{94102A55-D52D-4B80-8E22-8E44451054E3}" dt="2024-12-09T22:20:09.119" v="32" actId="478"/>
        <pc:sldMkLst>
          <pc:docMk/>
          <pc:sldMk cId="1463747658" sldId="260"/>
        </pc:sldMkLst>
        <pc:picChg chg="del">
          <ac:chgData name="Hansen, Bent-Are" userId="65aea839-fc3d-48b7-bdc6-51f019c3803f" providerId="ADAL" clId="{94102A55-D52D-4B80-8E22-8E44451054E3}" dt="2024-12-09T22:20:09.119" v="32" actId="478"/>
          <ac:picMkLst>
            <pc:docMk/>
            <pc:sldMk cId="1463747658" sldId="260"/>
            <ac:picMk id="2050" creationId="{A67B3AAD-9660-299E-CFBD-360B0F783999}"/>
          </ac:picMkLst>
        </pc:picChg>
      </pc:sldChg>
      <pc:sldChg chg="ord">
        <pc:chgData name="Hansen, Bent-Are" userId="65aea839-fc3d-48b7-bdc6-51f019c3803f" providerId="ADAL" clId="{94102A55-D52D-4B80-8E22-8E44451054E3}" dt="2024-12-09T22:21:40.752" v="59"/>
        <pc:sldMkLst>
          <pc:docMk/>
          <pc:sldMk cId="3474189996" sldId="265"/>
        </pc:sldMkLst>
      </pc:sldChg>
      <pc:sldChg chg="del">
        <pc:chgData name="Hansen, Bent-Are" userId="65aea839-fc3d-48b7-bdc6-51f019c3803f" providerId="ADAL" clId="{94102A55-D52D-4B80-8E22-8E44451054E3}" dt="2024-12-09T22:22:43.910" v="61" actId="47"/>
        <pc:sldMkLst>
          <pc:docMk/>
          <pc:sldMk cId="197550968" sldId="267"/>
        </pc:sldMkLst>
      </pc:sldChg>
      <pc:sldChg chg="addSp modSp mod">
        <pc:chgData name="Hansen, Bent-Are" userId="65aea839-fc3d-48b7-bdc6-51f019c3803f" providerId="ADAL" clId="{94102A55-D52D-4B80-8E22-8E44451054E3}" dt="2024-12-09T22:23:11.043" v="72" actId="20577"/>
        <pc:sldMkLst>
          <pc:docMk/>
          <pc:sldMk cId="4140196339" sldId="268"/>
        </pc:sldMkLst>
        <pc:spChg chg="add mod">
          <ac:chgData name="Hansen, Bent-Are" userId="65aea839-fc3d-48b7-bdc6-51f019c3803f" providerId="ADAL" clId="{94102A55-D52D-4B80-8E22-8E44451054E3}" dt="2024-12-09T22:23:11.043" v="72" actId="20577"/>
          <ac:spMkLst>
            <pc:docMk/>
            <pc:sldMk cId="4140196339" sldId="268"/>
            <ac:spMk id="3" creationId="{A4F2A2A8-8AA4-F72C-C7C4-43B0759502F7}"/>
          </ac:spMkLst>
        </pc:spChg>
      </pc:sldChg>
      <pc:sldChg chg="delSp mod">
        <pc:chgData name="Hansen, Bent-Are" userId="65aea839-fc3d-48b7-bdc6-51f019c3803f" providerId="ADAL" clId="{94102A55-D52D-4B80-8E22-8E44451054E3}" dt="2024-12-09T22:22:30.250" v="60" actId="478"/>
        <pc:sldMkLst>
          <pc:docMk/>
          <pc:sldMk cId="2129516165" sldId="271"/>
        </pc:sldMkLst>
        <pc:picChg chg="del">
          <ac:chgData name="Hansen, Bent-Are" userId="65aea839-fc3d-48b7-bdc6-51f019c3803f" providerId="ADAL" clId="{94102A55-D52D-4B80-8E22-8E44451054E3}" dt="2024-12-09T22:22:30.250" v="60" actId="478"/>
          <ac:picMkLst>
            <pc:docMk/>
            <pc:sldMk cId="2129516165" sldId="271"/>
            <ac:picMk id="5" creationId="{1E890531-883F-A2A4-4204-E277DCFC1287}"/>
          </ac:picMkLst>
        </pc:picChg>
      </pc:sldChg>
      <pc:sldChg chg="addSp delSp modSp mod">
        <pc:chgData name="Hansen, Bent-Are" userId="65aea839-fc3d-48b7-bdc6-51f019c3803f" providerId="ADAL" clId="{94102A55-D52D-4B80-8E22-8E44451054E3}" dt="2024-12-09T22:20:53.513" v="44" actId="1076"/>
        <pc:sldMkLst>
          <pc:docMk/>
          <pc:sldMk cId="4200873476" sldId="272"/>
        </pc:sldMkLst>
        <pc:spChg chg="add mod">
          <ac:chgData name="Hansen, Bent-Are" userId="65aea839-fc3d-48b7-bdc6-51f019c3803f" providerId="ADAL" clId="{94102A55-D52D-4B80-8E22-8E44451054E3}" dt="2024-12-09T22:20:53.513" v="44" actId="1076"/>
          <ac:spMkLst>
            <pc:docMk/>
            <pc:sldMk cId="4200873476" sldId="272"/>
            <ac:spMk id="4" creationId="{071E69F5-99F4-F7A4-5D33-F070F370BE60}"/>
          </ac:spMkLst>
        </pc:spChg>
        <pc:picChg chg="del">
          <ac:chgData name="Hansen, Bent-Are" userId="65aea839-fc3d-48b7-bdc6-51f019c3803f" providerId="ADAL" clId="{94102A55-D52D-4B80-8E22-8E44451054E3}" dt="2024-12-09T22:20:19.699" v="33" actId="478"/>
          <ac:picMkLst>
            <pc:docMk/>
            <pc:sldMk cId="4200873476" sldId="272"/>
            <ac:picMk id="3074" creationId="{D7E947F7-A3BB-40C1-5733-520C60809F8D}"/>
          </ac:picMkLst>
        </pc:picChg>
        <pc:picChg chg="del">
          <ac:chgData name="Hansen, Bent-Are" userId="65aea839-fc3d-48b7-bdc6-51f019c3803f" providerId="ADAL" clId="{94102A55-D52D-4B80-8E22-8E44451054E3}" dt="2024-12-09T22:20:21.648" v="34" actId="478"/>
          <ac:picMkLst>
            <pc:docMk/>
            <pc:sldMk cId="4200873476" sldId="272"/>
            <ac:picMk id="3076" creationId="{45DC7688-9D46-995E-90D3-E3F6772C0D9D}"/>
          </ac:picMkLst>
        </pc:picChg>
      </pc:sldChg>
      <pc:sldChg chg="addSp delSp modSp mod">
        <pc:chgData name="Hansen, Bent-Are" userId="65aea839-fc3d-48b7-bdc6-51f019c3803f" providerId="ADAL" clId="{94102A55-D52D-4B80-8E22-8E44451054E3}" dt="2024-12-09T22:21:38.856" v="57" actId="255"/>
        <pc:sldMkLst>
          <pc:docMk/>
          <pc:sldMk cId="198994692" sldId="273"/>
        </pc:sldMkLst>
        <pc:spChg chg="add del mod">
          <ac:chgData name="Hansen, Bent-Are" userId="65aea839-fc3d-48b7-bdc6-51f019c3803f" providerId="ADAL" clId="{94102A55-D52D-4B80-8E22-8E44451054E3}" dt="2024-12-09T22:21:19.218" v="47"/>
          <ac:spMkLst>
            <pc:docMk/>
            <pc:sldMk cId="198994692" sldId="273"/>
            <ac:spMk id="5" creationId="{0293F7C9-58D6-E305-D629-0DC5D4AB1F62}"/>
          </ac:spMkLst>
        </pc:spChg>
        <pc:spChg chg="add mod">
          <ac:chgData name="Hansen, Bent-Are" userId="65aea839-fc3d-48b7-bdc6-51f019c3803f" providerId="ADAL" clId="{94102A55-D52D-4B80-8E22-8E44451054E3}" dt="2024-12-09T22:21:38.856" v="57" actId="255"/>
          <ac:spMkLst>
            <pc:docMk/>
            <pc:sldMk cId="198994692" sldId="273"/>
            <ac:spMk id="6" creationId="{9A584064-D9D6-08BC-DC3C-8476E148F20A}"/>
          </ac:spMkLst>
        </pc:spChg>
      </pc:sldChg>
      <pc:sldChg chg="delSp mod">
        <pc:chgData name="Hansen, Bent-Are" userId="65aea839-fc3d-48b7-bdc6-51f019c3803f" providerId="ADAL" clId="{94102A55-D52D-4B80-8E22-8E44451054E3}" dt="2024-12-09T22:22:47.141" v="62" actId="478"/>
        <pc:sldMkLst>
          <pc:docMk/>
          <pc:sldMk cId="3250724221" sldId="274"/>
        </pc:sldMkLst>
        <pc:picChg chg="del">
          <ac:chgData name="Hansen, Bent-Are" userId="65aea839-fc3d-48b7-bdc6-51f019c3803f" providerId="ADAL" clId="{94102A55-D52D-4B80-8E22-8E44451054E3}" dt="2024-12-09T22:22:47.141" v="62" actId="478"/>
          <ac:picMkLst>
            <pc:docMk/>
            <pc:sldMk cId="3250724221" sldId="274"/>
            <ac:picMk id="4" creationId="{1845306B-1700-777A-A4A4-06C2EC2C51D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E76746-9066-7BD9-EB70-84E004BB4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E192689-75F6-54B1-ACC7-BA12F7C91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054BA17-C8AE-F684-8EBF-44CA4974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B6FD-171A-47A5-AE11-2A098DCB909F}" type="datetimeFigureOut">
              <a:rPr lang="nb-NO" smtClean="0"/>
              <a:t>09.12.2024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C8F88D0-17ED-E321-9DA4-05CA945D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BE1156-6B29-D3F7-D0A4-1E9A11DB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64B5-2104-4A11-A890-1FF6686D52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01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C2891E-81C3-88F2-0071-81C0A422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4EFEE3D-586F-996F-B1A7-32DAB5AF5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A7EF7B-0FF5-BB19-4485-DEA70D82B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B6FD-171A-47A5-AE11-2A098DCB909F}" type="datetimeFigureOut">
              <a:rPr lang="nb-NO" smtClean="0"/>
              <a:t>09.12.2024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CD3BF38-0214-5B10-98E7-EE43C89F7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4DBB231-6B35-E4C0-E915-35F7AF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64B5-2104-4A11-A890-1FF6686D52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781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0808AEE-CA00-A26A-EB09-E0A4D356E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CDD1DD8-4424-35EB-44F3-909EC4809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1589761-1B93-0E02-5B95-A4BED805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B6FD-171A-47A5-AE11-2A098DCB909F}" type="datetimeFigureOut">
              <a:rPr lang="nb-NO" smtClean="0"/>
              <a:t>09.12.2024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FDCAE7-4F5D-01B2-59E4-8DDE0BD1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0AD174-6783-580A-AD39-D0C42A4BF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64B5-2104-4A11-A890-1FF6686D52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860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C944E7-FE5B-75F7-A3DD-3B94F281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48B4AD-3AB2-A016-E173-B14784A46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1C7EEF-BA99-51C2-CF5A-57F72153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B6FD-171A-47A5-AE11-2A098DCB909F}" type="datetimeFigureOut">
              <a:rPr lang="nb-NO" smtClean="0"/>
              <a:t>09.12.2024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4B5CBB-8E0E-DFEE-C3F4-ED08040A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2CA4D5-3D9C-8A56-3DC6-FE4EDC32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64B5-2104-4A11-A890-1FF6686D52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114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0F18A9-FADA-9396-A263-3329FD0BB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FB2FE27-FCB5-EE14-AA06-60CDF197C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8167DA-7BAA-C9C1-29CD-ED83A66AF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B6FD-171A-47A5-AE11-2A098DCB909F}" type="datetimeFigureOut">
              <a:rPr lang="nb-NO" smtClean="0"/>
              <a:t>09.12.2024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BEB9DD-DA24-9DB2-5934-2ACA9B735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A53676-E4CC-41B0-7586-38AE7545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64B5-2104-4A11-A890-1FF6686D52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25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0B6DAA-0B24-094E-999E-1B37B8BE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B5F0F5-0207-40F3-C441-6E5645BC5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96FD440-51BC-09A5-6314-6195B7768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F8652F5-9A27-19A4-7475-6DC475220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B6FD-171A-47A5-AE11-2A098DCB909F}" type="datetimeFigureOut">
              <a:rPr lang="nb-NO" smtClean="0"/>
              <a:t>09.12.2024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06A8282-5D29-86A2-69F4-99FD0C58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893AC9-8FC2-77ED-9599-F0171323A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64B5-2104-4A11-A890-1FF6686D52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164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3168C6-2363-2490-B7F5-52FAEEB6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56FEDC-20B9-A7F5-5CCE-DBDA30C02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1EAE5D9-3D26-EFAC-43BB-4F60E2B84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8BF5CDE-ADCC-D9D6-85A2-331111EBE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E28B290-6DFD-45F2-2026-78B9E2862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7A15F0A-5B41-13B8-DC06-21930C20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B6FD-171A-47A5-AE11-2A098DCB909F}" type="datetimeFigureOut">
              <a:rPr lang="nb-NO" smtClean="0"/>
              <a:t>09.12.2024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86B3E3C-9DF9-3CC1-2398-52744B2AD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F5F8043-B750-82D5-B9FA-E91BF7E8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64B5-2104-4A11-A890-1FF6686D52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985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6A52F9-B7BA-023A-BB1C-2AE8DABC3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35F4126-42E9-C134-4C16-F4B32183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B6FD-171A-47A5-AE11-2A098DCB909F}" type="datetimeFigureOut">
              <a:rPr lang="nb-NO" smtClean="0"/>
              <a:t>09.12.2024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695A58-CF86-CEDC-5EE9-E419992E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9A8C639-7C1A-3516-D51C-E2B12A46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64B5-2104-4A11-A890-1FF6686D52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054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28D4D5F-A847-CD22-AFA0-B4D2FF64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B6FD-171A-47A5-AE11-2A098DCB909F}" type="datetimeFigureOut">
              <a:rPr lang="nb-NO" smtClean="0"/>
              <a:t>09.12.2024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5958A1E-1016-C42D-FE2E-66D9683A5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FBA0564-F787-B586-F598-771FDDAA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64B5-2104-4A11-A890-1FF6686D52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33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A3B961-EEE8-9834-1005-A29995D5C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0030E2-64F6-3CC3-9C46-2904D6706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3C2A769-2217-64D1-3E3D-7C7E5C4F8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AEEFF98-65EA-3D84-48A5-49370CB9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B6FD-171A-47A5-AE11-2A098DCB909F}" type="datetimeFigureOut">
              <a:rPr lang="nb-NO" smtClean="0"/>
              <a:t>09.12.2024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B2CBCA1-9BBC-2A4F-201A-7B26C2A2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93B9EB7-D9E6-A98F-20FC-467D2EC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64B5-2104-4A11-A890-1FF6686D52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8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4BCA87-0B56-A232-E61A-5CD9CD0B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196CCC4-2E5B-488C-887B-C768CB8D00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7FE59F5-3BDF-84E7-92F8-D2F367C5C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29A739B-E0A3-F8AC-1A92-B63CF6BA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B6FD-171A-47A5-AE11-2A098DCB909F}" type="datetimeFigureOut">
              <a:rPr lang="nb-NO" smtClean="0"/>
              <a:t>09.12.2024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B4C22EF-1142-DBC4-8EC1-66D68F26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B36DDEA-BC62-517A-A40E-32501895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464B5-2104-4A11-A890-1FF6686D52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084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5003177-00A5-64FF-7210-9B2459B8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B76879-4EAA-B101-6E67-1E12ABFE5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0AC2CE1-A846-5D56-47B6-FE06A8C98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5B6FD-171A-47A5-AE11-2A098DCB909F}" type="datetimeFigureOut">
              <a:rPr lang="nb-NO" smtClean="0"/>
              <a:t>09.12.2024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A3CE9AD-ADF3-22F6-ED00-BB4E2D7BA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38BD3A-3118-FEF0-1058-8A56EADD5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464B5-2104-4A11-A890-1FF6686D52A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4C440B7-4F15-C3CE-50FA-DF5C0993AC8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177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Følsomhet Intern (gul)</a:t>
            </a:r>
          </a:p>
        </p:txBody>
      </p:sp>
    </p:spTree>
    <p:extLst>
      <p:ext uri="{BB962C8B-B14F-4D97-AF65-F5344CB8AC3E}">
        <p14:creationId xmlns:p14="http://schemas.microsoft.com/office/powerpoint/2010/main" val="411020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DBC4CE-3008-522A-78E6-B1A0357915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sz="1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Aktuelle mikrobar – eigenskapar og handtering og kva betyding har dei for sjukeheimar og heimetenesta?</a:t>
            </a:r>
            <a:r>
              <a:rPr lang="nn-NO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 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9CDD69E-1749-9806-3C47-339010E7BD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Bent-Are Hansen</a:t>
            </a:r>
          </a:p>
          <a:p>
            <a:r>
              <a:rPr lang="nb-NO" dirty="0"/>
              <a:t>Infeksjonsmedisiner og smittevernlege i Helse Førde</a:t>
            </a:r>
          </a:p>
        </p:txBody>
      </p:sp>
    </p:spTree>
    <p:extLst>
      <p:ext uri="{BB962C8B-B14F-4D97-AF65-F5344CB8AC3E}">
        <p14:creationId xmlns:p14="http://schemas.microsoft.com/office/powerpoint/2010/main" val="2109320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9A0452-A7C0-E487-0A18-3ECA3F0FE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E. </a:t>
            </a:r>
            <a:r>
              <a:rPr lang="nb-NO" dirty="0" err="1"/>
              <a:t>coli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D6A5E4-2701-3360-430A-EE61A8849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Urinpatogene med stor U</a:t>
            </a:r>
          </a:p>
          <a:p>
            <a:r>
              <a:rPr lang="nb-NO" dirty="0"/>
              <a:t>Kjem </a:t>
            </a:r>
            <a:r>
              <a:rPr lang="nb-NO" dirty="0" err="1"/>
              <a:t>frå</a:t>
            </a:r>
            <a:r>
              <a:rPr lang="nb-NO" dirty="0"/>
              <a:t> tarm</a:t>
            </a:r>
          </a:p>
          <a:p>
            <a:r>
              <a:rPr lang="nb-NO" dirty="0"/>
              <a:t>Kan </a:t>
            </a:r>
            <a:r>
              <a:rPr lang="nb-NO" dirty="0" err="1"/>
              <a:t>gje</a:t>
            </a:r>
            <a:r>
              <a:rPr lang="nb-NO" dirty="0"/>
              <a:t> trøbbel i blæra og nyre</a:t>
            </a:r>
          </a:p>
          <a:p>
            <a:r>
              <a:rPr lang="nb-NO" dirty="0"/>
              <a:t>Kan </a:t>
            </a:r>
            <a:r>
              <a:rPr lang="nb-NO" dirty="0" err="1"/>
              <a:t>gje</a:t>
            </a:r>
            <a:r>
              <a:rPr lang="nb-NO" dirty="0"/>
              <a:t> galleblærebetennelse</a:t>
            </a:r>
          </a:p>
          <a:p>
            <a:r>
              <a:rPr lang="nb-NO" dirty="0"/>
              <a:t>Den vanligste årsak til bakteriell infeksjon</a:t>
            </a:r>
          </a:p>
          <a:p>
            <a:r>
              <a:rPr lang="nb-NO" dirty="0" err="1"/>
              <a:t>Mecillinam</a:t>
            </a:r>
            <a:r>
              <a:rPr lang="nb-NO" dirty="0"/>
              <a:t>, </a:t>
            </a:r>
            <a:r>
              <a:rPr lang="nb-NO" dirty="0" err="1"/>
              <a:t>Trimetoprim</a:t>
            </a:r>
            <a:r>
              <a:rPr lang="nb-NO" dirty="0"/>
              <a:t> eller </a:t>
            </a:r>
            <a:r>
              <a:rPr lang="nb-NO" dirty="0" err="1"/>
              <a:t>Nitrofurantoin</a:t>
            </a:r>
            <a:endParaRPr lang="nb-NO" dirty="0"/>
          </a:p>
          <a:p>
            <a:r>
              <a:rPr lang="nb-NO" b="1" dirty="0"/>
              <a:t>Kolonisering ≠ infeksjon</a:t>
            </a:r>
          </a:p>
          <a:p>
            <a:r>
              <a:rPr lang="nb-NO" dirty="0"/>
              <a:t>7% har ekstraordinær motstandskraft</a:t>
            </a:r>
          </a:p>
          <a:p>
            <a:pPr marL="0" indent="0">
              <a:buNone/>
            </a:pPr>
            <a:r>
              <a:rPr lang="nb-NO" dirty="0"/>
              <a:t>	= ESBL -&gt; ring en venn om den skal behandles.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9EF2F1A-FB92-656B-6BCF-11A719FDF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637" y="365125"/>
            <a:ext cx="3982431" cy="398243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A584064-D9D6-08BC-DC3C-8476E148F20A}"/>
              </a:ext>
            </a:extLst>
          </p:cNvPr>
          <p:cNvSpPr txBox="1"/>
          <p:nvPr/>
        </p:nvSpPr>
        <p:spPr>
          <a:xfrm>
            <a:off x="8128932" y="4689446"/>
            <a:ext cx="25586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Biletet</a:t>
            </a:r>
            <a:r>
              <a:rPr lang="nb-NO" sz="1200" dirty="0"/>
              <a:t> er laga </a:t>
            </a:r>
            <a:r>
              <a:rPr lang="nb-NO" sz="1200" dirty="0" err="1"/>
              <a:t>vha</a:t>
            </a:r>
            <a:r>
              <a:rPr lang="nb-NO" sz="1200" dirty="0"/>
              <a:t> KI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994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F88438-1002-0E1C-A192-5ABD2C431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Urinveisinfeksjonar</a:t>
            </a:r>
            <a:endParaRPr lang="nb-NO" dirty="0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67464E2C-94A6-12C7-D5AE-23CE4F6EE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1671" y="80907"/>
            <a:ext cx="5728739" cy="4351338"/>
          </a:xfr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1111BF3E-5246-3C65-BA99-92D1C22EE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55" y="3581508"/>
            <a:ext cx="7127026" cy="291136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804F0D44-ED31-EB01-4846-2472A1E9C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98" y="4716463"/>
            <a:ext cx="8802328" cy="168616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71B8CC89-2369-D20B-7C73-9FBF2BAB1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5379" y="-18323"/>
            <a:ext cx="5444359" cy="679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8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691C62-61BC-47B6-2930-0350B5EBF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Følsomhet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278EF37F-1C8A-1271-DCD6-C48E15C479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287285"/>
              </p:ext>
            </p:extLst>
          </p:nvPr>
        </p:nvGraphicFramePr>
        <p:xfrm>
          <a:off x="838200" y="1825625"/>
          <a:ext cx="1067365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652">
                  <a:extLst>
                    <a:ext uri="{9D8B030D-6E8A-4147-A177-3AD203B41FA5}">
                      <a16:colId xmlns:a16="http://schemas.microsoft.com/office/drawing/2014/main" val="400641440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96882826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7346621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32198150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3929588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133379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E. </a:t>
                      </a:r>
                      <a:r>
                        <a:rPr lang="nb-NO" dirty="0" err="1"/>
                        <a:t>Coli</a:t>
                      </a:r>
                      <a:r>
                        <a:rPr lang="nb-NO" dirty="0"/>
                        <a:t> (50%)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Klebsiella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Proteus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Enterokokker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376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Amoxicillin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702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err="1"/>
                        <a:t>Mecillinam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18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Trimetoprim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-*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741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Trimetoprim</a:t>
                      </a:r>
                      <a:r>
                        <a:rPr lang="nb-NO" dirty="0"/>
                        <a:t>/</a:t>
                      </a:r>
                      <a:r>
                        <a:rPr lang="nb-NO" dirty="0" err="1"/>
                        <a:t>sulfa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-*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858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Ciprofloxacin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-*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263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Nitrofuratoin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462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189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105F1C-EE02-42E3-49BC-58B057DF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 kjem </a:t>
            </a:r>
            <a:r>
              <a:rPr lang="nb-NO" dirty="0" err="1"/>
              <a:t>desse</a:t>
            </a:r>
            <a:r>
              <a:rPr lang="nb-NO" dirty="0"/>
              <a:t> </a:t>
            </a:r>
            <a:r>
              <a:rPr lang="nb-NO" dirty="0" err="1"/>
              <a:t>bakteriane</a:t>
            </a:r>
            <a:r>
              <a:rPr lang="nb-NO" dirty="0"/>
              <a:t> i </a:t>
            </a:r>
            <a:r>
              <a:rPr lang="nb-NO" dirty="0" err="1"/>
              <a:t>frå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5281C6-274C-ACCB-0746-51024D364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Tarmbakteriar</a:t>
            </a:r>
            <a:endParaRPr lang="nb-NO" dirty="0"/>
          </a:p>
          <a:p>
            <a:r>
              <a:rPr lang="nb-NO" dirty="0" err="1"/>
              <a:t>Bakteriuri</a:t>
            </a:r>
            <a:r>
              <a:rPr lang="nb-NO" dirty="0"/>
              <a:t>=UVI?</a:t>
            </a:r>
          </a:p>
          <a:p>
            <a:r>
              <a:rPr lang="nb-NO" dirty="0"/>
              <a:t>Sanering? Kva med ESBL i urinen?</a:t>
            </a:r>
          </a:p>
          <a:p>
            <a:r>
              <a:rPr lang="nb-NO" dirty="0"/>
              <a:t>Cystitt er ei klinisk diagnose</a:t>
            </a:r>
          </a:p>
          <a:p>
            <a:r>
              <a:rPr lang="nb-NO" dirty="0"/>
              <a:t>Er det </a:t>
            </a:r>
            <a:r>
              <a:rPr lang="nb-NO" dirty="0" err="1"/>
              <a:t>nokre</a:t>
            </a:r>
            <a:r>
              <a:rPr lang="nb-NO" dirty="0"/>
              <a:t> </a:t>
            </a:r>
            <a:r>
              <a:rPr lang="nb-NO" dirty="0" err="1"/>
              <a:t>fordelar</a:t>
            </a:r>
            <a:r>
              <a:rPr lang="nb-NO" dirty="0"/>
              <a:t> med å </a:t>
            </a:r>
            <a:r>
              <a:rPr lang="nb-NO" dirty="0" err="1"/>
              <a:t>gje</a:t>
            </a:r>
            <a:r>
              <a:rPr lang="nb-NO" dirty="0"/>
              <a:t> antibiotika til </a:t>
            </a:r>
            <a:r>
              <a:rPr lang="nb-NO" dirty="0" err="1"/>
              <a:t>dei</a:t>
            </a:r>
            <a:r>
              <a:rPr lang="nb-NO" dirty="0"/>
              <a:t> med ABU?</a:t>
            </a:r>
          </a:p>
          <a:p>
            <a:endParaRPr lang="nb-NO" dirty="0"/>
          </a:p>
          <a:p>
            <a:r>
              <a:rPr lang="nb-NO" dirty="0"/>
              <a:t>Tja…</a:t>
            </a:r>
          </a:p>
        </p:txBody>
      </p:sp>
    </p:spTree>
    <p:extLst>
      <p:ext uri="{BB962C8B-B14F-4D97-AF65-F5344CB8AC3E}">
        <p14:creationId xmlns:p14="http://schemas.microsoft.com/office/powerpoint/2010/main" val="2498679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AF07B0-E8E7-88FC-154D-A3B99A0E2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F898D12-5045-E120-558B-C1950A580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695" y="441435"/>
            <a:ext cx="8722215" cy="5759112"/>
          </a:xfrm>
        </p:spPr>
      </p:pic>
    </p:spTree>
    <p:extLst>
      <p:ext uri="{BB962C8B-B14F-4D97-AF65-F5344CB8AC3E}">
        <p14:creationId xmlns:p14="http://schemas.microsoft.com/office/powerpoint/2010/main" val="1702240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2E6657-7B74-CD78-58A1-49C44827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3549649" cy="1616203"/>
          </a:xfrm>
        </p:spPr>
        <p:txBody>
          <a:bodyPr anchor="b">
            <a:normAutofit/>
          </a:bodyPr>
          <a:lstStyle/>
          <a:p>
            <a:r>
              <a:rPr lang="nb-NO" sz="3200"/>
              <a:t>ABU - førekomst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DEB0FA-F1DF-D311-977A-7B6DA6D4E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346964" cy="3447832"/>
          </a:xfrm>
        </p:spPr>
        <p:txBody>
          <a:bodyPr anchor="t">
            <a:normAutofit/>
          </a:bodyPr>
          <a:lstStyle/>
          <a:p>
            <a:r>
              <a:rPr lang="nb-NO" sz="1400"/>
              <a:t>1-2% hos unge kvinner</a:t>
            </a:r>
          </a:p>
          <a:p>
            <a:r>
              <a:rPr lang="nb-NO" sz="1400"/>
              <a:t>10% hos eldre kvinner </a:t>
            </a:r>
          </a:p>
          <a:p>
            <a:r>
              <a:rPr lang="nb-NO" sz="1400"/>
              <a:t>&gt;50% hos sjukeheimspopulasjonen</a:t>
            </a:r>
          </a:p>
          <a:p>
            <a:r>
              <a:rPr lang="nb-NO" sz="1400"/>
              <a:t>(Nesten) alle med permanent kateter</a:t>
            </a:r>
          </a:p>
          <a:p>
            <a:endParaRPr lang="nb-NO" sz="1400"/>
          </a:p>
          <a:p>
            <a:r>
              <a:rPr lang="nb-NO" sz="1400"/>
              <a:t>Kvifor skal vi ikkje gje antibiotika til ABU:</a:t>
            </a:r>
          </a:p>
          <a:p>
            <a:pPr lvl="1"/>
            <a:r>
              <a:rPr lang="nb-NO" sz="1400"/>
              <a:t>Forrige bilde: Det har ingen førebyggande effekt</a:t>
            </a:r>
          </a:p>
          <a:p>
            <a:pPr lvl="1"/>
            <a:r>
              <a:rPr lang="nb-NO" sz="1400"/>
              <a:t>Koloniseringa kjem frå tarmen – milliardar av bakteriar</a:t>
            </a:r>
          </a:p>
          <a:p>
            <a:pPr lvl="1"/>
            <a:r>
              <a:rPr lang="nb-NO" sz="1400"/>
              <a:t>Seleksjon av meir resistente mikrobar</a:t>
            </a:r>
          </a:p>
        </p:txBody>
      </p:sp>
      <p:grpSp>
        <p:nvGrpSpPr>
          <p:cNvPr id="14" name="Group 9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9516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88887C-C2D3-C613-542B-072F6FD7D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Nedre </a:t>
            </a:r>
            <a:r>
              <a:rPr lang="nb-NO" dirty="0" err="1"/>
              <a:t>luftvegsinfeksjonar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3239E0-7EFC-015E-D879-4B42535B5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74185" cy="4351338"/>
          </a:xfrm>
        </p:spPr>
        <p:txBody>
          <a:bodyPr>
            <a:normAutofit/>
          </a:bodyPr>
          <a:lstStyle/>
          <a:p>
            <a:r>
              <a:rPr lang="nb-NO" dirty="0"/>
              <a:t>Hos sykehjemspasienter: </a:t>
            </a:r>
            <a:r>
              <a:rPr lang="nb-NO" b="1" dirty="0" err="1"/>
              <a:t>Pneumokokker</a:t>
            </a:r>
            <a:r>
              <a:rPr lang="nb-NO" b="1" dirty="0"/>
              <a:t> eller </a:t>
            </a:r>
            <a:r>
              <a:rPr lang="nb-NO" b="1" dirty="0" err="1"/>
              <a:t>Haemophilus</a:t>
            </a:r>
            <a:r>
              <a:rPr lang="nb-NO" b="1" dirty="0"/>
              <a:t> </a:t>
            </a:r>
            <a:r>
              <a:rPr lang="nb-NO" b="1" dirty="0" err="1"/>
              <a:t>Influenzae</a:t>
            </a:r>
            <a:endParaRPr lang="nb-NO" b="1" dirty="0"/>
          </a:p>
          <a:p>
            <a:r>
              <a:rPr lang="nb-NO" dirty="0"/>
              <a:t>Behandlingsvarighet: 7 døgn</a:t>
            </a:r>
          </a:p>
          <a:p>
            <a:r>
              <a:rPr lang="nb-NO" dirty="0"/>
              <a:t>I Norge: Behandles som samfunnservervet infeksjon</a:t>
            </a:r>
          </a:p>
          <a:p>
            <a:r>
              <a:rPr lang="nb-NO" dirty="0"/>
              <a:t>Valg av antibiotika:</a:t>
            </a:r>
          </a:p>
          <a:p>
            <a:pPr lvl="1"/>
            <a:r>
              <a:rPr lang="nb-NO" dirty="0"/>
              <a:t> Apocillin 1g x 4</a:t>
            </a:r>
          </a:p>
          <a:p>
            <a:pPr lvl="1"/>
            <a:r>
              <a:rPr lang="nb-NO" dirty="0"/>
              <a:t>Ved KOLS: </a:t>
            </a:r>
            <a:r>
              <a:rPr lang="nb-NO" dirty="0" err="1"/>
              <a:t>Amoxcillin</a:t>
            </a:r>
            <a:r>
              <a:rPr lang="nb-NO" dirty="0"/>
              <a:t> 500mg x 4</a:t>
            </a:r>
          </a:p>
          <a:p>
            <a:pPr lvl="1"/>
            <a:endParaRPr lang="nb-NO" dirty="0"/>
          </a:p>
          <a:p>
            <a:pPr lvl="1"/>
            <a:r>
              <a:rPr lang="nb-NO" dirty="0" err="1"/>
              <a:t>Pneumokokker</a:t>
            </a:r>
            <a:r>
              <a:rPr lang="nb-NO" dirty="0"/>
              <a:t>: &lt;1% resistente mot Penicillin (Apocillin/</a:t>
            </a:r>
            <a:r>
              <a:rPr lang="nb-NO" dirty="0" err="1"/>
              <a:t>Amoxicillin</a:t>
            </a:r>
            <a:r>
              <a:rPr lang="nb-NO" dirty="0"/>
              <a:t>)</a:t>
            </a:r>
          </a:p>
          <a:p>
            <a:pPr lvl="1"/>
            <a:r>
              <a:rPr lang="nb-NO" dirty="0" err="1"/>
              <a:t>Hemophilus</a:t>
            </a:r>
            <a:r>
              <a:rPr lang="nb-NO" dirty="0"/>
              <a:t>: 15% resistente mot </a:t>
            </a:r>
            <a:r>
              <a:rPr lang="nb-NO" dirty="0" err="1"/>
              <a:t>Amoxicillin</a:t>
            </a:r>
            <a:r>
              <a:rPr lang="nb-NO" dirty="0"/>
              <a:t> (Apocillin virker ikke)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8711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1084911-5B4B-ACA2-FB78-5828A98B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4200"/>
              <a:t>Bløtvevsinfeksjoner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009047-C6A3-D9FC-E861-D727EEE7D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000" dirty="0"/>
              <a:t>Gul </a:t>
            </a:r>
            <a:r>
              <a:rPr lang="en-US" sz="2000" dirty="0" err="1"/>
              <a:t>stafylokokk</a:t>
            </a:r>
            <a:endParaRPr lang="en-US" sz="2000" dirty="0"/>
          </a:p>
          <a:p>
            <a:r>
              <a:rPr lang="en-US" sz="2000" dirty="0" err="1"/>
              <a:t>Pussdannende</a:t>
            </a:r>
            <a:r>
              <a:rPr lang="en-US" sz="2000" dirty="0"/>
              <a:t> </a:t>
            </a:r>
            <a:r>
              <a:rPr lang="en-US" sz="2000" dirty="0" err="1"/>
              <a:t>mikrobe</a:t>
            </a:r>
            <a:r>
              <a:rPr lang="en-US" sz="2000" dirty="0"/>
              <a:t> med </a:t>
            </a:r>
            <a:r>
              <a:rPr lang="en-US" sz="2000" dirty="0" err="1"/>
              <a:t>stor</a:t>
            </a:r>
            <a:r>
              <a:rPr lang="en-US" sz="2000" dirty="0"/>
              <a:t> P</a:t>
            </a:r>
          </a:p>
          <a:p>
            <a:r>
              <a:rPr lang="en-US" sz="2000" dirty="0" err="1"/>
              <a:t>Cellulitter</a:t>
            </a:r>
            <a:r>
              <a:rPr lang="en-US" sz="2000" dirty="0"/>
              <a:t>, </a:t>
            </a:r>
            <a:r>
              <a:rPr lang="en-US" sz="2000" dirty="0" err="1"/>
              <a:t>abscesser</a:t>
            </a:r>
            <a:endParaRPr lang="en-US" sz="2000" dirty="0"/>
          </a:p>
          <a:p>
            <a:r>
              <a:rPr lang="en-US" sz="2000" dirty="0"/>
              <a:t>Her er det </a:t>
            </a:r>
            <a:r>
              <a:rPr lang="en-US" sz="2000" dirty="0" err="1"/>
              <a:t>Diclocil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Bactrim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gjelder</a:t>
            </a:r>
            <a:endParaRPr lang="en-US" sz="2000" dirty="0"/>
          </a:p>
          <a:p>
            <a:r>
              <a:rPr lang="en-US" sz="2000" dirty="0"/>
              <a:t>I 1,7% av </a:t>
            </a:r>
            <a:r>
              <a:rPr lang="en-US" sz="2000" dirty="0" err="1"/>
              <a:t>tilfellene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den </a:t>
            </a:r>
            <a:r>
              <a:rPr lang="en-US" sz="2000" dirty="0" err="1"/>
              <a:t>bli</a:t>
            </a:r>
            <a:r>
              <a:rPr lang="en-US" sz="2000" dirty="0"/>
              <a:t> </a:t>
            </a:r>
            <a:r>
              <a:rPr lang="en-US" sz="2000" dirty="0" err="1"/>
              <a:t>skikkelig</a:t>
            </a:r>
            <a:r>
              <a:rPr lang="en-US" sz="2000" dirty="0"/>
              <a:t> </a:t>
            </a:r>
            <a:r>
              <a:rPr lang="en-US" sz="2000" dirty="0" err="1"/>
              <a:t>kjip</a:t>
            </a:r>
            <a:endParaRPr lang="en-US" sz="2000" dirty="0"/>
          </a:p>
          <a:p>
            <a:pPr lvl="1"/>
            <a:r>
              <a:rPr lang="en-US" sz="2000" dirty="0" err="1"/>
              <a:t>Bedre</a:t>
            </a:r>
            <a:r>
              <a:rPr lang="en-US" sz="2000" dirty="0"/>
              <a:t> </a:t>
            </a:r>
            <a:r>
              <a:rPr lang="en-US" sz="2000" dirty="0" err="1"/>
              <a:t>kjent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MRSA</a:t>
            </a:r>
          </a:p>
        </p:txBody>
      </p:sp>
    </p:spTree>
    <p:extLst>
      <p:ext uri="{BB962C8B-B14F-4D97-AF65-F5344CB8AC3E}">
        <p14:creationId xmlns:p14="http://schemas.microsoft.com/office/powerpoint/2010/main" val="325072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65F66-BF23-32A4-9A14-252D3C75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Forbruk antibiotika i primærhelsetjenesten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5FD3295-3520-C6C9-2B12-51543416AD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65" r="3" b="3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25D7B51-A2BA-D13A-7448-FC8E27E08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665" r="5967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4F2A2A8-8AA4-F72C-C7C4-43B0759502F7}"/>
              </a:ext>
            </a:extLst>
          </p:cNvPr>
          <p:cNvSpPr txBox="1"/>
          <p:nvPr/>
        </p:nvSpPr>
        <p:spPr>
          <a:xfrm>
            <a:off x="3498209" y="6300805"/>
            <a:ext cx="323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Ref</a:t>
            </a:r>
            <a:r>
              <a:rPr lang="nb-NO" dirty="0"/>
              <a:t>: NORM</a:t>
            </a:r>
          </a:p>
        </p:txBody>
      </p:sp>
    </p:spTree>
    <p:extLst>
      <p:ext uri="{BB962C8B-B14F-4D97-AF65-F5344CB8AC3E}">
        <p14:creationId xmlns:p14="http://schemas.microsoft.com/office/powerpoint/2010/main" val="414019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0185D9-AAD0-2AFE-4609-3B34551A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3D5B76-0E15-55E1-41C8-0CD647968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Høg </a:t>
            </a:r>
            <a:r>
              <a:rPr lang="nb-NO" sz="2400" dirty="0" err="1"/>
              <a:t>førekomst</a:t>
            </a:r>
            <a:r>
              <a:rPr lang="nb-NO" sz="2400" dirty="0"/>
              <a:t> av </a:t>
            </a:r>
            <a:r>
              <a:rPr lang="nb-NO" sz="2400" dirty="0" err="1"/>
              <a:t>sjukeheimsinfeksjonar</a:t>
            </a:r>
            <a:endParaRPr lang="nb-NO" sz="2400" dirty="0"/>
          </a:p>
          <a:p>
            <a:pPr lvl="1"/>
            <a:r>
              <a:rPr lang="nb-NO" sz="2000" dirty="0"/>
              <a:t>Prevalens: 5-10%</a:t>
            </a:r>
          </a:p>
          <a:p>
            <a:r>
              <a:rPr lang="nb-NO" sz="2400" b="0" i="0" dirty="0">
                <a:solidFill>
                  <a:srgbClr val="000000"/>
                </a:solidFill>
                <a:effectLst/>
              </a:rPr>
              <a:t>Urinveisinfeksjoner &gt; nedre </a:t>
            </a:r>
            <a:r>
              <a:rPr lang="nb-NO" sz="2400" b="0" i="0" dirty="0" err="1">
                <a:solidFill>
                  <a:srgbClr val="000000"/>
                </a:solidFill>
                <a:effectLst/>
              </a:rPr>
              <a:t>luftveisinfeksjonar</a:t>
            </a:r>
            <a:r>
              <a:rPr lang="nb-NO" sz="2400" b="0" i="0" dirty="0">
                <a:solidFill>
                  <a:srgbClr val="000000"/>
                </a:solidFill>
                <a:effectLst/>
              </a:rPr>
              <a:t> &gt; hud- og </a:t>
            </a:r>
            <a:r>
              <a:rPr lang="nb-NO" sz="2400" b="0" i="0" dirty="0" err="1">
                <a:solidFill>
                  <a:srgbClr val="000000"/>
                </a:solidFill>
                <a:effectLst/>
              </a:rPr>
              <a:t>sårinfeksjonar</a:t>
            </a:r>
            <a:r>
              <a:rPr lang="nb-NO" sz="2400" b="0" i="0" dirty="0">
                <a:solidFill>
                  <a:srgbClr val="000000"/>
                </a:solidFill>
                <a:effectLst/>
              </a:rPr>
              <a:t> &gt; andre</a:t>
            </a:r>
          </a:p>
          <a:p>
            <a:pPr lvl="1"/>
            <a:r>
              <a:rPr lang="nb-NO" sz="2000" b="0" i="0" dirty="0" err="1">
                <a:solidFill>
                  <a:srgbClr val="000000"/>
                </a:solidFill>
                <a:effectLst/>
              </a:rPr>
              <a:t>Auka</a:t>
            </a:r>
            <a:r>
              <a:rPr lang="nb-NO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2000" i="0" dirty="0" err="1">
                <a:solidFill>
                  <a:srgbClr val="000000"/>
                </a:solidFill>
                <a:effectLst/>
              </a:rPr>
              <a:t>førekomst</a:t>
            </a:r>
            <a:r>
              <a:rPr lang="nb-NO" sz="2000" i="0" dirty="0">
                <a:solidFill>
                  <a:srgbClr val="000000"/>
                </a:solidFill>
                <a:effectLst/>
              </a:rPr>
              <a:t> av urinveisinfeksjoner , pneumoni, sepsis, endokarditt, </a:t>
            </a:r>
            <a:r>
              <a:rPr lang="nb-NO" sz="2000" i="0" dirty="0" err="1">
                <a:solidFill>
                  <a:srgbClr val="000000"/>
                </a:solidFill>
                <a:effectLst/>
              </a:rPr>
              <a:t>divertikulitt</a:t>
            </a:r>
            <a:r>
              <a:rPr lang="nb-NO" sz="2000" i="0" dirty="0">
                <a:solidFill>
                  <a:srgbClr val="000000"/>
                </a:solidFill>
                <a:effectLst/>
              </a:rPr>
              <a:t>, virale mage-</a:t>
            </a:r>
            <a:r>
              <a:rPr lang="nb-NO" sz="2000" i="0" dirty="0" err="1">
                <a:solidFill>
                  <a:srgbClr val="000000"/>
                </a:solidFill>
                <a:effectLst/>
              </a:rPr>
              <a:t>tarminfeksjonar</a:t>
            </a:r>
            <a:r>
              <a:rPr lang="nb-NO" sz="2000" i="0" dirty="0">
                <a:solidFill>
                  <a:srgbClr val="000000"/>
                </a:solidFill>
                <a:effectLst/>
              </a:rPr>
              <a:t>, influensa og herpes </a:t>
            </a:r>
            <a:r>
              <a:rPr lang="nb-NO" sz="2000" i="0" dirty="0" err="1">
                <a:solidFill>
                  <a:srgbClr val="000000"/>
                </a:solidFill>
                <a:effectLst/>
              </a:rPr>
              <a:t>zoster</a:t>
            </a:r>
            <a:r>
              <a:rPr lang="nb-NO" sz="2000" i="0" dirty="0">
                <a:solidFill>
                  <a:srgbClr val="000000"/>
                </a:solidFill>
                <a:effectLst/>
              </a:rPr>
              <a:t> i populasjonen &gt; 65 år </a:t>
            </a:r>
            <a:r>
              <a:rPr lang="nb-NO" sz="2000" i="0" dirty="0" err="1">
                <a:solidFill>
                  <a:srgbClr val="000000"/>
                </a:solidFill>
                <a:effectLst/>
              </a:rPr>
              <a:t>samanlikna</a:t>
            </a:r>
            <a:r>
              <a:rPr lang="nb-NO" sz="2000" i="0" dirty="0">
                <a:solidFill>
                  <a:srgbClr val="000000"/>
                </a:solidFill>
                <a:effectLst/>
              </a:rPr>
              <a:t> med yngre</a:t>
            </a:r>
          </a:p>
          <a:p>
            <a:pPr lvl="1"/>
            <a:r>
              <a:rPr lang="nb-NO" sz="2000" i="0" dirty="0" err="1">
                <a:solidFill>
                  <a:srgbClr val="000000"/>
                </a:solidFill>
                <a:effectLst/>
              </a:rPr>
              <a:t>Auka</a:t>
            </a:r>
            <a:r>
              <a:rPr lang="nb-NO" sz="200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2000" i="0" dirty="0" err="1">
                <a:solidFill>
                  <a:srgbClr val="000000"/>
                </a:solidFill>
                <a:effectLst/>
              </a:rPr>
              <a:t>førekomst</a:t>
            </a:r>
            <a:r>
              <a:rPr lang="nb-NO" sz="2000" i="0" dirty="0">
                <a:solidFill>
                  <a:srgbClr val="000000"/>
                </a:solidFill>
                <a:effectLst/>
              </a:rPr>
              <a:t> av aspirasjonspneumoni og hud/</a:t>
            </a:r>
            <a:r>
              <a:rPr lang="nb-NO" sz="2000" i="0" dirty="0" err="1">
                <a:solidFill>
                  <a:srgbClr val="000000"/>
                </a:solidFill>
                <a:effectLst/>
              </a:rPr>
              <a:t>bløtvevsinfeksjonar</a:t>
            </a:r>
            <a:r>
              <a:rPr lang="nb-NO" sz="2000" i="0" dirty="0">
                <a:solidFill>
                  <a:srgbClr val="000000"/>
                </a:solidFill>
                <a:effectLst/>
              </a:rPr>
              <a:t> med </a:t>
            </a:r>
            <a:r>
              <a:rPr lang="nb-NO" sz="2000" b="1" i="0" dirty="0">
                <a:solidFill>
                  <a:srgbClr val="000000"/>
                </a:solidFill>
                <a:effectLst/>
              </a:rPr>
              <a:t>polymikrobiell flora</a:t>
            </a:r>
            <a:r>
              <a:rPr lang="nb-NO" sz="2000" i="0" dirty="0">
                <a:solidFill>
                  <a:srgbClr val="000000"/>
                </a:solidFill>
                <a:effectLst/>
              </a:rPr>
              <a:t>, </a:t>
            </a:r>
            <a:r>
              <a:rPr lang="nb-NO" sz="2000" i="0" dirty="0" err="1">
                <a:solidFill>
                  <a:srgbClr val="000000"/>
                </a:solidFill>
                <a:effectLst/>
              </a:rPr>
              <a:t>luftveisinfeksjonar</a:t>
            </a:r>
            <a:r>
              <a:rPr lang="nb-NO" sz="2000" i="0" dirty="0">
                <a:solidFill>
                  <a:srgbClr val="000000"/>
                </a:solidFill>
                <a:effectLst/>
              </a:rPr>
              <a:t> med aerobe </a:t>
            </a:r>
            <a:r>
              <a:rPr lang="nb-NO" sz="2000" b="1" i="0" dirty="0">
                <a:solidFill>
                  <a:srgbClr val="000000"/>
                </a:solidFill>
                <a:effectLst/>
              </a:rPr>
              <a:t>gram negative staver </a:t>
            </a:r>
            <a:r>
              <a:rPr lang="nb-NO" sz="2000" i="0" dirty="0">
                <a:solidFill>
                  <a:srgbClr val="000000"/>
                </a:solidFill>
                <a:effectLst/>
              </a:rPr>
              <a:t>(f.eks. </a:t>
            </a:r>
            <a:r>
              <a:rPr lang="nb-NO" sz="2000" i="1" dirty="0" err="1">
                <a:solidFill>
                  <a:srgbClr val="000000"/>
                </a:solidFill>
                <a:effectLst/>
              </a:rPr>
              <a:t>haemophilus</a:t>
            </a:r>
            <a:r>
              <a:rPr lang="nb-NO" sz="2000" i="1" dirty="0">
                <a:solidFill>
                  <a:srgbClr val="000000"/>
                </a:solidFill>
                <a:effectLst/>
              </a:rPr>
              <a:t> </a:t>
            </a:r>
            <a:r>
              <a:rPr lang="nb-NO" sz="2000" i="1" dirty="0" err="1">
                <a:solidFill>
                  <a:srgbClr val="000000"/>
                </a:solidFill>
                <a:effectLst/>
              </a:rPr>
              <a:t>influenza</a:t>
            </a:r>
            <a:r>
              <a:rPr lang="nb-NO" sz="2000" i="0" dirty="0">
                <a:solidFill>
                  <a:srgbClr val="000000"/>
                </a:solidFill>
                <a:effectLst/>
              </a:rPr>
              <a:t>), urinveisinfeksjoner med </a:t>
            </a:r>
            <a:r>
              <a:rPr lang="nb-NO" sz="2000" b="1" i="0" dirty="0" err="1">
                <a:solidFill>
                  <a:srgbClr val="000000"/>
                </a:solidFill>
                <a:effectLst/>
              </a:rPr>
              <a:t>enterkokker</a:t>
            </a:r>
            <a:r>
              <a:rPr lang="nb-NO" sz="2000" i="0" dirty="0">
                <a:solidFill>
                  <a:srgbClr val="000000"/>
                </a:solidFill>
                <a:effectLst/>
              </a:rPr>
              <a:t>, bakterielle </a:t>
            </a:r>
            <a:r>
              <a:rPr lang="nb-NO" sz="2000" i="0" dirty="0" err="1">
                <a:solidFill>
                  <a:srgbClr val="000000"/>
                </a:solidFill>
                <a:effectLst/>
              </a:rPr>
              <a:t>superinfeksjonar</a:t>
            </a:r>
            <a:r>
              <a:rPr lang="nb-NO" sz="2000" i="0" dirty="0">
                <a:solidFill>
                  <a:srgbClr val="000000"/>
                </a:solidFill>
                <a:effectLst/>
              </a:rPr>
              <a:t> etter influensa og </a:t>
            </a:r>
            <a:r>
              <a:rPr lang="nb-NO" sz="2000" i="1" dirty="0" err="1">
                <a:solidFill>
                  <a:srgbClr val="000000"/>
                </a:solidFill>
                <a:effectLst/>
              </a:rPr>
              <a:t>Clostridioides</a:t>
            </a:r>
            <a:r>
              <a:rPr lang="nb-NO" sz="2000" i="1" dirty="0">
                <a:solidFill>
                  <a:srgbClr val="000000"/>
                </a:solidFill>
                <a:effectLst/>
              </a:rPr>
              <a:t> </a:t>
            </a:r>
            <a:r>
              <a:rPr lang="nb-NO" sz="2000" i="1" dirty="0" err="1">
                <a:solidFill>
                  <a:srgbClr val="000000"/>
                </a:solidFill>
                <a:effectLst/>
              </a:rPr>
              <a:t>difficile</a:t>
            </a:r>
            <a:r>
              <a:rPr lang="nb-NO" sz="2000" i="0" dirty="0">
                <a:solidFill>
                  <a:srgbClr val="000000"/>
                </a:solidFill>
                <a:effectLst/>
              </a:rPr>
              <a:t>-enteritt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905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44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7501387-6043-464D-710F-9CFE14A9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nb-NO" sz="4800" dirty="0"/>
              <a:t>Risikofaktorer for infeksjon</a:t>
            </a:r>
          </a:p>
        </p:txBody>
      </p:sp>
      <p:grpSp>
        <p:nvGrpSpPr>
          <p:cNvPr id="77" name="Group 46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78" name="Rectangle 47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48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tangle 5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Plassholder for innhold 2">
            <a:extLst>
              <a:ext uri="{FF2B5EF4-FFF2-40B4-BE49-F238E27FC236}">
                <a16:creationId xmlns:a16="http://schemas.microsoft.com/office/drawing/2014/main" id="{9809CC36-68B7-D264-916B-C0017019A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b-NO" sz="900" b="1" i="0" dirty="0">
                <a:effectLst/>
              </a:rPr>
              <a:t>Bristende </a:t>
            </a:r>
            <a:r>
              <a:rPr lang="nb-NO" sz="900" b="1" i="0" dirty="0" err="1">
                <a:effectLst/>
              </a:rPr>
              <a:t>barrierar</a:t>
            </a:r>
            <a:endParaRPr lang="nb-NO" sz="900" b="0" i="0" dirty="0">
              <a:effectLst/>
            </a:endParaRPr>
          </a:p>
          <a:p>
            <a:pPr lvl="1"/>
            <a:r>
              <a:rPr lang="nb-NO" sz="900" b="0" i="0" dirty="0">
                <a:effectLst/>
              </a:rPr>
              <a:t>Hud og slimhinner (urinveier, </a:t>
            </a:r>
            <a:r>
              <a:rPr lang="nb-NO" sz="900" b="0" i="0" dirty="0" err="1">
                <a:effectLst/>
              </a:rPr>
              <a:t>gastrointestinaltraktus</a:t>
            </a:r>
            <a:r>
              <a:rPr lang="nb-NO" sz="900" b="0" i="0" dirty="0">
                <a:effectLst/>
              </a:rPr>
              <a:t> etc.)</a:t>
            </a:r>
          </a:p>
          <a:p>
            <a:pPr lvl="1"/>
            <a:r>
              <a:rPr lang="nb-NO" sz="900" b="0" i="0" dirty="0">
                <a:effectLst/>
              </a:rPr>
              <a:t>Nedre </a:t>
            </a:r>
            <a:r>
              <a:rPr lang="nb-NO" sz="900" b="0" i="0" dirty="0" err="1">
                <a:effectLst/>
              </a:rPr>
              <a:t>luftvegar</a:t>
            </a:r>
            <a:endParaRPr lang="nb-NO" sz="900" b="0" i="0" dirty="0">
              <a:effectLst/>
            </a:endParaRPr>
          </a:p>
          <a:p>
            <a:pPr marL="1200150" lvl="2" indent="-285750"/>
            <a:r>
              <a:rPr lang="nb-NO" sz="900" b="0" i="0" dirty="0">
                <a:effectLst/>
              </a:rPr>
              <a:t>Svekka hosterefleks, ciliefunksjon og respirasjonsmuskulatur</a:t>
            </a:r>
          </a:p>
          <a:p>
            <a:pPr marL="1200150" lvl="2" indent="-285750"/>
            <a:r>
              <a:rPr lang="nb-NO" sz="900" dirty="0" err="1"/>
              <a:t>Au</a:t>
            </a:r>
            <a:r>
              <a:rPr lang="nb-NO" sz="900" b="0" i="0" dirty="0" err="1">
                <a:effectLst/>
              </a:rPr>
              <a:t>ka</a:t>
            </a:r>
            <a:r>
              <a:rPr lang="nb-NO" sz="900" b="0" i="0" dirty="0">
                <a:effectLst/>
              </a:rPr>
              <a:t> risiko for aspirasjon</a:t>
            </a:r>
          </a:p>
          <a:p>
            <a:pPr lvl="1"/>
            <a:r>
              <a:rPr lang="nb-NO" sz="900" b="0" i="0" dirty="0">
                <a:effectLst/>
              </a:rPr>
              <a:t>Redusert syrenivå i ventrikkel</a:t>
            </a:r>
          </a:p>
          <a:p>
            <a:pPr marL="0" indent="0">
              <a:buNone/>
            </a:pPr>
            <a:r>
              <a:rPr lang="nb-NO" sz="900" b="1" i="0" dirty="0">
                <a:effectLst/>
              </a:rPr>
              <a:t>Påvirkning av </a:t>
            </a:r>
            <a:r>
              <a:rPr lang="nb-NO" sz="900" b="1" i="0" dirty="0" err="1">
                <a:effectLst/>
              </a:rPr>
              <a:t>urinvegar</a:t>
            </a:r>
            <a:endParaRPr lang="nb-NO" sz="900" b="0" i="0" dirty="0">
              <a:effectLst/>
            </a:endParaRPr>
          </a:p>
          <a:p>
            <a:pPr lvl="1"/>
            <a:r>
              <a:rPr lang="nb-NO" sz="900" b="0" i="0" dirty="0">
                <a:effectLst/>
              </a:rPr>
              <a:t>Inkontinens/retensjon, </a:t>
            </a:r>
            <a:r>
              <a:rPr lang="nb-NO" sz="900" b="0" i="0" dirty="0" err="1">
                <a:effectLst/>
              </a:rPr>
              <a:t>auka</a:t>
            </a:r>
            <a:r>
              <a:rPr lang="nb-NO" sz="900" b="0" i="0" dirty="0">
                <a:effectLst/>
              </a:rPr>
              <a:t> bakteriell kolonisering, østrogenmangel etc. </a:t>
            </a:r>
          </a:p>
          <a:p>
            <a:pPr marL="0" indent="0">
              <a:buNone/>
            </a:pPr>
            <a:r>
              <a:rPr lang="nb-NO" sz="900" b="1" i="0" dirty="0" err="1">
                <a:effectLst/>
              </a:rPr>
              <a:t>Komorbiditet</a:t>
            </a:r>
            <a:endParaRPr lang="nb-NO" sz="900" b="0" i="0" dirty="0">
              <a:effectLst/>
            </a:endParaRPr>
          </a:p>
          <a:p>
            <a:pPr lvl="1"/>
            <a:r>
              <a:rPr lang="nb-NO" sz="900" b="0" i="0" dirty="0">
                <a:effectLst/>
              </a:rPr>
              <a:t>Diabetes, perifer karsjukdom, kronisk hjerte/lungesykdom, nyresvikt etc.</a:t>
            </a:r>
          </a:p>
          <a:p>
            <a:pPr marL="0" indent="0">
              <a:buNone/>
            </a:pPr>
            <a:r>
              <a:rPr lang="nb-NO" sz="900" b="1" i="0" dirty="0">
                <a:effectLst/>
              </a:rPr>
              <a:t>Redusert cellulær og humoral immunrespons</a:t>
            </a:r>
            <a:endParaRPr lang="nb-NO" sz="900" b="0" i="0" dirty="0">
              <a:effectLst/>
            </a:endParaRPr>
          </a:p>
          <a:p>
            <a:pPr lvl="1"/>
            <a:r>
              <a:rPr lang="nb-NO" sz="900" b="0" i="0" dirty="0">
                <a:effectLst/>
              </a:rPr>
              <a:t>B- og T-cellefunksjon, produksjon av </a:t>
            </a:r>
            <a:r>
              <a:rPr lang="nb-NO" sz="900" b="0" i="0" dirty="0" err="1">
                <a:effectLst/>
              </a:rPr>
              <a:t>immunoglobulinar</a:t>
            </a:r>
            <a:r>
              <a:rPr lang="nb-NO" sz="900" b="0" i="0" dirty="0">
                <a:effectLst/>
              </a:rPr>
              <a:t> og cytokiner</a:t>
            </a:r>
          </a:p>
          <a:p>
            <a:pPr lvl="1"/>
            <a:r>
              <a:rPr lang="nb-NO" sz="900" b="0" i="0" dirty="0">
                <a:effectLst/>
              </a:rPr>
              <a:t>Svekka vaksinerespons</a:t>
            </a:r>
          </a:p>
          <a:p>
            <a:pPr marL="0" indent="0">
              <a:buNone/>
            </a:pPr>
            <a:r>
              <a:rPr lang="nb-NO" sz="900" b="1" i="0" dirty="0">
                <a:effectLst/>
              </a:rPr>
              <a:t>Sosiale/iatrogene</a:t>
            </a:r>
            <a:endParaRPr lang="nb-NO" sz="900" b="0" i="0" dirty="0">
              <a:effectLst/>
            </a:endParaRPr>
          </a:p>
          <a:p>
            <a:pPr lvl="1"/>
            <a:r>
              <a:rPr lang="nb-NO" sz="900" b="0" i="0" dirty="0">
                <a:effectLst/>
              </a:rPr>
              <a:t>Hyppig hospitalisering, lange </a:t>
            </a:r>
            <a:r>
              <a:rPr lang="nb-NO" sz="900" b="0" i="0" dirty="0" err="1">
                <a:effectLst/>
              </a:rPr>
              <a:t>opphald</a:t>
            </a:r>
            <a:r>
              <a:rPr lang="nb-NO" sz="900" b="0" i="0" dirty="0">
                <a:effectLst/>
              </a:rPr>
              <a:t> på sjukeheim</a:t>
            </a:r>
          </a:p>
          <a:p>
            <a:pPr lvl="1"/>
            <a:r>
              <a:rPr lang="nb-NO" sz="900" b="0" i="0" dirty="0" err="1">
                <a:effectLst/>
              </a:rPr>
              <a:t>Framandlekam</a:t>
            </a:r>
            <a:endParaRPr lang="nb-NO" sz="900" b="0" i="0" dirty="0">
              <a:effectLst/>
            </a:endParaRPr>
          </a:p>
          <a:p>
            <a:pPr marL="1200150" lvl="2" indent="-285750"/>
            <a:r>
              <a:rPr lang="nb-NO" sz="900" b="0" i="0" dirty="0">
                <a:effectLst/>
              </a:rPr>
              <a:t>urinkateter, hjerteventiler, hofteproteser etc.</a:t>
            </a:r>
          </a:p>
          <a:p>
            <a:pPr marL="0" indent="0">
              <a:buNone/>
            </a:pPr>
            <a:r>
              <a:rPr lang="nb-NO" sz="900" b="1" i="0" dirty="0">
                <a:effectLst/>
              </a:rPr>
              <a:t>Hyppige </a:t>
            </a:r>
            <a:r>
              <a:rPr lang="nb-NO" sz="900" b="1" i="0" dirty="0" err="1">
                <a:effectLst/>
              </a:rPr>
              <a:t>antibiotikakurar</a:t>
            </a:r>
            <a:endParaRPr lang="nb-NO" sz="900" b="1" i="0" dirty="0">
              <a:effectLst/>
            </a:endParaRPr>
          </a:p>
          <a:p>
            <a:pPr lvl="1"/>
            <a:r>
              <a:rPr lang="nb-NO" sz="900" b="0" i="0" dirty="0" err="1">
                <a:effectLst/>
              </a:rPr>
              <a:t>Påvierker</a:t>
            </a:r>
            <a:r>
              <a:rPr lang="nb-NO" sz="900" b="0" i="0" dirty="0">
                <a:effectLst/>
              </a:rPr>
              <a:t> normalflora, </a:t>
            </a:r>
            <a:r>
              <a:rPr lang="nb-NO" sz="900" b="0" i="0" dirty="0" err="1">
                <a:effectLst/>
              </a:rPr>
              <a:t>auker</a:t>
            </a:r>
            <a:r>
              <a:rPr lang="nb-NO" sz="900" b="0" i="0" dirty="0">
                <a:effectLst/>
              </a:rPr>
              <a:t> risiko for </a:t>
            </a:r>
            <a:r>
              <a:rPr lang="nb-NO" sz="900" b="0" i="1" dirty="0" err="1">
                <a:effectLst/>
              </a:rPr>
              <a:t>Clostridioides</a:t>
            </a:r>
            <a:r>
              <a:rPr lang="nb-NO" sz="900" b="0" i="1" dirty="0">
                <a:effectLst/>
              </a:rPr>
              <a:t> </a:t>
            </a:r>
            <a:r>
              <a:rPr lang="nb-NO" sz="900" b="0" i="1" dirty="0" err="1">
                <a:effectLst/>
              </a:rPr>
              <a:t>difficile</a:t>
            </a:r>
            <a:r>
              <a:rPr lang="nb-NO" sz="900" b="0" i="0" dirty="0">
                <a:effectLst/>
              </a:rPr>
              <a:t>-infeksjon</a:t>
            </a:r>
          </a:p>
          <a:p>
            <a:pPr marL="0" indent="0">
              <a:buNone/>
            </a:pPr>
            <a:r>
              <a:rPr lang="nb-NO" sz="900" b="1" i="0" dirty="0">
                <a:effectLst/>
              </a:rPr>
              <a:t>Immunmodulerende behandling</a:t>
            </a:r>
          </a:p>
          <a:p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val="298189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D431AED-87EE-9B16-037D-86816D89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b-NO" sz="5400"/>
              <a:t>Klinikk</a:t>
            </a:r>
          </a:p>
        </p:txBody>
      </p:sp>
      <p:sp>
        <p:nvSpPr>
          <p:cNvPr id="104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6173D9-BE2B-6119-185A-D10E117F2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200" b="0" i="0" dirty="0">
                <a:effectLst/>
              </a:rPr>
              <a:t>Ofte kryptisk symptompresentasjon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200" b="0" i="0" dirty="0">
                <a:effectLst/>
              </a:rPr>
              <a:t>Sparsomt med fokale symptom er </a:t>
            </a:r>
            <a:r>
              <a:rPr lang="nb-NO" sz="2200" b="0" i="0" dirty="0" err="1">
                <a:effectLst/>
              </a:rPr>
              <a:t>vanleg</a:t>
            </a:r>
            <a:r>
              <a:rPr lang="nb-NO" sz="2200" b="0" i="0" dirty="0">
                <a:effectLst/>
              </a:rPr>
              <a:t> og feber kan mangle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200" b="0" i="0" dirty="0">
                <a:effectLst/>
              </a:rPr>
              <a:t>Akutt funksjonssvikt er hyppig </a:t>
            </a:r>
            <a:r>
              <a:rPr lang="nb-NO" sz="2200" b="0" i="0" dirty="0" err="1">
                <a:effectLst/>
              </a:rPr>
              <a:t>førekommande</a:t>
            </a:r>
            <a:r>
              <a:rPr lang="nb-NO" sz="2200" b="0" i="0" dirty="0">
                <a:effectLst/>
              </a:rPr>
              <a:t> ved akutt infeksjonssykdom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nb-NO" sz="2200" b="0" i="0" dirty="0">
                <a:effectLst/>
              </a:rPr>
              <a:t>Delirium (aktivt/stille)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nb-NO" sz="2200" b="0" i="0" dirty="0">
                <a:effectLst/>
              </a:rPr>
              <a:t>Fall/falltendens/redusert mobilitet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nb-NO" sz="2200" b="0" i="0" dirty="0">
                <a:effectLst/>
              </a:rPr>
              <a:t>Dehydrering/ernæringssvikt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nb-NO" sz="2200" b="0" i="0" dirty="0">
                <a:effectLst/>
              </a:rPr>
              <a:t>Urininkontinens/retensjon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 b="0" i="0" dirty="0">
                <a:effectLst/>
              </a:rPr>
              <a:t>Ofte </a:t>
            </a:r>
            <a:r>
              <a:rPr lang="nb-NO" sz="2200" b="0" i="0" dirty="0" err="1">
                <a:effectLst/>
              </a:rPr>
              <a:t>alvorleg</a:t>
            </a:r>
            <a:r>
              <a:rPr lang="nb-NO" sz="2200" b="0" i="0" dirty="0">
                <a:effectLst/>
              </a:rPr>
              <a:t> forløp på grunn av redusert forsvarsverk</a:t>
            </a:r>
          </a:p>
          <a:p>
            <a:endParaRPr lang="nb-NO" sz="2200" dirty="0"/>
          </a:p>
        </p:txBody>
      </p:sp>
      <p:pic>
        <p:nvPicPr>
          <p:cNvPr id="1026" name="Picture 2" descr="Delir: Ein Blick in die Verwirrung | silberFuchs">
            <a:extLst>
              <a:ext uri="{FF2B5EF4-FFF2-40B4-BE49-F238E27FC236}">
                <a16:creationId xmlns:a16="http://schemas.microsoft.com/office/drawing/2014/main" id="{5F107BC0-F317-660C-9879-BE0C9173C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7" r="23068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D6BB6CC7-6681-B1C8-6C59-70484C8EE281}"/>
              </a:ext>
            </a:extLst>
          </p:cNvPr>
          <p:cNvSpPr txBox="1"/>
          <p:nvPr/>
        </p:nvSpPr>
        <p:spPr>
          <a:xfrm>
            <a:off x="7759817" y="6400800"/>
            <a:ext cx="2852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Bildet er laga </a:t>
            </a:r>
            <a:r>
              <a:rPr lang="nb-NO" sz="1200" dirty="0" err="1"/>
              <a:t>vha</a:t>
            </a:r>
            <a:r>
              <a:rPr lang="nb-NO" sz="1200" dirty="0"/>
              <a:t> KI</a:t>
            </a:r>
          </a:p>
        </p:txBody>
      </p:sp>
    </p:spTree>
    <p:extLst>
      <p:ext uri="{BB962C8B-B14F-4D97-AF65-F5344CB8AC3E}">
        <p14:creationId xmlns:p14="http://schemas.microsoft.com/office/powerpoint/2010/main" val="396364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DFFFC4-6D46-8FC6-9E5C-B03E176F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Generelle </a:t>
            </a:r>
            <a:r>
              <a:rPr lang="nb-NO" dirty="0" err="1"/>
              <a:t>antibiotikaprinsipp</a:t>
            </a:r>
            <a:r>
              <a:rPr lang="nb-NO" dirty="0"/>
              <a:t> hos eldre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3278E5-65FF-F1FA-C1D7-19BC821C3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0" i="0" dirty="0">
                <a:solidFill>
                  <a:srgbClr val="000000"/>
                </a:solidFill>
                <a:effectLst/>
              </a:rPr>
              <a:t>Polyfarmasi </a:t>
            </a:r>
            <a:r>
              <a:rPr lang="nb-NO" b="0" i="0" dirty="0" err="1">
                <a:solidFill>
                  <a:srgbClr val="000000"/>
                </a:solidFill>
                <a:effectLst/>
              </a:rPr>
              <a:t>gjer</a:t>
            </a:r>
            <a:r>
              <a:rPr lang="nb-NO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</a:rPr>
              <a:t>auka</a:t>
            </a:r>
            <a:r>
              <a:rPr lang="nb-NO" b="0" i="0" dirty="0">
                <a:solidFill>
                  <a:srgbClr val="000000"/>
                </a:solidFill>
                <a:effectLst/>
              </a:rPr>
              <a:t> risiko for </a:t>
            </a:r>
            <a:r>
              <a:rPr lang="nb-NO" b="0" i="0" dirty="0" err="1">
                <a:solidFill>
                  <a:srgbClr val="000000"/>
                </a:solidFill>
                <a:effectLst/>
              </a:rPr>
              <a:t>interaksjonar</a:t>
            </a:r>
            <a:endParaRPr lang="nb-NO" b="0" i="0" dirty="0">
              <a:solidFill>
                <a:srgbClr val="000000"/>
              </a:solidFill>
              <a:effectLst/>
            </a:endParaRPr>
          </a:p>
          <a:p>
            <a:r>
              <a:rPr lang="nb-NO" dirty="0">
                <a:solidFill>
                  <a:srgbClr val="000000"/>
                </a:solidFill>
              </a:rPr>
              <a:t>Generelt </a:t>
            </a:r>
            <a:r>
              <a:rPr lang="nb-NO" dirty="0" err="1">
                <a:solidFill>
                  <a:srgbClr val="000000"/>
                </a:solidFill>
              </a:rPr>
              <a:t>auka</a:t>
            </a:r>
            <a:r>
              <a:rPr lang="nb-NO" dirty="0">
                <a:solidFill>
                  <a:srgbClr val="000000"/>
                </a:solidFill>
              </a:rPr>
              <a:t> risiko for </a:t>
            </a:r>
            <a:r>
              <a:rPr lang="nb-NO" dirty="0" err="1">
                <a:solidFill>
                  <a:srgbClr val="000000"/>
                </a:solidFill>
              </a:rPr>
              <a:t>biverknadar</a:t>
            </a:r>
            <a:endParaRPr lang="nb-NO" dirty="0">
              <a:solidFill>
                <a:srgbClr val="000000"/>
              </a:solidFill>
            </a:endParaRPr>
          </a:p>
          <a:p>
            <a:r>
              <a:rPr lang="nb-NO" b="0" i="0" dirty="0">
                <a:solidFill>
                  <a:srgbClr val="000000"/>
                </a:solidFill>
                <a:effectLst/>
              </a:rPr>
              <a:t>Absorpsjonen av antibiotika påvirkes lite av aldersendringer</a:t>
            </a:r>
          </a:p>
          <a:p>
            <a:r>
              <a:rPr lang="nb-NO" dirty="0">
                <a:solidFill>
                  <a:srgbClr val="000000"/>
                </a:solidFill>
              </a:rPr>
              <a:t>Distribusjonen kan </a:t>
            </a:r>
            <a:r>
              <a:rPr lang="nb-NO" dirty="0" err="1">
                <a:solidFill>
                  <a:srgbClr val="000000"/>
                </a:solidFill>
              </a:rPr>
              <a:t>endrast</a:t>
            </a:r>
            <a:r>
              <a:rPr lang="nb-NO" dirty="0">
                <a:solidFill>
                  <a:srgbClr val="000000"/>
                </a:solidFill>
              </a:rPr>
              <a:t> som følge av </a:t>
            </a:r>
            <a:r>
              <a:rPr lang="nb-NO" dirty="0" err="1">
                <a:solidFill>
                  <a:srgbClr val="000000"/>
                </a:solidFill>
              </a:rPr>
              <a:t>auka</a:t>
            </a:r>
            <a:r>
              <a:rPr lang="nb-NO" dirty="0">
                <a:solidFill>
                  <a:srgbClr val="000000"/>
                </a:solidFill>
              </a:rPr>
              <a:t> </a:t>
            </a:r>
            <a:r>
              <a:rPr lang="nb-NO" dirty="0" err="1">
                <a:solidFill>
                  <a:srgbClr val="000000"/>
                </a:solidFill>
              </a:rPr>
              <a:t>feittmengde</a:t>
            </a:r>
            <a:endParaRPr lang="nb-NO" dirty="0">
              <a:solidFill>
                <a:srgbClr val="000000"/>
              </a:solidFill>
            </a:endParaRPr>
          </a:p>
          <a:p>
            <a:pPr lvl="1"/>
            <a:r>
              <a:rPr lang="nb-NO" b="0" i="0" dirty="0">
                <a:solidFill>
                  <a:srgbClr val="000000"/>
                </a:solidFill>
                <a:effectLst/>
              </a:rPr>
              <a:t>Serumkonsentrasjonen av svært fettløselige antibiotika kan </a:t>
            </a:r>
            <a:r>
              <a:rPr lang="nb-NO" b="0" i="0" dirty="0" err="1">
                <a:solidFill>
                  <a:srgbClr val="000000"/>
                </a:solidFill>
                <a:effectLst/>
              </a:rPr>
              <a:t>auke</a:t>
            </a:r>
            <a:endParaRPr lang="nb-NO" b="0" i="0" dirty="0">
              <a:solidFill>
                <a:srgbClr val="000000"/>
              </a:solidFill>
              <a:effectLst/>
            </a:endParaRPr>
          </a:p>
          <a:p>
            <a:r>
              <a:rPr lang="nb-NO" dirty="0">
                <a:solidFill>
                  <a:srgbClr val="000000"/>
                </a:solidFill>
              </a:rPr>
              <a:t>Eliminasjon: Redusert levermetabolisme og renal utskilling med åra</a:t>
            </a:r>
            <a:endParaRPr lang="nb-NO" b="0" i="0" dirty="0">
              <a:solidFill>
                <a:srgbClr val="000000"/>
              </a:solidFill>
              <a:effectLst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374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0F9FB2-6223-5333-5AF2-245F878E4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Generelle </a:t>
            </a:r>
            <a:r>
              <a:rPr lang="nb-NO" dirty="0" err="1"/>
              <a:t>antibiotikaprinsipp</a:t>
            </a:r>
            <a:r>
              <a:rPr lang="nb-NO" dirty="0"/>
              <a:t> hos eldre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4AE5F8-BE73-F7CA-B585-759722F2A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b-NO" b="0" i="0" dirty="0">
                <a:solidFill>
                  <a:srgbClr val="000000"/>
                </a:solidFill>
                <a:effectLst/>
              </a:rPr>
              <a:t>Empirisk behandling avhenger av alvorlighetsgrad, mistenkt/kjent primærfokus</a:t>
            </a:r>
          </a:p>
          <a:p>
            <a:pPr lvl="1"/>
            <a:r>
              <a:rPr lang="nb-NO" b="0" i="0" dirty="0">
                <a:solidFill>
                  <a:srgbClr val="000000"/>
                </a:solidFill>
                <a:effectLst/>
              </a:rPr>
              <a:t>Ta adekvate bakteriologiske prøver før oppstart med antibiotika</a:t>
            </a:r>
          </a:p>
          <a:p>
            <a:pPr lvl="1"/>
            <a:r>
              <a:rPr lang="nb-NO" b="0" i="0" dirty="0">
                <a:solidFill>
                  <a:srgbClr val="000000"/>
                </a:solidFill>
                <a:effectLst/>
              </a:rPr>
              <a:t>Velg primært </a:t>
            </a:r>
            <a:r>
              <a:rPr lang="nb-NO" b="0" i="0" dirty="0" err="1">
                <a:solidFill>
                  <a:srgbClr val="000000"/>
                </a:solidFill>
                <a:effectLst/>
              </a:rPr>
              <a:t>bakteriedrepande</a:t>
            </a:r>
            <a:r>
              <a:rPr lang="nb-NO" b="0" i="0" dirty="0">
                <a:solidFill>
                  <a:srgbClr val="000000"/>
                </a:solidFill>
                <a:effectLst/>
              </a:rPr>
              <a:t> (</a:t>
            </a:r>
            <a:r>
              <a:rPr lang="nb-NO" b="0" i="0" dirty="0" err="1">
                <a:solidFill>
                  <a:srgbClr val="000000"/>
                </a:solidFill>
                <a:effectLst/>
              </a:rPr>
              <a:t>bactericide</a:t>
            </a:r>
            <a:r>
              <a:rPr lang="nb-NO" b="0" i="0" dirty="0">
                <a:solidFill>
                  <a:srgbClr val="000000"/>
                </a:solidFill>
                <a:effectLst/>
              </a:rPr>
              <a:t>) midler, for eksempel penicilliner</a:t>
            </a:r>
          </a:p>
          <a:p>
            <a:pPr lvl="1"/>
            <a:r>
              <a:rPr lang="nb-NO" b="0" i="0" dirty="0">
                <a:solidFill>
                  <a:srgbClr val="000000"/>
                </a:solidFill>
                <a:effectLst/>
              </a:rPr>
              <a:t>Unngå unødig bruk av breispektra og </a:t>
            </a:r>
            <a:r>
              <a:rPr lang="nb-NO" b="0" i="0" dirty="0" err="1">
                <a:solidFill>
                  <a:srgbClr val="000000"/>
                </a:solidFill>
                <a:effectLst/>
              </a:rPr>
              <a:t>resistensdrivande</a:t>
            </a:r>
            <a:r>
              <a:rPr lang="nb-NO" b="0" i="0" dirty="0">
                <a:solidFill>
                  <a:srgbClr val="000000"/>
                </a:solidFill>
                <a:effectLst/>
              </a:rPr>
              <a:t> medikament</a:t>
            </a:r>
          </a:p>
          <a:p>
            <a:pPr lvl="2"/>
            <a:r>
              <a:rPr lang="nb-NO" dirty="0" err="1">
                <a:solidFill>
                  <a:srgbClr val="000000"/>
                </a:solidFill>
              </a:rPr>
              <a:t>C</a:t>
            </a:r>
            <a:r>
              <a:rPr lang="nb-NO" b="0" i="0" dirty="0" err="1">
                <a:solidFill>
                  <a:srgbClr val="000000"/>
                </a:solidFill>
                <a:effectLst/>
              </a:rPr>
              <a:t>efalosporiner</a:t>
            </a:r>
            <a:r>
              <a:rPr lang="nb-NO" b="0" i="0" dirty="0">
                <a:solidFill>
                  <a:srgbClr val="000000"/>
                </a:solidFill>
                <a:effectLst/>
              </a:rPr>
              <a:t> (</a:t>
            </a:r>
            <a:r>
              <a:rPr lang="nb-NO" b="0" i="0" dirty="0" err="1">
                <a:solidFill>
                  <a:srgbClr val="000000"/>
                </a:solidFill>
                <a:effectLst/>
              </a:rPr>
              <a:t>cefuroksim</a:t>
            </a:r>
            <a:r>
              <a:rPr lang="nb-NO" b="0" i="0" dirty="0">
                <a:solidFill>
                  <a:srgbClr val="000000"/>
                </a:solidFill>
                <a:effectLst/>
              </a:rPr>
              <a:t> /</a:t>
            </a:r>
            <a:r>
              <a:rPr lang="nb-NO" b="0" i="0" dirty="0" err="1">
                <a:solidFill>
                  <a:srgbClr val="000000"/>
                </a:solidFill>
                <a:effectLst/>
              </a:rPr>
              <a:t>cefotaksim</a:t>
            </a:r>
            <a:r>
              <a:rPr lang="nb-NO" b="0" i="0" dirty="0">
                <a:solidFill>
                  <a:srgbClr val="000000"/>
                </a:solidFill>
                <a:effectLst/>
              </a:rPr>
              <a:t>/</a:t>
            </a:r>
            <a:r>
              <a:rPr lang="nb-NO" b="0" i="0" dirty="0" err="1">
                <a:solidFill>
                  <a:srgbClr val="000000"/>
                </a:solidFill>
                <a:effectLst/>
              </a:rPr>
              <a:t>ceftriakson</a:t>
            </a:r>
            <a:r>
              <a:rPr lang="nb-NO" b="0" i="0" dirty="0">
                <a:solidFill>
                  <a:srgbClr val="000000"/>
                </a:solidFill>
                <a:effectLst/>
              </a:rPr>
              <a:t>), </a:t>
            </a:r>
          </a:p>
          <a:p>
            <a:pPr lvl="2"/>
            <a:r>
              <a:rPr lang="nb-NO" dirty="0">
                <a:solidFill>
                  <a:srgbClr val="000000"/>
                </a:solidFill>
              </a:rPr>
              <a:t>K</a:t>
            </a:r>
            <a:r>
              <a:rPr lang="nb-NO" b="0" i="0" dirty="0">
                <a:solidFill>
                  <a:srgbClr val="000000"/>
                </a:solidFill>
                <a:effectLst/>
              </a:rPr>
              <a:t>inoloner (</a:t>
            </a:r>
            <a:r>
              <a:rPr lang="nb-NO" b="0" i="0" dirty="0" err="1">
                <a:solidFill>
                  <a:srgbClr val="000000"/>
                </a:solidFill>
                <a:effectLst/>
              </a:rPr>
              <a:t>ciprofloksacin</a:t>
            </a:r>
            <a:r>
              <a:rPr lang="nb-NO" b="0" i="0" dirty="0">
                <a:solidFill>
                  <a:srgbClr val="000000"/>
                </a:solidFill>
                <a:effectLst/>
              </a:rPr>
              <a:t>), </a:t>
            </a:r>
          </a:p>
          <a:p>
            <a:pPr lvl="2"/>
            <a:r>
              <a:rPr lang="nb-NO" dirty="0" err="1">
                <a:solidFill>
                  <a:srgbClr val="000000"/>
                </a:solidFill>
              </a:rPr>
              <a:t>P</a:t>
            </a:r>
            <a:r>
              <a:rPr lang="nb-NO" b="0" i="0" dirty="0" err="1">
                <a:solidFill>
                  <a:srgbClr val="000000"/>
                </a:solidFill>
                <a:effectLst/>
              </a:rPr>
              <a:t>iperacillin-tazobactam</a:t>
            </a:r>
            <a:r>
              <a:rPr lang="nb-NO" b="0" i="0" dirty="0">
                <a:solidFill>
                  <a:srgbClr val="000000"/>
                </a:solidFill>
                <a:effectLst/>
              </a:rPr>
              <a:t> </a:t>
            </a:r>
          </a:p>
          <a:p>
            <a:pPr lvl="2"/>
            <a:r>
              <a:rPr lang="nb-NO" dirty="0" err="1">
                <a:solidFill>
                  <a:srgbClr val="000000"/>
                </a:solidFill>
              </a:rPr>
              <a:t>K</a:t>
            </a:r>
            <a:r>
              <a:rPr lang="nb-NO" b="0" i="0" dirty="0" err="1">
                <a:solidFill>
                  <a:srgbClr val="000000"/>
                </a:solidFill>
                <a:effectLst/>
              </a:rPr>
              <a:t>arbapenemer</a:t>
            </a:r>
            <a:r>
              <a:rPr lang="nb-NO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lvl="1"/>
            <a:r>
              <a:rPr lang="nb-NO" b="0" i="0" dirty="0">
                <a:solidFill>
                  <a:srgbClr val="000000"/>
                </a:solidFill>
                <a:effectLst/>
              </a:rPr>
              <a:t>Skreddersy behandling etter mikrobiologiske svar</a:t>
            </a:r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622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34A1CB-434A-6127-0017-AF4D928C2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020"/>
            <a:ext cx="10515600" cy="1325563"/>
          </a:xfrm>
        </p:spPr>
        <p:txBody>
          <a:bodyPr>
            <a:normAutofit/>
          </a:bodyPr>
          <a:lstStyle/>
          <a:p>
            <a:r>
              <a:rPr lang="nb-NO" sz="2800" b="0" i="0" dirty="0">
                <a:solidFill>
                  <a:srgbClr val="000000"/>
                </a:solidFill>
                <a:effectLst/>
                <a:latin typeface="+mn-lt"/>
              </a:rPr>
              <a:t>Hvilke midler skal </a:t>
            </a:r>
            <a:r>
              <a:rPr lang="nb-NO" sz="2800" b="0" i="0" dirty="0" err="1">
                <a:solidFill>
                  <a:srgbClr val="000000"/>
                </a:solidFill>
                <a:effectLst/>
                <a:latin typeface="+mn-lt"/>
              </a:rPr>
              <a:t>ein</a:t>
            </a:r>
            <a:r>
              <a:rPr lang="nb-NO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nb-NO" sz="2800" b="0" i="0" dirty="0" err="1">
                <a:solidFill>
                  <a:srgbClr val="000000"/>
                </a:solidFill>
                <a:effectLst/>
                <a:latin typeface="+mn-lt"/>
              </a:rPr>
              <a:t>vere</a:t>
            </a:r>
            <a:r>
              <a:rPr lang="nb-NO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nb-NO" sz="2800" b="0" i="0" dirty="0" err="1">
                <a:solidFill>
                  <a:srgbClr val="000000"/>
                </a:solidFill>
                <a:effectLst/>
                <a:latin typeface="+mn-lt"/>
              </a:rPr>
              <a:t>særskild</a:t>
            </a:r>
            <a:r>
              <a:rPr lang="nb-NO" sz="2800" b="0" i="0" dirty="0">
                <a:solidFill>
                  <a:srgbClr val="000000"/>
                </a:solidFill>
                <a:effectLst/>
                <a:latin typeface="+mn-lt"/>
              </a:rPr>
              <a:t> merksamme på med tanke på </a:t>
            </a:r>
            <a:r>
              <a:rPr lang="nb-NO" sz="2800" b="0" i="0" dirty="0" err="1">
                <a:solidFill>
                  <a:srgbClr val="000000"/>
                </a:solidFill>
                <a:effectLst/>
                <a:latin typeface="+mn-lt"/>
              </a:rPr>
              <a:t>alvorlege</a:t>
            </a:r>
            <a:r>
              <a:rPr lang="nb-NO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nb-NO" sz="2800" b="0" i="0" dirty="0" err="1">
                <a:solidFill>
                  <a:srgbClr val="000000"/>
                </a:solidFill>
                <a:effectLst/>
                <a:latin typeface="+mn-lt"/>
              </a:rPr>
              <a:t>biverknadar</a:t>
            </a:r>
            <a:endParaRPr lang="nb-NO" sz="2800" dirty="0">
              <a:latin typeface="+mn-l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C90ABC-C117-33AE-C5AE-A711BAC73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/>
            <a:r>
              <a:rPr lang="nb-NO" b="0" i="0" dirty="0">
                <a:solidFill>
                  <a:srgbClr val="000000"/>
                </a:solidFill>
                <a:effectLst/>
              </a:rPr>
              <a:t>Aminoglykosider og </a:t>
            </a:r>
            <a:r>
              <a:rPr lang="nb-NO" b="0" i="0" dirty="0" err="1">
                <a:solidFill>
                  <a:srgbClr val="000000"/>
                </a:solidFill>
                <a:effectLst/>
              </a:rPr>
              <a:t>vankomycin</a:t>
            </a:r>
            <a:r>
              <a:rPr lang="nb-NO" b="0" i="0" dirty="0">
                <a:solidFill>
                  <a:srgbClr val="000000"/>
                </a:solidFill>
                <a:effectLst/>
              </a:rPr>
              <a:t> (NB! </a:t>
            </a:r>
            <a:r>
              <a:rPr lang="nb-NO" b="0" i="0" dirty="0" err="1">
                <a:solidFill>
                  <a:srgbClr val="000000"/>
                </a:solidFill>
                <a:effectLst/>
              </a:rPr>
              <a:t>ikkje</a:t>
            </a:r>
            <a:r>
              <a:rPr lang="nb-NO" b="0" i="0" dirty="0">
                <a:solidFill>
                  <a:srgbClr val="000000"/>
                </a:solidFill>
                <a:effectLst/>
              </a:rPr>
              <a:t> den perorale varianten av </a:t>
            </a:r>
            <a:r>
              <a:rPr lang="nb-NO" b="0" i="0" dirty="0" err="1">
                <a:solidFill>
                  <a:srgbClr val="000000"/>
                </a:solidFill>
                <a:effectLst/>
              </a:rPr>
              <a:t>vankomycin</a:t>
            </a:r>
            <a:r>
              <a:rPr lang="nb-NO" b="0" i="0" dirty="0">
                <a:solidFill>
                  <a:srgbClr val="000000"/>
                </a:solidFill>
                <a:effectLst/>
              </a:rPr>
              <a:t>)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000000"/>
                </a:solidFill>
                <a:effectLst/>
              </a:rPr>
              <a:t>Smalt terapeutisk vindu, risiko for </a:t>
            </a:r>
            <a:r>
              <a:rPr lang="nb-NO" b="0" i="0" dirty="0" err="1">
                <a:solidFill>
                  <a:srgbClr val="000000"/>
                </a:solidFill>
                <a:effectLst/>
              </a:rPr>
              <a:t>oto</a:t>
            </a:r>
            <a:r>
              <a:rPr lang="nb-NO" b="0" i="0" dirty="0">
                <a:solidFill>
                  <a:srgbClr val="000000"/>
                </a:solidFill>
                <a:effectLst/>
              </a:rPr>
              <a:t>- og </a:t>
            </a:r>
            <a:r>
              <a:rPr lang="nb-NO" b="0" i="0" dirty="0" err="1">
                <a:solidFill>
                  <a:srgbClr val="000000"/>
                </a:solidFill>
                <a:effectLst/>
              </a:rPr>
              <a:t>nefrotoksisitet</a:t>
            </a:r>
            <a:r>
              <a:rPr lang="nb-NO" b="0" i="0" dirty="0">
                <a:solidFill>
                  <a:srgbClr val="000000"/>
                </a:solidFill>
                <a:effectLst/>
              </a:rPr>
              <a:t>, samt behov for hyppige </a:t>
            </a:r>
            <a:r>
              <a:rPr lang="nb-NO" b="0" i="0" dirty="0" err="1">
                <a:solidFill>
                  <a:srgbClr val="000000"/>
                </a:solidFill>
                <a:effectLst/>
              </a:rPr>
              <a:t>serumkonsentrasjonsmålingar</a:t>
            </a:r>
            <a:endParaRPr lang="nb-NO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000000"/>
                </a:solidFill>
                <a:effectLst/>
              </a:rPr>
              <a:t>Nyrefunksjon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 err="1">
                <a:solidFill>
                  <a:srgbClr val="000000"/>
                </a:solidFill>
                <a:effectLst/>
              </a:rPr>
              <a:t>Trimetoprim-sulfa</a:t>
            </a:r>
            <a:r>
              <a:rPr lang="nb-NO" b="0" i="0" dirty="0">
                <a:solidFill>
                  <a:srgbClr val="000000"/>
                </a:solidFill>
                <a:effectLst/>
              </a:rPr>
              <a:t>, </a:t>
            </a:r>
            <a:r>
              <a:rPr lang="nb-NO" b="0" i="0" dirty="0" err="1">
                <a:solidFill>
                  <a:srgbClr val="000000"/>
                </a:solidFill>
                <a:effectLst/>
              </a:rPr>
              <a:t>Furadantin</a:t>
            </a:r>
            <a:r>
              <a:rPr lang="nb-NO" b="0" i="0" dirty="0">
                <a:solidFill>
                  <a:srgbClr val="000000"/>
                </a:solidFill>
                <a:effectLst/>
              </a:rPr>
              <a:t>, (aminoglykosider, </a:t>
            </a:r>
            <a:r>
              <a:rPr lang="nb-NO" b="0" i="0" dirty="0" err="1">
                <a:solidFill>
                  <a:srgbClr val="000000"/>
                </a:solidFill>
                <a:effectLst/>
              </a:rPr>
              <a:t>vankomycin</a:t>
            </a:r>
            <a:r>
              <a:rPr lang="nb-NO" b="0" i="0" dirty="0">
                <a:solidFill>
                  <a:srgbClr val="000000"/>
                </a:solidFill>
                <a:effectLst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000000"/>
                </a:solidFill>
                <a:effectLst/>
              </a:rPr>
              <a:t>Nervesystemet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 err="1">
                <a:solidFill>
                  <a:srgbClr val="000000"/>
                </a:solidFill>
                <a:effectLst/>
              </a:rPr>
              <a:t>Ciprofloksacin</a:t>
            </a:r>
            <a:endParaRPr lang="nb-NO" b="0" i="0" dirty="0">
              <a:solidFill>
                <a:srgbClr val="000000"/>
              </a:solidFill>
              <a:effectLst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000000"/>
                </a:solidFill>
                <a:effectLst/>
              </a:rPr>
              <a:t>Uro, forvirring, kramper, psykose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 err="1">
                <a:solidFill>
                  <a:srgbClr val="000000"/>
                </a:solidFill>
                <a:effectLst/>
              </a:rPr>
              <a:t>Furadantin</a:t>
            </a:r>
            <a:endParaRPr lang="nb-NO" b="0" i="0" dirty="0">
              <a:solidFill>
                <a:srgbClr val="000000"/>
              </a:solidFill>
              <a:effectLst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000000"/>
                </a:solidFill>
                <a:effectLst/>
              </a:rPr>
              <a:t>Polynevropati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000000"/>
                </a:solidFill>
                <a:effectLst/>
              </a:rPr>
              <a:t>Lunge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 err="1">
                <a:solidFill>
                  <a:srgbClr val="000000"/>
                </a:solidFill>
                <a:effectLst/>
              </a:rPr>
              <a:t>Furadantin</a:t>
            </a:r>
            <a:endParaRPr lang="nb-NO" b="0" i="0" dirty="0">
              <a:solidFill>
                <a:srgbClr val="000000"/>
              </a:solidFill>
              <a:effectLst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000000"/>
                </a:solidFill>
                <a:effectLst/>
              </a:rPr>
              <a:t>Lungefibrose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000000"/>
                </a:solidFill>
                <a:effectLst/>
              </a:rPr>
              <a:t>Metabolske forstyrrelser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 err="1">
                <a:solidFill>
                  <a:srgbClr val="000000"/>
                </a:solidFill>
                <a:effectLst/>
              </a:rPr>
              <a:t>Mecillinam</a:t>
            </a:r>
            <a:endParaRPr lang="nb-NO" b="0" i="0" dirty="0">
              <a:solidFill>
                <a:srgbClr val="000000"/>
              </a:solidFill>
              <a:effectLst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nb-NO" b="0" i="0" dirty="0" err="1">
                <a:solidFill>
                  <a:srgbClr val="000000"/>
                </a:solidFill>
                <a:effectLst/>
              </a:rPr>
              <a:t>Karnitinmangel</a:t>
            </a:r>
            <a:endParaRPr lang="nb-NO" b="0" i="0" dirty="0">
              <a:solidFill>
                <a:srgbClr val="000000"/>
              </a:solidFill>
              <a:effectLst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543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DABE104D-BD3D-FBAC-8F73-827440C6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Utvalgte</a:t>
            </a:r>
            <a:r>
              <a:rPr lang="en-US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b="1" dirty="0" err="1">
                <a:solidFill>
                  <a:schemeClr val="tx2"/>
                </a:solidFill>
              </a:rPr>
              <a:t>bakteriar</a:t>
            </a:r>
            <a:r>
              <a:rPr lang="en-US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200" b="1" dirty="0">
                <a:solidFill>
                  <a:schemeClr val="tx2"/>
                </a:solidFill>
              </a:rPr>
            </a:br>
            <a:r>
              <a:rPr lang="en-US" sz="5200" b="1" dirty="0">
                <a:solidFill>
                  <a:schemeClr val="tx2"/>
                </a:solidFill>
              </a:rPr>
              <a:t>- </a:t>
            </a:r>
            <a:r>
              <a:rPr lang="en-US" sz="5200" b="1" dirty="0" err="1">
                <a:solidFill>
                  <a:schemeClr val="tx2"/>
                </a:solidFill>
              </a:rPr>
              <a:t>Kva</a:t>
            </a:r>
            <a:r>
              <a:rPr lang="en-US" sz="5200" b="1" dirty="0">
                <a:solidFill>
                  <a:schemeClr val="tx2"/>
                </a:solidFill>
              </a:rPr>
              <a:t> </a:t>
            </a:r>
            <a:r>
              <a:rPr lang="en-US" sz="5200" b="1" dirty="0" err="1">
                <a:solidFill>
                  <a:schemeClr val="tx2"/>
                </a:solidFill>
              </a:rPr>
              <a:t>skal</a:t>
            </a:r>
            <a:r>
              <a:rPr lang="en-US" sz="5200" b="1" dirty="0">
                <a:solidFill>
                  <a:schemeClr val="tx2"/>
                </a:solidFill>
              </a:rPr>
              <a:t> </a:t>
            </a:r>
            <a:r>
              <a:rPr lang="en-US" sz="5200" b="1" dirty="0" err="1">
                <a:solidFill>
                  <a:schemeClr val="tx2"/>
                </a:solidFill>
              </a:rPr>
              <a:t>ein</a:t>
            </a:r>
            <a:r>
              <a:rPr lang="en-US" sz="5200" b="1" dirty="0">
                <a:solidFill>
                  <a:schemeClr val="tx2"/>
                </a:solidFill>
              </a:rPr>
              <a:t> </a:t>
            </a:r>
            <a:r>
              <a:rPr lang="en-US" sz="5200" b="1" dirty="0" err="1">
                <a:solidFill>
                  <a:schemeClr val="tx2"/>
                </a:solidFill>
              </a:rPr>
              <a:t>tenkje</a:t>
            </a:r>
            <a:r>
              <a:rPr lang="en-US" sz="5200" b="1" dirty="0">
                <a:solidFill>
                  <a:schemeClr val="tx2"/>
                </a:solidFill>
              </a:rPr>
              <a:t> </a:t>
            </a:r>
            <a:r>
              <a:rPr lang="en-US" sz="5200" b="1" dirty="0" err="1">
                <a:solidFill>
                  <a:schemeClr val="tx2"/>
                </a:solidFill>
              </a:rPr>
              <a:t>på</a:t>
            </a:r>
            <a:r>
              <a:rPr lang="en-US" sz="5200" b="1" dirty="0">
                <a:solidFill>
                  <a:schemeClr val="tx2"/>
                </a:solidFill>
              </a:rPr>
              <a:t>?</a:t>
            </a:r>
            <a:endParaRPr lang="en-US" sz="52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504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8A51A1-FB0E-44A5-9150-F00E06E0C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25" y="286956"/>
            <a:ext cx="10515600" cy="1325563"/>
          </a:xfrm>
        </p:spPr>
        <p:txBody>
          <a:bodyPr/>
          <a:lstStyle/>
          <a:p>
            <a:r>
              <a:rPr lang="nb-NO" dirty="0"/>
              <a:t>4 viktige i sjukeheim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61C3CB15-5519-9CD8-8A37-B8305AF0F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698" y="681036"/>
            <a:ext cx="6647301" cy="664730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2EB0632-905F-42E0-52AC-8F48EC33F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626" y="739833"/>
            <a:ext cx="6326014" cy="632601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3B7848A-4D87-DCAE-7C4A-CCFB4D2F9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120" y="842327"/>
            <a:ext cx="6121025" cy="612102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0D014DE-070A-7AFD-D282-7554A2635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913" y="891814"/>
            <a:ext cx="5924231" cy="5924231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66EED1-5F28-E5EE-4B25-6476F0558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2 </a:t>
            </a:r>
            <a:r>
              <a:rPr lang="nb-NO" dirty="0" err="1"/>
              <a:t>hovudtypar</a:t>
            </a:r>
            <a:r>
              <a:rPr lang="nb-NO" dirty="0"/>
              <a:t>. </a:t>
            </a:r>
          </a:p>
          <a:p>
            <a:pPr lvl="1"/>
            <a:r>
              <a:rPr lang="nb-NO" dirty="0"/>
              <a:t>Dei blå og </a:t>
            </a:r>
            <a:r>
              <a:rPr lang="nb-NO" dirty="0" err="1"/>
              <a:t>dei</a:t>
            </a:r>
            <a:r>
              <a:rPr lang="nb-NO" dirty="0"/>
              <a:t> </a:t>
            </a:r>
            <a:r>
              <a:rPr lang="nb-NO" dirty="0" err="1"/>
              <a:t>raude</a:t>
            </a:r>
            <a:endParaRPr lang="nb-NO" dirty="0"/>
          </a:p>
          <a:p>
            <a:pPr lvl="2"/>
            <a:r>
              <a:rPr lang="nb-NO" dirty="0" err="1"/>
              <a:t>Stavar</a:t>
            </a:r>
            <a:r>
              <a:rPr lang="nb-NO" dirty="0"/>
              <a:t> eller </a:t>
            </a:r>
            <a:r>
              <a:rPr lang="nb-NO" dirty="0" err="1"/>
              <a:t>kokkar</a:t>
            </a: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71E69F5-99F4-F7A4-5D33-F070F370BE60}"/>
              </a:ext>
            </a:extLst>
          </p:cNvPr>
          <p:cNvSpPr txBox="1"/>
          <p:nvPr/>
        </p:nvSpPr>
        <p:spPr>
          <a:xfrm>
            <a:off x="4006580" y="6303145"/>
            <a:ext cx="33891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Bileta</a:t>
            </a:r>
            <a:r>
              <a:rPr lang="nb-NO" sz="1200" dirty="0"/>
              <a:t> er laga </a:t>
            </a:r>
            <a:r>
              <a:rPr lang="nb-NO" sz="1200" dirty="0" err="1"/>
              <a:t>vha</a:t>
            </a:r>
            <a:r>
              <a:rPr lang="nb-NO" sz="1200" dirty="0"/>
              <a:t> KI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87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11849</TotalTime>
  <Words>781</Words>
  <Application>Microsoft Office PowerPoint</Application>
  <PresentationFormat>Widescreen</PresentationFormat>
  <Paragraphs>163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Office-tema</vt:lpstr>
      <vt:lpstr>Aktuelle mikrobar – eigenskapar og handtering og kva betyding har dei for sjukeheimar og heimetenesta? </vt:lpstr>
      <vt:lpstr>Bakgrunn</vt:lpstr>
      <vt:lpstr>Risikofaktorer for infeksjon</vt:lpstr>
      <vt:lpstr>Klinikk</vt:lpstr>
      <vt:lpstr>Generelle antibiotikaprinsipp hos eldre</vt:lpstr>
      <vt:lpstr>Generelle antibiotikaprinsipp hos eldre</vt:lpstr>
      <vt:lpstr>Hvilke midler skal ein vere særskild merksamme på med tanke på alvorlege biverknadar</vt:lpstr>
      <vt:lpstr>Utvalgte bakteriar  - Kva skal ein tenkje på?</vt:lpstr>
      <vt:lpstr>4 viktige i sjukeheim</vt:lpstr>
      <vt:lpstr>E. coli</vt:lpstr>
      <vt:lpstr>Urinveisinfeksjonar</vt:lpstr>
      <vt:lpstr>Følsomhet</vt:lpstr>
      <vt:lpstr>Kor kjem desse bakteriane i frå</vt:lpstr>
      <vt:lpstr>PowerPoint-presentasjon</vt:lpstr>
      <vt:lpstr>ABU - førekomst</vt:lpstr>
      <vt:lpstr>Nedre luftvegsinfeksjonar</vt:lpstr>
      <vt:lpstr>Bløtvevsinfeksjoner</vt:lpstr>
      <vt:lpstr>Forbruk antibiotika i primærhelsetjenesten</vt:lpstr>
    </vt:vector>
  </TitlesOfParts>
  <Company>Helse Vest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Aktuelle mikrobar – eigenskapar og handtering og kva betyding har dei for sjukeheimar og heimetenesta? </dc:title>
  <dc:creator>Hansen, Bent-Are</dc:creator>
  <cp:lastModifiedBy>Hansen, Bent-Are</cp:lastModifiedBy>
  <cp:revision>2</cp:revision>
  <dcterms:created xsi:type="dcterms:W3CDTF">2024-11-12T07:21:46Z</dcterms:created>
  <dcterms:modified xsi:type="dcterms:W3CDTF">2024-12-09T22:23:18Z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3ffc1c-ef00-4620-9c2f-7d9c1597774b_Enabled">
    <vt:lpwstr>true</vt:lpwstr>
  </property>
  <property fmtid="{D5CDD505-2E9C-101B-9397-08002B2CF9AE}" pid="3" name="MSIP_Label_0c3ffc1c-ef00-4620-9c2f-7d9c1597774b_SetDate">
    <vt:lpwstr>2024-11-12T07:52:10Z</vt:lpwstr>
  </property>
  <property fmtid="{D5CDD505-2E9C-101B-9397-08002B2CF9AE}" pid="4" name="MSIP_Label_0c3ffc1c-ef00-4620-9c2f-7d9c1597774b_Method">
    <vt:lpwstr>Standard</vt:lpwstr>
  </property>
  <property fmtid="{D5CDD505-2E9C-101B-9397-08002B2CF9AE}" pid="5" name="MSIP_Label_0c3ffc1c-ef00-4620-9c2f-7d9c1597774b_Name">
    <vt:lpwstr>Intern</vt:lpwstr>
  </property>
  <property fmtid="{D5CDD505-2E9C-101B-9397-08002B2CF9AE}" pid="6" name="MSIP_Label_0c3ffc1c-ef00-4620-9c2f-7d9c1597774b_SiteId">
    <vt:lpwstr>bdcbe535-f3cf-49f5-8a6a-fb6d98dc7837</vt:lpwstr>
  </property>
  <property fmtid="{D5CDD505-2E9C-101B-9397-08002B2CF9AE}" pid="7" name="MSIP_Label_0c3ffc1c-ef00-4620-9c2f-7d9c1597774b_ActionId">
    <vt:lpwstr>7cb916ef-a256-455c-a43d-7e5b79e11ff7</vt:lpwstr>
  </property>
  <property fmtid="{D5CDD505-2E9C-101B-9397-08002B2CF9AE}" pid="8" name="MSIP_Label_0c3ffc1c-ef00-4620-9c2f-7d9c1597774b_ContentBits">
    <vt:lpwstr>2</vt:lpwstr>
  </property>
  <property fmtid="{D5CDD505-2E9C-101B-9397-08002B2CF9AE}" pid="9" name="ClassificationContentMarkingFooterLocations">
    <vt:lpwstr>Office-tema:8</vt:lpwstr>
  </property>
  <property fmtid="{D5CDD505-2E9C-101B-9397-08002B2CF9AE}" pid="10" name="ClassificationContentMarkingFooterText">
    <vt:lpwstr>Følsomhet Intern (gul)</vt:lpwstr>
  </property>
</Properties>
</file>