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5"/>
  </p:notesMasterIdLst>
  <p:handoutMasterIdLst>
    <p:handoutMasterId r:id="rId16"/>
  </p:handoutMasterIdLst>
  <p:sldIdLst>
    <p:sldId id="332" r:id="rId6"/>
    <p:sldId id="367" r:id="rId7"/>
    <p:sldId id="379" r:id="rId8"/>
    <p:sldId id="395" r:id="rId9"/>
    <p:sldId id="382" r:id="rId10"/>
    <p:sldId id="384" r:id="rId11"/>
    <p:sldId id="385" r:id="rId12"/>
    <p:sldId id="351" r:id="rId13"/>
    <p:sldId id="396" r:id="rId14"/>
  </p:sldIdLst>
  <p:sldSz cx="9144000" cy="6858000" type="screen4x3"/>
  <p:notesSz cx="6889750" cy="100203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83"/>
    <a:srgbClr val="F3F4FA"/>
    <a:srgbClr val="E7E9F5"/>
    <a:srgbClr val="0A3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73" autoAdjust="0"/>
  </p:normalViewPr>
  <p:slideViewPr>
    <p:cSldViewPr snapToGrid="0" snapToObjects="1">
      <p:cViewPr varScale="1">
        <p:scale>
          <a:sx n="65" d="100"/>
          <a:sy n="65" d="100"/>
        </p:scale>
        <p:origin x="1238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3E9D4359-EBDC-FC43-A019-8CBBBB60D08C}" type="datetimeFigureOut">
              <a:rPr lang="nb-NO" smtClean="0"/>
              <a:pPr/>
              <a:t>17.09.2019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02598" y="9517546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4C1BD6B3-C618-314E-913A-06F6EC1502E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48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3F49FD8F-D6C5-A544-AA87-3865A95E4205}" type="datetimeFigureOut">
              <a:rPr lang="nb-NO" smtClean="0"/>
              <a:pPr/>
              <a:t>17.09.2019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6" y="4759644"/>
            <a:ext cx="5511800" cy="4509134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8" y="9517546"/>
            <a:ext cx="2985558" cy="501016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F55C3697-D74B-0149-84E8-C429FD2168A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30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690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200">
                <a:solidFill>
                  <a:srgbClr val="71A5CD"/>
                </a:solidFill>
                <a:latin typeface="Arial" pitchFamily="34" charset="0"/>
              </a:defRPr>
            </a:lvl1pPr>
            <a:lvl2pPr marL="785075" indent="-301952" eaLnBrk="0" hangingPunct="0">
              <a:defRPr sz="4200">
                <a:solidFill>
                  <a:srgbClr val="71A5CD"/>
                </a:solidFill>
                <a:latin typeface="Arial" pitchFamily="34" charset="0"/>
              </a:defRPr>
            </a:lvl2pPr>
            <a:lvl3pPr marL="1207808" indent="-241562" eaLnBrk="0" hangingPunct="0">
              <a:defRPr sz="4200">
                <a:solidFill>
                  <a:srgbClr val="71A5CD"/>
                </a:solidFill>
                <a:latin typeface="Arial" pitchFamily="34" charset="0"/>
              </a:defRPr>
            </a:lvl3pPr>
            <a:lvl4pPr marL="1690931" indent="-241562" eaLnBrk="0" hangingPunct="0">
              <a:defRPr sz="4200">
                <a:solidFill>
                  <a:srgbClr val="71A5CD"/>
                </a:solidFill>
                <a:latin typeface="Arial" pitchFamily="34" charset="0"/>
              </a:defRPr>
            </a:lvl4pPr>
            <a:lvl5pPr marL="2174055" indent="-241562" eaLnBrk="0" hangingPunct="0">
              <a:defRPr sz="4200">
                <a:solidFill>
                  <a:srgbClr val="71A5CD"/>
                </a:solidFill>
                <a:latin typeface="Arial" pitchFamily="34" charset="0"/>
              </a:defRPr>
            </a:lvl5pPr>
            <a:lvl6pPr marL="2657178" indent="-241562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71A5CD"/>
                </a:solidFill>
                <a:latin typeface="Arial" pitchFamily="34" charset="0"/>
              </a:defRPr>
            </a:lvl6pPr>
            <a:lvl7pPr marL="3140301" indent="-241562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71A5CD"/>
                </a:solidFill>
                <a:latin typeface="Arial" pitchFamily="34" charset="0"/>
              </a:defRPr>
            </a:lvl7pPr>
            <a:lvl8pPr marL="3623424" indent="-241562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71A5CD"/>
                </a:solidFill>
                <a:latin typeface="Arial" pitchFamily="34" charset="0"/>
              </a:defRPr>
            </a:lvl8pPr>
            <a:lvl9pPr marL="4106548" indent="-241562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71A5CD"/>
                </a:solidFill>
                <a:latin typeface="Arial" pitchFamily="34" charset="0"/>
              </a:defRPr>
            </a:lvl9pPr>
          </a:lstStyle>
          <a:p>
            <a:fld id="{028C7D18-8BD2-4A70-886C-3CB678468165}" type="slidenum">
              <a:rPr lang="nn-NO" sz="1300">
                <a:solidFill>
                  <a:schemeClr val="tx1"/>
                </a:solidFill>
              </a:rPr>
              <a:pPr/>
              <a:t>3</a:t>
            </a:fld>
            <a:endParaRPr lang="nn-NO" sz="1300">
              <a:solidFill>
                <a:schemeClr val="tx1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50888"/>
            <a:ext cx="5010150" cy="3757612"/>
          </a:xfrm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1171" indent="-181171">
              <a:buFont typeface="Arial" pitchFamily="34" charset="0"/>
              <a:buChar char="•"/>
              <a:defRPr/>
            </a:pPr>
            <a:endParaRPr lang="nb-NO" dirty="0" smtClean="0"/>
          </a:p>
          <a:p>
            <a:pPr>
              <a:defRPr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9FA17-B402-4B9C-8262-2C1CB042E34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2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254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C3697-D74B-0149-84E8-C429FD2168AD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170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5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366528"/>
          </a:xfrm>
          <a:prstGeom prst="rect">
            <a:avLst/>
          </a:prstGeom>
        </p:spPr>
        <p:txBody>
          <a:bodyPr>
            <a:spAutoFit/>
          </a:bodyPr>
          <a:lstStyle>
            <a:lvl1pPr marL="214313" indent="-214313">
              <a:buFont typeface="Arial"/>
              <a:buChar char="•"/>
              <a:defRPr sz="1800">
                <a:latin typeface="Arial"/>
                <a:cs typeface="Arial"/>
              </a:defRPr>
            </a:lvl1pPr>
            <a:lvl2pPr>
              <a:defRPr sz="1050">
                <a:latin typeface="ScalaSans"/>
                <a:cs typeface="ScalaSans"/>
              </a:defRPr>
            </a:lvl2pPr>
            <a:lvl3pPr>
              <a:defRPr sz="900">
                <a:latin typeface="ScalaSans"/>
                <a:cs typeface="ScalaSans"/>
              </a:defRPr>
            </a:lvl3pPr>
            <a:lvl4pPr>
              <a:defRPr sz="825">
                <a:latin typeface="ScalaSans"/>
                <a:cs typeface="ScalaSans"/>
              </a:defRPr>
            </a:lvl4pPr>
            <a:lvl5pPr>
              <a:defRPr sz="825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40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1" y="2321863"/>
            <a:ext cx="6388100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51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101"/>
            <a:ext cx="8021144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>
                <a:latin typeface="Arial"/>
                <a:cs typeface="Arial"/>
              </a:defRPr>
            </a:lvl1pPr>
            <a:lvl2pPr>
              <a:defRPr sz="1050">
                <a:latin typeface="ScalaSans"/>
                <a:cs typeface="ScalaSans"/>
              </a:defRPr>
            </a:lvl2pPr>
            <a:lvl3pPr>
              <a:defRPr sz="900">
                <a:latin typeface="ScalaSans"/>
                <a:cs typeface="ScalaSans"/>
              </a:defRPr>
            </a:lvl3pPr>
            <a:lvl4pPr>
              <a:defRPr sz="825">
                <a:latin typeface="ScalaSans"/>
                <a:cs typeface="ScalaSans"/>
              </a:defRPr>
            </a:lvl4pPr>
            <a:lvl5pPr>
              <a:defRPr sz="825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1" y="710163"/>
            <a:ext cx="6388100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1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1350">
                <a:solidFill>
                  <a:prstClr val="white"/>
                </a:solidFill>
              </a:endParaRPr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1350">
                <a:solidFill>
                  <a:prstClr val="white"/>
                </a:solidFill>
              </a:endParaRPr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135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2" name="Bilde 2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3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66902"/>
            <a:ext cx="8021145" cy="169892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1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1350">
                <a:solidFill>
                  <a:prstClr val="white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1350">
                <a:solidFill>
                  <a:prstClr val="white"/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135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1" y="710163"/>
            <a:ext cx="6388100" cy="5078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" name="Bilde 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4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6916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pPr defTabSz="342900"/>
            <a:fld id="{3215A0D3-215A-4C81-8930-8AE1ECC8481B}" type="datetimeFigureOut">
              <a:rPr lang="nb-NO" smtClean="0">
                <a:solidFill>
                  <a:srgbClr val="00338D"/>
                </a:solidFill>
              </a:rPr>
              <a:pPr defTabSz="342900"/>
              <a:t>17.09.2019</a:t>
            </a:fld>
            <a:endParaRPr lang="nb-NO">
              <a:solidFill>
                <a:srgbClr val="00338D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nb-NO">
              <a:solidFill>
                <a:srgbClr val="00338D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FBFD9B9C-5392-41DC-B0E4-741A3F43B65F}" type="slidenum">
              <a:rPr lang="nb-NO" smtClean="0">
                <a:solidFill>
                  <a:srgbClr val="00338D"/>
                </a:solidFill>
              </a:rPr>
              <a:pPr defTabSz="342900"/>
              <a:t>‹#›</a:t>
            </a:fld>
            <a:endParaRPr lang="nb-NO">
              <a:solidFill>
                <a:srgbClr val="00338D"/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6133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6C49E19-5423-4579-9B3C-91006F6CD2DE}" type="datetimeFigureOut">
              <a:rPr lang="nb-NO" smtClean="0"/>
              <a:t>17.09.2019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6AA327E-D703-4718-BCC0-5770B43C7C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987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A3118-2D63-46DE-A5FD-62B7769B1823}" type="datetimeFigureOut">
              <a:rPr lang="en-US" smtClean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4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1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/>
                <a:t> </a:t>
              </a:r>
              <a:endParaRPr lang="nb-NO" dirty="0"/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6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61"/>
            <a:ext cx="63881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51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pic>
        <p:nvPicPr>
          <p:cNvPr id="22" name="Bilde 2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" name="Bilde 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47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C49E19-5423-4579-9B3C-91006F6CD2D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17.09.2019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AA327E-D703-4718-BCC0-5770B43C7C4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83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6" y="2094547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1350">
                <a:solidFill>
                  <a:prstClr val="white"/>
                </a:solidFill>
              </a:endParaRPr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nb-NO" sz="135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nb-NO" sz="1350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801532"/>
            <a:ext cx="7675197" cy="61170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375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4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3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4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1350">
                <a:solidFill>
                  <a:prstClr val="white"/>
                </a:solidFill>
              </a:endParaRPr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nb-NO" sz="135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nb-NO" sz="135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nb-NO" sz="1350" dirty="0">
                  <a:solidFill>
                    <a:prstClr val="white"/>
                  </a:solidFill>
                </a:rPr>
                <a:t> </a:t>
              </a:r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801532"/>
            <a:ext cx="7675197" cy="61170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375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643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1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2" r:id="rId3"/>
    <p:sldLayoutId id="2147483661" r:id="rId4"/>
    <p:sldLayoutId id="2147483650" r:id="rId5"/>
    <p:sldLayoutId id="2147483655" r:id="rId6"/>
    <p:sldLayoutId id="2147483663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19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iming>
    <p:tnLst>
      <p:par>
        <p:cTn id="1" dur="indefinite" restart="never" nodeType="tmRoot"/>
      </p:par>
    </p:tnLst>
  </p:timing>
  <p:txStyles>
    <p:titleStyle>
      <a:lvl1pPr algn="ctr" defTabSz="342900" rtl="0" eaLnBrk="1" latinLnBrk="0" hangingPunct="1">
        <a:spcBef>
          <a:spcPct val="0"/>
        </a:spcBef>
        <a:buNone/>
        <a:defRPr sz="33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79499" y="381915"/>
            <a:ext cx="7675197" cy="2031325"/>
          </a:xfrm>
        </p:spPr>
        <p:txBody>
          <a:bodyPr/>
          <a:lstStyle/>
          <a:p>
            <a:r>
              <a:rPr lang="nb-NO" sz="1800" dirty="0" smtClean="0"/>
              <a:t>Helse Førde</a:t>
            </a:r>
            <a:br>
              <a:rPr lang="nb-NO" sz="18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2800" dirty="0" smtClean="0"/>
              <a:t>Samhandlingsbarometeret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/>
            </a:r>
            <a:br>
              <a:rPr lang="nb-NO" sz="2400" dirty="0" smtClean="0"/>
            </a:br>
            <a:endParaRPr lang="nb-NO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51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322159"/>
            <a:ext cx="6286006" cy="4688116"/>
          </a:xfrm>
        </p:spPr>
        <p:txBody>
          <a:bodyPr/>
          <a:lstStyle/>
          <a:p>
            <a:r>
              <a:rPr lang="nb-NO" sz="2000" dirty="0" err="1" smtClean="0">
                <a:latin typeface="+mn-lt"/>
              </a:rPr>
              <a:t>Samhandlingsreforma</a:t>
            </a:r>
            <a:r>
              <a:rPr lang="nb-NO" sz="2000" dirty="0" smtClean="0">
                <a:latin typeface="+mn-lt"/>
              </a:rPr>
              <a:t> sine </a:t>
            </a:r>
            <a:r>
              <a:rPr lang="nb-NO" sz="2000" dirty="0" err="1" smtClean="0">
                <a:latin typeface="+mn-lt"/>
              </a:rPr>
              <a:t>intensjonar</a:t>
            </a:r>
            <a:r>
              <a:rPr lang="nb-NO" sz="2000" dirty="0" smtClean="0"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+mn-lt"/>
              </a:rPr>
              <a:t>Samarbeid på tvers – </a:t>
            </a:r>
            <a:r>
              <a:rPr lang="nb-NO" sz="2000" dirty="0" err="1" smtClean="0">
                <a:latin typeface="+mn-lt"/>
              </a:rPr>
              <a:t>samanhengande</a:t>
            </a:r>
            <a:r>
              <a:rPr lang="nb-NO" sz="2000" dirty="0" smtClean="0">
                <a:latin typeface="+mn-lt"/>
              </a:rPr>
              <a:t> </a:t>
            </a:r>
            <a:r>
              <a:rPr lang="nb-NO" sz="2000" dirty="0" err="1" smtClean="0">
                <a:latin typeface="+mn-lt"/>
              </a:rPr>
              <a:t>tenester</a:t>
            </a:r>
            <a:r>
              <a:rPr lang="nb-NO" sz="2000" dirty="0" smtClean="0">
                <a:latin typeface="+mn-lt"/>
              </a:rPr>
              <a:t> for </a:t>
            </a:r>
            <a:r>
              <a:rPr lang="nb-NO" sz="2000" dirty="0" err="1" smtClean="0">
                <a:latin typeface="+mn-lt"/>
              </a:rPr>
              <a:t>pasientane</a:t>
            </a:r>
            <a:endParaRPr lang="nb-NO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+mn-lt"/>
              </a:rPr>
              <a:t>Flytte </a:t>
            </a:r>
            <a:r>
              <a:rPr lang="nb-NO" sz="2000" dirty="0" err="1" smtClean="0">
                <a:latin typeface="+mn-lt"/>
              </a:rPr>
              <a:t>oppgåver</a:t>
            </a:r>
            <a:r>
              <a:rPr lang="nb-NO" sz="2000" dirty="0" smtClean="0">
                <a:latin typeface="+mn-lt"/>
              </a:rPr>
              <a:t> til </a:t>
            </a:r>
            <a:r>
              <a:rPr lang="nb-NO" sz="2000" dirty="0" err="1" smtClean="0">
                <a:latin typeface="+mn-lt"/>
              </a:rPr>
              <a:t>kommunehelsetenesta</a:t>
            </a:r>
            <a:endParaRPr lang="nb-NO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 smtClean="0">
                <a:latin typeface="+mn-lt"/>
              </a:rPr>
              <a:t>Meir</a:t>
            </a:r>
            <a:r>
              <a:rPr lang="nb-NO" sz="2000" dirty="0" smtClean="0">
                <a:latin typeface="+mn-lt"/>
              </a:rPr>
              <a:t> </a:t>
            </a:r>
            <a:r>
              <a:rPr lang="nb-NO" sz="2000" dirty="0" err="1" smtClean="0">
                <a:latin typeface="+mn-lt"/>
              </a:rPr>
              <a:t>førebygging</a:t>
            </a:r>
            <a:endParaRPr lang="nb-NO" sz="20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>
                <a:latin typeface="+mn-lt"/>
              </a:rPr>
              <a:t>Variasjonar</a:t>
            </a:r>
            <a:r>
              <a:rPr lang="nb-NO" sz="2000" dirty="0">
                <a:latin typeface="+mn-lt"/>
              </a:rPr>
              <a:t> i tilvising </a:t>
            </a:r>
            <a:r>
              <a:rPr lang="nb-NO" sz="2000" dirty="0" smtClean="0">
                <a:latin typeface="+mn-lt"/>
              </a:rPr>
              <a:t>til, </a:t>
            </a:r>
            <a:r>
              <a:rPr lang="nb-NO" sz="2000" dirty="0">
                <a:latin typeface="+mn-lt"/>
              </a:rPr>
              <a:t>og forbruk </a:t>
            </a:r>
            <a:r>
              <a:rPr lang="nb-NO" sz="2000" dirty="0" smtClean="0">
                <a:latin typeface="+mn-lt"/>
              </a:rPr>
              <a:t>av, </a:t>
            </a:r>
            <a:r>
              <a:rPr lang="nb-NO" sz="2000" dirty="0" err="1">
                <a:latin typeface="+mn-lt"/>
              </a:rPr>
              <a:t>spesialisthelsetenesta</a:t>
            </a:r>
            <a:endParaRPr lang="nb-NO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+mn-lt"/>
              </a:rPr>
              <a:t>Behov for kunnskap - styringsinformasjon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>
                <a:latin typeface="+mn-lt"/>
              </a:rPr>
              <a:t>Ønske </a:t>
            </a:r>
            <a:r>
              <a:rPr lang="nb-NO" sz="2000" dirty="0">
                <a:latin typeface="+mn-lt"/>
              </a:rPr>
              <a:t>om </a:t>
            </a:r>
            <a:r>
              <a:rPr lang="nb-NO" sz="2000" dirty="0" smtClean="0">
                <a:latin typeface="+mn-lt"/>
              </a:rPr>
              <a:t>ei felles og </a:t>
            </a:r>
            <a:r>
              <a:rPr lang="nb-NO" sz="2000" dirty="0" err="1" smtClean="0">
                <a:latin typeface="+mn-lt"/>
              </a:rPr>
              <a:t>omforeint</a:t>
            </a:r>
            <a:r>
              <a:rPr lang="nb-NO" sz="2000" dirty="0" smtClean="0">
                <a:latin typeface="+mn-lt"/>
              </a:rPr>
              <a:t> </a:t>
            </a:r>
            <a:r>
              <a:rPr lang="nb-NO" sz="2000" dirty="0">
                <a:latin typeface="+mn-lt"/>
              </a:rPr>
              <a:t>kunnskapsplattform for samhandling og arbeidsdeling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latin typeface="+mn-lt"/>
              </a:rPr>
              <a:t>Arena for refleksjon og utvikling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56" y="1909762"/>
            <a:ext cx="1735138" cy="262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57200" y="466969"/>
            <a:ext cx="6388100" cy="707886"/>
          </a:xfrm>
        </p:spPr>
        <p:txBody>
          <a:bodyPr/>
          <a:lstStyle/>
          <a:p>
            <a:r>
              <a:rPr lang="nn-NO" sz="2000" dirty="0" smtClean="0"/>
              <a:t>Samhandlingsbarometeret – samhandlingsprosjekt som følgje av samhandlingsreforma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36112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0142" y="1396148"/>
            <a:ext cx="6876965" cy="501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 sz="4000">
                <a:solidFill>
                  <a:srgbClr val="71A5CD"/>
                </a:solidFill>
                <a:latin typeface="Arial" pitchFamily="34" charset="0"/>
              </a:defRPr>
            </a:lvl1pPr>
            <a:lvl2pPr marL="742950" indent="-285750" eaLnBrk="0" hangingPunct="0">
              <a:defRPr sz="4000">
                <a:solidFill>
                  <a:srgbClr val="71A5CD"/>
                </a:solidFill>
                <a:latin typeface="Arial" pitchFamily="34" charset="0"/>
              </a:defRPr>
            </a:lvl2pPr>
            <a:lvl3pPr marL="1143000" indent="-228600" eaLnBrk="0" hangingPunct="0">
              <a:defRPr sz="4000">
                <a:solidFill>
                  <a:srgbClr val="71A5CD"/>
                </a:solidFill>
                <a:latin typeface="Arial" pitchFamily="34" charset="0"/>
              </a:defRPr>
            </a:lvl3pPr>
            <a:lvl4pPr marL="1600200" indent="-228600" eaLnBrk="0" hangingPunct="0">
              <a:defRPr sz="4000">
                <a:solidFill>
                  <a:srgbClr val="71A5CD"/>
                </a:solidFill>
                <a:latin typeface="Arial" pitchFamily="34" charset="0"/>
              </a:defRPr>
            </a:lvl4pPr>
            <a:lvl5pPr marL="2057400" indent="-228600" eaLnBrk="0" hangingPunct="0">
              <a:defRPr sz="4000">
                <a:solidFill>
                  <a:srgbClr val="71A5CD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1A5CD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err="1" smtClean="0">
                <a:solidFill>
                  <a:schemeClr val="tx1"/>
                </a:solidFill>
                <a:latin typeface="+mn-lt"/>
                <a:cs typeface="Arial"/>
              </a:rPr>
              <a:t>Manglande</a:t>
            </a: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 heilskap og koordinering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Mangelfull kunnskap om </a:t>
            </a:r>
            <a:r>
              <a:rPr lang="nb-NO" sz="2400" dirty="0" err="1" smtClean="0">
                <a:solidFill>
                  <a:schemeClr val="tx1"/>
                </a:solidFill>
                <a:latin typeface="+mn-lt"/>
                <a:cs typeface="Arial"/>
              </a:rPr>
              <a:t>kvarandre</a:t>
            </a: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Variasjon </a:t>
            </a:r>
            <a:r>
              <a:rPr lang="nb-NO" sz="2400" dirty="0">
                <a:solidFill>
                  <a:schemeClr val="tx1"/>
                </a:solidFill>
                <a:latin typeface="+mn-lt"/>
                <a:cs typeface="Arial"/>
              </a:rPr>
              <a:t>i </a:t>
            </a: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tilvisingspraksis </a:t>
            </a:r>
            <a:endParaRPr lang="nb-NO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For lite fokus på å </a:t>
            </a:r>
            <a:r>
              <a:rPr lang="nb-NO" sz="2400" dirty="0" err="1" smtClean="0">
                <a:solidFill>
                  <a:schemeClr val="tx1"/>
                </a:solidFill>
                <a:latin typeface="+mn-lt"/>
                <a:cs typeface="Arial"/>
              </a:rPr>
              <a:t>førebygge</a:t>
            </a: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 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Fare for </a:t>
            </a:r>
            <a:r>
              <a:rPr lang="nb-NO" sz="2400" dirty="0" err="1" smtClean="0">
                <a:solidFill>
                  <a:schemeClr val="tx1"/>
                </a:solidFill>
                <a:latin typeface="+mn-lt"/>
                <a:cs typeface="Arial"/>
              </a:rPr>
              <a:t>feilbehandling</a:t>
            </a: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 (BEON)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Møte demografiutfordring og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    endra </a:t>
            </a:r>
            <a:r>
              <a:rPr lang="nb-NO" sz="2400" dirty="0" err="1">
                <a:solidFill>
                  <a:schemeClr val="tx1"/>
                </a:solidFill>
                <a:latin typeface="+mn-lt"/>
                <a:cs typeface="Arial"/>
              </a:rPr>
              <a:t>sjukdomsbilete</a:t>
            </a:r>
            <a:endParaRPr lang="nb-NO" sz="2400" dirty="0">
              <a:solidFill>
                <a:schemeClr val="tx1"/>
              </a:solidFill>
              <a:latin typeface="+mn-lt"/>
              <a:cs typeface="Arial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«For få hender»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nb-NO" sz="2400" dirty="0" smtClean="0">
                <a:solidFill>
                  <a:schemeClr val="tx1"/>
                </a:solidFill>
                <a:latin typeface="+mn-lt"/>
                <a:cs typeface="Arial"/>
              </a:rPr>
              <a:t>Nytte ny teknologi </a:t>
            </a:r>
          </a:p>
          <a:p>
            <a:pPr algn="l"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nb-NO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Tittel 2"/>
          <p:cNvSpPr txBox="1">
            <a:spLocks/>
          </p:cNvSpPr>
          <p:nvPr/>
        </p:nvSpPr>
        <p:spPr>
          <a:xfrm>
            <a:off x="560145" y="559273"/>
            <a:ext cx="8126655" cy="70564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ScalaSans-Bold"/>
                <a:ea typeface="+mj-ea"/>
                <a:cs typeface="ScalaSans-Bold"/>
              </a:defRPr>
            </a:lvl1pPr>
          </a:lstStyle>
          <a:p>
            <a:pPr algn="l"/>
            <a:r>
              <a:rPr lang="nn-NO" sz="3200" b="1" dirty="0" smtClean="0">
                <a:latin typeface="Arial"/>
                <a:cs typeface="Arial"/>
              </a:rPr>
              <a:t>Samhandlings-utfordringar </a:t>
            </a:r>
            <a:endParaRPr lang="nn-NO" sz="3200" b="1" dirty="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5" y="2237455"/>
            <a:ext cx="3170350" cy="286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77449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63978" y="1188369"/>
            <a:ext cx="7821265" cy="4241161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nn-NO" sz="2000" dirty="0" smtClean="0">
                <a:solidFill>
                  <a:srgbClr val="00338D"/>
                </a:solidFill>
                <a:latin typeface="Calibri"/>
              </a:rPr>
              <a:t>S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kal publisere relevante, anonymiserte styringsdata som </a:t>
            </a:r>
            <a:r>
              <a:rPr lang="nb-NO" sz="2000" dirty="0" err="1" smtClean="0">
                <a:solidFill>
                  <a:srgbClr val="00338D"/>
                </a:solidFill>
                <a:latin typeface="Calibri"/>
              </a:rPr>
              <a:t>opptakskommunar</a:t>
            </a:r>
            <a:r>
              <a:rPr lang="nb-NO" sz="2000" dirty="0" smtClean="0">
                <a:solidFill>
                  <a:srgbClr val="00338D"/>
                </a:solidFill>
                <a:latin typeface="Calibri"/>
              </a:rPr>
              <a:t> og </a:t>
            </a:r>
            <a:r>
              <a:rPr lang="nb-NO" sz="2000" dirty="0" err="1" smtClean="0">
                <a:solidFill>
                  <a:srgbClr val="00338D"/>
                </a:solidFill>
                <a:latin typeface="Calibri"/>
              </a:rPr>
              <a:t>føretaka</a:t>
            </a:r>
            <a:r>
              <a:rPr lang="nb-NO" sz="2000" dirty="0" smtClean="0">
                <a:solidFill>
                  <a:srgbClr val="00338D"/>
                </a:solidFill>
                <a:latin typeface="Calibri"/>
              </a:rPr>
              <a:t> 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etterspør</a:t>
            </a:r>
          </a:p>
          <a:p>
            <a:pPr marL="814388" lvl="1" indent="-257175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00338D"/>
                </a:solidFill>
                <a:latin typeface="Calibri"/>
              </a:rPr>
              <a:t>i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forbetringsarbeid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</a:t>
            </a:r>
          </a:p>
          <a:p>
            <a:pPr marL="814388" lvl="1" indent="-257175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00338D"/>
                </a:solidFill>
                <a:latin typeface="Calibri"/>
              </a:rPr>
              <a:t>til refleksjon om tilvisningspraksis og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korvidt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ein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har likeverdige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tenester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for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pasientar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i opptaksområdet</a:t>
            </a:r>
          </a:p>
          <a:p>
            <a:pPr marL="814388" lvl="1" indent="-257175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00338D"/>
                </a:solidFill>
                <a:latin typeface="Calibri"/>
              </a:rPr>
              <a:t>Fokus på variasjon – berettiga/uberettiga</a:t>
            </a:r>
          </a:p>
          <a:p>
            <a:pPr marL="814388" lvl="1" indent="-257175"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rgbClr val="00338D"/>
                </a:solidFill>
                <a:latin typeface="Calibri"/>
              </a:rPr>
              <a:t>Som grunnlag for FoU-arbeid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338D"/>
                </a:solidFill>
                <a:latin typeface="Calibri"/>
              </a:rPr>
              <a:t>Data/kunnskap som utgangspunkt for å følge ei utvikling over tid på samhandlings- og folkehelseområda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338D"/>
                </a:solidFill>
                <a:latin typeface="Calibri"/>
              </a:rPr>
              <a:t>Data i barometeret skal ligge lett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tilgjengeleg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338D"/>
                </a:solidFill>
                <a:latin typeface="Calibri"/>
              </a:rPr>
              <a:t>Datakjelder: NPR,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KPR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,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FHI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, SSB,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Dips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, </a:t>
            </a:r>
            <a:r>
              <a:rPr lang="nb-NO" sz="2000" dirty="0" err="1">
                <a:solidFill>
                  <a:srgbClr val="00338D"/>
                </a:solidFill>
                <a:latin typeface="Calibri"/>
              </a:rPr>
              <a:t>Kostra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, </a:t>
            </a:r>
            <a:r>
              <a:rPr lang="nb-NO" sz="2000" dirty="0" smtClean="0">
                <a:solidFill>
                  <a:srgbClr val="00338D"/>
                </a:solidFill>
                <a:latin typeface="Calibri"/>
              </a:rPr>
              <a:t>NAV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</a:t>
            </a:r>
            <a:r>
              <a:rPr lang="nb-NO" sz="2000" dirty="0" smtClean="0">
                <a:solidFill>
                  <a:srgbClr val="00338D"/>
                </a:solidFill>
                <a:latin typeface="Calibri"/>
              </a:rPr>
              <a:t>og kvalitetsregister</a:t>
            </a:r>
            <a:r>
              <a:rPr lang="nb-NO" sz="2000" dirty="0">
                <a:solidFill>
                  <a:srgbClr val="00338D"/>
                </a:solidFill>
                <a:latin typeface="Calibri"/>
              </a:rPr>
              <a:t>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nb-NO" dirty="0">
              <a:latin typeface="+mn-lt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700165" y="449705"/>
            <a:ext cx="4791075" cy="738664"/>
          </a:xfrm>
        </p:spPr>
        <p:txBody>
          <a:bodyPr/>
          <a:lstStyle/>
          <a:p>
            <a:r>
              <a:rPr lang="nb-NO" sz="2400" dirty="0">
                <a:latin typeface="+mn-lt"/>
              </a:rPr>
              <a:t>Samhandlingsbarometeret</a:t>
            </a:r>
            <a:r>
              <a:rPr lang="nb-NO" sz="1800" dirty="0">
                <a:latin typeface="+mn-lt"/>
              </a:rPr>
              <a:t/>
            </a:r>
            <a:br>
              <a:rPr lang="nb-NO" sz="1800" dirty="0">
                <a:latin typeface="+mn-lt"/>
              </a:rPr>
            </a:br>
            <a:endParaRPr lang="nb-NO" sz="1800" dirty="0">
              <a:latin typeface="+mn-lt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596" y="5979789"/>
            <a:ext cx="2391363" cy="4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7638" y="1561322"/>
            <a:ext cx="6792680" cy="310783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457639" y="2126710"/>
            <a:ext cx="976709" cy="51799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Rektangel 5"/>
          <p:cNvSpPr/>
          <p:nvPr/>
        </p:nvSpPr>
        <p:spPr>
          <a:xfrm>
            <a:off x="1457639" y="2644709"/>
            <a:ext cx="976709" cy="56177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2751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5672" y="1162285"/>
            <a:ext cx="3151762" cy="4506908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689698" y="1696261"/>
            <a:ext cx="897377" cy="131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6" name="Rektangel 5"/>
          <p:cNvSpPr/>
          <p:nvPr/>
        </p:nvSpPr>
        <p:spPr>
          <a:xfrm>
            <a:off x="2689699" y="3585859"/>
            <a:ext cx="1006813" cy="131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7" name="Rektangel 6"/>
          <p:cNvSpPr/>
          <p:nvPr/>
        </p:nvSpPr>
        <p:spPr>
          <a:xfrm>
            <a:off x="2689698" y="4089266"/>
            <a:ext cx="1072475" cy="145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Rektangel 7"/>
          <p:cNvSpPr/>
          <p:nvPr/>
        </p:nvSpPr>
        <p:spPr>
          <a:xfrm>
            <a:off x="2689698" y="4738586"/>
            <a:ext cx="598251" cy="124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95" y="5225671"/>
            <a:ext cx="2391363" cy="4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9866" y="1389872"/>
            <a:ext cx="6633586" cy="415124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405647" y="3155411"/>
            <a:ext cx="1021404" cy="948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Rektangel 7"/>
          <p:cNvSpPr/>
          <p:nvPr/>
        </p:nvSpPr>
        <p:spPr>
          <a:xfrm>
            <a:off x="3878904" y="1564937"/>
            <a:ext cx="1502924" cy="131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659" y="3666082"/>
            <a:ext cx="2842208" cy="2071991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3878905" y="1871360"/>
            <a:ext cx="717754" cy="109436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1" name="Rektangel 10"/>
          <p:cNvSpPr/>
          <p:nvPr/>
        </p:nvSpPr>
        <p:spPr>
          <a:xfrm>
            <a:off x="4630366" y="1871360"/>
            <a:ext cx="525294" cy="109436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2" name="Rektangel 11"/>
          <p:cNvSpPr/>
          <p:nvPr/>
        </p:nvSpPr>
        <p:spPr>
          <a:xfrm>
            <a:off x="5221323" y="1871360"/>
            <a:ext cx="904672" cy="109436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3" name="Rektangel 12"/>
          <p:cNvSpPr/>
          <p:nvPr/>
        </p:nvSpPr>
        <p:spPr>
          <a:xfrm>
            <a:off x="6184360" y="1871360"/>
            <a:ext cx="503406" cy="109436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4" name="Rektangel 13"/>
          <p:cNvSpPr/>
          <p:nvPr/>
        </p:nvSpPr>
        <p:spPr>
          <a:xfrm>
            <a:off x="6760723" y="1871360"/>
            <a:ext cx="1152728" cy="109436"/>
          </a:xfrm>
          <a:prstGeom prst="rect">
            <a:avLst/>
          </a:prstGeom>
          <a:noFill/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5" name="Rektangel 14"/>
          <p:cNvSpPr/>
          <p:nvPr/>
        </p:nvSpPr>
        <p:spPr>
          <a:xfrm>
            <a:off x="3791355" y="1389872"/>
            <a:ext cx="437745" cy="1021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403227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/>
          <a:lstStyle/>
          <a:p>
            <a:pPr algn="l"/>
            <a:r>
              <a:rPr lang="nb-NO" sz="2400" b="1" dirty="0" err="1" smtClean="0">
                <a:latin typeface="+mn-lt"/>
              </a:rPr>
              <a:t>Folkehelseindikatorar</a:t>
            </a:r>
            <a:endParaRPr lang="nb-NO" sz="2400" b="1" dirty="0"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38" y="971551"/>
            <a:ext cx="8609056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147"/>
          </a:xfrm>
        </p:spPr>
        <p:txBody>
          <a:bodyPr/>
          <a:lstStyle/>
          <a:p>
            <a:pPr algn="l"/>
            <a:r>
              <a:rPr lang="nn-NO" sz="3600" dirty="0" smtClean="0">
                <a:latin typeface="+mn-lt"/>
              </a:rPr>
              <a:t>Verktøylinjer</a:t>
            </a:r>
            <a:endParaRPr lang="nn-NO" sz="3600" dirty="0">
              <a:latin typeface="+mn-lt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993" y="3043297"/>
            <a:ext cx="7248525" cy="179833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 bwMode="auto">
          <a:xfrm>
            <a:off x="949569" y="1547446"/>
            <a:ext cx="6975949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228600" dist="88900" dir="8100000">
              <a:srgbClr val="1F497D">
                <a:lumMod val="40000"/>
                <a:lumOff val="60000"/>
                <a:alpha val="50000"/>
              </a:srgbClr>
            </a:innerShdw>
          </a:effectLst>
        </p:spPr>
        <p:txBody>
          <a:bodyPr rot="0" vert="horz" wrap="none" lIns="91440" tIns="45720" rIns="91440" bIns="45720" rtlCol="0" anchor="t" anchorCtr="0">
            <a:spAutoFit/>
          </a:bodyPr>
          <a:lstStyle/>
          <a:p>
            <a:pPr>
              <a:spcAft>
                <a:spcPts val="1000"/>
              </a:spcAft>
            </a:pPr>
            <a:r>
              <a:rPr lang="nn-NO" sz="2400" dirty="0" smtClean="0">
                <a:effectLst/>
                <a:ea typeface="Times New Roman"/>
              </a:rPr>
              <a:t>Når du opnar indikatoren kjem verktøylinja, med ulike </a:t>
            </a:r>
          </a:p>
          <a:p>
            <a:pPr>
              <a:spcAft>
                <a:spcPts val="1000"/>
              </a:spcAft>
            </a:pPr>
            <a:r>
              <a:rPr lang="nn-NO" sz="2400" dirty="0" smtClean="0">
                <a:effectLst/>
                <a:ea typeface="Times New Roman"/>
              </a:rPr>
              <a:t>visningsalternativ for </a:t>
            </a:r>
            <a:r>
              <a:rPr lang="nn-NO" sz="2400" dirty="0" err="1" smtClean="0">
                <a:effectLst/>
                <a:ea typeface="Times New Roman"/>
              </a:rPr>
              <a:t>dataene</a:t>
            </a:r>
            <a:r>
              <a:rPr lang="nn-NO" sz="2400" dirty="0" smtClean="0">
                <a:effectLst/>
                <a:ea typeface="Times New Roman"/>
              </a:rPr>
              <a:t>, fram. </a:t>
            </a:r>
            <a:endParaRPr lang="nn-NO" sz="2400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7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lse Førde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FFFFFF"/>
        </a:solidFill>
        <a:ln w="9525">
          <a:gradFill flip="none" rotWithShape="1">
            <a:gsLst>
              <a:gs pos="8000">
                <a:srgbClr val="C00000"/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2700000" scaled="1"/>
            <a:tileRect/>
          </a:gradFill>
          <a:miter lim="800000"/>
          <a:headEnd/>
          <a:tailEnd/>
        </a:ln>
        <a:effectLst>
          <a:innerShdw blurRad="228600" dist="88900" dir="8100000">
            <a:srgbClr val="1F497D">
              <a:lumMod val="40000"/>
              <a:lumOff val="60000"/>
              <a:alpha val="50000"/>
            </a:srgbClr>
          </a:innerShdw>
        </a:effectLst>
      </a:spPr>
      <a:bodyPr rot="0" vert="horz" wrap="square" lIns="91440" tIns="45720" rIns="91440" bIns="45720" anchor="t" anchorCtr="0">
        <a:spAutoFit/>
      </a:bodyPr>
      <a:lstStyle>
        <a:defPPr marL="342900" indent="-342900">
          <a:spcAft>
            <a:spcPts val="1000"/>
          </a:spcAft>
          <a:buFont typeface="Symbol"/>
          <a:buChar char=""/>
          <a:defRPr sz="1200" dirty="0">
            <a:effectLst/>
            <a:latin typeface="Times New Roman"/>
            <a:ea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Helse Førde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9ECBA29092254DABA4F0516C577D3A" ma:contentTypeVersion="1" ma:contentTypeDescription="Opprett et nytt dokument." ma:contentTypeScope="" ma:versionID="9ce17ce243b1cdf2fe06a5b41b1c39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0c0180eee9ee720d3a6c588d300bb7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280C5B-3ACB-4241-8CA0-CAADA66D23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1D72F7-FBC9-4327-9D2B-B69196F2362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C57DA8-9AEF-4793-9FE4-08EE6934F4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Helse Førde</Template>
  <TotalTime>8331</TotalTime>
  <Words>195</Words>
  <Application>Microsoft Office PowerPoint</Application>
  <PresentationFormat>Skjermfremvisning (4:3)</PresentationFormat>
  <Paragraphs>40</Paragraphs>
  <Slides>9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8" baseType="lpstr">
      <vt:lpstr>Arial</vt:lpstr>
      <vt:lpstr>Calibri</vt:lpstr>
      <vt:lpstr>Courier New</vt:lpstr>
      <vt:lpstr>ScalaSans</vt:lpstr>
      <vt:lpstr>ScalaSans-Bold</vt:lpstr>
      <vt:lpstr>Times New Roman</vt:lpstr>
      <vt:lpstr>Wingdings</vt:lpstr>
      <vt:lpstr>Helse Førde</vt:lpstr>
      <vt:lpstr>1_Helse Førde</vt:lpstr>
      <vt:lpstr>Helse Førde   Samhandlingsbarometeret  </vt:lpstr>
      <vt:lpstr>Samhandlingsbarometeret – samhandlingsprosjekt som følgje av samhandlingsreforma</vt:lpstr>
      <vt:lpstr>PowerPoint-presentasjon</vt:lpstr>
      <vt:lpstr>Samhandlingsbarometeret </vt:lpstr>
      <vt:lpstr>PowerPoint-presentasjon</vt:lpstr>
      <vt:lpstr>PowerPoint-presentasjon</vt:lpstr>
      <vt:lpstr>PowerPoint-presentasjon</vt:lpstr>
      <vt:lpstr>Folkehelseindikatorar</vt:lpstr>
      <vt:lpstr>Verktøylinjer</vt:lpstr>
    </vt:vector>
  </TitlesOfParts>
  <Company>Helse Vest 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Helse Førde</dc:title>
  <dc:creator>Hanne Alver Krum</dc:creator>
  <cp:lastModifiedBy>Bjørnsen, Emma Helene</cp:lastModifiedBy>
  <cp:revision>381</cp:revision>
  <cp:lastPrinted>2017-03-30T17:49:41Z</cp:lastPrinted>
  <dcterms:created xsi:type="dcterms:W3CDTF">2012-02-13T13:08:16Z</dcterms:created>
  <dcterms:modified xsi:type="dcterms:W3CDTF">2019-09-17T08:27:11Z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0x010100F79ECBA29092254DABA4F0516C577D3A</vt:lpwstr>
  </property>
</Properties>
</file>