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94" r:id="rId2"/>
    <p:sldId id="309" r:id="rId3"/>
    <p:sldId id="304" r:id="rId4"/>
    <p:sldId id="310" r:id="rId5"/>
    <p:sldId id="305" r:id="rId6"/>
    <p:sldId id="316" r:id="rId7"/>
    <p:sldId id="317" r:id="rId8"/>
    <p:sldId id="320" r:id="rId9"/>
    <p:sldId id="329" r:id="rId10"/>
    <p:sldId id="327" r:id="rId11"/>
    <p:sldId id="306" r:id="rId12"/>
    <p:sldId id="308" r:id="rId13"/>
    <p:sldId id="337" r:id="rId14"/>
    <p:sldId id="342" r:id="rId15"/>
    <p:sldId id="343" r:id="rId16"/>
    <p:sldId id="328" r:id="rId17"/>
    <p:sldId id="339" r:id="rId18"/>
    <p:sldId id="330" r:id="rId19"/>
    <p:sldId id="323" r:id="rId20"/>
    <p:sldId id="307" r:id="rId21"/>
    <p:sldId id="324" r:id="rId22"/>
    <p:sldId id="325" r:id="rId23"/>
    <p:sldId id="336" r:id="rId24"/>
    <p:sldId id="333" r:id="rId25"/>
    <p:sldId id="331" r:id="rId26"/>
    <p:sldId id="334" r:id="rId27"/>
    <p:sldId id="344" r:id="rId28"/>
    <p:sldId id="341" r:id="rId29"/>
    <p:sldId id="326" r:id="rId30"/>
  </p:sldIdLst>
  <p:sldSz cx="9144000" cy="6858000" type="screen4x3"/>
  <p:notesSz cx="6797675" cy="9874250"/>
  <p:defaultTextStyle>
    <a:defPPr>
      <a:defRPr lang="nb-NO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DD4F"/>
    <a:srgbClr val="FFCC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ddels stil 2 - uthevin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iddels stil 2 - uthevin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iddels stil 2 - utheving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iddels stil 2 - utheving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iddels stil 2 - utheving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A111915-BE36-4E01-A7E5-04B1672EAD32}" styleName="Lys stil 2 - utheving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D5ABB26-0587-4C30-8999-92F81FD0307C}" styleName="Ingen stil, ingen rutenett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B344D84-9AFB-497E-A393-DC336BA19D2E}" styleName="Middels stil 3 - utheving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06799F8-075E-4A3A-A7F6-7FBC6576F1A4}" styleName="Temastil 2 - utheving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1EBBBCC-DAD2-459C-BE2E-F6DE35CF9A28}" styleName="Mørk stil 2 - utheving 3 / utheving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940675A-B579-460E-94D1-54222C63F5DA}" styleName="Ingen stil, tabellrutenett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7853C-536D-4A76-A0AE-DD22124D55A5}" styleName="Temastil 1 - utheving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949" autoAdjust="0"/>
    <p:restoredTop sz="96187" autoAdjust="0"/>
  </p:normalViewPr>
  <p:slideViewPr>
    <p:cSldViewPr>
      <p:cViewPr varScale="1">
        <p:scale>
          <a:sx n="100" d="100"/>
          <a:sy n="100" d="100"/>
        </p:scale>
        <p:origin x="90" y="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43826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-1555"/>
            <a:ext cx="2945033" cy="494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730" tIns="0" rIns="18730" bIns="0" numCol="1" anchor="t" anchorCtr="0" compatLnSpc="1">
            <a:prstTxWarp prst="textNoShape">
              <a:avLst/>
            </a:prstTxWarp>
          </a:bodyPr>
          <a:lstStyle>
            <a:lvl1pPr defTabSz="771511">
              <a:defRPr sz="1000" i="1"/>
            </a:lvl1pPr>
          </a:lstStyle>
          <a:p>
            <a:endParaRPr lang="nb-NO" altLang="nb-NO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642" y="-1555"/>
            <a:ext cx="2945033" cy="494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730" tIns="0" rIns="18730" bIns="0" numCol="1" anchor="t" anchorCtr="0" compatLnSpc="1">
            <a:prstTxWarp prst="textNoShape">
              <a:avLst/>
            </a:prstTxWarp>
          </a:bodyPr>
          <a:lstStyle>
            <a:lvl1pPr algn="r" defTabSz="771511">
              <a:defRPr sz="1000" i="1"/>
            </a:lvl1pPr>
          </a:lstStyle>
          <a:p>
            <a:endParaRPr lang="nb-NO" altLang="nb-NO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9800" y="747713"/>
            <a:ext cx="4918075" cy="36893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044" y="4691513"/>
            <a:ext cx="4985588" cy="4442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86" tIns="45263" rIns="92086" bIns="4526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 smtClean="0"/>
              <a:t>Klikk for å redigere tekststiler i malen</a:t>
            </a:r>
          </a:p>
          <a:p>
            <a:pPr lvl="1"/>
            <a:r>
              <a:rPr lang="nb-NO" altLang="nb-NO" smtClean="0"/>
              <a:t>Andre nivå</a:t>
            </a:r>
          </a:p>
          <a:p>
            <a:pPr lvl="2"/>
            <a:r>
              <a:rPr lang="nb-NO" altLang="nb-NO" smtClean="0"/>
              <a:t>Tredje nivå</a:t>
            </a:r>
          </a:p>
          <a:p>
            <a:pPr lvl="3"/>
            <a:r>
              <a:rPr lang="nb-NO" altLang="nb-NO" smtClean="0"/>
              <a:t>Fjerde nivå</a:t>
            </a:r>
          </a:p>
          <a:p>
            <a:pPr lvl="4"/>
            <a:r>
              <a:rPr lang="nb-NO" altLang="nb-NO" smtClean="0"/>
              <a:t>Femte nivå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381471"/>
            <a:ext cx="2945033" cy="494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730" tIns="0" rIns="18730" bIns="0" numCol="1" anchor="b" anchorCtr="0" compatLnSpc="1">
            <a:prstTxWarp prst="textNoShape">
              <a:avLst/>
            </a:prstTxWarp>
          </a:bodyPr>
          <a:lstStyle>
            <a:lvl1pPr defTabSz="771511">
              <a:defRPr sz="1000" i="1"/>
            </a:lvl1pPr>
          </a:lstStyle>
          <a:p>
            <a:endParaRPr lang="nb-NO" altLang="nb-NO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642" y="9381471"/>
            <a:ext cx="2945033" cy="494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730" tIns="0" rIns="18730" bIns="0" numCol="1" anchor="b" anchorCtr="0" compatLnSpc="1">
            <a:prstTxWarp prst="textNoShape">
              <a:avLst/>
            </a:prstTxWarp>
          </a:bodyPr>
          <a:lstStyle>
            <a:lvl1pPr algn="r" defTabSz="771511">
              <a:defRPr sz="1000" i="1"/>
            </a:lvl1pPr>
          </a:lstStyle>
          <a:p>
            <a:fld id="{2A53629E-87EA-4C76-867F-E3128594874B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6699714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7842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63550" algn="l" defTabSz="7842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27100" algn="l" defTabSz="7842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92238" algn="l" defTabSz="7842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55788" algn="l" defTabSz="7842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3629E-87EA-4C76-867F-E3128594874B}" type="slidenum">
              <a:rPr lang="nb-NO" altLang="nb-NO" smtClean="0"/>
              <a:pPr/>
              <a:t>1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7713920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500" dirty="0">
                <a:cs typeface="Times New Roman" panose="02020603050405020304" pitchFamily="18" charset="0"/>
              </a:rPr>
              <a:t>Det er to måter å kontrollere renhold på: kvalitative eller </a:t>
            </a:r>
            <a:r>
              <a:rPr lang="nb-NO" sz="1500" dirty="0" err="1">
                <a:cs typeface="Times New Roman" panose="02020603050405020304" pitchFamily="18" charset="0"/>
              </a:rPr>
              <a:t>kvantative</a:t>
            </a:r>
            <a:r>
              <a:rPr lang="nb-NO" sz="1500" dirty="0">
                <a:cs typeface="Times New Roman" panose="02020603050405020304" pitchFamily="18" charset="0"/>
              </a:rPr>
              <a:t> metoder.</a:t>
            </a:r>
          </a:p>
          <a:p>
            <a:r>
              <a:rPr lang="nb-NO" sz="1500" b="1" dirty="0" err="1">
                <a:cs typeface="Times New Roman" panose="02020603050405020304" pitchFamily="18" charset="0"/>
              </a:rPr>
              <a:t>Insta</a:t>
            </a:r>
            <a:r>
              <a:rPr lang="nb-NO" sz="1500" b="1" dirty="0">
                <a:cs typeface="Times New Roman" panose="02020603050405020304" pitchFamily="18" charset="0"/>
              </a:rPr>
              <a:t> 800 kort oppsummert: </a:t>
            </a:r>
            <a:r>
              <a:rPr lang="nb-NO" sz="1500" dirty="0">
                <a:cs typeface="Times New Roman" panose="02020603050405020304" pitchFamily="18" charset="0"/>
              </a:rPr>
              <a:t>visuell kontroll, estetisk betydning, lett å gjennomføre, ikke dyrt, ingen identifisering av </a:t>
            </a:r>
            <a:r>
              <a:rPr lang="nb-NO" sz="1500" dirty="0" err="1">
                <a:cs typeface="Times New Roman" panose="02020603050405020304" pitchFamily="18" charset="0"/>
              </a:rPr>
              <a:t>patogener</a:t>
            </a:r>
            <a:r>
              <a:rPr lang="nb-NO" sz="1500" dirty="0">
                <a:cs typeface="Times New Roman" panose="02020603050405020304" pitchFamily="18" charset="0"/>
              </a:rPr>
              <a:t>.</a:t>
            </a:r>
          </a:p>
          <a:p>
            <a:pPr defTabSz="800381">
              <a:defRPr/>
            </a:pPr>
            <a:r>
              <a:rPr lang="nb-NO" sz="1500" b="1" dirty="0">
                <a:cs typeface="Times New Roman" panose="02020603050405020304" pitchFamily="18" charset="0"/>
              </a:rPr>
              <a:t>Fluoriserende middel: </a:t>
            </a:r>
            <a:r>
              <a:rPr lang="nb-NO" sz="1500" dirty="0">
                <a:ea typeface="Times New Roman" panose="02020603050405020304" pitchFamily="18" charset="0"/>
                <a:cs typeface="Times New Roman" panose="02020603050405020304" pitchFamily="18" charset="0"/>
              </a:rPr>
              <a:t>visualiserer hvor renhold er utført, egner seg til opplæring, </a:t>
            </a:r>
            <a:r>
              <a:rPr lang="nb-NO" sz="1500" dirty="0">
                <a:cs typeface="Times New Roman" panose="02020603050405020304" pitchFamily="18" charset="0"/>
              </a:rPr>
              <a:t>lett å gjennomføre, ikke veldig dyrt, </a:t>
            </a:r>
            <a:r>
              <a:rPr lang="nb-NO" sz="1500" dirty="0" err="1">
                <a:cs typeface="Times New Roman" panose="02020603050405020304" pitchFamily="18" charset="0"/>
              </a:rPr>
              <a:t>patogener</a:t>
            </a:r>
            <a:r>
              <a:rPr lang="nb-NO" sz="1500" dirty="0">
                <a:cs typeface="Times New Roman" panose="02020603050405020304" pitchFamily="18" charset="0"/>
              </a:rPr>
              <a:t> blir ikke indentifisert.</a:t>
            </a:r>
            <a:endParaRPr lang="nb-NO" sz="15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b-NO" sz="1500" b="1" dirty="0" err="1">
                <a:cs typeface="Times New Roman" panose="02020603050405020304" pitchFamily="18" charset="0"/>
              </a:rPr>
              <a:t>CFU</a:t>
            </a:r>
            <a:r>
              <a:rPr lang="nb-NO" sz="1500" b="1" dirty="0">
                <a:cs typeface="Times New Roman" panose="02020603050405020304" pitchFamily="18" charset="0"/>
              </a:rPr>
              <a:t> måling: </a:t>
            </a:r>
            <a:r>
              <a:rPr lang="nb-NO" sz="1500" dirty="0">
                <a:ea typeface="Times New Roman" panose="02020603050405020304" pitchFamily="18" charset="0"/>
                <a:cs typeface="Times New Roman" panose="02020603050405020304" pitchFamily="18" charset="0"/>
              </a:rPr>
              <a:t>estimerer hvor mye levende organismer som er til stede, resultat er tilgjengelig i løpet av 24 timer, krever</a:t>
            </a:r>
            <a:r>
              <a:rPr lang="nb-NO" sz="1500" dirty="0">
                <a:cs typeface="Times New Roman" panose="02020603050405020304" pitchFamily="18" charset="0"/>
              </a:rPr>
              <a:t> </a:t>
            </a:r>
            <a:r>
              <a:rPr lang="nb-NO" sz="1500" dirty="0">
                <a:ea typeface="Times New Roman" panose="02020603050405020304" pitchFamily="18" charset="0"/>
                <a:cs typeface="Times New Roman" panose="02020603050405020304" pitchFamily="18" charset="0"/>
              </a:rPr>
              <a:t>tilgang til mikrobiologisk lab., lett å gjennomføre, dyrt metode. Internasjonalt er grenseverdien for mikrobiologisk rent overflate satt på 2,5cfu/cm</a:t>
            </a:r>
            <a:r>
              <a:rPr lang="nb-NO" sz="1500" baseline="30000" dirty="0"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nb-NO" sz="1500" dirty="0">
                <a:ea typeface="Times New Roman" panose="02020603050405020304" pitchFamily="18" charset="0"/>
                <a:cs typeface="Times New Roman" panose="02020603050405020304" pitchFamily="18" charset="0"/>
              </a:rPr>
              <a:t>. Metoden er ikke anbefalt til rutine kontroll, har betydning under et utbrudd.</a:t>
            </a:r>
            <a:endParaRPr lang="nb-NO" sz="1500" dirty="0">
              <a:cs typeface="Times New Roman" panose="02020603050405020304" pitchFamily="18" charset="0"/>
            </a:endParaRPr>
          </a:p>
          <a:p>
            <a:pPr defTabSz="800381">
              <a:defRPr/>
            </a:pPr>
            <a:r>
              <a:rPr lang="nb-NO" altLang="nb-NO" sz="1500" b="1" dirty="0">
                <a:solidFill>
                  <a:srgbClr val="262626"/>
                </a:solidFill>
                <a:cs typeface="Times New Roman" panose="02020603050405020304" pitchFamily="18" charset="0"/>
              </a:rPr>
              <a:t> ATP måling (</a:t>
            </a:r>
            <a:r>
              <a:rPr lang="nb-NO" altLang="nb-NO" sz="1500" b="1" dirty="0" err="1">
                <a:solidFill>
                  <a:srgbClr val="262626"/>
                </a:solidFill>
                <a:cs typeface="Times New Roman" panose="02020603050405020304" pitchFamily="18" charset="0"/>
              </a:rPr>
              <a:t>Adenosintrifosfat</a:t>
            </a:r>
            <a:r>
              <a:rPr lang="nb-NO" altLang="nb-NO" sz="1500" b="1" dirty="0">
                <a:solidFill>
                  <a:srgbClr val="262626"/>
                </a:solidFill>
                <a:cs typeface="Times New Roman" panose="02020603050405020304" pitchFamily="18" charset="0"/>
              </a:rPr>
              <a:t>): </a:t>
            </a:r>
            <a:r>
              <a:rPr lang="nb-NO" altLang="nb-NO" sz="1500" dirty="0">
                <a:solidFill>
                  <a:srgbClr val="262626"/>
                </a:solidFill>
                <a:cs typeface="Times New Roman" panose="02020603050405020304" pitchFamily="18" charset="0"/>
              </a:rPr>
              <a:t>effektiv metode for hurtig overvåking, gir r</a:t>
            </a:r>
            <a:r>
              <a:rPr lang="nb-NO" sz="1500" dirty="0">
                <a:ea typeface="Times New Roman" panose="02020603050405020304" pitchFamily="18" charset="0"/>
                <a:cs typeface="Times New Roman" panose="02020603050405020304" pitchFamily="18" charset="0"/>
              </a:rPr>
              <a:t>ask tilbakemelding, lett å gjennomføre, er dyrt metode. Det er viktig å huske at måling av ATP </a:t>
            </a:r>
            <a:r>
              <a:rPr lang="nb-NO" sz="1500" dirty="0">
                <a:cs typeface="Times New Roman" panose="02020603050405020304" pitchFamily="18" charset="0"/>
              </a:rPr>
              <a:t>detekterer</a:t>
            </a:r>
            <a:r>
              <a:rPr lang="nb-NO" altLang="nb-NO" sz="1500" dirty="0">
                <a:cs typeface="Times New Roman" panose="02020603050405020304" pitchFamily="18" charset="0"/>
              </a:rPr>
              <a:t> tilstedeværelsen av både levende og nylig døde celler (</a:t>
            </a:r>
            <a:r>
              <a:rPr lang="da-DK" altLang="nb-NO" sz="1500" dirty="0">
                <a:cs typeface="Times New Roman" panose="02020603050405020304" pitchFamily="18" charset="0"/>
              </a:rPr>
              <a:t>mikroorganismer, blod, matrester)</a:t>
            </a:r>
            <a:r>
              <a:rPr lang="nb-NO" altLang="nb-NO" sz="1500" dirty="0">
                <a:cs typeface="Times New Roman" panose="02020603050405020304" pitchFamily="18" charset="0"/>
              </a:rPr>
              <a:t> Resultatene utgis i </a:t>
            </a:r>
            <a:r>
              <a:rPr lang="nb-NO" altLang="nb-NO" sz="1500" dirty="0" err="1">
                <a:cs typeface="Times New Roman" panose="02020603050405020304" pitchFamily="18" charset="0"/>
              </a:rPr>
              <a:t>RLU</a:t>
            </a:r>
            <a:r>
              <a:rPr lang="nb-NO" altLang="nb-NO" sz="1500" dirty="0">
                <a:cs typeface="Times New Roman" panose="02020603050405020304" pitchFamily="18" charset="0"/>
              </a:rPr>
              <a:t> (relativ </a:t>
            </a:r>
            <a:r>
              <a:rPr lang="nb-NO" altLang="nb-NO" sz="1500" dirty="0" err="1">
                <a:cs typeface="Times New Roman" panose="02020603050405020304" pitchFamily="18" charset="0"/>
              </a:rPr>
              <a:t>ligth</a:t>
            </a:r>
            <a:r>
              <a:rPr lang="nb-NO" altLang="nb-NO" sz="1500" dirty="0">
                <a:cs typeface="Times New Roman" panose="02020603050405020304" pitchFamily="18" charset="0"/>
              </a:rPr>
              <a:t> units) og kan ikke direkte korreleres til antall mikroorganismer, </a:t>
            </a:r>
            <a:r>
              <a:rPr lang="nb-NO" altLang="nb-NO" sz="1500" dirty="0" err="1">
                <a:cs typeface="Times New Roman" panose="02020603050405020304" pitchFamily="18" charset="0"/>
              </a:rPr>
              <a:t>patogener</a:t>
            </a:r>
            <a:r>
              <a:rPr lang="nb-NO" altLang="nb-NO" sz="1500" dirty="0">
                <a:cs typeface="Times New Roman" panose="02020603050405020304" pitchFamily="18" charset="0"/>
              </a:rPr>
              <a:t> blir ikke identifisert. Målinger kan slå positiv på rester av rengjøringsmidler og desinfeksjonsmidler. Kan brukes som trenings verktøy.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3629E-87EA-4C76-867F-E3128594874B}" type="slidenum">
              <a:rPr lang="nb-NO" altLang="nb-NO" smtClean="0"/>
              <a:pPr/>
              <a:t>18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6523975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00381">
              <a:spcAft>
                <a:spcPts val="0"/>
              </a:spcAft>
              <a:defRPr/>
            </a:pPr>
            <a:r>
              <a:rPr lang="nb-NO" sz="1500" dirty="0">
                <a:ea typeface="Times New Roman" panose="02020603050405020304" pitchFamily="18" charset="0"/>
              </a:rPr>
              <a:t>Hvorfor renhold av berøringspunkter har blitt et veldig viktig tema i mange år har jeg allerede sagt. Rengjøring av berøringspunkter er ofte glemt eller ikke prioritert. Vi valgte å definere kontaktpunkter i prosedyrene og planlegge som daglig renhold.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3629E-87EA-4C76-867F-E3128594874B}" type="slidenum">
              <a:rPr lang="nb-NO" altLang="nb-NO" smtClean="0"/>
              <a:pPr/>
              <a:t>19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9906043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500" dirty="0"/>
              <a:t>Ansvarsfordeling ble gjort kjent for alle, både helsepersonell og renholdspersonalet.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3629E-87EA-4C76-867F-E3128594874B}" type="slidenum">
              <a:rPr lang="nb-NO" altLang="nb-NO" smtClean="0"/>
              <a:pPr/>
              <a:t>20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9019113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0" fontAlgn="base" hangingPunct="0"/>
            <a:r>
              <a:rPr lang="nb-NO" sz="1500" dirty="0" smtClean="0">
                <a:cs typeface="Times New Roman" panose="02020603050405020304" pitchFamily="18" charset="0"/>
              </a:rPr>
              <a:t>Konseptet</a:t>
            </a:r>
            <a:r>
              <a:rPr lang="en-US" sz="1500" dirty="0" smtClean="0">
                <a:cs typeface="Times New Roman" panose="02020603050405020304" pitchFamily="18" charset="0"/>
              </a:rPr>
              <a:t> </a:t>
            </a:r>
            <a:r>
              <a:rPr lang="nb-NO" sz="1500" dirty="0">
                <a:cs typeface="Times New Roman" panose="02020603050405020304" pitchFamily="18" charset="0"/>
              </a:rPr>
              <a:t>er</a:t>
            </a:r>
            <a:r>
              <a:rPr lang="en-US" sz="1500" dirty="0">
                <a:cs typeface="Times New Roman" panose="02020603050405020304" pitchFamily="18" charset="0"/>
              </a:rPr>
              <a:t> </a:t>
            </a:r>
            <a:r>
              <a:rPr lang="nb-NO" sz="1500" dirty="0">
                <a:cs typeface="Times New Roman" panose="02020603050405020304" pitchFamily="18" charset="0"/>
              </a:rPr>
              <a:t>basert</a:t>
            </a:r>
            <a:r>
              <a:rPr lang="en-US" sz="1500" dirty="0">
                <a:cs typeface="Times New Roman" panose="02020603050405020304" pitchFamily="18" charset="0"/>
              </a:rPr>
              <a:t> </a:t>
            </a:r>
            <a:r>
              <a:rPr lang="nb-NO" sz="1500" dirty="0">
                <a:cs typeface="Times New Roman" panose="02020603050405020304" pitchFamily="18" charset="0"/>
              </a:rPr>
              <a:t>på</a:t>
            </a:r>
            <a:r>
              <a:rPr lang="en-US" sz="1500" dirty="0">
                <a:cs typeface="Times New Roman" panose="02020603050405020304" pitchFamily="18" charset="0"/>
              </a:rPr>
              <a:t> </a:t>
            </a:r>
            <a:r>
              <a:rPr lang="nb-NO" sz="1500" dirty="0">
                <a:cs typeface="Times New Roman" panose="02020603050405020304" pitchFamily="18" charset="0"/>
              </a:rPr>
              <a:t>en</a:t>
            </a:r>
            <a:r>
              <a:rPr lang="en-US" sz="1500" dirty="0">
                <a:cs typeface="Times New Roman" panose="02020603050405020304" pitchFamily="18" charset="0"/>
              </a:rPr>
              <a:t> digital </a:t>
            </a:r>
            <a:r>
              <a:rPr lang="nb-NO" sz="1500" dirty="0">
                <a:cs typeface="Times New Roman" panose="02020603050405020304" pitchFamily="18" charset="0"/>
              </a:rPr>
              <a:t>tegning</a:t>
            </a:r>
            <a:r>
              <a:rPr lang="en-US" sz="1500" dirty="0">
                <a:cs typeface="Times New Roman" panose="02020603050405020304" pitchFamily="18" charset="0"/>
              </a:rPr>
              <a:t> </a:t>
            </a:r>
            <a:r>
              <a:rPr lang="nb-NO" sz="1500" dirty="0">
                <a:cs typeface="Times New Roman" panose="02020603050405020304" pitchFamily="18" charset="0"/>
              </a:rPr>
              <a:t>av</a:t>
            </a:r>
            <a:r>
              <a:rPr lang="en-US" sz="1500" dirty="0">
                <a:cs typeface="Times New Roman" panose="02020603050405020304" pitchFamily="18" charset="0"/>
              </a:rPr>
              <a:t> </a:t>
            </a:r>
            <a:r>
              <a:rPr lang="nb-NO" sz="1500" dirty="0">
                <a:cs typeface="Times New Roman" panose="02020603050405020304" pitchFamily="18" charset="0"/>
              </a:rPr>
              <a:t>renholdsplaner, inkludert </a:t>
            </a:r>
            <a:r>
              <a:rPr lang="nb-NO" sz="1500" dirty="0" err="1">
                <a:cs typeface="Times New Roman" panose="02020603050405020304" pitchFamily="18" charset="0"/>
              </a:rPr>
              <a:t>renholdsfrekvenser</a:t>
            </a:r>
            <a:r>
              <a:rPr lang="nb-NO" sz="1500" dirty="0">
                <a:cs typeface="Times New Roman" panose="02020603050405020304" pitchFamily="18" charset="0"/>
              </a:rPr>
              <a:t> og kvalitetsprofiler for hvert rom. </a:t>
            </a:r>
          </a:p>
          <a:p>
            <a:pPr eaLnBrk="0" fontAlgn="base" hangingPunct="0"/>
            <a:r>
              <a:rPr lang="nb-NO" sz="1500" dirty="0">
                <a:cs typeface="Times New Roman" panose="02020603050405020304" pitchFamily="18" charset="0"/>
              </a:rPr>
              <a:t>Hver renholder åpner planer på sin nettbrett og får rask oversikt over dagens oppdrag. Nettbrett har de med seg i løpet av arbeidsdagen montert på renholdvognen. I tillegg gir systemet mulighet til å se </a:t>
            </a:r>
            <a:r>
              <a:rPr lang="nb-NO" sz="1500" dirty="0" err="1">
                <a:cs typeface="Times New Roman" panose="02020603050405020304" pitchFamily="18" charset="0"/>
              </a:rPr>
              <a:t>tilleggsbestillinger</a:t>
            </a:r>
            <a:r>
              <a:rPr lang="en-US" sz="1500" dirty="0">
                <a:cs typeface="Times New Roman" panose="02020603050405020304" pitchFamily="18" charset="0"/>
              </a:rPr>
              <a:t> </a:t>
            </a:r>
            <a:r>
              <a:rPr lang="nb-NO" sz="1500" dirty="0">
                <a:cs typeface="Times New Roman" panose="02020603050405020304" pitchFamily="18" charset="0"/>
              </a:rPr>
              <a:t>og</a:t>
            </a:r>
            <a:r>
              <a:rPr lang="en-US" sz="1500" dirty="0">
                <a:cs typeface="Times New Roman" panose="02020603050405020304" pitchFamily="18" charset="0"/>
              </a:rPr>
              <a:t> </a:t>
            </a:r>
            <a:r>
              <a:rPr lang="nb-NO" sz="1500" dirty="0">
                <a:cs typeface="Times New Roman" panose="02020603050405020304" pitchFamily="18" charset="0"/>
              </a:rPr>
              <a:t>andre</a:t>
            </a:r>
            <a:r>
              <a:rPr lang="en-US" sz="1500" dirty="0">
                <a:cs typeface="Times New Roman" panose="02020603050405020304" pitchFamily="18" charset="0"/>
              </a:rPr>
              <a:t> </a:t>
            </a:r>
            <a:r>
              <a:rPr lang="nb-NO" sz="1500" dirty="0" smtClean="0">
                <a:cs typeface="Times New Roman" panose="02020603050405020304" pitchFamily="18" charset="0"/>
              </a:rPr>
              <a:t>beskjeder </a:t>
            </a:r>
            <a:r>
              <a:rPr lang="nb-NO" sz="1500" dirty="0">
                <a:cs typeface="Times New Roman" panose="02020603050405020304" pitchFamily="18" charset="0"/>
              </a:rPr>
              <a:t>fra leder. Renholderen kan enkelt kvitere og registrere utførte oppgaver eller kommunisere med renholdsleder.</a:t>
            </a:r>
          </a:p>
          <a:p>
            <a:pPr eaLnBrk="0" fontAlgn="base" hangingPunct="0"/>
            <a:r>
              <a:rPr lang="nb-NO" sz="1500" dirty="0">
                <a:cs typeface="Times New Roman" panose="02020603050405020304" pitchFamily="18" charset="0"/>
              </a:rPr>
              <a:t>Renholdsleder kan på sin nettbrett følge opp den enkelte renholder, kommunisere og koordinere omorganisering av ressursene.</a:t>
            </a:r>
          </a:p>
          <a:p>
            <a:pPr eaLnBrk="0" fontAlgn="base" hangingPunct="0"/>
            <a:r>
              <a:rPr lang="nb-NO" sz="1500" dirty="0">
                <a:cs typeface="Times New Roman" panose="02020603050405020304" pitchFamily="18" charset="0"/>
              </a:rPr>
              <a:t>For </a:t>
            </a:r>
            <a:r>
              <a:rPr lang="nb-NO" sz="1500" dirty="0" smtClean="0">
                <a:cs typeface="Times New Roman" panose="02020603050405020304" pitchFamily="18" charset="0"/>
              </a:rPr>
              <a:t>oss </a:t>
            </a:r>
            <a:r>
              <a:rPr lang="nb-NO" sz="1500" dirty="0">
                <a:cs typeface="Times New Roman" panose="02020603050405020304" pitchFamily="18" charset="0"/>
              </a:rPr>
              <a:t>gir systemet kontrollmuligheter av uført arbeid og oversikt over type hindringer, f</a:t>
            </a:r>
            <a:r>
              <a:rPr lang="nb-NO" sz="1500" dirty="0" smtClean="0">
                <a:cs typeface="Times New Roman" panose="02020603050405020304" pitchFamily="18" charset="0"/>
              </a:rPr>
              <a:t>. eks. </a:t>
            </a:r>
            <a:r>
              <a:rPr lang="nb-NO" sz="1500" dirty="0">
                <a:cs typeface="Times New Roman" panose="02020603050405020304" pitchFamily="18" charset="0"/>
              </a:rPr>
              <a:t>– rom til smittevask var ikke forbered til vask av helsepersonell.</a:t>
            </a:r>
          </a:p>
          <a:p>
            <a:pPr eaLnBrk="0" fontAlgn="base" hangingPunct="0"/>
            <a:r>
              <a:rPr lang="nb-NO" sz="1500" dirty="0">
                <a:cs typeface="Times New Roman" panose="02020603050405020304" pitchFamily="18" charset="0"/>
              </a:rPr>
              <a:t>Her ser dere et bilde av digitale renholdsplaner, med romnummeret og renholdfrekvens.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3629E-87EA-4C76-867F-E3128594874B}" type="slidenum">
              <a:rPr lang="nb-NO" altLang="nb-NO" smtClean="0"/>
              <a:pPr/>
              <a:t>21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0075318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15249">
              <a:buClr>
                <a:schemeClr val="accent2">
                  <a:lumMod val="50000"/>
                </a:schemeClr>
              </a:buClr>
              <a:defRPr/>
            </a:pPr>
            <a:r>
              <a:rPr lang="nb-NO" sz="1500" dirty="0">
                <a:ea typeface="Times New Roman" panose="02020603050405020304" pitchFamily="18" charset="0"/>
                <a:cs typeface="Times New Roman" panose="02020603050405020304" pitchFamily="18" charset="0"/>
              </a:rPr>
              <a:t>For å gjennomføre disse tiltakene trengte vi motiverte renholdere. Vi begynte med inkludering, følgende tiltak ble gjort: </a:t>
            </a:r>
            <a:r>
              <a:rPr lang="nb-NO" sz="1500" dirty="0">
                <a:cs typeface="Times New Roman" panose="02020603050405020304" pitchFamily="18" charset="0"/>
              </a:rPr>
              <a:t>en fast person per et området for å bli kjent med helsepersonell, felles lunsj på avdelingene, renholdere går i sykehusets arbeidsklær og ID-kort, </a:t>
            </a:r>
            <a:r>
              <a:rPr lang="nb-NO" sz="1500" dirty="0">
                <a:ea typeface="Times New Roman" panose="02020603050405020304" pitchFamily="18" charset="0"/>
                <a:cs typeface="Times New Roman" panose="02020603050405020304" pitchFamily="18" charset="0"/>
              </a:rPr>
              <a:t>stedlig leder for renholdere hver dag på sykehuset.</a:t>
            </a:r>
            <a:endParaRPr lang="nb-NO" sz="1500" dirty="0">
              <a:cs typeface="Times New Roman" panose="02020603050405020304" pitchFamily="18" charset="0"/>
            </a:endParaRPr>
          </a:p>
          <a:p>
            <a:pPr defTabSz="815249">
              <a:buClr>
                <a:schemeClr val="accent2">
                  <a:lumMod val="50000"/>
                </a:schemeClr>
              </a:buClr>
              <a:defRPr/>
            </a:pPr>
            <a:r>
              <a:rPr lang="nb-NO" sz="1500" dirty="0">
                <a:cs typeface="Times New Roman" panose="02020603050405020304" pitchFamily="18" charset="0"/>
              </a:rPr>
              <a:t>Opplæring var også for oss et viktig tiltak for å få motiverte renholdere. Det er viktig at de har en grunnforståelse for </a:t>
            </a:r>
            <a:r>
              <a:rPr lang="nb-NO" sz="1500" dirty="0" err="1">
                <a:cs typeface="Times New Roman" panose="02020603050405020304" pitchFamily="18" charset="0"/>
              </a:rPr>
              <a:t>renholdsfaget</a:t>
            </a:r>
            <a:r>
              <a:rPr lang="nb-NO" sz="1500" dirty="0">
                <a:cs typeface="Times New Roman" panose="02020603050405020304" pitchFamily="18" charset="0"/>
              </a:rPr>
              <a:t> og at de vet at gjennom opplæring blir de ekspertene for oppgavene som de står for. Hver renholder skal ha dokumenter </a:t>
            </a:r>
            <a:r>
              <a:rPr lang="nb-NO" sz="1500" dirty="0">
                <a:ea typeface="Times New Roman" panose="02020603050405020304" pitchFamily="18" charset="0"/>
                <a:cs typeface="Times New Roman" panose="02020603050405020304" pitchFamily="18" charset="0"/>
              </a:rPr>
              <a:t>opplæring i </a:t>
            </a:r>
            <a:r>
              <a:rPr lang="nb-NO" sz="15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Insta</a:t>
            </a:r>
            <a:r>
              <a:rPr lang="nb-NO" sz="1500" dirty="0">
                <a:ea typeface="Times New Roman" panose="02020603050405020304" pitchFamily="18" charset="0"/>
                <a:cs typeface="Times New Roman" panose="02020603050405020304" pitchFamily="18" charset="0"/>
              </a:rPr>
              <a:t> 800 minst på nivå 2. Alle renholdere gikk gjennom opplæring i basale smittevernrutiner, </a:t>
            </a:r>
            <a:r>
              <a:rPr lang="nb-NO" sz="15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sykehusetsprosedyrer</a:t>
            </a:r>
            <a:r>
              <a:rPr lang="nb-NO" sz="1500" dirty="0">
                <a:ea typeface="Times New Roman" panose="02020603050405020304" pitchFamily="18" charset="0"/>
                <a:cs typeface="Times New Roman" panose="02020603050405020304" pitchFamily="18" charset="0"/>
              </a:rPr>
              <a:t>, praktisk opplæring i smittevask. Alle måtte dokumentere også norskkurs. I tillegg ble det utarbeidet en ordliste med begrepene som er spesielle for helseinstitusjon, slik at alle forstår hverandre.</a:t>
            </a:r>
          </a:p>
          <a:p>
            <a:r>
              <a:rPr lang="nb-NO" dirty="0" smtClean="0"/>
              <a:t>40.000 kvm totalt – 20 renholdere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3629E-87EA-4C76-867F-E3128594874B}" type="slidenum">
              <a:rPr lang="nb-NO" altLang="nb-NO" smtClean="0"/>
              <a:pPr/>
              <a:t>22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9980474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26573">
              <a:defRPr/>
            </a:pPr>
            <a:r>
              <a:rPr lang="nb-NO" sz="1500" dirty="0">
                <a:cs typeface="Times New Roman" panose="02020603050405020304" pitchFamily="18" charset="0"/>
              </a:rPr>
              <a:t>Ordinær arbeidstid for renhold er fra kl. 06:00 til 17:00. Utover det, til kl. 22:30 er det mulig å bestille renhold, f.eks. smittevask eller avreiserenhold. Ekstra renhold må bestilles på hverdager før kl. 21.00, og i helgene/helligdager før kl.16.00. </a:t>
            </a:r>
          </a:p>
          <a:p>
            <a:pPr defTabSz="826573">
              <a:defRPr/>
            </a:pPr>
            <a:r>
              <a:rPr lang="nb-NO" sz="1500" dirty="0">
                <a:cs typeface="Times New Roman" panose="02020603050405020304" pitchFamily="18" charset="0"/>
              </a:rPr>
              <a:t>Frekvens for renhold ser dere her, f. eksempel: pasientrom…, toaletter…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3629E-87EA-4C76-867F-E3128594874B}" type="slidenum">
              <a:rPr lang="nb-NO" altLang="nb-NO" smtClean="0"/>
              <a:pPr/>
              <a:t>27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2155368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3629E-87EA-4C76-867F-E3128594874B}" type="slidenum">
              <a:rPr lang="nb-NO" altLang="nb-NO" smtClean="0"/>
              <a:pPr/>
              <a:t>28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6863281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chemeClr val="accent2">
                  <a:lumMod val="50000"/>
                </a:schemeClr>
              </a:buClr>
            </a:pPr>
            <a:r>
              <a:rPr lang="nb-NO" sz="1500" dirty="0">
                <a:cs typeface="Times New Roman" panose="02020603050405020304" pitchFamily="18" charset="0"/>
              </a:rPr>
              <a:t>Inkludering av renholdspersonell spiller viktig rolle for at de er på lag sammen med helsepersonell. </a:t>
            </a:r>
          </a:p>
          <a:p>
            <a:pPr>
              <a:buClr>
                <a:schemeClr val="accent2">
                  <a:lumMod val="50000"/>
                </a:schemeClr>
              </a:buClr>
            </a:pPr>
            <a:r>
              <a:rPr lang="nb-NO" sz="1500" dirty="0">
                <a:cs typeface="Times New Roman" panose="02020603050405020304" pitchFamily="18" charset="0"/>
              </a:rPr>
              <a:t>Opplæringen som gjentas regelmessig forebygger at de utarbeider signe egne rutiner. Den hjelper å forstå hvor viktig er deres rolle på sykehuset. </a:t>
            </a:r>
          </a:p>
          <a:p>
            <a:pPr>
              <a:buClr>
                <a:schemeClr val="accent2">
                  <a:lumMod val="50000"/>
                </a:schemeClr>
              </a:buClr>
            </a:pPr>
            <a:r>
              <a:rPr lang="nb-NO" sz="1500" dirty="0">
                <a:cs typeface="Times New Roman" panose="02020603050405020304" pitchFamily="18" charset="0"/>
              </a:rPr>
              <a:t>Skriftlige renholdsplaner gir muligheter til å gjennomføre dagligrenhold på det samme måte både av faste renholdere og av vikarer. Renholdstjeneste og renholdsplaner hos oss er basert på </a:t>
            </a:r>
            <a:r>
              <a:rPr lang="nb-NO" sz="1500" dirty="0" err="1">
                <a:cs typeface="Times New Roman" panose="02020603050405020304" pitchFamily="18" charset="0"/>
              </a:rPr>
              <a:t>Insta</a:t>
            </a:r>
            <a:r>
              <a:rPr lang="nb-NO" sz="1500" dirty="0">
                <a:cs typeface="Times New Roman" panose="02020603050405020304" pitchFamily="18" charset="0"/>
              </a:rPr>
              <a:t> 800 pluss 8 prosedyrer. </a:t>
            </a:r>
          </a:p>
          <a:p>
            <a:pPr>
              <a:buClr>
                <a:schemeClr val="accent2">
                  <a:lumMod val="50000"/>
                </a:schemeClr>
              </a:buClr>
            </a:pPr>
            <a:r>
              <a:rPr lang="nb-NO" sz="1500" dirty="0">
                <a:cs typeface="Times New Roman" panose="02020603050405020304" pitchFamily="18" charset="0"/>
              </a:rPr>
              <a:t>Bruk av elektronisk kvitteringsverktøy gjør hverdagen lettere for alle.</a:t>
            </a:r>
          </a:p>
          <a:p>
            <a:pPr>
              <a:buClr>
                <a:schemeClr val="accent2">
                  <a:lumMod val="50000"/>
                </a:schemeClr>
              </a:buClr>
            </a:pPr>
            <a:r>
              <a:rPr lang="nb-NO" sz="1500" dirty="0">
                <a:cs typeface="Times New Roman" panose="02020603050405020304" pitchFamily="18" charset="0"/>
              </a:rPr>
              <a:t>Hvordan har vi det nå?:</a:t>
            </a:r>
          </a:p>
          <a:p>
            <a:pPr defTabSz="815249">
              <a:spcAft>
                <a:spcPts val="0"/>
              </a:spcAft>
              <a:defRPr/>
            </a:pPr>
            <a:r>
              <a:rPr lang="nb-NO" sz="1500" dirty="0">
                <a:ea typeface="Times New Roman" panose="02020603050405020304" pitchFamily="18" charset="0"/>
                <a:cs typeface="Times New Roman" panose="02020603050405020304" pitchFamily="18" charset="0"/>
              </a:rPr>
              <a:t>1. Hver renholder vasker fast på bestemt området</a:t>
            </a:r>
          </a:p>
          <a:p>
            <a:pPr>
              <a:spcAft>
                <a:spcPts val="0"/>
              </a:spcAft>
            </a:pPr>
            <a:r>
              <a:rPr lang="nb-NO" sz="1500" dirty="0">
                <a:ea typeface="Times New Roman" panose="02020603050405020304" pitchFamily="18" charset="0"/>
                <a:cs typeface="Times New Roman" panose="02020603050405020304" pitchFamily="18" charset="0"/>
              </a:rPr>
              <a:t>2. alle renholdere deltar to ganger per år i undervisning i basale smittevernrutiner og praktisk gjennomgang av smittevask og prosedyrer</a:t>
            </a:r>
          </a:p>
          <a:p>
            <a:pPr defTabSz="826573">
              <a:defRPr/>
            </a:pPr>
            <a:r>
              <a:rPr lang="nb-NO" sz="1500" dirty="0">
                <a:ea typeface="Times New Roman" panose="02020603050405020304" pitchFamily="18" charset="0"/>
                <a:cs typeface="Times New Roman" panose="02020603050405020304" pitchFamily="18" charset="0"/>
              </a:rPr>
              <a:t>3. visuelle kontroller gjennomføres i henhold av </a:t>
            </a:r>
            <a:r>
              <a:rPr lang="nb-NO" sz="15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INSTA</a:t>
            </a:r>
            <a:r>
              <a:rPr lang="nb-NO" sz="1500" dirty="0">
                <a:ea typeface="Times New Roman" panose="02020603050405020304" pitchFamily="18" charset="0"/>
                <a:cs typeface="Times New Roman" panose="02020603050405020304" pitchFamily="18" charset="0"/>
              </a:rPr>
              <a:t> 800. Sykehuset har i samarbeid med leverandør av renholdstjenester </a:t>
            </a:r>
            <a:r>
              <a:rPr lang="nb-NO" sz="1500" dirty="0">
                <a:cs typeface="Times New Roman" panose="02020603050405020304" pitchFamily="18" charset="0"/>
              </a:rPr>
              <a:t>engasjert en ekstern aktør til å følge opp dette. </a:t>
            </a:r>
            <a:r>
              <a:rPr lang="nb-NO" sz="1500" dirty="0" err="1">
                <a:cs typeface="Times New Roman" panose="02020603050405020304" pitchFamily="18" charset="0"/>
              </a:rPr>
              <a:t>INSTA</a:t>
            </a:r>
            <a:r>
              <a:rPr lang="nb-NO" sz="1500" dirty="0">
                <a:cs typeface="Times New Roman" panose="02020603050405020304" pitchFamily="18" charset="0"/>
              </a:rPr>
              <a:t> kontroller utføres 4 ganger per år. I tillegg utfører leverandør egenkontroll hver måned</a:t>
            </a:r>
            <a:endParaRPr lang="nb-NO" sz="15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b-NO" sz="1500" dirty="0">
                <a:cs typeface="Times New Roman" panose="02020603050405020304" pitchFamily="18" charset="0"/>
              </a:rPr>
              <a:t>4. Sjef for serviceavdelingen og jeg har hver mandag et møte med renholdsleder</a:t>
            </a:r>
          </a:p>
          <a:p>
            <a:pPr>
              <a:buClr>
                <a:schemeClr val="accent2">
                  <a:lumMod val="50000"/>
                </a:schemeClr>
              </a:buClr>
            </a:pPr>
            <a:r>
              <a:rPr lang="nb-NO" sz="1500" dirty="0">
                <a:cs typeface="Times New Roman" panose="02020603050405020304" pitchFamily="18" charset="0"/>
              </a:rPr>
              <a:t>Alt dette resulterte slik at vi ikke hadde hatt verken muntlig klage eller avviksmelding i de siste 3 mnd.</a:t>
            </a:r>
          </a:p>
          <a:p>
            <a:pPr>
              <a:buClr>
                <a:schemeClr val="accent2">
                  <a:lumMod val="50000"/>
                </a:schemeClr>
              </a:buClr>
            </a:pPr>
            <a:endParaRPr lang="nb-NO" sz="1500" dirty="0">
              <a:cs typeface="Times New Roman" panose="02020603050405020304" pitchFamily="18" charset="0"/>
            </a:endParaRPr>
          </a:p>
          <a:p>
            <a:pPr defTabSz="826573">
              <a:defRPr/>
            </a:pPr>
            <a:r>
              <a:rPr lang="nb-NO" sz="1500" dirty="0">
                <a:cs typeface="Times New Roman" panose="02020603050405020304" pitchFamily="18" charset="0"/>
              </a:rPr>
              <a:t>(Renhold på sykehuset, Daglig renhold av pasientrom og toalett, Daglig renhold av smitteisolat, Klargjøring og daglig renhold av beskyttende isolat, Renhold ved avreise, Renhold ved oppheving av isolasjon ved kontakt- og dråpesmitte, Renhold ved oppheving av isolasjon ved luftsmitte, Bestilling av ekstraordinært renhold og smittevask).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3629E-87EA-4C76-867F-E3128594874B}" type="slidenum">
              <a:rPr lang="nb-NO" altLang="nb-NO" smtClean="0"/>
              <a:pPr/>
              <a:t>29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440348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11529">
              <a:defRPr/>
            </a:pPr>
            <a:r>
              <a:rPr lang="nb-NO" altLang="nb-NO" sz="1500" dirty="0"/>
              <a:t>Renhold per definisjon er mekanisk fjerning av støv og synlig smuss, på helseinstitusjon formålet er å fjerne det vi ikke ser, dvs. mikroorganismer.</a:t>
            </a:r>
          </a:p>
          <a:p>
            <a:r>
              <a:rPr lang="nb-NO" sz="1500" dirty="0"/>
              <a:t>Ved å redusere antall mikroorganismer på overflater og hindre etablering av </a:t>
            </a:r>
            <a:r>
              <a:rPr lang="nb-NO" sz="1500" dirty="0" err="1"/>
              <a:t>biofilm</a:t>
            </a:r>
            <a:r>
              <a:rPr lang="nb-NO" sz="1500" dirty="0"/>
              <a:t> er renhold et forebyggende tiltak for smittespredning.</a:t>
            </a:r>
          </a:p>
          <a:p>
            <a:r>
              <a:rPr lang="nb-NO" sz="1500" dirty="0"/>
              <a:t>Renhold har også estetisk betydning, rene omgivelse gir økt trivsel både for pasientene og ansatte. Renhold hjelper oss med vedlikehold av inventar og utstyr.</a:t>
            </a:r>
          </a:p>
          <a:p>
            <a:r>
              <a:rPr lang="nb-NO" sz="1500" dirty="0"/>
              <a:t>Organisering av renhold er ulikt. De fleste har egen renholdsavdeling, noen institusjon kjøper renholdstjenester. Renholdstjeneste er ofte tilgjengelig kun på dagtid, og i mindre grad i helgene. Kontroll av renhold varierer fra en visuell kontroll til mikrobiologisk kontroll. Ikke alltid er renholdsplaner i skriftlig form.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3629E-87EA-4C76-867F-E3128594874B}" type="slidenum">
              <a:rPr lang="nb-NO" altLang="nb-NO" smtClean="0"/>
              <a:pPr/>
              <a:t>3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4254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85814">
              <a:defRPr/>
            </a:pPr>
            <a:r>
              <a:rPr lang="nb-NO" sz="1700" dirty="0">
                <a:ea typeface="Times New Roman" panose="02020603050405020304" pitchFamily="18" charset="0"/>
              </a:rPr>
              <a:t>Vi vet hvor lenge mikrober kan overleve i miljøet. Noen eksempel fra en kjent studie ser dere har. For noen av de mikroorganismer er sykdomsfremkallende dose ganske liten. </a:t>
            </a:r>
          </a:p>
          <a:p>
            <a:pPr defTabSz="785814">
              <a:defRPr/>
            </a:pPr>
            <a:r>
              <a:rPr lang="nb-NO" sz="1700" dirty="0"/>
              <a:t>Mikrober kan holde seg levedyktig i støv og i urenheter over lengre tid og kan bli en smittekilde for pasienter. Derfor er det viktig med et riktig, regelmessig renhold.</a:t>
            </a:r>
            <a:endParaRPr lang="nb-NO" sz="1700" dirty="0">
              <a:ea typeface="Times New Roman" panose="02020603050405020304" pitchFamily="18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3629E-87EA-4C76-867F-E3128594874B}" type="slidenum">
              <a:rPr lang="nb-NO" altLang="nb-NO" smtClean="0"/>
              <a:pPr/>
              <a:t>5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7614223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500" dirty="0"/>
              <a:t>I Skandinavia er renhold basert på </a:t>
            </a:r>
            <a:r>
              <a:rPr lang="nb-NO" sz="1500" dirty="0" err="1"/>
              <a:t>Insta</a:t>
            </a:r>
            <a:r>
              <a:rPr lang="nb-NO" sz="1500" dirty="0"/>
              <a:t> 800 som ble innført for fjorten år siden. Det er et kvalitetsstyrt </a:t>
            </a:r>
            <a:r>
              <a:rPr lang="nb-NO" sz="1500" dirty="0" err="1"/>
              <a:t>renholdssystem</a:t>
            </a:r>
            <a:r>
              <a:rPr lang="nb-NO" sz="1500" dirty="0"/>
              <a:t> som beskriver hvordan kan man fastsette og bedømme rengjøringskvalitet. </a:t>
            </a:r>
          </a:p>
          <a:p>
            <a:r>
              <a:rPr lang="nb-NO" sz="1500" dirty="0"/>
              <a:t>For hvert rom defineres en kvalitetsprofil, fra A til F, hvor A er den høyeste. Vanligvis er operasjonsstua, pasientrom og våtrom plassert i A profilen, mens de øvrige romtypene har gradvis lavere kvalitet. </a:t>
            </a:r>
          </a:p>
          <a:p>
            <a:pPr defTabSz="800381">
              <a:defRPr/>
            </a:pPr>
            <a:r>
              <a:rPr lang="nb-NO" sz="1500" dirty="0"/>
              <a:t>I hver kvalitetsprofilen fastsetter man et kvalitetsnivået som kan variere mellom 0 - 5, der 5 er høyeste kvalitet. </a:t>
            </a:r>
          </a:p>
          <a:p>
            <a:r>
              <a:rPr lang="nb-NO" sz="1500" dirty="0"/>
              <a:t>Kontroll er hovedsakelig basert på visuell bedømming av urenheter, som kan være: avfall, løst smuss, støv, flekker, </a:t>
            </a:r>
            <a:r>
              <a:rPr lang="nb-NO" sz="1500" dirty="0" err="1"/>
              <a:t>flatesmuss</a:t>
            </a:r>
            <a:r>
              <a:rPr lang="nb-NO" sz="1500" dirty="0"/>
              <a:t>. Urenheter er delt i to grupper lett tilgjengelig og vanskelig tilgjengelig. Overflater er gruppert i 4 grupper: inventar, vegg, gulv og himling. Under kontroll er antall urenheter registrert og regnet ut etter beskrevet metode. Godkjent eller ikke godkjent resultat etter kontrollen er i utgangspunkt basert på lokalstørrelse kvalitetsprofil og kvalitetsnivå av  rommet. </a:t>
            </a:r>
          </a:p>
          <a:p>
            <a:r>
              <a:rPr lang="nb-NO" sz="1500" dirty="0"/>
              <a:t>I følge </a:t>
            </a:r>
            <a:r>
              <a:rPr lang="nb-NO" sz="1500" dirty="0" err="1"/>
              <a:t>Insta</a:t>
            </a:r>
            <a:r>
              <a:rPr lang="nb-NO" sz="1500" dirty="0"/>
              <a:t> 800 kan eventuelle instrumentelle målemetoder være som en supplement (støvmålinger, måling av mikroorganismer, måling av friksjon, glans, statisk elektrisitet, overflatemotstand).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3629E-87EA-4C76-867F-E3128594874B}" type="slidenum">
              <a:rPr lang="nb-NO" altLang="nb-NO" smtClean="0"/>
              <a:pPr/>
              <a:t>6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2430770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500" dirty="0"/>
              <a:t>Hvis vi supplerer </a:t>
            </a:r>
            <a:r>
              <a:rPr lang="nb-NO" sz="1500" dirty="0" err="1"/>
              <a:t>INSTA</a:t>
            </a:r>
            <a:r>
              <a:rPr lang="nb-NO" sz="1500" dirty="0"/>
              <a:t> 800 med de to danske og det svenske dokumentet så har vi ganske mye kunnskap om hvordan man kan utvikle en renholdsplan. I disse dokumenter finner man mer detaljer om både kvalitetsprofiler, frekvenser, metoder, utstyr og grenser for ATP målinger for helseinstitusjon.</a:t>
            </a:r>
          </a:p>
          <a:p>
            <a:r>
              <a:rPr lang="nb-NO" sz="1500" dirty="0"/>
              <a:t>I Norge er en veileder som også omhandler renhold i helsetjenesten under arbeid og skal komme ut snart – har jeg hørt.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3629E-87EA-4C76-867F-E3128594874B}" type="slidenum">
              <a:rPr lang="nb-NO" altLang="nb-NO" smtClean="0"/>
              <a:pPr/>
              <a:t>7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8477365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nb-NO" sz="1500" dirty="0">
                <a:ea typeface="Times New Roman" panose="02020603050405020304" pitchFamily="18" charset="0"/>
              </a:rPr>
              <a:t>For å kvalitetssikre renholdstjeneste hadde vi fokus på: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3629E-87EA-4C76-867F-E3128594874B}" type="slidenum">
              <a:rPr lang="nb-NO" altLang="nb-NO" smtClean="0"/>
              <a:pPr/>
              <a:t>8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6769917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500" dirty="0"/>
              <a:t>Av 6 kvalitetsprofiler beskrevet i </a:t>
            </a:r>
            <a:r>
              <a:rPr lang="nb-NO" sz="1500" dirty="0" err="1"/>
              <a:t>Insta</a:t>
            </a:r>
            <a:r>
              <a:rPr lang="nb-NO" sz="1500" dirty="0"/>
              <a:t> 800 valgte vi 3: A, B, C. For eksempel pasientrom og toaletter er plassert i den høyeste kvalitetsprofil A.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3629E-87EA-4C76-867F-E3128594874B}" type="slidenum">
              <a:rPr lang="nb-NO" altLang="nb-NO" smtClean="0"/>
              <a:pPr/>
              <a:t>11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6130603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11529">
              <a:defRPr/>
            </a:pPr>
            <a:r>
              <a:rPr lang="nb-NO" sz="1500" dirty="0"/>
              <a:t>Innen kvalitetsprofiler valgte vi kvalitetsnivåer. Her ser dere at i profil A og B valgte vi de høyeste kvalitetsnivå 4 og 5.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3629E-87EA-4C76-867F-E3128594874B}" type="slidenum">
              <a:rPr lang="nb-NO" altLang="nb-NO" smtClean="0"/>
              <a:pPr/>
              <a:t>12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2131556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Felles begrepene er viktig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3629E-87EA-4C76-867F-E3128594874B}" type="slidenum">
              <a:rPr lang="nb-NO" altLang="nb-NO" smtClean="0"/>
              <a:pPr/>
              <a:t>17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663155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55050" y="6418263"/>
            <a:ext cx="385763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6A4F342-82BD-452D-93B7-F8059566CAE4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  <p:sp>
        <p:nvSpPr>
          <p:cNvPr id="5" name="Plassholder for bunntekst 2"/>
          <p:cNvSpPr>
            <a:spLocks noGrp="1"/>
          </p:cNvSpPr>
          <p:nvPr>
            <p:ph type="ftr" sz="quarter" idx="3"/>
          </p:nvPr>
        </p:nvSpPr>
        <p:spPr>
          <a:xfrm>
            <a:off x="517525" y="6410325"/>
            <a:ext cx="3368675" cy="366713"/>
          </a:xfrm>
          <a:prstGeom prst="rect">
            <a:avLst/>
          </a:prstGeom>
        </p:spPr>
        <p:txBody>
          <a:bodyPr/>
          <a:lstStyle>
            <a:lvl1pPr>
              <a:defRPr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00836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bunntekst 2"/>
          <p:cNvSpPr>
            <a:spLocks noGrp="1"/>
          </p:cNvSpPr>
          <p:nvPr>
            <p:ph type="ftr" sz="quarter" idx="3"/>
          </p:nvPr>
        </p:nvSpPr>
        <p:spPr>
          <a:xfrm>
            <a:off x="517525" y="6410325"/>
            <a:ext cx="3368675" cy="366713"/>
          </a:xfrm>
          <a:prstGeom prst="rect">
            <a:avLst/>
          </a:prstGeom>
        </p:spPr>
        <p:txBody>
          <a:bodyPr/>
          <a:lstStyle>
            <a:lvl1pPr>
              <a:defRPr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endParaRPr lang="nb-NO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55050" y="6418263"/>
            <a:ext cx="385763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6A4F342-82BD-452D-93B7-F8059566CAE4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2134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407150" y="533400"/>
            <a:ext cx="1925638" cy="5111750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627063" y="533400"/>
            <a:ext cx="5627687" cy="5111750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bunntekst 2"/>
          <p:cNvSpPr>
            <a:spLocks noGrp="1"/>
          </p:cNvSpPr>
          <p:nvPr>
            <p:ph type="ftr" sz="quarter" idx="3"/>
          </p:nvPr>
        </p:nvSpPr>
        <p:spPr>
          <a:xfrm>
            <a:off x="517525" y="6410325"/>
            <a:ext cx="3368675" cy="366713"/>
          </a:xfrm>
          <a:prstGeom prst="rect">
            <a:avLst/>
          </a:prstGeom>
        </p:spPr>
        <p:txBody>
          <a:bodyPr/>
          <a:lstStyle>
            <a:lvl1pPr>
              <a:defRPr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endParaRPr lang="nb-NO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55050" y="6418263"/>
            <a:ext cx="385763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6A4F342-82BD-452D-93B7-F8059566CAE4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825111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tel og tab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50825" y="242888"/>
            <a:ext cx="8642350" cy="954087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abell 2"/>
          <p:cNvSpPr>
            <a:spLocks noGrp="1"/>
          </p:cNvSpPr>
          <p:nvPr>
            <p:ph type="tbl" idx="1"/>
          </p:nvPr>
        </p:nvSpPr>
        <p:spPr>
          <a:xfrm>
            <a:off x="250825" y="1341438"/>
            <a:ext cx="8642350" cy="4824412"/>
          </a:xfrm>
        </p:spPr>
        <p:txBody>
          <a:bodyPr/>
          <a:lstStyle/>
          <a:p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6372225" y="0"/>
            <a:ext cx="1871663" cy="2174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>
          <a:xfrm>
            <a:off x="8316913" y="0"/>
            <a:ext cx="827087" cy="215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2345032-0D10-49FA-B266-FE42306BCFE5}" type="slidenum">
              <a:rPr lang="nb-NO" altLang="nb-NO"/>
              <a:pPr/>
              <a:t>‹#›</a:t>
            </a:fld>
            <a:endParaRPr lang="nb-NO" alt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2"/>
          </p:nvPr>
        </p:nvSpPr>
        <p:spPr>
          <a:xfrm>
            <a:off x="1979613" y="6453188"/>
            <a:ext cx="5616575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nb-NO" altLang="nb-NO"/>
              <a:t>Avdeling for smittevern 2014</a:t>
            </a:r>
          </a:p>
        </p:txBody>
      </p:sp>
    </p:spTree>
    <p:extLst>
      <p:ext uri="{BB962C8B-B14F-4D97-AF65-F5344CB8AC3E}">
        <p14:creationId xmlns:p14="http://schemas.microsoft.com/office/powerpoint/2010/main" val="3731374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55050" y="6418263"/>
            <a:ext cx="385763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6A4F342-82BD-452D-93B7-F8059566CAE4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  <p:sp>
        <p:nvSpPr>
          <p:cNvPr id="5" name="Plassholder for bunntekst 2"/>
          <p:cNvSpPr>
            <a:spLocks noGrp="1"/>
          </p:cNvSpPr>
          <p:nvPr>
            <p:ph type="ftr" sz="quarter" idx="3"/>
          </p:nvPr>
        </p:nvSpPr>
        <p:spPr>
          <a:xfrm>
            <a:off x="517525" y="6410325"/>
            <a:ext cx="3368675" cy="366713"/>
          </a:xfrm>
          <a:prstGeom prst="rect">
            <a:avLst/>
          </a:prstGeom>
        </p:spPr>
        <p:txBody>
          <a:bodyPr/>
          <a:lstStyle>
            <a:lvl1pPr>
              <a:defRPr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28941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bunntekst 2"/>
          <p:cNvSpPr>
            <a:spLocks noGrp="1"/>
          </p:cNvSpPr>
          <p:nvPr>
            <p:ph type="ftr" sz="quarter" idx="3"/>
          </p:nvPr>
        </p:nvSpPr>
        <p:spPr>
          <a:xfrm>
            <a:off x="517525" y="6410325"/>
            <a:ext cx="3368675" cy="366713"/>
          </a:xfrm>
          <a:prstGeom prst="rect">
            <a:avLst/>
          </a:prstGeom>
        </p:spPr>
        <p:txBody>
          <a:bodyPr/>
          <a:lstStyle>
            <a:lvl1pPr>
              <a:defRPr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endParaRPr lang="nb-NO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55050" y="6418263"/>
            <a:ext cx="385763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6A4F342-82BD-452D-93B7-F8059566CAE4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54521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27063" y="1554163"/>
            <a:ext cx="3776662" cy="4090987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56125" y="1554163"/>
            <a:ext cx="3776663" cy="4090987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2"/>
          <p:cNvSpPr>
            <a:spLocks noGrp="1"/>
          </p:cNvSpPr>
          <p:nvPr>
            <p:ph type="ftr" sz="quarter" idx="3"/>
          </p:nvPr>
        </p:nvSpPr>
        <p:spPr>
          <a:xfrm>
            <a:off x="517525" y="6410325"/>
            <a:ext cx="3368675" cy="366713"/>
          </a:xfrm>
          <a:prstGeom prst="rect">
            <a:avLst/>
          </a:prstGeom>
        </p:spPr>
        <p:txBody>
          <a:bodyPr/>
          <a:lstStyle>
            <a:lvl1pPr>
              <a:defRPr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endParaRPr lang="nb-NO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55050" y="6418263"/>
            <a:ext cx="385763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6A4F342-82BD-452D-93B7-F8059566CAE4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65814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8" name="Plassholder for bunntekst 2"/>
          <p:cNvSpPr>
            <a:spLocks noGrp="1"/>
          </p:cNvSpPr>
          <p:nvPr>
            <p:ph type="ftr" sz="quarter" idx="11"/>
          </p:nvPr>
        </p:nvSpPr>
        <p:spPr>
          <a:xfrm>
            <a:off x="517525" y="6410325"/>
            <a:ext cx="3368675" cy="366713"/>
          </a:xfrm>
          <a:prstGeom prst="rect">
            <a:avLst/>
          </a:prstGeom>
        </p:spPr>
        <p:txBody>
          <a:bodyPr/>
          <a:lstStyle>
            <a:lvl1pPr>
              <a:defRPr dirty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55050" y="6418263"/>
            <a:ext cx="385763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6A4F342-82BD-452D-93B7-F8059566CAE4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70958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4" name="Plassholder for bunntekst 2"/>
          <p:cNvSpPr>
            <a:spLocks noGrp="1"/>
          </p:cNvSpPr>
          <p:nvPr>
            <p:ph type="ftr" sz="quarter" idx="3"/>
          </p:nvPr>
        </p:nvSpPr>
        <p:spPr>
          <a:xfrm>
            <a:off x="517525" y="6410325"/>
            <a:ext cx="3368675" cy="366713"/>
          </a:xfrm>
          <a:prstGeom prst="rect">
            <a:avLst/>
          </a:prstGeom>
        </p:spPr>
        <p:txBody>
          <a:bodyPr/>
          <a:lstStyle>
            <a:lvl1pPr>
              <a:defRPr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endParaRPr lang="nb-NO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55050" y="6418263"/>
            <a:ext cx="385763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6A4F342-82BD-452D-93B7-F8059566CAE4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85522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unntekst 2"/>
          <p:cNvSpPr>
            <a:spLocks noGrp="1"/>
          </p:cNvSpPr>
          <p:nvPr>
            <p:ph type="ftr" sz="quarter" idx="3"/>
          </p:nvPr>
        </p:nvSpPr>
        <p:spPr>
          <a:xfrm>
            <a:off x="517525" y="6410325"/>
            <a:ext cx="3368675" cy="366713"/>
          </a:xfrm>
          <a:prstGeom prst="rect">
            <a:avLst/>
          </a:prstGeom>
        </p:spPr>
        <p:txBody>
          <a:bodyPr/>
          <a:lstStyle>
            <a:lvl1pPr>
              <a:defRPr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55050" y="6418263"/>
            <a:ext cx="385763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6A4F342-82BD-452D-93B7-F8059566CAE4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29900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bunntekst 2"/>
          <p:cNvSpPr>
            <a:spLocks noGrp="1"/>
          </p:cNvSpPr>
          <p:nvPr>
            <p:ph type="ftr" sz="quarter" idx="3"/>
          </p:nvPr>
        </p:nvSpPr>
        <p:spPr>
          <a:xfrm>
            <a:off x="517525" y="6410325"/>
            <a:ext cx="3368675" cy="366713"/>
          </a:xfrm>
          <a:prstGeom prst="rect">
            <a:avLst/>
          </a:prstGeom>
        </p:spPr>
        <p:txBody>
          <a:bodyPr/>
          <a:lstStyle>
            <a:lvl1pPr>
              <a:defRPr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endParaRPr lang="nb-NO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55050" y="6418263"/>
            <a:ext cx="385763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6A4F342-82BD-452D-93B7-F8059566CAE4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60643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smtClean="0"/>
              <a:t>Klikk ikonet for å legge til et bilde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bunntekst 2"/>
          <p:cNvSpPr>
            <a:spLocks noGrp="1"/>
          </p:cNvSpPr>
          <p:nvPr>
            <p:ph type="ftr" sz="quarter" idx="3"/>
          </p:nvPr>
        </p:nvSpPr>
        <p:spPr>
          <a:xfrm>
            <a:off x="517525" y="6410325"/>
            <a:ext cx="3368675" cy="366713"/>
          </a:xfrm>
          <a:prstGeom prst="rect">
            <a:avLst/>
          </a:prstGeom>
        </p:spPr>
        <p:txBody>
          <a:bodyPr/>
          <a:lstStyle>
            <a:lvl1pPr>
              <a:defRPr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endParaRPr lang="nb-NO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55050" y="6418263"/>
            <a:ext cx="385763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6A4F342-82BD-452D-93B7-F8059566CAE4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82321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PPT_bunnnorsk.jp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2309"/>
            <a:ext cx="9144001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33400"/>
            <a:ext cx="7620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 dirty="0" smtClean="0"/>
              <a:t>Klikk for å redigere tittelstil i malen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7063" y="1554163"/>
            <a:ext cx="7705725" cy="409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 dirty="0" smtClean="0"/>
              <a:t>Klikk for å redigere tekststiler i malen</a:t>
            </a:r>
          </a:p>
          <a:p>
            <a:pPr lvl="1"/>
            <a:r>
              <a:rPr lang="nb-NO" altLang="nb-NO" dirty="0" smtClean="0"/>
              <a:t>Andre nivå</a:t>
            </a:r>
          </a:p>
          <a:p>
            <a:pPr lvl="2"/>
            <a:r>
              <a:rPr lang="nb-NO" altLang="nb-NO" dirty="0" smtClean="0"/>
              <a:t>Tredje nivå</a:t>
            </a:r>
          </a:p>
          <a:p>
            <a:pPr lvl="3"/>
            <a:r>
              <a:rPr lang="nb-NO" altLang="nb-NO" dirty="0" smtClean="0"/>
              <a:t>Fjerde nivå</a:t>
            </a:r>
          </a:p>
          <a:p>
            <a:pPr lvl="4"/>
            <a:r>
              <a:rPr lang="nb-NO" altLang="nb-NO" dirty="0" smtClean="0"/>
              <a:t>Femte nivå</a:t>
            </a:r>
          </a:p>
        </p:txBody>
      </p:sp>
      <p:sp>
        <p:nvSpPr>
          <p:cNvPr id="8" name="Plassholder for bunntekst 2"/>
          <p:cNvSpPr>
            <a:spLocks noGrp="1"/>
          </p:cNvSpPr>
          <p:nvPr>
            <p:ph type="ftr" sz="quarter" idx="3"/>
          </p:nvPr>
        </p:nvSpPr>
        <p:spPr>
          <a:xfrm>
            <a:off x="517525" y="6410325"/>
            <a:ext cx="3368675" cy="366713"/>
          </a:xfrm>
          <a:prstGeom prst="rect">
            <a:avLst/>
          </a:prstGeom>
        </p:spPr>
        <p:txBody>
          <a:bodyPr/>
          <a:lstStyle>
            <a:lvl1pPr>
              <a:defRPr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endParaRPr lang="nb-NO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55050" y="6418263"/>
            <a:ext cx="385763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6A4F342-82BD-452D-93B7-F8059566CAE4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l" defTabSz="762000" rtl="0" eaLnBrk="1" fontAlgn="base" hangingPunct="1">
        <a:spcBef>
          <a:spcPct val="0"/>
        </a:spcBef>
        <a:spcAft>
          <a:spcPct val="0"/>
        </a:spcAft>
        <a:defRPr sz="3600" b="1" kern="1200">
          <a:solidFill>
            <a:schemeClr val="tx2"/>
          </a:solidFill>
          <a:latin typeface="Calibri" panose="020F0502020204030204" pitchFamily="34" charset="0"/>
          <a:ea typeface="+mj-ea"/>
          <a:cs typeface="+mj-cs"/>
        </a:defRPr>
      </a:lvl1pPr>
      <a:lvl2pPr algn="l" defTabSz="7620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elvetica" panose="020B0604020202020204" pitchFamily="34" charset="0"/>
        </a:defRPr>
      </a:lvl2pPr>
      <a:lvl3pPr algn="l" defTabSz="7620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elvetica" panose="020B0604020202020204" pitchFamily="34" charset="0"/>
        </a:defRPr>
      </a:lvl3pPr>
      <a:lvl4pPr algn="l" defTabSz="7620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elvetica" panose="020B0604020202020204" pitchFamily="34" charset="0"/>
        </a:defRPr>
      </a:lvl4pPr>
      <a:lvl5pPr algn="l" defTabSz="7620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elvetica" panose="020B0604020202020204" pitchFamily="34" charset="0"/>
        </a:defRPr>
      </a:lvl5pPr>
      <a:lvl6pPr marL="457200" algn="l" defTabSz="7620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elvetica" panose="020B0604020202020204" pitchFamily="34" charset="0"/>
        </a:defRPr>
      </a:lvl6pPr>
      <a:lvl7pPr marL="914400" algn="l" defTabSz="7620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elvetica" panose="020B0604020202020204" pitchFamily="34" charset="0"/>
        </a:defRPr>
      </a:lvl7pPr>
      <a:lvl8pPr marL="1371600" algn="l" defTabSz="7620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elvetica" panose="020B0604020202020204" pitchFamily="34" charset="0"/>
        </a:defRPr>
      </a:lvl8pPr>
      <a:lvl9pPr marL="1828800" algn="l" defTabSz="7620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elvetica" panose="020B0604020202020204" pitchFamily="34" charset="0"/>
        </a:defRPr>
      </a:lvl9pPr>
    </p:titleStyle>
    <p:bodyStyle>
      <a:lvl1pPr marL="342900" indent="-342900" algn="l" defTabSz="762000" rtl="0" eaLnBrk="1" fontAlgn="base" hangingPunct="1">
        <a:spcBef>
          <a:spcPct val="20000"/>
        </a:spcBef>
        <a:spcAft>
          <a:spcPct val="0"/>
        </a:spcAft>
        <a:buSzPct val="75000"/>
        <a:buFont typeface="Wingdings" panose="05000000000000000000" pitchFamily="2" charset="2"/>
        <a:buChar char="§"/>
        <a:defRPr sz="32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defTabSz="7620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i="1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762000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7620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1828800" indent="0" algn="l" defTabSz="762000" rtl="0" eaLnBrk="1" fontAlgn="base" hangingPunct="1">
        <a:spcBef>
          <a:spcPct val="20000"/>
        </a:spcBef>
        <a:spcAft>
          <a:spcPct val="0"/>
        </a:spcAft>
        <a:buFontTx/>
        <a:buNone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png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624" y="2204864"/>
            <a:ext cx="7427416" cy="1085056"/>
          </a:xfrm>
          <a:ln/>
        </p:spPr>
        <p:txBody>
          <a:bodyPr/>
          <a:lstStyle/>
          <a:p>
            <a:pPr algn="ctr"/>
            <a:r>
              <a:rPr lang="nn-NO" sz="4000" dirty="0" smtClean="0">
                <a:solidFill>
                  <a:schemeClr val="accent2">
                    <a:lumMod val="75000"/>
                  </a:schemeClr>
                </a:solidFill>
              </a:rPr>
              <a:t>Renhold </a:t>
            </a:r>
            <a:r>
              <a:rPr lang="nn-NO" sz="4000" dirty="0">
                <a:solidFill>
                  <a:schemeClr val="accent2">
                    <a:lumMod val="75000"/>
                  </a:schemeClr>
                </a:solidFill>
              </a:rPr>
              <a:t>i </a:t>
            </a:r>
            <a:r>
              <a:rPr lang="nb-NO" sz="4000" dirty="0" smtClean="0">
                <a:solidFill>
                  <a:schemeClr val="accent2">
                    <a:lumMod val="75000"/>
                  </a:schemeClr>
                </a:solidFill>
              </a:rPr>
              <a:t>helseinstitusjoner</a:t>
            </a:r>
            <a:r>
              <a:rPr lang="nn-NO" sz="4000" dirty="0" smtClean="0">
                <a:solidFill>
                  <a:schemeClr val="accent2">
                    <a:lumMod val="75000"/>
                  </a:schemeClr>
                </a:solidFill>
              </a:rPr>
              <a:t>:</a:t>
            </a:r>
            <a:br>
              <a:rPr lang="nn-NO" sz="40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nn-NO" sz="40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br>
              <a:rPr lang="nn-NO" sz="40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nn-NO" sz="4000" dirty="0" smtClean="0">
                <a:solidFill>
                  <a:schemeClr val="accent2">
                    <a:lumMod val="75000"/>
                  </a:schemeClr>
                </a:solidFill>
              </a:rPr>
              <a:t>Er </a:t>
            </a:r>
            <a:r>
              <a:rPr lang="nn-NO" sz="4000" dirty="0">
                <a:solidFill>
                  <a:schemeClr val="accent2">
                    <a:lumMod val="75000"/>
                  </a:schemeClr>
                </a:solidFill>
              </a:rPr>
              <a:t>det viktig og </a:t>
            </a:r>
            <a:r>
              <a:rPr lang="nn-NO" sz="4000" dirty="0" err="1" smtClean="0">
                <a:solidFill>
                  <a:schemeClr val="accent2">
                    <a:lumMod val="75000"/>
                  </a:schemeClr>
                </a:solidFill>
              </a:rPr>
              <a:t>hva</a:t>
            </a:r>
            <a:r>
              <a:rPr lang="nn-NO" sz="40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nn-NO" sz="4000" dirty="0">
                <a:solidFill>
                  <a:schemeClr val="accent2">
                    <a:lumMod val="75000"/>
                  </a:schemeClr>
                </a:solidFill>
              </a:rPr>
              <a:t>skal til for </a:t>
            </a:r>
            <a:r>
              <a:rPr lang="nb-NO" sz="4000" dirty="0" smtClean="0">
                <a:solidFill>
                  <a:schemeClr val="accent2">
                    <a:lumMod val="75000"/>
                  </a:schemeClr>
                </a:solidFill>
              </a:rPr>
              <a:t>tilfredsstillende</a:t>
            </a:r>
            <a:r>
              <a:rPr lang="nn-NO" sz="40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nn-NO" sz="4000" dirty="0">
                <a:solidFill>
                  <a:schemeClr val="accent2">
                    <a:lumMod val="75000"/>
                  </a:schemeClr>
                </a:solidFill>
              </a:rPr>
              <a:t>resultat?</a:t>
            </a:r>
            <a:r>
              <a:rPr lang="nb-NO" sz="4000" dirty="0"/>
              <a:t/>
            </a:r>
            <a:br>
              <a:rPr lang="nb-NO" sz="4000" dirty="0"/>
            </a:br>
            <a:endParaRPr lang="nb-NO" altLang="nb-NO" sz="4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5661248"/>
            <a:ext cx="7705725" cy="465584"/>
          </a:xfrm>
          <a:ln/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nb-NO" altLang="nb-NO" dirty="0" smtClean="0"/>
              <a:t>April 2019</a:t>
            </a:r>
            <a:endParaRPr lang="nb-NO" altLang="nb-NO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12788" y="260648"/>
            <a:ext cx="7620000" cy="838200"/>
          </a:xfrm>
        </p:spPr>
        <p:txBody>
          <a:bodyPr/>
          <a:lstStyle/>
          <a:p>
            <a:pPr algn="ctr"/>
            <a:r>
              <a:rPr lang="nb-NO" dirty="0">
                <a:solidFill>
                  <a:schemeClr val="accent2">
                    <a:lumMod val="75000"/>
                  </a:schemeClr>
                </a:solidFill>
              </a:rPr>
              <a:t>Renholdsplan: hva skal </a:t>
            </a:r>
            <a:r>
              <a:rPr lang="nb-NO" dirty="0" smtClean="0">
                <a:solidFill>
                  <a:schemeClr val="accent2">
                    <a:lumMod val="75000"/>
                  </a:schemeClr>
                </a:solidFill>
              </a:rPr>
              <a:t>vaskes?</a:t>
            </a:r>
            <a:endParaRPr lang="nb-NO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27063" y="1412776"/>
            <a:ext cx="7705725" cy="4395117"/>
          </a:xfrm>
        </p:spPr>
        <p:txBody>
          <a:bodyPr/>
          <a:lstStyle/>
          <a:p>
            <a:pPr marL="0" indent="0">
              <a:buNone/>
            </a:pPr>
            <a:r>
              <a:rPr lang="nb-NO" dirty="0" smtClean="0"/>
              <a:t>Romoversikt:</a:t>
            </a:r>
          </a:p>
          <a:p>
            <a:pPr marL="0" indent="0">
              <a:buNone/>
            </a:pPr>
            <a:endParaRPr lang="nb-NO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nb-NO" dirty="0" smtClean="0"/>
              <a:t>Alle rom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b-NO" dirty="0" smtClean="0"/>
              <a:t>Alle etasjer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b-NO" dirty="0" smtClean="0"/>
              <a:t>Størrelse </a:t>
            </a:r>
            <a:r>
              <a:rPr lang="nb-NO" dirty="0" smtClean="0"/>
              <a:t>(kvm)</a:t>
            </a:r>
            <a:endParaRPr lang="nb-NO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nb-NO" dirty="0" smtClean="0"/>
              <a:t>Funksjon (hva rommet brukes til?)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b-NO" dirty="0" smtClean="0"/>
              <a:t>Utsyr og inventar</a:t>
            </a:r>
            <a:endParaRPr lang="nb-NO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0849" y="1772816"/>
            <a:ext cx="1872208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5111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7620000" cy="838200"/>
          </a:xfrm>
        </p:spPr>
        <p:txBody>
          <a:bodyPr/>
          <a:lstStyle/>
          <a:p>
            <a:pPr algn="ctr"/>
            <a:r>
              <a:rPr lang="nb-NO" dirty="0">
                <a:solidFill>
                  <a:schemeClr val="accent2">
                    <a:lumMod val="75000"/>
                  </a:schemeClr>
                </a:solidFill>
              </a:rPr>
              <a:t>Renholdsplan: hvordan skal vaskes? </a:t>
            </a:r>
            <a:r>
              <a:rPr lang="nb-NO" b="0" dirty="0" smtClean="0">
                <a:solidFill>
                  <a:schemeClr val="accent2">
                    <a:lumMod val="75000"/>
                  </a:schemeClr>
                </a:solidFill>
              </a:rPr>
              <a:t>Kvalitetsprofiler</a:t>
            </a:r>
            <a:endParaRPr lang="nb-NO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10" name="Plassholder for innhold 9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632540160"/>
              </p:ext>
            </p:extLst>
          </p:nvPr>
        </p:nvGraphicFramePr>
        <p:xfrm>
          <a:off x="497124" y="1556792"/>
          <a:ext cx="8136904" cy="41472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18605"/>
                <a:gridCol w="5018299"/>
              </a:tblGrid>
              <a:tr h="453358">
                <a:tc>
                  <a:txBody>
                    <a:bodyPr/>
                    <a:lstStyle/>
                    <a:p>
                      <a:r>
                        <a:rPr lang="nb-NO" sz="2400" b="1" dirty="0" smtClean="0">
                          <a:latin typeface="Calibri" panose="020F0502020204030204" pitchFamily="34" charset="0"/>
                        </a:rPr>
                        <a:t>Kvalitetsprofil</a:t>
                      </a:r>
                      <a:r>
                        <a:rPr lang="nb-NO" sz="2400" b="0" dirty="0" smtClean="0">
                          <a:latin typeface="Calibri" panose="020F0502020204030204" pitchFamily="34" charset="0"/>
                        </a:rPr>
                        <a:t> </a:t>
                      </a:r>
                      <a:endParaRPr lang="nb-NO" sz="24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400" b="1" dirty="0" smtClean="0">
                          <a:latin typeface="Calibri" panose="020F0502020204030204" pitchFamily="34" charset="0"/>
                        </a:rPr>
                        <a:t>Området</a:t>
                      </a:r>
                      <a:endParaRPr lang="nb-NO" sz="2400" b="1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  <a:tr h="978862">
                <a:tc>
                  <a:txBody>
                    <a:bodyPr/>
                    <a:lstStyle/>
                    <a:p>
                      <a:r>
                        <a:rPr lang="nb-NO" sz="2400" b="0" dirty="0" smtClean="0">
                          <a:latin typeface="Calibri" panose="020F0502020204030204" pitchFamily="34" charset="0"/>
                        </a:rPr>
                        <a:t>Kvalitetsprofil </a:t>
                      </a:r>
                      <a:r>
                        <a:rPr lang="nb-NO" sz="2400" b="1" dirty="0" smtClean="0">
                          <a:latin typeface="Calibri" panose="020F0502020204030204" pitchFamily="34" charset="0"/>
                        </a:rPr>
                        <a:t>A</a:t>
                      </a:r>
                      <a:endParaRPr lang="nb-NO" sz="2400" b="1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2400" dirty="0" smtClean="0">
                          <a:latin typeface="Calibri" panose="020F0502020204030204" pitchFamily="34" charset="0"/>
                        </a:rPr>
                        <a:t>Pasient-/bruker-rom,</a:t>
                      </a:r>
                      <a:r>
                        <a:rPr lang="nb-NO" sz="2400" baseline="0" dirty="0" smtClean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nb-NO" sz="2400" dirty="0" smtClean="0">
                          <a:latin typeface="Calibri" panose="020F0502020204030204" pitchFamily="34" charset="0"/>
                        </a:rPr>
                        <a:t>kantine, spisestua, kjøkken, toaletter</a:t>
                      </a:r>
                      <a:endParaRPr lang="nb-NO" sz="24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  <a:tr h="1732290">
                <a:tc>
                  <a:txBody>
                    <a:bodyPr/>
                    <a:lstStyle/>
                    <a:p>
                      <a:r>
                        <a:rPr lang="nb-NO" sz="2400" b="0" dirty="0" smtClean="0">
                          <a:latin typeface="Calibri" panose="020F0502020204030204" pitchFamily="34" charset="0"/>
                        </a:rPr>
                        <a:t>Kvalitetsprofil </a:t>
                      </a:r>
                      <a:r>
                        <a:rPr lang="nb-NO" sz="2400" b="1" dirty="0" smtClean="0">
                          <a:latin typeface="Calibri" panose="020F0502020204030204" pitchFamily="34" charset="0"/>
                        </a:rPr>
                        <a:t>B</a:t>
                      </a:r>
                      <a:endParaRPr lang="nb-NO" sz="2400" b="1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400" b="0" dirty="0" smtClean="0">
                          <a:latin typeface="Calibri" panose="020F0502020204030204" pitchFamily="34" charset="0"/>
                        </a:rPr>
                        <a:t>Aktivitetsrom</a:t>
                      </a:r>
                      <a:r>
                        <a:rPr lang="nb-NO" sz="2400" b="0" dirty="0" smtClean="0"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nb-NO" sz="2400" b="0" dirty="0" smtClean="0">
                          <a:latin typeface="Calibri" panose="020F0502020204030204" pitchFamily="34" charset="0"/>
                        </a:rPr>
                        <a:t>samtalerom</a:t>
                      </a:r>
                      <a:r>
                        <a:rPr lang="nb-NO" sz="2400" b="0" dirty="0" smtClean="0">
                          <a:latin typeface="Calibri" panose="020F0502020204030204" pitchFamily="34" charset="0"/>
                        </a:rPr>
                        <a:t>, venterom, undersøkelsesrom, behandlingsrom, vaktrom, kontorer, desinfeksjonsrom, garderober, lager, arkiv</a:t>
                      </a:r>
                      <a:endParaRPr lang="nb-NO" sz="24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  <a:tr h="978862">
                <a:tc>
                  <a:txBody>
                    <a:bodyPr/>
                    <a:lstStyle/>
                    <a:p>
                      <a:r>
                        <a:rPr lang="nb-NO" sz="2400" b="0" dirty="0" smtClean="0">
                          <a:latin typeface="Calibri" panose="020F0502020204030204" pitchFamily="34" charset="0"/>
                        </a:rPr>
                        <a:t>Kvalitetsprofil </a:t>
                      </a:r>
                      <a:r>
                        <a:rPr lang="nb-NO" sz="2400" b="1" dirty="0" smtClean="0">
                          <a:latin typeface="Calibri" panose="020F0502020204030204" pitchFamily="34" charset="0"/>
                        </a:rPr>
                        <a:t>C</a:t>
                      </a:r>
                      <a:endParaRPr lang="nb-NO" sz="2400" b="1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400" b="0" dirty="0" smtClean="0">
                          <a:latin typeface="Calibri" panose="020F0502020204030204" pitchFamily="34" charset="0"/>
                        </a:rPr>
                        <a:t>møterom, gang, trapp, printerrom, </a:t>
                      </a:r>
                      <a:r>
                        <a:rPr lang="nb-NO" sz="2400" b="0" dirty="0" smtClean="0">
                          <a:latin typeface="Calibri" panose="020F0502020204030204" pitchFamily="34" charset="0"/>
                        </a:rPr>
                        <a:t>heis,</a:t>
                      </a:r>
                      <a:endParaRPr lang="nb-NO" sz="24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849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l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0356300"/>
              </p:ext>
            </p:extLst>
          </p:nvPr>
        </p:nvGraphicFramePr>
        <p:xfrm>
          <a:off x="107503" y="1556792"/>
          <a:ext cx="8928989" cy="4549931"/>
        </p:xfrm>
        <a:graphic>
          <a:graphicData uri="http://schemas.openxmlformats.org/drawingml/2006/table">
            <a:tbl>
              <a:tblPr/>
              <a:tblGrid>
                <a:gridCol w="975590"/>
                <a:gridCol w="1512819"/>
                <a:gridCol w="429372"/>
                <a:gridCol w="429372"/>
                <a:gridCol w="429372"/>
                <a:gridCol w="429372"/>
                <a:gridCol w="429372"/>
                <a:gridCol w="429372"/>
                <a:gridCol w="429372"/>
                <a:gridCol w="429372"/>
                <a:gridCol w="429372"/>
                <a:gridCol w="429372"/>
                <a:gridCol w="429372"/>
                <a:gridCol w="429372"/>
                <a:gridCol w="429372"/>
                <a:gridCol w="429372"/>
                <a:gridCol w="429372"/>
              </a:tblGrid>
              <a:tr h="762740">
                <a:tc rowSpan="2" gridSpan="2">
                  <a:txBody>
                    <a:bodyPr/>
                    <a:lstStyle/>
                    <a:p>
                      <a:pPr algn="ctr"/>
                      <a:endParaRPr lang="nb-NO" sz="1600" b="1" kern="1200" dirty="0" smtClean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nb-NO" sz="1800" b="1" kern="1200" dirty="0" err="1" smtClean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Times New Roman" panose="02020603050405020304" pitchFamily="18" charset="0"/>
                        </a:rPr>
                        <a:t>Objektgrupper</a:t>
                      </a:r>
                      <a:r>
                        <a:rPr lang="nb-NO" sz="1800" b="1" kern="1200" dirty="0" smtClean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b-NO" sz="1800" b="1" kern="1200" dirty="0" smtClean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Times New Roman" panose="02020603050405020304" pitchFamily="18" charset="0"/>
                        </a:rPr>
                        <a:t>og urenhetsgrupper</a:t>
                      </a:r>
                      <a:endParaRPr lang="nb-NO" sz="1800" b="1" kern="120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endParaRPr lang="nb-NO" sz="1800" b="1" kern="1200" dirty="0" smtClean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nb-NO" sz="1800" b="1" kern="1200" dirty="0" smtClean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Times New Roman" panose="02020603050405020304" pitchFamily="18" charset="0"/>
                        </a:rPr>
                        <a:t>Profil A</a:t>
                      </a:r>
                      <a:endParaRPr lang="nb-NO" sz="1800" b="1" kern="120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b-NO" sz="1800" b="1" kern="1200" dirty="0" smtClean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 b="1" kern="1200" dirty="0" smtClean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Times New Roman" panose="02020603050405020304" pitchFamily="18" charset="0"/>
                        </a:rPr>
                        <a:t>Profil B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b-NO" sz="1800" b="1" kern="1200" dirty="0" smtClean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 b="1" kern="1200" dirty="0" smtClean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Times New Roman" panose="02020603050405020304" pitchFamily="18" charset="0"/>
                        </a:rPr>
                        <a:t>Profil C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</a:tr>
              <a:tr h="399530">
                <a:tc gridSpan="2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nb-NO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nb-NO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600" dirty="0" smtClean="0"/>
                        <a:t>2</a:t>
                      </a:r>
                      <a:endParaRPr lang="nb-NO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600" dirty="0" smtClean="0"/>
                        <a:t>3</a:t>
                      </a:r>
                      <a:endParaRPr lang="nb-NO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600" dirty="0" smtClean="0"/>
                        <a:t>4</a:t>
                      </a:r>
                      <a:endParaRPr lang="nb-NO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600" dirty="0" smtClean="0"/>
                        <a:t>5</a:t>
                      </a:r>
                      <a:endParaRPr lang="nb-NO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nb-NO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nb-NO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600" dirty="0" smtClean="0"/>
                        <a:t>2</a:t>
                      </a:r>
                      <a:endParaRPr lang="nb-NO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600" dirty="0" smtClean="0"/>
                        <a:t>3</a:t>
                      </a:r>
                      <a:endParaRPr lang="nb-NO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600" dirty="0" smtClean="0"/>
                        <a:t>4</a:t>
                      </a:r>
                      <a:endParaRPr lang="nb-NO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600" dirty="0" smtClean="0"/>
                        <a:t>5</a:t>
                      </a:r>
                      <a:endParaRPr lang="nb-NO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nb-NO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nb-NO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600" dirty="0" smtClean="0"/>
                        <a:t>2</a:t>
                      </a:r>
                      <a:endParaRPr lang="nb-NO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600" dirty="0" smtClean="0"/>
                        <a:t>3</a:t>
                      </a:r>
                      <a:endParaRPr lang="nb-NO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600" dirty="0" smtClean="0"/>
                        <a:t>4</a:t>
                      </a:r>
                      <a:endParaRPr lang="nb-NO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600" dirty="0" smtClean="0"/>
                        <a:t>5</a:t>
                      </a:r>
                      <a:endParaRPr lang="nb-NO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1910">
                <a:tc rowSpan="2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nb-NO" sz="14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nb-NO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Inventar</a:t>
                      </a:r>
                      <a:endParaRPr lang="nb-NO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100" dirty="0" smtClean="0"/>
                        <a:t>Avfall, løst smuss, støv og flekker</a:t>
                      </a:r>
                      <a:endParaRPr lang="nb-NO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nb-NO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b-NO" sz="110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1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b-NO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1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b-NO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17473"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100" dirty="0" err="1" smtClean="0"/>
                        <a:t>Flatesmuss</a:t>
                      </a:r>
                      <a:endParaRPr lang="nb-NO" sz="110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nb-NO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b-NO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b-NO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1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b-NO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1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b-NO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69805">
                <a:tc rowSpan="2">
                  <a:txBody>
                    <a:bodyPr/>
                    <a:lstStyle/>
                    <a:p>
                      <a:pPr algn="ctr"/>
                      <a:endParaRPr lang="nb-NO" sz="1600" dirty="0" smtClean="0"/>
                    </a:p>
                    <a:p>
                      <a:pPr algn="ctr"/>
                      <a:r>
                        <a:rPr lang="nb-NO" sz="1400" dirty="0" smtClean="0"/>
                        <a:t>Vegger</a:t>
                      </a:r>
                      <a:endParaRPr lang="nb-NO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100" dirty="0" smtClean="0"/>
                        <a:t>Avfall, løst smuss, støv og flekker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nb-NO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b-NO" sz="110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1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b-NO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1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b-NO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42675"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100" dirty="0" err="1" smtClean="0"/>
                        <a:t>Flatesmuss</a:t>
                      </a:r>
                      <a:endParaRPr lang="nb-NO" sz="110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nb-NO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b-NO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b-NO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1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b-NO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1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b-NO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64506">
                <a:tc rowSpan="2">
                  <a:txBody>
                    <a:bodyPr/>
                    <a:lstStyle/>
                    <a:p>
                      <a:pPr algn="ctr"/>
                      <a:endParaRPr lang="nb-NO" sz="1400" dirty="0" smtClean="0"/>
                    </a:p>
                    <a:p>
                      <a:pPr algn="ctr"/>
                      <a:r>
                        <a:rPr lang="nb-NO" sz="1400" dirty="0" smtClean="0"/>
                        <a:t>Gulv</a:t>
                      </a:r>
                      <a:endParaRPr lang="nb-NO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100" dirty="0" smtClean="0"/>
                        <a:t>Avfall, løst smuss, støv og flekker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nb-NO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b-NO" sz="110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1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b-NO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1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b-NO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21103"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100" dirty="0" err="1" smtClean="0"/>
                        <a:t>Flatesmuss</a:t>
                      </a:r>
                      <a:endParaRPr lang="nb-NO" sz="110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nb-NO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b-NO" sz="110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1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b-NO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1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b-NO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80779">
                <a:tc rowSpan="2">
                  <a:txBody>
                    <a:bodyPr/>
                    <a:lstStyle/>
                    <a:p>
                      <a:pPr algn="ctr"/>
                      <a:endParaRPr lang="nb-NO" sz="1400" dirty="0" smtClean="0"/>
                    </a:p>
                    <a:p>
                      <a:pPr algn="ctr"/>
                      <a:r>
                        <a:rPr lang="nb-NO" sz="1400" dirty="0" smtClean="0"/>
                        <a:t>Himling</a:t>
                      </a:r>
                      <a:endParaRPr lang="nb-NO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100" dirty="0" smtClean="0"/>
                        <a:t>Avfall, løst smuss, støv og flekker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nb-NO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b-NO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1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b-NO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1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b-NO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99530"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100" dirty="0" err="1" smtClean="0"/>
                        <a:t>Flatesmuss</a:t>
                      </a:r>
                      <a:endParaRPr lang="nb-NO" sz="110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nb-NO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b-NO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1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b-NO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1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b-NO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Rektangel 5"/>
          <p:cNvSpPr/>
          <p:nvPr/>
        </p:nvSpPr>
        <p:spPr>
          <a:xfrm>
            <a:off x="1005220" y="117002"/>
            <a:ext cx="713355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762000" eaLnBrk="1" hangingPunct="1"/>
            <a:r>
              <a:rPr lang="nb-NO" sz="3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+mj-ea"/>
                <a:cs typeface="+mj-cs"/>
              </a:rPr>
              <a:t>Renholdsplan: hvordan skal vaskes? </a:t>
            </a:r>
          </a:p>
          <a:p>
            <a:pPr algn="ctr" defTabSz="762000" eaLnBrk="1" hangingPunct="1"/>
            <a:r>
              <a:rPr lang="nb-NO" sz="36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+mj-ea"/>
                <a:cs typeface="+mj-cs"/>
              </a:rPr>
              <a:t>Kvalitetsnivåer</a:t>
            </a:r>
            <a:endParaRPr lang="nb-NO" sz="36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4628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>
                <a:solidFill>
                  <a:schemeClr val="accent2">
                    <a:lumMod val="75000"/>
                  </a:schemeClr>
                </a:solidFill>
              </a:rPr>
              <a:t>Renholdsplan</a:t>
            </a:r>
            <a:r>
              <a:rPr lang="nb-NO" dirty="0" smtClean="0">
                <a:solidFill>
                  <a:schemeClr val="accent2">
                    <a:lumMod val="75000"/>
                  </a:schemeClr>
                </a:solidFill>
              </a:rPr>
              <a:t>: </a:t>
            </a:r>
            <a:r>
              <a:rPr lang="nb-NO" dirty="0" smtClean="0">
                <a:solidFill>
                  <a:schemeClr val="accent2">
                    <a:lumMod val="75000"/>
                  </a:schemeClr>
                </a:solidFill>
              </a:rPr>
              <a:t>rengjøringsmetoder</a:t>
            </a:r>
            <a:endParaRPr lang="nb-NO" dirty="0"/>
          </a:p>
        </p:txBody>
      </p:sp>
      <p:sp>
        <p:nvSpPr>
          <p:cNvPr id="6" name="Plassholder for innhold 2"/>
          <p:cNvSpPr txBox="1">
            <a:spLocks/>
          </p:cNvSpPr>
          <p:nvPr/>
        </p:nvSpPr>
        <p:spPr bwMode="auto">
          <a:xfrm>
            <a:off x="619311" y="1412776"/>
            <a:ext cx="7905377" cy="409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i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indent="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2400" dirty="0" smtClean="0"/>
              <a:t>Ved rengjøring av flater, inventar og utstyr uten synlig smuss, benyttes fuktig mikrofiberklut, rengjøringsmiddel vanligvis er ikke </a:t>
            </a:r>
            <a:r>
              <a:rPr lang="nb-NO" sz="2400" dirty="0" smtClean="0"/>
              <a:t>nødvendig</a:t>
            </a:r>
          </a:p>
          <a:p>
            <a:endParaRPr lang="nb-NO" sz="2400" dirty="0" smtClean="0"/>
          </a:p>
          <a:p>
            <a:r>
              <a:rPr lang="nb-NO" sz="2400" dirty="0" smtClean="0"/>
              <a:t>Ved rengjøring av synlig søl/smuss/flekker, benyttes et nøytralt </a:t>
            </a:r>
            <a:r>
              <a:rPr lang="nb-NO" sz="2400" dirty="0" err="1" smtClean="0"/>
              <a:t>allrengjøringsmiddel</a:t>
            </a:r>
            <a:endParaRPr lang="nb-NO" sz="2400" dirty="0" smtClean="0"/>
          </a:p>
          <a:p>
            <a:endParaRPr lang="nb-NO" sz="2400" dirty="0" smtClean="0"/>
          </a:p>
          <a:p>
            <a:r>
              <a:rPr lang="nb-NO" sz="2400" dirty="0" smtClean="0"/>
              <a:t>Ved rengjøring av bad/WC brukes et </a:t>
            </a:r>
            <a:r>
              <a:rPr lang="nb-NO" sz="2400" dirty="0" err="1" smtClean="0"/>
              <a:t>snitærrengjøringsmiddel</a:t>
            </a:r>
            <a:endParaRPr lang="nb-NO" sz="2400" dirty="0" smtClean="0"/>
          </a:p>
          <a:p>
            <a:endParaRPr lang="nb-NO" sz="2400" dirty="0" smtClean="0"/>
          </a:p>
          <a:p>
            <a:r>
              <a:rPr lang="nb-NO" sz="2400" dirty="0" smtClean="0"/>
              <a:t>Fra rent til urent (lengst fra beboer mot beboer), nytt rom: </a:t>
            </a:r>
            <a:r>
              <a:rPr lang="nb-NO" sz="2400" dirty="0"/>
              <a:t>ren mopp og </a:t>
            </a:r>
            <a:r>
              <a:rPr lang="nb-NO" sz="2400" dirty="0" smtClean="0"/>
              <a:t>rene kluter – ikke bare en</a:t>
            </a:r>
            <a:endParaRPr lang="nb-NO" sz="2400" dirty="0"/>
          </a:p>
          <a:p>
            <a:endParaRPr lang="nb-NO" sz="2400" dirty="0" smtClean="0"/>
          </a:p>
        </p:txBody>
      </p:sp>
    </p:spTree>
    <p:extLst>
      <p:ext uri="{BB962C8B-B14F-4D97-AF65-F5344CB8AC3E}">
        <p14:creationId xmlns:p14="http://schemas.microsoft.com/office/powerpoint/2010/main" val="20153411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14821" y="154279"/>
            <a:ext cx="8642350" cy="954087"/>
          </a:xfrm>
        </p:spPr>
        <p:txBody>
          <a:bodyPr/>
          <a:lstStyle/>
          <a:p>
            <a:pPr algn="ctr"/>
            <a:r>
              <a:rPr lang="nb-NO" dirty="0">
                <a:solidFill>
                  <a:schemeClr val="accent2">
                    <a:lumMod val="75000"/>
                  </a:schemeClr>
                </a:solidFill>
              </a:rPr>
              <a:t>Renholdsplan: </a:t>
            </a:r>
            <a:r>
              <a:rPr lang="nb-NO" dirty="0" smtClean="0">
                <a:solidFill>
                  <a:schemeClr val="accent2">
                    <a:lumMod val="75000"/>
                  </a:schemeClr>
                </a:solidFill>
              </a:rPr>
              <a:t>rengjøringsmidler</a:t>
            </a:r>
            <a:endParaRPr lang="nb-NO" dirty="0"/>
          </a:p>
        </p:txBody>
      </p:sp>
      <p:sp>
        <p:nvSpPr>
          <p:cNvPr id="5" name="Rektangel 4"/>
          <p:cNvSpPr/>
          <p:nvPr/>
        </p:nvSpPr>
        <p:spPr>
          <a:xfrm>
            <a:off x="395536" y="1772816"/>
            <a:ext cx="828092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>
                <a:latin typeface="Calibri" panose="020F0502020204030204" pitchFamily="34" charset="0"/>
              </a:rPr>
              <a:t>O</a:t>
            </a:r>
            <a:r>
              <a:rPr lang="nb-NO" dirty="0" smtClean="0">
                <a:latin typeface="Calibri" panose="020F0502020204030204" pitchFamily="34" charset="0"/>
              </a:rPr>
              <a:t>riginal forpakning </a:t>
            </a:r>
            <a:r>
              <a:rPr lang="nb-NO" dirty="0">
                <a:latin typeface="Calibri" panose="020F0502020204030204" pitchFamily="34" charset="0"/>
              </a:rPr>
              <a:t>fra </a:t>
            </a:r>
            <a:r>
              <a:rPr lang="nb-NO" dirty="0" smtClean="0">
                <a:latin typeface="Calibri" panose="020F0502020204030204" pitchFamily="34" charset="0"/>
              </a:rPr>
              <a:t>produsent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 smtClean="0">
                <a:latin typeface="Calibri" panose="020F0502020204030204" pitchFamily="34" charset="0"/>
              </a:rPr>
              <a:t>Unngå forurensing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 smtClean="0">
                <a:latin typeface="Calibri" panose="020F0502020204030204" pitchFamily="34" charset="0"/>
              </a:rPr>
              <a:t>Oppbevares på tralle (ikke </a:t>
            </a:r>
            <a:r>
              <a:rPr lang="nb-NO" dirty="0">
                <a:latin typeface="Calibri" panose="020F0502020204030204" pitchFamily="34" charset="0"/>
              </a:rPr>
              <a:t>etterlat </a:t>
            </a:r>
            <a:r>
              <a:rPr lang="nb-NO" dirty="0" smtClean="0">
                <a:latin typeface="Calibri" panose="020F0502020204030204" pitchFamily="34" charset="0"/>
              </a:rPr>
              <a:t>på sanitærrom/pasientrom)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>
                <a:latin typeface="Calibri" panose="020F0502020204030204" pitchFamily="34" charset="0"/>
              </a:rPr>
              <a:t>R</a:t>
            </a:r>
            <a:r>
              <a:rPr lang="nb-NO" dirty="0" smtClean="0">
                <a:latin typeface="Calibri" panose="020F0502020204030204" pitchFamily="34" charset="0"/>
              </a:rPr>
              <a:t>iktig dosering/korrekt utblanding</a:t>
            </a:r>
            <a:endParaRPr lang="nb-NO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2267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395536" y="1124744"/>
            <a:ext cx="835292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dirty="0" smtClean="0">
                <a:latin typeface="Calibri" panose="020F0502020204030204" pitchFamily="34" charset="0"/>
              </a:rPr>
              <a:t>Rengjøringsvogner</a:t>
            </a:r>
            <a:r>
              <a:rPr lang="nb-NO" dirty="0">
                <a:latin typeface="Calibri" panose="020F0502020204030204" pitchFamily="34" charset="0"/>
              </a:rPr>
              <a:t>, </a:t>
            </a:r>
            <a:r>
              <a:rPr lang="nb-NO" dirty="0" smtClean="0">
                <a:latin typeface="Calibri" panose="020F0502020204030204" pitchFamily="34" charset="0"/>
              </a:rPr>
              <a:t>moppestativ </a:t>
            </a:r>
            <a:r>
              <a:rPr lang="nb-NO" dirty="0">
                <a:latin typeface="Calibri" panose="020F0502020204030204" pitchFamily="34" charset="0"/>
              </a:rPr>
              <a:t>og annet </a:t>
            </a:r>
            <a:r>
              <a:rPr lang="nb-NO" dirty="0" smtClean="0">
                <a:latin typeface="Calibri" panose="020F0502020204030204" pitchFamily="34" charset="0"/>
              </a:rPr>
              <a:t>utstyr:</a:t>
            </a:r>
            <a:endParaRPr lang="nb-NO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 smtClean="0">
                <a:latin typeface="Calibri" panose="020F0502020204030204" pitchFamily="34" charset="0"/>
              </a:rPr>
              <a:t>Rengjøres </a:t>
            </a:r>
            <a:r>
              <a:rPr lang="nb-NO" dirty="0">
                <a:latin typeface="Calibri" panose="020F0502020204030204" pitchFamily="34" charset="0"/>
              </a:rPr>
              <a:t>daglig etter bruk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 smtClean="0">
                <a:latin typeface="Calibri" panose="020F0502020204030204" pitchFamily="34" charset="0"/>
              </a:rPr>
              <a:t>Oppbevares </a:t>
            </a:r>
            <a:r>
              <a:rPr lang="nb-NO" dirty="0">
                <a:latin typeface="Calibri" panose="020F0502020204030204" pitchFamily="34" charset="0"/>
              </a:rPr>
              <a:t>på rent </a:t>
            </a:r>
            <a:r>
              <a:rPr lang="nb-NO" dirty="0" smtClean="0">
                <a:latin typeface="Calibri" panose="020F0502020204030204" pitchFamily="34" charset="0"/>
              </a:rPr>
              <a:t>område i </a:t>
            </a:r>
            <a:r>
              <a:rPr lang="nb-NO" dirty="0" err="1" smtClean="0">
                <a:latin typeface="Calibri" panose="020F0502020204030204" pitchFamily="34" charset="0"/>
              </a:rPr>
              <a:t>renholdsrom</a:t>
            </a:r>
            <a:endParaRPr lang="nb-NO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 smtClean="0">
                <a:latin typeface="Calibri" panose="020F0502020204030204" pitchFamily="34" charset="0"/>
              </a:rPr>
              <a:t>Bøtter</a:t>
            </a:r>
            <a:r>
              <a:rPr lang="nb-NO" dirty="0">
                <a:latin typeface="Calibri" panose="020F0502020204030204" pitchFamily="34" charset="0"/>
              </a:rPr>
              <a:t>, flasker </a:t>
            </a:r>
            <a:r>
              <a:rPr lang="nb-NO" dirty="0" smtClean="0">
                <a:latin typeface="Calibri" panose="020F0502020204030204" pitchFamily="34" charset="0"/>
              </a:rPr>
              <a:t>ol. tømmes </a:t>
            </a:r>
            <a:r>
              <a:rPr lang="nb-NO" dirty="0">
                <a:latin typeface="Calibri" panose="020F0502020204030204" pitchFamily="34" charset="0"/>
              </a:rPr>
              <a:t>og </a:t>
            </a:r>
            <a:r>
              <a:rPr lang="nb-NO" dirty="0" smtClean="0">
                <a:latin typeface="Calibri" panose="020F0502020204030204" pitchFamily="34" charset="0"/>
              </a:rPr>
              <a:t>rengjøres/skylles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 smtClean="0">
                <a:latin typeface="Calibri" panose="020F0502020204030204" pitchFamily="34" charset="0"/>
              </a:rPr>
              <a:t>Mopper og kluter vaskes i 80˚C i 10 min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 smtClean="0">
                <a:latin typeface="Calibri" panose="020F0502020204030204" pitchFamily="34" charset="0"/>
              </a:rPr>
              <a:t>Oppbevares tørt </a:t>
            </a:r>
            <a:endParaRPr lang="nb-NO" dirty="0">
              <a:latin typeface="Calibri" panose="020F0502020204030204" pitchFamily="34" charset="0"/>
            </a:endParaRPr>
          </a:p>
          <a:p>
            <a:endParaRPr lang="nb-NO" dirty="0">
              <a:latin typeface="Calibri" panose="020F0502020204030204" pitchFamily="34" charset="0"/>
            </a:endParaRPr>
          </a:p>
          <a:p>
            <a:r>
              <a:rPr lang="nb-NO" dirty="0" smtClean="0">
                <a:latin typeface="Calibri" panose="020F0502020204030204" pitchFamily="34" charset="0"/>
              </a:rPr>
              <a:t>Rengjøringsmaskiner:</a:t>
            </a:r>
            <a:endParaRPr lang="nb-NO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 smtClean="0">
                <a:latin typeface="Calibri" panose="020F0502020204030204" pitchFamily="34" charset="0"/>
              </a:rPr>
              <a:t>Bonemaskiner, gulvvaskemaskiner</a:t>
            </a:r>
            <a:endParaRPr lang="nb-NO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>
                <a:latin typeface="Calibri" panose="020F0502020204030204" pitchFamily="34" charset="0"/>
              </a:rPr>
              <a:t>Rengjøres etter </a:t>
            </a:r>
            <a:r>
              <a:rPr lang="nb-NO" dirty="0" smtClean="0">
                <a:latin typeface="Calibri" panose="020F0502020204030204" pitchFamily="34" charset="0"/>
              </a:rPr>
              <a:t>bruk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>
                <a:latin typeface="Calibri" panose="020F0502020204030204" pitchFamily="34" charset="0"/>
              </a:rPr>
              <a:t>Rutiner for vedlikehold og </a:t>
            </a:r>
            <a:r>
              <a:rPr lang="nb-NO" dirty="0" smtClean="0">
                <a:latin typeface="Calibri" panose="020F0502020204030204" pitchFamily="34" charset="0"/>
              </a:rPr>
              <a:t>service</a:t>
            </a:r>
          </a:p>
          <a:p>
            <a:endParaRPr lang="nb-NO" dirty="0">
              <a:latin typeface="Calibri" panose="020F0502020204030204" pitchFamily="34" charset="0"/>
            </a:endParaRPr>
          </a:p>
          <a:p>
            <a:r>
              <a:rPr lang="nb-NO" dirty="0">
                <a:latin typeface="Calibri" panose="020F0502020204030204" pitchFamily="34" charset="0"/>
              </a:rPr>
              <a:t>A</a:t>
            </a:r>
            <a:r>
              <a:rPr lang="nb-NO" dirty="0" smtClean="0">
                <a:latin typeface="Calibri" panose="020F0502020204030204" pitchFamily="34" charset="0"/>
              </a:rPr>
              <a:t>vfallshåndtering</a:t>
            </a:r>
            <a:endParaRPr lang="nb-NO" dirty="0">
              <a:latin typeface="Calibri" panose="020F0502020204030204" pitchFamily="34" charset="0"/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2563502" y="260648"/>
            <a:ext cx="41610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b-NO" sz="3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+mj-ea"/>
                <a:cs typeface="+mj-cs"/>
              </a:rPr>
              <a:t>Renholdsplan: </a:t>
            </a:r>
            <a:r>
              <a:rPr lang="nb-NO" sz="36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+mj-ea"/>
                <a:cs typeface="+mj-cs"/>
              </a:rPr>
              <a:t>utstyr</a:t>
            </a:r>
            <a:endParaRPr lang="nb-NO" sz="36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862421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27584" y="188640"/>
            <a:ext cx="7620000" cy="838200"/>
          </a:xfrm>
        </p:spPr>
        <p:txBody>
          <a:bodyPr/>
          <a:lstStyle/>
          <a:p>
            <a:pPr algn="ctr"/>
            <a:r>
              <a:rPr lang="nb-NO" dirty="0">
                <a:solidFill>
                  <a:schemeClr val="accent2">
                    <a:lumMod val="75000"/>
                  </a:schemeClr>
                </a:solidFill>
              </a:rPr>
              <a:t>Renholdsplan: </a:t>
            </a:r>
            <a:r>
              <a:rPr lang="nb-NO" dirty="0" smtClean="0">
                <a:solidFill>
                  <a:schemeClr val="accent2">
                    <a:lumMod val="75000"/>
                  </a:schemeClr>
                </a:solidFill>
              </a:rPr>
              <a:t>når og hvor ofte?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u="sng" dirty="0" smtClean="0"/>
              <a:t>Relatert til bruk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b-NO" dirty="0" smtClean="0"/>
              <a:t>Før pasient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b-NO" dirty="0" smtClean="0"/>
              <a:t>Etter hver bruk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b-NO" dirty="0" smtClean="0"/>
              <a:t>Etter hver pasient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b-NO" dirty="0" smtClean="0"/>
              <a:t>Etter </a:t>
            </a:r>
            <a:r>
              <a:rPr lang="nb-NO" dirty="0" smtClean="0"/>
              <a:t>avreise</a:t>
            </a:r>
            <a:endParaRPr lang="nb-NO" dirty="0"/>
          </a:p>
        </p:txBody>
      </p:sp>
      <p:sp>
        <p:nvSpPr>
          <p:cNvPr id="6" name="Rektangel 5"/>
          <p:cNvSpPr/>
          <p:nvPr/>
        </p:nvSpPr>
        <p:spPr>
          <a:xfrm>
            <a:off x="4932040" y="1554163"/>
            <a:ext cx="4060342" cy="35394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3200" u="sng" dirty="0" smtClean="0">
                <a:latin typeface="Calibri" panose="020F0502020204030204" pitchFamily="34" charset="0"/>
              </a:rPr>
              <a:t>Frekvensstyrt</a:t>
            </a:r>
            <a:endParaRPr lang="nb-NO" sz="3200" dirty="0" smtClean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3200" dirty="0" smtClean="0">
                <a:latin typeface="Calibri" panose="020F0502020204030204" pitchFamily="34" charset="0"/>
              </a:rPr>
              <a:t>Daglig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3200" dirty="0" smtClean="0">
                <a:latin typeface="Calibri" panose="020F0502020204030204" pitchFamily="34" charset="0"/>
              </a:rPr>
              <a:t>Flere ganger per dag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3200" dirty="0" smtClean="0">
                <a:latin typeface="Calibri" panose="020F0502020204030204" pitchFamily="34" charset="0"/>
              </a:rPr>
              <a:t>Ukentlig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3200" dirty="0" smtClean="0">
                <a:latin typeface="Calibri" panose="020F0502020204030204" pitchFamily="34" charset="0"/>
              </a:rPr>
              <a:t>Månedlig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3200" dirty="0" smtClean="0">
                <a:latin typeface="Calibri" panose="020F0502020204030204" pitchFamily="34" charset="0"/>
              </a:rPr>
              <a:t>Kvartalsvis</a:t>
            </a:r>
          </a:p>
          <a:p>
            <a:endParaRPr lang="nb-NO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2581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>
                <a:solidFill>
                  <a:schemeClr val="accent2">
                    <a:lumMod val="75000"/>
                  </a:schemeClr>
                </a:solidFill>
              </a:rPr>
              <a:t>Daglig renhold</a:t>
            </a:r>
            <a:endParaRPr lang="nb-NO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27062" y="1554163"/>
            <a:ext cx="7905377" cy="4090987"/>
          </a:xfrm>
        </p:spPr>
        <p:txBody>
          <a:bodyPr/>
          <a:lstStyle/>
          <a:p>
            <a:r>
              <a:rPr lang="nb-NO" dirty="0"/>
              <a:t>Daglig renhold beskriver hva som skal vaskes</a:t>
            </a:r>
          </a:p>
          <a:p>
            <a:r>
              <a:rPr lang="nb-NO" dirty="0" smtClean="0"/>
              <a:t>Renhold som utføres etter en gitt frekvens, tilpasset funksjonsområdet og risikoklassifisering</a:t>
            </a:r>
          </a:p>
          <a:p>
            <a:r>
              <a:rPr lang="nb-NO" dirty="0" smtClean="0"/>
              <a:t>Frekvensen kan variere fra en gang hver dag til hver 4.uke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561266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611560" y="1772816"/>
            <a:ext cx="4873951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nb-NO" b="1" dirty="0">
                <a:latin typeface="Calibri" panose="020F0502020204030204" pitchFamily="34" charset="0"/>
                <a:ea typeface="Times New Roman" panose="02020603050405020304" pitchFamily="18" charset="0"/>
              </a:rPr>
              <a:t>K</a:t>
            </a:r>
            <a:r>
              <a:rPr lang="nb-NO" b="1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valitativ</a:t>
            </a:r>
            <a:endParaRPr lang="nb-NO" b="1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b-NO" dirty="0" err="1">
                <a:latin typeface="Calibri" panose="020F0502020204030204" pitchFamily="34" charset="0"/>
                <a:ea typeface="Times New Roman" panose="02020603050405020304" pitchFamily="18" charset="0"/>
              </a:rPr>
              <a:t>Insta</a:t>
            </a:r>
            <a:r>
              <a:rPr lang="nb-NO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nb-NO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800</a:t>
            </a:r>
          </a:p>
          <a:p>
            <a:pPr>
              <a:spcAft>
                <a:spcPts val="0"/>
              </a:spcAft>
            </a:pPr>
            <a:endParaRPr lang="nb-NO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b-NO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Fluoriserende middel</a:t>
            </a:r>
          </a:p>
          <a:p>
            <a:pPr>
              <a:spcAft>
                <a:spcPts val="0"/>
              </a:spcAft>
            </a:pPr>
            <a:r>
              <a:rPr lang="nb-NO" dirty="0">
                <a:latin typeface="Calibri" panose="020F0502020204030204" pitchFamily="34" charset="0"/>
                <a:ea typeface="Times New Roman" panose="02020603050405020304" pitchFamily="18" charset="0"/>
              </a:rPr>
              <a:t>  </a:t>
            </a:r>
          </a:p>
          <a:p>
            <a:pPr>
              <a:spcAft>
                <a:spcPts val="0"/>
              </a:spcAft>
            </a:pPr>
            <a:r>
              <a:rPr lang="nb-NO" b="1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Kvantitativ</a:t>
            </a:r>
          </a:p>
          <a:p>
            <a:pPr>
              <a:spcAft>
                <a:spcPts val="0"/>
              </a:spcAft>
            </a:pPr>
            <a:r>
              <a:rPr lang="nb-NO" dirty="0" err="1" smtClean="0">
                <a:latin typeface="Calibri" panose="020F0502020204030204" pitchFamily="34" charset="0"/>
                <a:ea typeface="Times New Roman" panose="02020603050405020304" pitchFamily="18" charset="0"/>
              </a:rPr>
              <a:t>CFU</a:t>
            </a:r>
            <a:r>
              <a:rPr lang="nb-NO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-måling</a:t>
            </a:r>
          </a:p>
          <a:p>
            <a:pPr>
              <a:spcAft>
                <a:spcPts val="0"/>
              </a:spcAft>
            </a:pPr>
            <a:endParaRPr lang="nb-NO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b-NO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ATP-måling</a:t>
            </a:r>
          </a:p>
          <a:p>
            <a:pPr>
              <a:spcAft>
                <a:spcPts val="0"/>
              </a:spcAft>
            </a:pPr>
            <a:endParaRPr lang="nb-NO" sz="1200" dirty="0" smtClean="0">
              <a:ea typeface="Times New Roman" panose="02020603050405020304" pitchFamily="18" charset="0"/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2380601" y="260648"/>
            <a:ext cx="4572001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nb-NO" sz="3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+mj-ea"/>
                <a:cs typeface="+mj-cs"/>
              </a:rPr>
              <a:t>Kontroll av renhold</a:t>
            </a:r>
          </a:p>
        </p:txBody>
      </p:sp>
    </p:spTree>
    <p:extLst>
      <p:ext uri="{BB962C8B-B14F-4D97-AF65-F5344CB8AC3E}">
        <p14:creationId xmlns:p14="http://schemas.microsoft.com/office/powerpoint/2010/main" val="251089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755576" y="288408"/>
            <a:ext cx="8064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62000" eaLnBrk="1" hangingPunct="1"/>
            <a:r>
              <a:rPr lang="nb-NO" sz="3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+mj-ea"/>
                <a:cs typeface="+mj-cs"/>
              </a:rPr>
              <a:t>Egne prosedyrer</a:t>
            </a:r>
          </a:p>
        </p:txBody>
      </p:sp>
      <p:graphicFrame>
        <p:nvGraphicFramePr>
          <p:cNvPr id="3" name="Object 3"/>
          <p:cNvGraphicFramePr>
            <a:graphicFrameLocks noChangeAspect="1"/>
          </p:cNvGraphicFramePr>
          <p:nvPr>
            <p:extLst/>
          </p:nvPr>
        </p:nvGraphicFramePr>
        <p:xfrm>
          <a:off x="5652120" y="1628799"/>
          <a:ext cx="2880320" cy="43387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6" name="Photo Editor-foto" r:id="rId4" imgW="12952381" imgH="19504762" progId="MSPhotoEd.3">
                  <p:embed/>
                </p:oleObj>
              </mc:Choice>
              <mc:Fallback>
                <p:oleObj name="Photo Editor-foto" r:id="rId4" imgW="12952381" imgH="19504762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2120" y="1628799"/>
                        <a:ext cx="2880320" cy="43387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Oval 6"/>
          <p:cNvSpPr>
            <a:spLocks noChangeArrowheads="1"/>
          </p:cNvSpPr>
          <p:nvPr/>
        </p:nvSpPr>
        <p:spPr bwMode="auto">
          <a:xfrm>
            <a:off x="7253179" y="3996632"/>
            <a:ext cx="144016" cy="15723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b-NO"/>
          </a:p>
        </p:txBody>
      </p:sp>
      <p:sp>
        <p:nvSpPr>
          <p:cNvPr id="14" name="Oval 6"/>
          <p:cNvSpPr>
            <a:spLocks noChangeArrowheads="1"/>
          </p:cNvSpPr>
          <p:nvPr/>
        </p:nvSpPr>
        <p:spPr bwMode="auto">
          <a:xfrm>
            <a:off x="7325187" y="3146535"/>
            <a:ext cx="144016" cy="15723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b-NO"/>
          </a:p>
        </p:txBody>
      </p:sp>
      <p:sp>
        <p:nvSpPr>
          <p:cNvPr id="16" name="Oval 6"/>
          <p:cNvSpPr>
            <a:spLocks noChangeArrowheads="1"/>
          </p:cNvSpPr>
          <p:nvPr/>
        </p:nvSpPr>
        <p:spPr bwMode="auto">
          <a:xfrm>
            <a:off x="6660232" y="4005064"/>
            <a:ext cx="144016" cy="15723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b-NO"/>
          </a:p>
        </p:txBody>
      </p:sp>
      <p:sp>
        <p:nvSpPr>
          <p:cNvPr id="17" name="Oval 6"/>
          <p:cNvSpPr>
            <a:spLocks noChangeArrowheads="1"/>
          </p:cNvSpPr>
          <p:nvPr/>
        </p:nvSpPr>
        <p:spPr bwMode="auto">
          <a:xfrm>
            <a:off x="7812360" y="3616295"/>
            <a:ext cx="144016" cy="15723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b-NO"/>
          </a:p>
        </p:txBody>
      </p:sp>
      <p:sp>
        <p:nvSpPr>
          <p:cNvPr id="6" name="Plassholder for innhold 5"/>
          <p:cNvSpPr>
            <a:spLocks noGrp="1"/>
          </p:cNvSpPr>
          <p:nvPr>
            <p:ph sz="half" idx="1"/>
          </p:nvPr>
        </p:nvSpPr>
        <p:spPr>
          <a:xfrm>
            <a:off x="404476" y="1556792"/>
            <a:ext cx="5109498" cy="4735244"/>
          </a:xfrm>
        </p:spPr>
        <p:txBody>
          <a:bodyPr/>
          <a:lstStyle/>
          <a:p>
            <a:pPr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nb-NO" sz="2400" dirty="0" smtClean="0"/>
              <a:t>Berørings-, risiko- punkter: </a:t>
            </a:r>
            <a:r>
              <a:rPr lang="nb-NO" sz="2400" dirty="0"/>
              <a:t>definert i prosedyrene, daglig </a:t>
            </a:r>
            <a:r>
              <a:rPr lang="nb-NO" sz="2400" dirty="0" smtClean="0"/>
              <a:t>renhold</a:t>
            </a:r>
          </a:p>
          <a:p>
            <a:pPr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nb-NO" sz="2400" dirty="0"/>
          </a:p>
          <a:p>
            <a:pPr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nb-NO" sz="2400" dirty="0" smtClean="0"/>
              <a:t>Daglig </a:t>
            </a:r>
            <a:r>
              <a:rPr lang="nb-NO" sz="2400" dirty="0"/>
              <a:t>renhold av pasientrom og </a:t>
            </a:r>
            <a:r>
              <a:rPr lang="nb-NO" sz="2400" dirty="0" smtClean="0"/>
              <a:t>toalett</a:t>
            </a:r>
          </a:p>
          <a:p>
            <a:pPr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nb-NO" sz="2400" dirty="0" smtClean="0"/>
          </a:p>
          <a:p>
            <a:pPr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nb-NO" sz="2400" dirty="0" smtClean="0"/>
              <a:t>Daglig </a:t>
            </a:r>
            <a:r>
              <a:rPr lang="nb-NO" sz="2400" dirty="0"/>
              <a:t>renhold av </a:t>
            </a:r>
            <a:r>
              <a:rPr lang="nb-NO" sz="2400" dirty="0" err="1" smtClean="0"/>
              <a:t>smitterom</a:t>
            </a:r>
            <a:endParaRPr lang="nb-NO" sz="2400" dirty="0" smtClean="0"/>
          </a:p>
          <a:p>
            <a:pPr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nb-NO" sz="2400" dirty="0" smtClean="0"/>
          </a:p>
          <a:p>
            <a:pPr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nb-NO" sz="2400" dirty="0" smtClean="0"/>
              <a:t>Renhold </a:t>
            </a:r>
            <a:r>
              <a:rPr lang="nb-NO" sz="2400" dirty="0"/>
              <a:t>ved oppheving av isolasjon ved </a:t>
            </a:r>
            <a:r>
              <a:rPr lang="nb-NO" sz="2400" dirty="0" smtClean="0"/>
              <a:t>kontakt-, dråpe- </a:t>
            </a:r>
            <a:r>
              <a:rPr lang="nb-NO" sz="2400" dirty="0" smtClean="0"/>
              <a:t>smitte</a:t>
            </a:r>
            <a:endParaRPr lang="nb-NO" sz="24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19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669925" y="116632"/>
            <a:ext cx="7620000" cy="838200"/>
          </a:xfrm>
        </p:spPr>
        <p:txBody>
          <a:bodyPr/>
          <a:lstStyle/>
          <a:p>
            <a:pPr algn="ctr"/>
            <a:r>
              <a:rPr lang="nb-NO" altLang="nb-NO" dirty="0" smtClean="0">
                <a:solidFill>
                  <a:schemeClr val="accent2">
                    <a:lumMod val="75000"/>
                  </a:schemeClr>
                </a:solidFill>
              </a:rPr>
              <a:t>Helseinstitusjon</a:t>
            </a:r>
            <a:endParaRPr lang="nb-NO" altLang="nb-NO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584" y="1556792"/>
            <a:ext cx="7705725" cy="3384376"/>
          </a:xfrm>
        </p:spPr>
        <p:txBody>
          <a:bodyPr/>
          <a:lstStyle/>
          <a:p>
            <a:pPr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nb-NO" altLang="nb-NO" sz="2400" dirty="0" smtClean="0"/>
              <a:t>Mange mennesker på et sted (ansatte, brukere/pasienter, besøkende)</a:t>
            </a:r>
          </a:p>
          <a:p>
            <a:pPr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nb-NO" altLang="nb-NO" sz="2400" dirty="0" smtClean="0"/>
              <a:t>Tjenestetilbud er alltid under endring/dynamisk</a:t>
            </a:r>
          </a:p>
          <a:p>
            <a:pPr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nb-NO" altLang="nb-NO" sz="2400" dirty="0" smtClean="0"/>
              <a:t>Pasientene/brukere er alltid i hovedfokus</a:t>
            </a:r>
          </a:p>
          <a:p>
            <a:pPr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nb-NO" altLang="nb-NO" sz="2400" dirty="0" smtClean="0"/>
              <a:t>Man møter mennesker i alle faser av livet sitt</a:t>
            </a:r>
            <a:endParaRPr lang="nb-NO" altLang="nb-NO" sz="2400" dirty="0"/>
          </a:p>
          <a:p>
            <a:pPr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nb-NO" altLang="nb-NO" sz="2400" dirty="0" smtClean="0"/>
              <a:t>Renholdsoppgaver er en del av service for pasienter</a:t>
            </a:r>
          </a:p>
          <a:p>
            <a:pPr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nb-NO" altLang="nb-NO" sz="2400" dirty="0" smtClean="0"/>
              <a:t>Renhold pågår mens alle er tilstede</a:t>
            </a:r>
          </a:p>
        </p:txBody>
      </p:sp>
    </p:spTree>
    <p:extLst>
      <p:ext uri="{BB962C8B-B14F-4D97-AF65-F5344CB8AC3E}">
        <p14:creationId xmlns:p14="http://schemas.microsoft.com/office/powerpoint/2010/main" val="5176383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5996" y="21726"/>
            <a:ext cx="7620000" cy="838200"/>
          </a:xfrm>
        </p:spPr>
        <p:txBody>
          <a:bodyPr/>
          <a:lstStyle/>
          <a:p>
            <a:pPr algn="ctr"/>
            <a:r>
              <a:rPr lang="nb-NO" dirty="0">
                <a:solidFill>
                  <a:schemeClr val="accent2">
                    <a:lumMod val="75000"/>
                  </a:schemeClr>
                </a:solidFill>
              </a:rPr>
              <a:t>Ansvarsfordeling</a:t>
            </a:r>
          </a:p>
        </p:txBody>
      </p:sp>
      <p:graphicFrame>
        <p:nvGraphicFramePr>
          <p:cNvPr id="4" name="Plassholder for innhol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5999264"/>
              </p:ext>
            </p:extLst>
          </p:nvPr>
        </p:nvGraphicFramePr>
        <p:xfrm>
          <a:off x="179512" y="1052736"/>
          <a:ext cx="8712968" cy="4997964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4356484"/>
                <a:gridCol w="4356484"/>
              </a:tblGrid>
              <a:tr h="2880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600" b="1" dirty="0" smtClean="0">
                          <a:effectLst/>
                          <a:latin typeface="Calibri" panose="020F0502020204030204" pitchFamily="34" charset="0"/>
                        </a:rPr>
                        <a:t>Helsepersonell</a:t>
                      </a:r>
                      <a:endParaRPr lang="nb-NO" sz="1600" b="1" dirty="0" smtClean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71" marR="59771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600" b="1" dirty="0" smtClean="0">
                          <a:effectLst/>
                          <a:latin typeface="Calibri" panose="020F0502020204030204" pitchFamily="34" charset="0"/>
                        </a:rPr>
                        <a:t>Renholdspersonell </a:t>
                      </a:r>
                      <a:endParaRPr lang="nb-NO" sz="16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9771" marR="59771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600" dirty="0">
                          <a:effectLst/>
                          <a:latin typeface="Calibri" panose="020F0502020204030204" pitchFamily="34" charset="0"/>
                        </a:rPr>
                        <a:t>Senger, sengetøy, nattbord, sengepanel, TV, fjernkontroll, hodesett, skap innvendig </a:t>
                      </a:r>
                      <a:endParaRPr lang="nb-NO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9771" marR="59771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600" dirty="0">
                          <a:effectLst/>
                          <a:latin typeface="Calibri" panose="020F0502020204030204" pitchFamily="34" charset="0"/>
                        </a:rPr>
                        <a:t>Senger ved </a:t>
                      </a:r>
                      <a:r>
                        <a:rPr lang="nb-NO" sz="1600" dirty="0" smtClean="0">
                          <a:effectLst/>
                          <a:latin typeface="Calibri" panose="020F0502020204030204" pitchFamily="34" charset="0"/>
                        </a:rPr>
                        <a:t>utvask av </a:t>
                      </a:r>
                      <a:r>
                        <a:rPr lang="nb-NO" sz="1600" dirty="0" err="1" smtClean="0">
                          <a:effectLst/>
                          <a:latin typeface="Calibri" panose="020F0502020204030204" pitchFamily="34" charset="0"/>
                        </a:rPr>
                        <a:t>smitterom</a:t>
                      </a:r>
                      <a:r>
                        <a:rPr lang="nb-NO" sz="1600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endParaRPr lang="nb-NO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9771" marR="59771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69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600" dirty="0">
                          <a:effectLst/>
                          <a:latin typeface="Calibri" panose="020F0502020204030204" pitchFamily="34" charset="0"/>
                        </a:rPr>
                        <a:t>Puter, dyne, madrasser </a:t>
                      </a:r>
                      <a:endParaRPr lang="nb-NO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9771" marR="59771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600" dirty="0">
                          <a:effectLst/>
                          <a:latin typeface="Calibri" panose="020F0502020204030204" pitchFamily="34" charset="0"/>
                        </a:rPr>
                        <a:t>Gulv, gelender, trapper, gulvlister </a:t>
                      </a:r>
                      <a:endParaRPr lang="nb-NO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9771" marR="59771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071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600" dirty="0">
                          <a:effectLst/>
                          <a:latin typeface="Calibri" panose="020F0502020204030204" pitchFamily="34" charset="0"/>
                        </a:rPr>
                        <a:t>Dostol, løfte- og forflytningsutstyr, vekt, vaskefat </a:t>
                      </a:r>
                      <a:endParaRPr lang="nb-NO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9771" marR="59771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600" dirty="0">
                          <a:effectLst/>
                          <a:latin typeface="Calibri" panose="020F0502020204030204" pitchFamily="34" charset="0"/>
                        </a:rPr>
                        <a:t>Håndtak, brytere, kraner, stikkontakter, telefoner, armlene på stoler, o.l. felles berøringspunkter </a:t>
                      </a:r>
                      <a:endParaRPr lang="nb-NO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9771" marR="59771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138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600" dirty="0">
                          <a:effectLst/>
                          <a:latin typeface="Calibri" panose="020F0502020204030204" pitchFamily="34" charset="0"/>
                        </a:rPr>
                        <a:t>Medisinsk utstyr, rengjøring og desinfisering av instrumenter </a:t>
                      </a:r>
                      <a:endParaRPr lang="nb-NO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9771" marR="59771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600" dirty="0">
                          <a:effectLst/>
                          <a:latin typeface="Calibri" panose="020F0502020204030204" pitchFamily="34" charset="0"/>
                        </a:rPr>
                        <a:t>Vegg, tak, radiatorer, avtrekksventiler, dører og dørkarmer </a:t>
                      </a:r>
                      <a:endParaRPr lang="nb-NO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9771" marR="59771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2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600" dirty="0">
                          <a:effectLst/>
                          <a:latin typeface="Calibri" panose="020F0502020204030204" pitchFamily="34" charset="0"/>
                        </a:rPr>
                        <a:t>Tralle </a:t>
                      </a:r>
                      <a:r>
                        <a:rPr lang="nb-NO" sz="1600" dirty="0" smtClean="0">
                          <a:effectLst/>
                          <a:latin typeface="Calibri" panose="020F0502020204030204" pitchFamily="34" charset="0"/>
                        </a:rPr>
                        <a:t>for </a:t>
                      </a:r>
                      <a:r>
                        <a:rPr lang="nb-NO" sz="1600" dirty="0">
                          <a:effectLst/>
                          <a:latin typeface="Calibri" panose="020F0502020204030204" pitchFamily="34" charset="0"/>
                        </a:rPr>
                        <a:t>medisiner, tekstiler osv. </a:t>
                      </a:r>
                      <a:endParaRPr lang="nb-NO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9771" marR="59771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600" dirty="0">
                          <a:effectLst/>
                          <a:latin typeface="Calibri" panose="020F0502020204030204" pitchFamily="34" charset="0"/>
                        </a:rPr>
                        <a:t>Tømme søppel </a:t>
                      </a:r>
                      <a:endParaRPr lang="nb-NO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9771" marR="59771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138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600" dirty="0">
                          <a:effectLst/>
                          <a:latin typeface="Calibri" panose="020F0502020204030204" pitchFamily="34" charset="0"/>
                        </a:rPr>
                        <a:t>Ergometersykkel, annet </a:t>
                      </a:r>
                      <a:r>
                        <a:rPr lang="nb-NO" sz="1600" dirty="0" smtClean="0">
                          <a:effectLst/>
                          <a:latin typeface="Calibri" panose="020F0502020204030204" pitchFamily="34" charset="0"/>
                        </a:rPr>
                        <a:t>fysioterapi- utstyr </a:t>
                      </a:r>
                      <a:endParaRPr lang="nb-NO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9771" marR="59771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600" dirty="0">
                          <a:effectLst/>
                          <a:latin typeface="Calibri" panose="020F0502020204030204" pitchFamily="34" charset="0"/>
                        </a:rPr>
                        <a:t>Faste dispensere for håndsåpe, hånddesinfeksjonsmiddel </a:t>
                      </a:r>
                      <a:endParaRPr lang="nb-NO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9771" marR="59771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2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6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PC, tastaturer, kontorutstyr, kontorpult </a:t>
                      </a:r>
                      <a:endParaRPr lang="nb-NO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9771" marR="59771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600" dirty="0">
                          <a:effectLst/>
                          <a:latin typeface="Calibri" panose="020F0502020204030204" pitchFamily="34" charset="0"/>
                        </a:rPr>
                        <a:t>Hanskestativer, hyller ved servanter </a:t>
                      </a:r>
                      <a:endParaRPr lang="nb-NO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9771" marR="59771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138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600" dirty="0">
                          <a:effectLst/>
                          <a:latin typeface="Calibri" panose="020F0502020204030204" pitchFamily="34" charset="0"/>
                        </a:rPr>
                        <a:t>Vaske-/</a:t>
                      </a:r>
                      <a:r>
                        <a:rPr lang="nb-NO" sz="1600" dirty="0" err="1">
                          <a:effectLst/>
                          <a:latin typeface="Calibri" panose="020F0502020204030204" pitchFamily="34" charset="0"/>
                        </a:rPr>
                        <a:t>spyledekontaminator</a:t>
                      </a:r>
                      <a:r>
                        <a:rPr lang="nb-NO" sz="1600" dirty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endParaRPr lang="nb-NO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9771" marR="59771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600" dirty="0">
                          <a:effectLst/>
                          <a:latin typeface="Calibri" panose="020F0502020204030204" pitchFamily="34" charset="0"/>
                        </a:rPr>
                        <a:t>Lave overflater, speil, støvsuge stoler, skap utvendig </a:t>
                      </a:r>
                      <a:endParaRPr lang="nb-NO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9771" marR="59771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138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600">
                          <a:effectLst/>
                          <a:latin typeface="Calibri" panose="020F0502020204030204" pitchFamily="34" charset="0"/>
                        </a:rPr>
                        <a:t>Kjøleskap, ismaskin, kaffemaskin, oppvaskmaskin, ovn, mikrobølgeovn </a:t>
                      </a:r>
                      <a:endParaRPr lang="nb-NO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9771" marR="59771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600" dirty="0">
                          <a:effectLst/>
                          <a:latin typeface="Calibri" panose="020F0502020204030204" pitchFamily="34" charset="0"/>
                        </a:rPr>
                        <a:t>Rengjøringsutstyr </a:t>
                      </a:r>
                      <a:r>
                        <a:rPr lang="nb-NO" sz="1600" dirty="0" smtClean="0">
                          <a:effectLst/>
                          <a:latin typeface="Calibri" panose="020F0502020204030204" pitchFamily="34" charset="0"/>
                        </a:rPr>
                        <a:t>– kluter, mopp</a:t>
                      </a:r>
                      <a:endParaRPr lang="nb-NO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9771" marR="59771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69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nb-NO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9771" marR="59771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600" dirty="0">
                          <a:effectLst/>
                          <a:latin typeface="Calibri" panose="020F0502020204030204" pitchFamily="34" charset="0"/>
                        </a:rPr>
                        <a:t>Dusjer og bad, Wc og bidet, servant </a:t>
                      </a:r>
                      <a:endParaRPr lang="nb-NO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9771" marR="59771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69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600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endParaRPr lang="nb-NO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9771" marR="59771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600" dirty="0">
                          <a:effectLst/>
                          <a:latin typeface="Calibri" panose="020F0502020204030204" pitchFamily="34" charset="0"/>
                        </a:rPr>
                        <a:t>Gardiner, sengeforheng </a:t>
                      </a:r>
                      <a:endParaRPr lang="nb-NO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9771" marR="59771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193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62000" y="260648"/>
            <a:ext cx="7620000" cy="838200"/>
          </a:xfrm>
        </p:spPr>
        <p:txBody>
          <a:bodyPr/>
          <a:lstStyle/>
          <a:p>
            <a:pPr algn="ctr"/>
            <a:r>
              <a:rPr lang="nb-NO" dirty="0">
                <a:solidFill>
                  <a:schemeClr val="accent2">
                    <a:lumMod val="75000"/>
                  </a:schemeClr>
                </a:solidFill>
              </a:rPr>
              <a:t>Elektronisk kvitteringsverktøy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61876" y="1220236"/>
            <a:ext cx="8020248" cy="720080"/>
          </a:xfrm>
        </p:spPr>
        <p:txBody>
          <a:bodyPr/>
          <a:lstStyle/>
          <a:p>
            <a:pPr marL="0" indent="0" algn="ctr" defTabSz="914400" eaLnBrk="0" hangingPunct="0">
              <a:spcBef>
                <a:spcPct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None/>
            </a:pPr>
            <a:r>
              <a:rPr lang="nb-NO" sz="2400" b="1" dirty="0">
                <a:latin typeface="Bookman Old Style" panose="02050604050505020204" pitchFamily="18" charset="0"/>
              </a:rPr>
              <a:t>F</a:t>
            </a:r>
            <a:r>
              <a:rPr lang="nb-NO" sz="2400" b="1" dirty="0" smtClean="0">
                <a:latin typeface="Bookman Old Style" panose="02050604050505020204" pitchFamily="18" charset="0"/>
              </a:rPr>
              <a:t>orenklet dokumentasjon, kommunikasjon og kontroll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3"/>
          <a:srcRect r="6775"/>
          <a:stretch/>
        </p:blipFill>
        <p:spPr>
          <a:xfrm>
            <a:off x="755576" y="2204864"/>
            <a:ext cx="3375575" cy="3966096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2854" y="3861048"/>
            <a:ext cx="1349483" cy="1071648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016" y="2365944"/>
            <a:ext cx="1426321" cy="966008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8266" y="2848948"/>
            <a:ext cx="2184080" cy="174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494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85800" y="260648"/>
            <a:ext cx="7620000" cy="838200"/>
          </a:xfrm>
        </p:spPr>
        <p:txBody>
          <a:bodyPr/>
          <a:lstStyle/>
          <a:p>
            <a:pPr algn="ctr"/>
            <a:r>
              <a:rPr lang="nb-NO" dirty="0" smtClean="0">
                <a:solidFill>
                  <a:schemeClr val="accent2">
                    <a:lumMod val="75000"/>
                  </a:schemeClr>
                </a:solidFill>
              </a:rPr>
              <a:t>Renholdspersonell</a:t>
            </a:r>
            <a:endParaRPr lang="nb-NO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63971" y="1309125"/>
            <a:ext cx="6598487" cy="2376264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nb-NO" sz="2400" dirty="0" smtClean="0"/>
              <a:t>Grunnbemanning </a:t>
            </a:r>
            <a:r>
              <a:rPr lang="nb-NO" sz="2400" dirty="0"/>
              <a:t>og </a:t>
            </a:r>
            <a:r>
              <a:rPr lang="nb-NO" sz="2400" dirty="0" smtClean="0"/>
              <a:t>vikarbehov - Hvor </a:t>
            </a:r>
            <a:r>
              <a:rPr lang="nb-NO" sz="2400" dirty="0"/>
              <a:t>mange mennesker </a:t>
            </a:r>
            <a:r>
              <a:rPr lang="nb-NO" sz="2400" dirty="0" smtClean="0"/>
              <a:t>trenger vi? </a:t>
            </a:r>
            <a:r>
              <a:rPr lang="nb-NO" sz="2400" dirty="0"/>
              <a:t>Basert på oversikt over </a:t>
            </a:r>
            <a:r>
              <a:rPr lang="nb-NO" sz="2400" dirty="0" smtClean="0"/>
              <a:t>kvadratmeter og romoversikt</a:t>
            </a:r>
          </a:p>
          <a:p>
            <a:pPr>
              <a:buFont typeface="Arial" panose="020B0604020202020204" pitchFamily="34" charset="0"/>
              <a:buChar char="•"/>
            </a:pPr>
            <a:endParaRPr lang="nb-NO" sz="24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nb-NO" sz="2400" dirty="0"/>
              <a:t>K</a:t>
            </a:r>
            <a:r>
              <a:rPr lang="nb-NO" sz="2400" dirty="0" smtClean="0"/>
              <a:t>rav til opplæring – språk, fagbrev, INSTA</a:t>
            </a:r>
          </a:p>
          <a:p>
            <a:pPr>
              <a:buFont typeface="Arial" panose="020B0604020202020204" pitchFamily="34" charset="0"/>
              <a:buChar char="•"/>
            </a:pPr>
            <a:endParaRPr lang="nb-NO" sz="24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nb-NO" sz="2400" dirty="0"/>
              <a:t>Inkludering og </a:t>
            </a:r>
            <a:r>
              <a:rPr lang="nb-NO" sz="2400" dirty="0" smtClean="0"/>
              <a:t>tilhørighet</a:t>
            </a:r>
          </a:p>
          <a:p>
            <a:pPr>
              <a:buFont typeface="Arial" panose="020B0604020202020204" pitchFamily="34" charset="0"/>
              <a:buChar char="•"/>
            </a:pPr>
            <a:endParaRPr lang="nb-NO" sz="2400" dirty="0"/>
          </a:p>
          <a:p>
            <a:pPr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b-NO" sz="2400" dirty="0"/>
              <a:t>Yrkesstolthet – forståelse </a:t>
            </a:r>
            <a:r>
              <a:rPr lang="nb-NO" sz="2400" dirty="0" smtClean="0"/>
              <a:t>av renhold </a:t>
            </a:r>
            <a:r>
              <a:rPr lang="nb-NO" sz="2400" dirty="0" smtClean="0"/>
              <a:t>i helseinstitusjon</a:t>
            </a:r>
            <a:r>
              <a:rPr lang="nb-NO" sz="2400" dirty="0" smtClean="0"/>
              <a:t> </a:t>
            </a:r>
            <a:endParaRPr lang="nb-NO" sz="2400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827" y="2996952"/>
            <a:ext cx="2732645" cy="2986845"/>
          </a:xfrm>
          <a:prstGeom prst="rect">
            <a:avLst/>
          </a:prstGeom>
        </p:spPr>
      </p:pic>
      <p:sp>
        <p:nvSpPr>
          <p:cNvPr id="5" name="Bred bue 4"/>
          <p:cNvSpPr/>
          <p:nvPr/>
        </p:nvSpPr>
        <p:spPr bwMode="auto">
          <a:xfrm flipV="1">
            <a:off x="7346137" y="3541373"/>
            <a:ext cx="216024" cy="144016"/>
          </a:xfrm>
          <a:prstGeom prst="blockArc">
            <a:avLst/>
          </a:prstGeom>
          <a:solidFill>
            <a:srgbClr val="C00000"/>
          </a:solidFill>
          <a:ln w="12700" cap="flat" cmpd="sng" algn="ctr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8264" y="260648"/>
            <a:ext cx="1872208" cy="1477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3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>
                <a:solidFill>
                  <a:schemeClr val="accent2">
                    <a:lumMod val="75000"/>
                  </a:schemeClr>
                </a:solidFill>
              </a:rPr>
              <a:t>Hvordan komme i gang</a:t>
            </a:r>
            <a:r>
              <a:rPr lang="nb-NO" dirty="0" smtClean="0">
                <a:solidFill>
                  <a:schemeClr val="accent2">
                    <a:lumMod val="75000"/>
                  </a:schemeClr>
                </a:solidFill>
              </a:rPr>
              <a:t>?</a:t>
            </a:r>
            <a:endParaRPr lang="nb-NO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Plassholder for innho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524" y="1349646"/>
            <a:ext cx="4968552" cy="396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1651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93006" y="116632"/>
            <a:ext cx="8829996" cy="504056"/>
          </a:xfrm>
        </p:spPr>
        <p:txBody>
          <a:bodyPr/>
          <a:lstStyle/>
          <a:p>
            <a:pPr algn="ctr"/>
            <a:r>
              <a:rPr lang="nb-NO" sz="2400" dirty="0">
                <a:solidFill>
                  <a:schemeClr val="accent2">
                    <a:lumMod val="75000"/>
                  </a:schemeClr>
                </a:solidFill>
              </a:rPr>
              <a:t>Klassifisering av funksjonsområder etter risiko for kryss-smitte</a:t>
            </a:r>
          </a:p>
        </p:txBody>
      </p:sp>
      <p:graphicFrame>
        <p:nvGraphicFramePr>
          <p:cNvPr id="6" name="Plassholder for innhold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509325585"/>
              </p:ext>
            </p:extLst>
          </p:nvPr>
        </p:nvGraphicFramePr>
        <p:xfrm>
          <a:off x="395536" y="908720"/>
          <a:ext cx="8424936" cy="510218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807692"/>
                <a:gridCol w="2808622"/>
                <a:gridCol w="2808622"/>
              </a:tblGrid>
              <a:tr h="1480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6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Høy</a:t>
                      </a:r>
                      <a:r>
                        <a:rPr lang="nb-NO" sz="16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nb-NO" sz="16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risiko (A)</a:t>
                      </a:r>
                      <a:endParaRPr lang="nb-N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10" marR="4501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6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Moderat</a:t>
                      </a:r>
                      <a:r>
                        <a:rPr lang="nb-NO" sz="16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nb-NO" sz="16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risiko (B)</a:t>
                      </a:r>
                      <a:endParaRPr lang="nb-N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10" marR="4501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6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Lav</a:t>
                      </a:r>
                      <a:r>
                        <a:rPr lang="nb-NO" sz="16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nb-NO" sz="16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risiko (C)</a:t>
                      </a:r>
                      <a:endParaRPr lang="nb-N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10" marR="4501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7976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Pasient-/bruker-rom </a:t>
                      </a:r>
                      <a:r>
                        <a:rPr lang="nb-NO" sz="1600" dirty="0" smtClean="0">
                          <a:effectLst/>
                        </a:rPr>
                        <a:t>(døgnenhet,</a:t>
                      </a:r>
                      <a:r>
                        <a:rPr lang="nb-NO" sz="1600" baseline="0" dirty="0" smtClean="0">
                          <a:effectLst/>
                        </a:rPr>
                        <a:t> sykehjem)</a:t>
                      </a:r>
                      <a:endParaRPr lang="nb-NO" sz="16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10" marR="450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600" dirty="0" smtClean="0">
                          <a:effectLst/>
                        </a:rPr>
                        <a:t>Behandlingsrom, undersøkelsesrom, treningsrom </a:t>
                      </a:r>
                      <a:endParaRPr lang="nb-N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10" marR="450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600">
                          <a:effectLst/>
                        </a:rPr>
                        <a:t>Kontorer</a:t>
                      </a:r>
                      <a:endParaRPr lang="nb-N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10" marR="45010" marT="0" marB="0"/>
                </a:tc>
              </a:tr>
              <a:tr h="2630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Spisestua</a:t>
                      </a:r>
                      <a:endParaRPr lang="nb-NO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010" marR="4501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dirty="0" smtClean="0">
                          <a:effectLst/>
                        </a:rPr>
                        <a:t>Medisinrom</a:t>
                      </a:r>
                      <a:endParaRPr lang="nb-NO" sz="16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10" marR="450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600" dirty="0" smtClean="0">
                          <a:effectLst/>
                        </a:rPr>
                        <a:t>Korridorer, trapper, heis</a:t>
                      </a:r>
                      <a:endParaRPr lang="nb-N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10" marR="45010" marT="0" marB="0"/>
                </a:tc>
              </a:tr>
              <a:tr h="2961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Kantine</a:t>
                      </a:r>
                      <a:endParaRPr lang="nb-NO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010" marR="4501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dirty="0" smtClean="0">
                          <a:effectLst/>
                        </a:rPr>
                        <a:t>Lekerom</a:t>
                      </a:r>
                      <a:endParaRPr lang="nb-NO" sz="16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nb-N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10" marR="4501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dirty="0" smtClean="0">
                          <a:effectLst/>
                        </a:rPr>
                        <a:t>Møterom/auditorium/kapell</a:t>
                      </a:r>
                      <a:endParaRPr lang="nb-NO" sz="16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nb-N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10" marR="45010" marT="0" marB="0"/>
                </a:tc>
              </a:tr>
              <a:tr h="1480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Avdelingskjøkken</a:t>
                      </a:r>
                      <a:endParaRPr lang="nb-N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10" marR="4501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dirty="0" smtClean="0">
                          <a:effectLst/>
                        </a:rPr>
                        <a:t>Svømmebasseng</a:t>
                      </a:r>
                      <a:endParaRPr lang="nb-NO" sz="16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10" marR="450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600" dirty="0">
                          <a:effectLst/>
                        </a:rPr>
                        <a:t>Teknisk rom</a:t>
                      </a:r>
                      <a:endParaRPr lang="nb-N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10" marR="45010" marT="0" marB="0"/>
                </a:tc>
              </a:tr>
              <a:tr h="1480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dirty="0" smtClean="0">
                          <a:effectLst/>
                        </a:rPr>
                        <a:t>Behandlingsrom for </a:t>
                      </a:r>
                      <a:r>
                        <a:rPr lang="nb-NO" sz="1600" dirty="0" err="1" smtClean="0">
                          <a:effectLst/>
                        </a:rPr>
                        <a:t>invasive</a:t>
                      </a:r>
                      <a:r>
                        <a:rPr lang="nb-NO" sz="1600" dirty="0" smtClean="0">
                          <a:effectLst/>
                        </a:rPr>
                        <a:t> prosedyrer</a:t>
                      </a:r>
                      <a:r>
                        <a:rPr lang="nb-NO" sz="1600" baseline="0" dirty="0" smtClean="0">
                          <a:effectLst/>
                        </a:rPr>
                        <a:t> </a:t>
                      </a:r>
                      <a:r>
                        <a:rPr lang="nb-NO" sz="1600" dirty="0" smtClean="0">
                          <a:effectLst/>
                        </a:rPr>
                        <a:t>(kateterisering, prøvetakingsrom ol.)</a:t>
                      </a:r>
                      <a:endParaRPr lang="nb-NO" sz="16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10" marR="4501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dirty="0" smtClean="0">
                          <a:effectLst/>
                        </a:rPr>
                        <a:t>Pasientgarderober og omkledningsrom</a:t>
                      </a:r>
                      <a:endParaRPr lang="nb-NO" sz="16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b-NO" sz="16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10" marR="450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600" dirty="0">
                          <a:effectLst/>
                        </a:rPr>
                        <a:t>Garderober for personalet</a:t>
                      </a:r>
                      <a:endParaRPr lang="nb-N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10" marR="45010" marT="0" marB="0"/>
                </a:tc>
              </a:tr>
              <a:tr h="2797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nb-N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10" marR="450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nb-N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10" marR="4501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dirty="0" smtClean="0">
                          <a:effectLst/>
                        </a:rPr>
                        <a:t>Arkiv,</a:t>
                      </a:r>
                      <a:r>
                        <a:rPr lang="nb-NO" sz="1600" baseline="0" dirty="0" smtClean="0">
                          <a:effectLst/>
                        </a:rPr>
                        <a:t> l</a:t>
                      </a:r>
                      <a:r>
                        <a:rPr lang="nb-NO" sz="1600" dirty="0" smtClean="0">
                          <a:effectLst/>
                        </a:rPr>
                        <a:t>agerrom</a:t>
                      </a:r>
                      <a:endParaRPr lang="nb-NO" sz="16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nb-N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10" marR="45010" marT="0" marB="0"/>
                </a:tc>
              </a:tr>
              <a:tr h="1480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600" dirty="0">
                          <a:effectLst/>
                        </a:rPr>
                        <a:t>Tilhørende rom/områder</a:t>
                      </a:r>
                      <a:endParaRPr lang="nb-N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10" marR="4501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600" dirty="0">
                          <a:effectLst/>
                        </a:rPr>
                        <a:t>Tilhørende rom/områder</a:t>
                      </a:r>
                      <a:endParaRPr lang="nb-N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10" marR="4501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600" dirty="0">
                          <a:effectLst/>
                        </a:rPr>
                        <a:t>Tilhørende rom/områder</a:t>
                      </a:r>
                      <a:endParaRPr lang="nb-N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10" marR="4501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480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600">
                          <a:effectLst/>
                        </a:rPr>
                        <a:t>Bad/WC</a:t>
                      </a:r>
                      <a:endParaRPr lang="nb-N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10" marR="450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600" dirty="0">
                          <a:effectLst/>
                        </a:rPr>
                        <a:t>Bad/WC</a:t>
                      </a:r>
                      <a:endParaRPr lang="nb-N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10" marR="450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600" dirty="0">
                          <a:effectLst/>
                        </a:rPr>
                        <a:t>Bad/WC</a:t>
                      </a:r>
                      <a:endParaRPr lang="nb-N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10" marR="45010" marT="0" marB="0"/>
                </a:tc>
              </a:tr>
              <a:tr h="27976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dirty="0" smtClean="0">
                          <a:effectLst/>
                        </a:rPr>
                        <a:t>Desinfeksjonsrom</a:t>
                      </a:r>
                      <a:endParaRPr lang="nb-NO" sz="16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10" marR="450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600" dirty="0">
                          <a:effectLst/>
                        </a:rPr>
                        <a:t>Base/ekspedisjon/ventearealer</a:t>
                      </a:r>
                      <a:endParaRPr lang="nb-N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10" marR="450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600" dirty="0">
                          <a:effectLst/>
                        </a:rPr>
                        <a:t> </a:t>
                      </a:r>
                      <a:endParaRPr lang="nb-N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10" marR="45010" marT="0" marB="0"/>
                </a:tc>
              </a:tr>
              <a:tr h="1480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nb-N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10" marR="450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600" dirty="0">
                          <a:effectLst/>
                        </a:rPr>
                        <a:t>Desinfeksjonsrom</a:t>
                      </a:r>
                      <a:endParaRPr lang="nb-N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10" marR="450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600" dirty="0">
                          <a:effectLst/>
                        </a:rPr>
                        <a:t> </a:t>
                      </a:r>
                      <a:endParaRPr lang="nb-N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10" marR="45010" marT="0" marB="0"/>
                </a:tc>
              </a:tr>
              <a:tr h="1480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nb-N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10" marR="4501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dirty="0" smtClean="0">
                          <a:effectLst/>
                        </a:rPr>
                        <a:t>Vaktrom</a:t>
                      </a:r>
                      <a:endParaRPr lang="nb-NO" sz="16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10" marR="450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600" dirty="0">
                          <a:effectLst/>
                        </a:rPr>
                        <a:t> </a:t>
                      </a:r>
                      <a:endParaRPr lang="nb-N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10" marR="4501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11259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640960" cy="720080"/>
          </a:xfrm>
        </p:spPr>
        <p:txBody>
          <a:bodyPr/>
          <a:lstStyle/>
          <a:p>
            <a:pPr algn="ctr"/>
            <a:r>
              <a:rPr lang="nb-NO" dirty="0" smtClean="0">
                <a:solidFill>
                  <a:schemeClr val="accent2">
                    <a:lumMod val="75000"/>
                  </a:schemeClr>
                </a:solidFill>
              </a:rPr>
              <a:t>Grupperinging av utstyr og inventar</a:t>
            </a:r>
            <a:endParaRPr lang="nb-NO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763327" y="1052736"/>
            <a:ext cx="7905377" cy="432048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nb-NO" sz="2400" dirty="0" smtClean="0"/>
              <a:t>Fast inventar (håndtak, brytere, ringesnor, skap, dør, speil, lampe, osv.)</a:t>
            </a:r>
          </a:p>
          <a:p>
            <a:pPr>
              <a:buFont typeface="Arial" panose="020B0604020202020204" pitchFamily="34" charset="0"/>
              <a:buChar char="•"/>
            </a:pPr>
            <a:endParaRPr lang="nb-NO" sz="24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nb-NO" sz="2400" dirty="0" smtClean="0"/>
              <a:t>Medisinsk utstyr (direkte kontakt, indirektekontakt: dostol, vekt, infusjonsstativ, tralle, elektriske apparater)</a:t>
            </a:r>
          </a:p>
          <a:p>
            <a:pPr>
              <a:buFont typeface="Arial" panose="020B0604020202020204" pitchFamily="34" charset="0"/>
              <a:buChar char="•"/>
            </a:pPr>
            <a:endParaRPr lang="nb-NO" sz="24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nb-NO" sz="2400" dirty="0" smtClean="0"/>
              <a:t>Løs inventar (seng, nattbordet, møbler, stoler)</a:t>
            </a:r>
          </a:p>
          <a:p>
            <a:pPr>
              <a:buFont typeface="Arial" panose="020B0604020202020204" pitchFamily="34" charset="0"/>
              <a:buChar char="•"/>
            </a:pPr>
            <a:endParaRPr lang="nb-NO" sz="24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nb-NO" sz="2400" dirty="0" smtClean="0"/>
              <a:t>Gulv</a:t>
            </a:r>
          </a:p>
          <a:p>
            <a:pPr>
              <a:buFont typeface="Arial" panose="020B0604020202020204" pitchFamily="34" charset="0"/>
              <a:buChar char="•"/>
            </a:pPr>
            <a:endParaRPr lang="nb-NO" sz="24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nb-NO" sz="2400" dirty="0" smtClean="0"/>
              <a:t>Tekstiler (pute, dyne, gardiner, madrass, forheng)</a:t>
            </a: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29305659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43608" y="67328"/>
            <a:ext cx="7620000" cy="576064"/>
          </a:xfrm>
        </p:spPr>
        <p:txBody>
          <a:bodyPr/>
          <a:lstStyle/>
          <a:p>
            <a:pPr algn="ctr"/>
            <a:r>
              <a:rPr lang="nb-NO" sz="2800" dirty="0">
                <a:solidFill>
                  <a:schemeClr val="accent2">
                    <a:lumMod val="75000"/>
                  </a:schemeClr>
                </a:solidFill>
              </a:rPr>
              <a:t>Eksempel for frekvens og ansvar</a:t>
            </a:r>
          </a:p>
        </p:txBody>
      </p:sp>
      <p:graphicFrame>
        <p:nvGraphicFramePr>
          <p:cNvPr id="5" name="Plassholder for innhold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974490369"/>
              </p:ext>
            </p:extLst>
          </p:nvPr>
        </p:nvGraphicFramePr>
        <p:xfrm>
          <a:off x="107504" y="692696"/>
          <a:ext cx="8784976" cy="5013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10579"/>
                <a:gridCol w="878498"/>
                <a:gridCol w="1244538"/>
                <a:gridCol w="878498"/>
                <a:gridCol w="1830203"/>
                <a:gridCol w="2342660"/>
              </a:tblGrid>
              <a:tr h="370840">
                <a:tc>
                  <a:txBody>
                    <a:bodyPr/>
                    <a:lstStyle/>
                    <a:p>
                      <a:r>
                        <a:rPr lang="nb-NO" dirty="0" smtClean="0"/>
                        <a:t>Objekt</a:t>
                      </a:r>
                      <a:endParaRPr lang="nb-NO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Høy risiko</a:t>
                      </a:r>
                      <a:endParaRPr lang="nb-NO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Moderat risiko</a:t>
                      </a:r>
                      <a:endParaRPr lang="nb-NO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Lav risiko</a:t>
                      </a:r>
                      <a:endParaRPr lang="nb-NO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Ansvar</a:t>
                      </a:r>
                      <a:endParaRPr lang="nb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Kommentar</a:t>
                      </a:r>
                      <a:endParaRPr lang="nb-NO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dostol</a:t>
                      </a:r>
                      <a:endParaRPr lang="nb-N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EP</a:t>
                      </a:r>
                      <a:endParaRPr lang="nb-N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EP</a:t>
                      </a:r>
                      <a:endParaRPr lang="nb-N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IR</a:t>
                      </a:r>
                      <a:endParaRPr lang="nb-NO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pleiepersonell</a:t>
                      </a:r>
                      <a:endParaRPr lang="nb-NO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Alt synlig søl og kontaktpunkter</a:t>
                      </a:r>
                      <a:endParaRPr lang="nb-NO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infusjonsstativ</a:t>
                      </a:r>
                      <a:endParaRPr lang="nb-N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EP</a:t>
                      </a:r>
                      <a:endParaRPr lang="nb-N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EP</a:t>
                      </a:r>
                      <a:endParaRPr lang="nb-N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IR</a:t>
                      </a:r>
                      <a:endParaRPr lang="nb-NO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pleiepersonell</a:t>
                      </a:r>
                      <a:endParaRPr lang="nb-NO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Hele stativ, inkludert hjul</a:t>
                      </a:r>
                      <a:endParaRPr lang="nb-NO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tralle</a:t>
                      </a:r>
                      <a:r>
                        <a:rPr lang="nb-NO" sz="1400" baseline="0" dirty="0" smtClean="0"/>
                        <a:t> (tekstil, sårskift)</a:t>
                      </a:r>
                      <a:endParaRPr lang="nb-N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U</a:t>
                      </a:r>
                      <a:endParaRPr lang="nb-N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U</a:t>
                      </a:r>
                      <a:endParaRPr lang="nb-N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IR</a:t>
                      </a:r>
                      <a:endParaRPr lang="nb-NO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400" dirty="0" smtClean="0"/>
                        <a:t>pleiepersonell</a:t>
                      </a:r>
                    </a:p>
                    <a:p>
                      <a:endParaRPr lang="nb-NO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Hele tralle</a:t>
                      </a:r>
                      <a:endParaRPr lang="nb-NO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kontaktpunkter</a:t>
                      </a:r>
                      <a:endParaRPr lang="nb-N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D/7</a:t>
                      </a:r>
                      <a:endParaRPr lang="nb-N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D</a:t>
                      </a:r>
                      <a:endParaRPr lang="nb-N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U</a:t>
                      </a:r>
                      <a:endParaRPr lang="nb-NO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renholdspersonell</a:t>
                      </a:r>
                      <a:endParaRPr lang="nb-NO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nb-NO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dispenser</a:t>
                      </a:r>
                      <a:endParaRPr lang="nb-N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D</a:t>
                      </a:r>
                      <a:endParaRPr lang="nb-N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D</a:t>
                      </a:r>
                      <a:endParaRPr lang="nb-N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D</a:t>
                      </a:r>
                      <a:endParaRPr lang="nb-NO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400" dirty="0" smtClean="0"/>
                        <a:t>renholdspersonell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nb-NO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radiator</a:t>
                      </a:r>
                      <a:endParaRPr lang="nb-N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D</a:t>
                      </a:r>
                      <a:endParaRPr lang="nb-N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U</a:t>
                      </a:r>
                      <a:endParaRPr lang="nb-N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M</a:t>
                      </a:r>
                      <a:endParaRPr lang="nb-NO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400" dirty="0" smtClean="0"/>
                        <a:t>renholdspersonell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nb-NO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dusj</a:t>
                      </a:r>
                      <a:r>
                        <a:rPr lang="nb-NO" sz="1400" baseline="0" dirty="0" smtClean="0"/>
                        <a:t> og toalett</a:t>
                      </a:r>
                      <a:endParaRPr lang="nb-N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3xD/7</a:t>
                      </a:r>
                      <a:endParaRPr lang="nb-N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D</a:t>
                      </a:r>
                      <a:endParaRPr lang="nb-N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D</a:t>
                      </a:r>
                      <a:endParaRPr lang="nb-NO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400" dirty="0" smtClean="0"/>
                        <a:t>renholdspersonell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nb-NO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gardiner</a:t>
                      </a:r>
                      <a:endParaRPr lang="nb-N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EP/FP/Å</a:t>
                      </a:r>
                      <a:endParaRPr lang="nb-N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EP/FP/Å</a:t>
                      </a:r>
                      <a:endParaRPr lang="nb-N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Å</a:t>
                      </a:r>
                      <a:endParaRPr lang="nb-NO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400" dirty="0" smtClean="0"/>
                        <a:t>renholdspersonell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nb-NO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rullestol…</a:t>
                      </a:r>
                      <a:endParaRPr lang="nb-N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EP</a:t>
                      </a:r>
                      <a:endParaRPr lang="nb-N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EP</a:t>
                      </a:r>
                      <a:endParaRPr lang="nb-N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400" dirty="0" smtClean="0"/>
                        <a:t>pleiepersonell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nb-NO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pasient</a:t>
                      </a:r>
                      <a:r>
                        <a:rPr lang="nb-NO" sz="1400" baseline="0" dirty="0" smtClean="0"/>
                        <a:t>rom</a:t>
                      </a:r>
                      <a:endParaRPr lang="nb-N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D</a:t>
                      </a:r>
                      <a:endParaRPr lang="nb-N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400" dirty="0" smtClean="0"/>
                        <a:t>renholdspersonell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nb-NO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kontor</a:t>
                      </a:r>
                      <a:endParaRPr lang="nb-N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2.U</a:t>
                      </a:r>
                      <a:endParaRPr lang="nb-N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2.U</a:t>
                      </a:r>
                      <a:endParaRPr lang="nb-N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400" dirty="0" smtClean="0"/>
                        <a:t>2.U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400" dirty="0" smtClean="0"/>
                        <a:t>renholdspersonell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nb-NO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ektangel 5"/>
          <p:cNvSpPr/>
          <p:nvPr/>
        </p:nvSpPr>
        <p:spPr>
          <a:xfrm>
            <a:off x="264734" y="5805264"/>
            <a:ext cx="86277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1800" dirty="0" smtClean="0">
                <a:latin typeface="Calibri" panose="020F0502020204030204" pitchFamily="34" charset="0"/>
              </a:rPr>
              <a:t>EP- etter pasient	FP – før pasient	D – daglig	, mandag-søndag	U – ukentlig  Å – årlig</a:t>
            </a:r>
          </a:p>
          <a:p>
            <a:r>
              <a:rPr lang="nb-NO" sz="1800" dirty="0" smtClean="0">
                <a:latin typeface="Calibri" panose="020F0502020204030204" pitchFamily="34" charset="0"/>
              </a:rPr>
              <a:t>IR – ikke relevant	M – månedlig	2.U – annen hver uke</a:t>
            </a:r>
            <a:endParaRPr lang="nb-NO" sz="1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3998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12788" y="260648"/>
            <a:ext cx="7620000" cy="838200"/>
          </a:xfrm>
        </p:spPr>
        <p:txBody>
          <a:bodyPr/>
          <a:lstStyle/>
          <a:p>
            <a:pPr algn="ctr"/>
            <a:r>
              <a:rPr lang="nb-NO" dirty="0">
                <a:solidFill>
                  <a:schemeClr val="accent2">
                    <a:lumMod val="75000"/>
                  </a:schemeClr>
                </a:solidFill>
              </a:rPr>
              <a:t>Eksempel for frekvens</a:t>
            </a:r>
            <a:endParaRPr lang="nb-NO" b="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Plassholder for innhold 4"/>
          <p:cNvSpPr>
            <a:spLocks noGrp="1"/>
          </p:cNvSpPr>
          <p:nvPr>
            <p:ph idx="1"/>
          </p:nvPr>
        </p:nvSpPr>
        <p:spPr>
          <a:xfrm>
            <a:off x="669925" y="1700808"/>
            <a:ext cx="7705725" cy="3528392"/>
          </a:xfrm>
        </p:spPr>
        <p:txBody>
          <a:bodyPr/>
          <a:lstStyle/>
          <a:p>
            <a:pPr>
              <a:buClr>
                <a:schemeClr val="accent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nb-NO" sz="2400" dirty="0" smtClean="0"/>
              <a:t>Pasientrom/beboerrom 7x </a:t>
            </a:r>
            <a:r>
              <a:rPr lang="nb-NO" sz="2400" dirty="0"/>
              <a:t>per </a:t>
            </a:r>
            <a:r>
              <a:rPr lang="nb-NO" sz="2400" dirty="0" smtClean="0"/>
              <a:t>uke</a:t>
            </a:r>
            <a:endParaRPr lang="nb-NO" sz="2400" dirty="0"/>
          </a:p>
          <a:p>
            <a:pPr>
              <a:buClr>
                <a:schemeClr val="accent2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nb-NO" sz="1200" dirty="0"/>
          </a:p>
          <a:p>
            <a:pPr>
              <a:buClr>
                <a:schemeClr val="accent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nb-NO" sz="2400" dirty="0" smtClean="0"/>
              <a:t>Behandlingsrom/undersøkelsesrom 5x </a:t>
            </a:r>
            <a:r>
              <a:rPr lang="nb-NO" sz="2400" dirty="0"/>
              <a:t>per </a:t>
            </a:r>
            <a:r>
              <a:rPr lang="nb-NO" sz="2400" dirty="0" smtClean="0"/>
              <a:t>uke</a:t>
            </a:r>
            <a:endParaRPr lang="nb-NO" sz="2400" dirty="0"/>
          </a:p>
          <a:p>
            <a:pPr>
              <a:buClr>
                <a:schemeClr val="accent2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nb-NO" sz="1200" dirty="0"/>
          </a:p>
          <a:p>
            <a:pPr>
              <a:buClr>
                <a:schemeClr val="accent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nb-NO" sz="2400" dirty="0" smtClean="0"/>
              <a:t>Felles toaletter 3x </a:t>
            </a:r>
            <a:r>
              <a:rPr lang="nb-NO" sz="2400" dirty="0"/>
              <a:t>daglig 7x per </a:t>
            </a:r>
            <a:r>
              <a:rPr lang="nb-NO" sz="2400" dirty="0" smtClean="0"/>
              <a:t>uke</a:t>
            </a:r>
          </a:p>
          <a:p>
            <a:pPr>
              <a:buClr>
                <a:schemeClr val="accent2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nb-NO" sz="1200" dirty="0"/>
          </a:p>
          <a:p>
            <a:pPr>
              <a:buClr>
                <a:schemeClr val="accent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nb-NO" sz="2400" dirty="0"/>
              <a:t>K</a:t>
            </a:r>
            <a:r>
              <a:rPr lang="nb-NO" sz="2400" dirty="0" smtClean="0"/>
              <a:t>ontorer </a:t>
            </a:r>
            <a:r>
              <a:rPr lang="nb-NO" sz="2400" dirty="0"/>
              <a:t>1x per 14 </a:t>
            </a:r>
            <a:r>
              <a:rPr lang="nb-NO" sz="2400" dirty="0" smtClean="0"/>
              <a:t>dager</a:t>
            </a:r>
          </a:p>
          <a:p>
            <a:pPr>
              <a:buClr>
                <a:schemeClr val="accent2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nb-NO" sz="1200" dirty="0" smtClean="0"/>
          </a:p>
          <a:p>
            <a:pPr>
              <a:buClr>
                <a:schemeClr val="accent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nb-NO" sz="2400" dirty="0" smtClean="0"/>
              <a:t>Møterom 1x per uke</a:t>
            </a:r>
            <a:endParaRPr lang="nb-NO" sz="2400" dirty="0"/>
          </a:p>
          <a:p>
            <a:pPr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nb-NO" sz="2000" dirty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69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>
                <a:solidFill>
                  <a:schemeClr val="accent2">
                    <a:lumMod val="75000"/>
                  </a:schemeClr>
                </a:solidFill>
              </a:rPr>
              <a:t>Referanse</a:t>
            </a:r>
          </a:p>
        </p:txBody>
      </p:sp>
      <p:sp>
        <p:nvSpPr>
          <p:cNvPr id="5" name="Rektangel 4"/>
          <p:cNvSpPr/>
          <p:nvPr/>
        </p:nvSpPr>
        <p:spPr>
          <a:xfrm>
            <a:off x="395536" y="1218394"/>
            <a:ext cx="8352928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nb-NO" sz="16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Kramer </a:t>
            </a:r>
            <a:r>
              <a:rPr lang="nb-NO" sz="1600" dirty="0">
                <a:latin typeface="Calibri" panose="020F0502020204030204" pitchFamily="34" charset="0"/>
                <a:ea typeface="Times New Roman" panose="02020603050405020304" pitchFamily="18" charset="0"/>
              </a:rPr>
              <a:t>A, </a:t>
            </a:r>
            <a:r>
              <a:rPr lang="nb-NO" sz="16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Schwebke</a:t>
            </a:r>
            <a:r>
              <a:rPr lang="nb-NO" sz="1600" dirty="0">
                <a:latin typeface="Calibri" panose="020F0502020204030204" pitchFamily="34" charset="0"/>
                <a:ea typeface="Times New Roman" panose="02020603050405020304" pitchFamily="18" charset="0"/>
              </a:rPr>
              <a:t> I, </a:t>
            </a:r>
            <a:r>
              <a:rPr lang="nb-NO" sz="16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Kampf</a:t>
            </a:r>
            <a:r>
              <a:rPr lang="nb-NO" sz="1600" dirty="0">
                <a:latin typeface="Calibri" panose="020F0502020204030204" pitchFamily="34" charset="0"/>
                <a:ea typeface="Times New Roman" panose="02020603050405020304" pitchFamily="18" charset="0"/>
              </a:rPr>
              <a:t> G. How </a:t>
            </a:r>
            <a:r>
              <a:rPr lang="nb-NO" sz="16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long</a:t>
            </a:r>
            <a:r>
              <a:rPr lang="nb-NO" sz="1600" dirty="0">
                <a:latin typeface="Calibri" panose="020F0502020204030204" pitchFamily="34" charset="0"/>
                <a:ea typeface="Times New Roman" panose="02020603050405020304" pitchFamily="18" charset="0"/>
              </a:rPr>
              <a:t> do </a:t>
            </a:r>
            <a:r>
              <a:rPr lang="nb-NO" sz="16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nosocomial</a:t>
            </a:r>
            <a:r>
              <a:rPr lang="nb-NO" sz="16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nb-NO" sz="16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pathogens</a:t>
            </a:r>
            <a:r>
              <a:rPr lang="nb-NO" sz="16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nb-NO" sz="16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persist</a:t>
            </a:r>
            <a:r>
              <a:rPr lang="nb-NO" sz="16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nb-NO" sz="16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on</a:t>
            </a:r>
            <a:r>
              <a:rPr lang="nb-NO" sz="16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nb-NO" sz="16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inanimate</a:t>
            </a:r>
            <a:r>
              <a:rPr lang="nb-NO" sz="16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nb-NO" sz="16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surfaces</a:t>
            </a:r>
            <a:r>
              <a:rPr lang="nb-NO" sz="1600" dirty="0">
                <a:latin typeface="Calibri" panose="020F0502020204030204" pitchFamily="34" charset="0"/>
                <a:ea typeface="Times New Roman" panose="02020603050405020304" pitchFamily="18" charset="0"/>
              </a:rPr>
              <a:t>? A </a:t>
            </a:r>
            <a:r>
              <a:rPr lang="nb-NO" sz="16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systematic</a:t>
            </a:r>
            <a:r>
              <a:rPr lang="nb-NO" sz="16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nb-NO" sz="16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review</a:t>
            </a:r>
            <a:r>
              <a:rPr lang="nb-NO" sz="1600" dirty="0">
                <a:latin typeface="Calibri" panose="020F0502020204030204" pitchFamily="34" charset="0"/>
                <a:ea typeface="Times New Roman" panose="02020603050405020304" pitchFamily="18" charset="0"/>
              </a:rPr>
              <a:t>. BMC </a:t>
            </a:r>
            <a:r>
              <a:rPr lang="nb-NO" sz="16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Infectious</a:t>
            </a:r>
            <a:r>
              <a:rPr lang="nb-NO" sz="16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nb-NO" sz="16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Diseases</a:t>
            </a:r>
            <a:r>
              <a:rPr lang="nb-NO" sz="1600" dirty="0">
                <a:latin typeface="Calibri" panose="020F0502020204030204" pitchFamily="34" charset="0"/>
                <a:ea typeface="Times New Roman" panose="02020603050405020304" pitchFamily="18" charset="0"/>
              </a:rPr>
              <a:t> 2006,6:130</a:t>
            </a:r>
            <a:r>
              <a:rPr lang="nb-NO" sz="16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nb-NO" sz="1600" dirty="0">
                <a:latin typeface="Calibri" panose="020F0502020204030204" pitchFamily="34" charset="0"/>
              </a:rPr>
              <a:t>Hayden M, </a:t>
            </a:r>
            <a:r>
              <a:rPr lang="en-US" altLang="nb-NO" sz="1600" dirty="0" err="1">
                <a:latin typeface="Calibri" panose="020F0502020204030204" pitchFamily="34" charset="0"/>
              </a:rPr>
              <a:t>ICAAC</a:t>
            </a:r>
            <a:r>
              <a:rPr lang="en-US" altLang="nb-NO" sz="1600" dirty="0">
                <a:latin typeface="Calibri" panose="020F0502020204030204" pitchFamily="34" charset="0"/>
              </a:rPr>
              <a:t>, 2001, Chicago, IL</a:t>
            </a:r>
            <a:r>
              <a:rPr lang="en-US" altLang="nb-NO" sz="1600" dirty="0" smtClean="0">
                <a:latin typeface="Calibri" panose="020F0502020204030204" pitchFamily="34" charset="0"/>
              </a:rPr>
              <a:t>.</a:t>
            </a:r>
            <a:endParaRPr lang="nb-NO" sz="1600" dirty="0" smtClean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nb-NO" sz="1600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Nasjonalt </a:t>
            </a:r>
            <a:r>
              <a:rPr lang="nb-NO" sz="1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folkehelseinstitutt. </a:t>
            </a:r>
            <a:r>
              <a:rPr lang="nb-NO" sz="1600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Generelle smitteverntiltak.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1600" dirty="0" smtClean="0">
                <a:latin typeface="Calibri" panose="020F0502020204030204" pitchFamily="34" charset="0"/>
              </a:rPr>
              <a:t>Norsk Standard </a:t>
            </a:r>
            <a:r>
              <a:rPr lang="nb-NO" sz="1600" dirty="0" err="1" smtClean="0">
                <a:latin typeface="Calibri" panose="020F0502020204030204" pitchFamily="34" charset="0"/>
              </a:rPr>
              <a:t>INSTA</a:t>
            </a:r>
            <a:r>
              <a:rPr lang="nb-NO" sz="1600" dirty="0" smtClean="0">
                <a:latin typeface="Calibri" panose="020F0502020204030204" pitchFamily="34" charset="0"/>
              </a:rPr>
              <a:t> 800:2010 – Rengjøringskvalitet, System for å fastsette og bedømme rengjøringskvalitet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1600" dirty="0" smtClean="0">
                <a:latin typeface="Calibri" panose="020F0502020204030204" pitchFamily="34" charset="0"/>
              </a:rPr>
              <a:t>Dansk Standard 2451-10:2010 - </a:t>
            </a:r>
            <a:r>
              <a:rPr lang="da-DK" sz="1600" dirty="0" smtClean="0">
                <a:latin typeface="Calibri" panose="020F0502020204030204" pitchFamily="34" charset="0"/>
              </a:rPr>
              <a:t>Styring af infektionshygiejne i sundhedssektoren — Del 10: Krav til </a:t>
            </a:r>
            <a:r>
              <a:rPr lang="nb-NO" sz="1600" dirty="0" smtClean="0">
                <a:latin typeface="Calibri" panose="020F0502020204030204" pitchFamily="34" charset="0"/>
              </a:rPr>
              <a:t>rengjøring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1600" dirty="0" smtClean="0">
                <a:latin typeface="Calibri" panose="020F0502020204030204" pitchFamily="34" charset="0"/>
              </a:rPr>
              <a:t>Statens Serum Institutt: </a:t>
            </a:r>
            <a:r>
              <a:rPr lang="nb-NO" sz="1600" dirty="0" err="1" smtClean="0">
                <a:latin typeface="Calibri" panose="020F0502020204030204" pitchFamily="34" charset="0"/>
              </a:rPr>
              <a:t>Nationale</a:t>
            </a:r>
            <a:r>
              <a:rPr lang="nb-NO" sz="1600" dirty="0" smtClean="0">
                <a:latin typeface="Calibri" panose="020F0502020204030204" pitchFamily="34" charset="0"/>
              </a:rPr>
              <a:t> </a:t>
            </a:r>
            <a:r>
              <a:rPr lang="nb-NO" sz="1600" dirty="0" err="1" smtClean="0">
                <a:latin typeface="Calibri" panose="020F0502020204030204" pitchFamily="34" charset="0"/>
              </a:rPr>
              <a:t>infektionshygiejniske</a:t>
            </a:r>
            <a:r>
              <a:rPr lang="nb-NO" sz="1600" dirty="0" smtClean="0">
                <a:latin typeface="Calibri" panose="020F0502020204030204" pitchFamily="34" charset="0"/>
              </a:rPr>
              <a:t> retningslinjer for rengjøring i hospital- og primærsektoren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latin typeface="Calibri" panose="020F0502020204030204" pitchFamily="34" charset="0"/>
              </a:rPr>
              <a:t>Dancer </a:t>
            </a:r>
            <a:r>
              <a:rPr lang="en-US" sz="1600" dirty="0" err="1">
                <a:latin typeface="Calibri" panose="020F0502020204030204" pitchFamily="34" charset="0"/>
              </a:rPr>
              <a:t>SJ</a:t>
            </a:r>
            <a:r>
              <a:rPr lang="en-US" sz="1600" dirty="0">
                <a:latin typeface="Calibri" panose="020F0502020204030204" pitchFamily="34" charset="0"/>
              </a:rPr>
              <a:t>. Hospital cleaning in the 21st century. </a:t>
            </a:r>
            <a:r>
              <a:rPr lang="en-US" sz="1600" i="1" dirty="0" err="1">
                <a:latin typeface="Calibri" panose="020F0502020204030204" pitchFamily="34" charset="0"/>
              </a:rPr>
              <a:t>Eur</a:t>
            </a:r>
            <a:r>
              <a:rPr lang="en-US" sz="1600" i="1" dirty="0">
                <a:latin typeface="Calibri" panose="020F0502020204030204" pitchFamily="34" charset="0"/>
              </a:rPr>
              <a:t> J </a:t>
            </a:r>
            <a:r>
              <a:rPr lang="en-US" sz="1600" i="1" dirty="0" err="1">
                <a:latin typeface="Calibri" panose="020F0502020204030204" pitchFamily="34" charset="0"/>
              </a:rPr>
              <a:t>Clin</a:t>
            </a:r>
            <a:r>
              <a:rPr lang="en-US" sz="1600" i="1" dirty="0">
                <a:latin typeface="Calibri" panose="020F0502020204030204" pitchFamily="34" charset="0"/>
              </a:rPr>
              <a:t> </a:t>
            </a:r>
            <a:r>
              <a:rPr lang="en-US" sz="1600" i="1" dirty="0" err="1">
                <a:latin typeface="Calibri" panose="020F0502020204030204" pitchFamily="34" charset="0"/>
              </a:rPr>
              <a:t>Microbiol</a:t>
            </a:r>
            <a:r>
              <a:rPr lang="en-US" sz="1600" i="1" dirty="0">
                <a:latin typeface="Calibri" panose="020F0502020204030204" pitchFamily="34" charset="0"/>
              </a:rPr>
              <a:t> Infect Dis</a:t>
            </a:r>
            <a:r>
              <a:rPr lang="en-US" sz="1600" dirty="0">
                <a:latin typeface="Calibri" panose="020F0502020204030204" pitchFamily="34" charset="0"/>
              </a:rPr>
              <a:t>. 2011;30:1473-1481. doi:10.1007/s10096-011-1250-x. </a:t>
            </a:r>
            <a:endParaRPr lang="en-US" sz="1600" dirty="0" smtClean="0">
              <a:latin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da-DK" sz="1600" dirty="0">
                <a:latin typeface="Calibri" panose="020F0502020204030204" pitchFamily="34" charset="0"/>
              </a:rPr>
              <a:t>Statens Serum Institut. Dokumentation af rengøringskvalitet: Er ATP målinger svaret? </a:t>
            </a:r>
            <a:r>
              <a:rPr lang="da-DK" sz="1600" i="1" dirty="0">
                <a:latin typeface="Calibri" panose="020F0502020204030204" pitchFamily="34" charset="0"/>
              </a:rPr>
              <a:t>CEI-Nyt</a:t>
            </a:r>
            <a:r>
              <a:rPr lang="da-DK" sz="1600" dirty="0">
                <a:latin typeface="Calibri" panose="020F0502020204030204" pitchFamily="34" charset="0"/>
              </a:rPr>
              <a:t>. 2013;(126). </a:t>
            </a:r>
            <a:endParaRPr lang="nb-NO" sz="1600" dirty="0">
              <a:latin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nb-NO" sz="1600" dirty="0" smtClean="0">
                <a:latin typeface="Calibri" panose="020F0502020204030204" pitchFamily="34" charset="0"/>
              </a:rPr>
              <a:t>Svensk Standard </a:t>
            </a:r>
            <a:r>
              <a:rPr lang="nb-NO" sz="1600" dirty="0">
                <a:latin typeface="Calibri" panose="020F0502020204030204" pitchFamily="34" charset="0"/>
              </a:rPr>
              <a:t>SS 627801:2012 </a:t>
            </a:r>
            <a:endParaRPr lang="nb-NO" sz="1600" dirty="0" smtClean="0">
              <a:latin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latin typeface="Calibri" panose="020F0502020204030204" pitchFamily="34" charset="0"/>
              </a:rPr>
              <a:t>Lewis T, Griffith C, Gallo M et al. A modified ATP benchmark for evaluating the cleaning of some hospital environmental surfaces. J </a:t>
            </a:r>
            <a:r>
              <a:rPr lang="en-US" sz="1600" dirty="0" err="1">
                <a:latin typeface="Calibri" panose="020F0502020204030204" pitchFamily="34" charset="0"/>
              </a:rPr>
              <a:t>Hosp</a:t>
            </a:r>
            <a:r>
              <a:rPr lang="en-US" sz="1600" dirty="0">
                <a:latin typeface="Calibri" panose="020F0502020204030204" pitchFamily="34" charset="0"/>
              </a:rPr>
              <a:t> Infect 2008;69:156-63 </a:t>
            </a:r>
            <a:endParaRPr lang="nb-NO" sz="1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33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1" descr="image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24744"/>
            <a:ext cx="3315809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209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7620000" cy="838200"/>
          </a:xfrm>
        </p:spPr>
        <p:txBody>
          <a:bodyPr/>
          <a:lstStyle/>
          <a:p>
            <a:pPr algn="ctr"/>
            <a:r>
              <a:rPr lang="nb-NO" dirty="0" smtClean="0">
                <a:solidFill>
                  <a:schemeClr val="accent2">
                    <a:lumMod val="75000"/>
                  </a:schemeClr>
                </a:solidFill>
              </a:rPr>
              <a:t>Formålet med renhold</a:t>
            </a:r>
            <a:endParaRPr lang="nb-NO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23528" y="1412776"/>
            <a:ext cx="5616624" cy="2088232"/>
          </a:xfrm>
        </p:spPr>
        <p:txBody>
          <a:bodyPr/>
          <a:lstStyle/>
          <a:p>
            <a:pPr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nb-NO" altLang="nb-NO" dirty="0"/>
              <a:t>Godt renhold har betydning for </a:t>
            </a:r>
            <a:r>
              <a:rPr lang="nb-NO" altLang="nb-NO" dirty="0" smtClean="0"/>
              <a:t>trivsel, estetikk og vedlikehold</a:t>
            </a:r>
          </a:p>
          <a:p>
            <a:pPr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endParaRPr lang="nb-NO" altLang="nb-NO" dirty="0"/>
          </a:p>
          <a:p>
            <a:pPr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nb-NO" altLang="nb-NO" dirty="0"/>
              <a:t>Forebyggende </a:t>
            </a:r>
            <a:r>
              <a:rPr lang="nb-NO" altLang="nb-NO" dirty="0" smtClean="0"/>
              <a:t>tiltak - viktig </a:t>
            </a:r>
            <a:r>
              <a:rPr lang="nb-NO" altLang="nb-NO" dirty="0"/>
              <a:t>for å hindre smitteoverføring via utstyr, inventer og overflater</a:t>
            </a:r>
            <a:endParaRPr lang="nb-NO" altLang="nb-NO" dirty="0">
              <a:solidFill>
                <a:schemeClr val="accent2"/>
              </a:solidFill>
            </a:endParaRPr>
          </a:p>
          <a:p>
            <a:pPr marL="0" indent="0">
              <a:buClr>
                <a:schemeClr val="accent2">
                  <a:lumMod val="50000"/>
                </a:schemeClr>
              </a:buClr>
              <a:buNone/>
            </a:pPr>
            <a:endParaRPr lang="nb-NO" altLang="nb-NO" dirty="0"/>
          </a:p>
          <a:p>
            <a:pPr marL="0" indent="0">
              <a:buClr>
                <a:schemeClr val="accent2">
                  <a:lumMod val="50000"/>
                </a:schemeClr>
              </a:buClr>
              <a:buNone/>
            </a:pPr>
            <a:r>
              <a:rPr lang="nb-NO" altLang="nb-NO" dirty="0" smtClean="0"/>
              <a:t> </a:t>
            </a:r>
            <a:endParaRPr lang="nb-NO" altLang="nb-NO" dirty="0"/>
          </a:p>
          <a:p>
            <a:pPr marL="0" indent="0">
              <a:buClr>
                <a:schemeClr val="accent2">
                  <a:lumMod val="50000"/>
                </a:schemeClr>
              </a:buClr>
              <a:buNone/>
            </a:pPr>
            <a:endParaRPr lang="nb-NO" altLang="nb-NO" dirty="0">
              <a:latin typeface="Bookman Old Style" panose="02050604050505020204" pitchFamily="18" charset="0"/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284984"/>
            <a:ext cx="2795831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48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altLang="nb-NO" dirty="0">
                <a:solidFill>
                  <a:schemeClr val="accent2">
                    <a:lumMod val="75000"/>
                  </a:schemeClr>
                </a:solidFill>
              </a:rPr>
              <a:t>Hvordan </a:t>
            </a:r>
            <a:r>
              <a:rPr lang="nb-NO" altLang="nb-NO" dirty="0" smtClean="0">
                <a:solidFill>
                  <a:schemeClr val="accent2">
                    <a:lumMod val="75000"/>
                  </a:schemeClr>
                </a:solidFill>
              </a:rPr>
              <a:t>hjelper renhold med å forebygge smittespredning?</a:t>
            </a:r>
            <a:endParaRPr lang="nb-NO" altLang="nb-NO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4427" y="1916832"/>
            <a:ext cx="7705725" cy="4090987"/>
          </a:xfrm>
        </p:spPr>
        <p:txBody>
          <a:bodyPr/>
          <a:lstStyle/>
          <a:p>
            <a:pPr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nb-NO" altLang="nb-NO" dirty="0" smtClean="0"/>
              <a:t>Renhold er vanligvis forbundet med fjerning av synlig smuss</a:t>
            </a:r>
          </a:p>
          <a:p>
            <a:pPr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endParaRPr lang="nb-NO" altLang="nb-NO" dirty="0" smtClean="0"/>
          </a:p>
          <a:p>
            <a:pPr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nb-NO" altLang="nb-NO" dirty="0" smtClean="0"/>
              <a:t>I helseinstitusjon fokuserer vi på å fjerne det vi ikke ser….mikroorganismer</a:t>
            </a:r>
          </a:p>
        </p:txBody>
      </p:sp>
    </p:spTree>
    <p:extLst>
      <p:ext uri="{BB962C8B-B14F-4D97-AF65-F5344CB8AC3E}">
        <p14:creationId xmlns:p14="http://schemas.microsoft.com/office/powerpoint/2010/main" val="17206467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29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242889"/>
            <a:ext cx="8642350" cy="665832"/>
          </a:xfrm>
        </p:spPr>
        <p:txBody>
          <a:bodyPr/>
          <a:lstStyle/>
          <a:p>
            <a:pPr algn="ctr"/>
            <a:r>
              <a:rPr lang="nb-NO" altLang="nb-NO" dirty="0">
                <a:solidFill>
                  <a:schemeClr val="accent2">
                    <a:lumMod val="75000"/>
                  </a:schemeClr>
                </a:solidFill>
              </a:rPr>
              <a:t>Overlevelse utenfor kroppen</a:t>
            </a:r>
          </a:p>
        </p:txBody>
      </p:sp>
      <p:graphicFrame>
        <p:nvGraphicFramePr>
          <p:cNvPr id="567299" name="Group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4428792"/>
              </p:ext>
            </p:extLst>
          </p:nvPr>
        </p:nvGraphicFramePr>
        <p:xfrm>
          <a:off x="250825" y="1026416"/>
          <a:ext cx="8642350" cy="5138889"/>
        </p:xfrm>
        <a:graphic>
          <a:graphicData uri="http://schemas.openxmlformats.org/drawingml/2006/table">
            <a:tbl>
              <a:tblPr/>
              <a:tblGrid>
                <a:gridCol w="3831169"/>
                <a:gridCol w="4811181"/>
              </a:tblGrid>
              <a:tr h="57702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buFont typeface="Wingdings" panose="05000000000000000000" pitchFamily="2" charset="2"/>
                        <a:defRPr sz="1400"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400"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400"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400"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400"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Mikroorganisme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buFont typeface="Wingdings" panose="05000000000000000000" pitchFamily="2" charset="2"/>
                        <a:defRPr sz="1400"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400"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400"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400"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400"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Tid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2796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buFont typeface="Wingdings" panose="05000000000000000000" pitchFamily="2" charset="2"/>
                        <a:defRPr sz="1400"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400"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400"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400"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400"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Staphylococcus</a:t>
                      </a:r>
                      <a:r>
                        <a:rPr kumimoji="0" lang="nb-NO" altLang="nb-NO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 </a:t>
                      </a:r>
                      <a:r>
                        <a:rPr kumimoji="0" lang="nb-NO" altLang="nb-NO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aureus</a:t>
                      </a:r>
                      <a:r>
                        <a:rPr kumimoji="0" lang="nb-NO" altLang="nb-NO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, inkludert MRSA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buFont typeface="Wingdings" panose="05000000000000000000" pitchFamily="2" charset="2"/>
                        <a:defRPr sz="1400"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400"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400"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400"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400"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7 dager – 7 </a:t>
                      </a:r>
                      <a:r>
                        <a:rPr kumimoji="0" lang="nb-NO" altLang="nb-NO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mnd</a:t>
                      </a:r>
                      <a:endParaRPr kumimoji="0" lang="nb-NO" altLang="nb-NO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424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buFont typeface="Wingdings" panose="05000000000000000000" pitchFamily="2" charset="2"/>
                        <a:defRPr sz="1400"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400"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400"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400"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400"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Escherichia</a:t>
                      </a:r>
                      <a:r>
                        <a:rPr kumimoji="0" lang="nb-NO" altLang="nb-NO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 </a:t>
                      </a:r>
                      <a:r>
                        <a:rPr kumimoji="0" lang="nb-NO" altLang="nb-NO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coli</a:t>
                      </a:r>
                      <a:r>
                        <a:rPr kumimoji="0" lang="nb-NO" altLang="nb-NO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buFont typeface="Wingdings" panose="05000000000000000000" pitchFamily="2" charset="2"/>
                        <a:defRPr sz="1400"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400"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400"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400"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400"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1.5 time – 16 </a:t>
                      </a:r>
                      <a:r>
                        <a:rPr kumimoji="0" lang="nb-NO" altLang="nb-NO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mnd</a:t>
                      </a:r>
                      <a:r>
                        <a:rPr kumimoji="0" lang="nb-NO" altLang="nb-NO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6382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buFont typeface="Wingdings" panose="05000000000000000000" pitchFamily="2" charset="2"/>
                        <a:defRPr sz="1400"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400"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400"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400"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400"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Clostridium</a:t>
                      </a:r>
                      <a:r>
                        <a:rPr kumimoji="0" lang="nb-NO" altLang="nb-NO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 </a:t>
                      </a:r>
                      <a:r>
                        <a:rPr kumimoji="0" lang="nb-NO" altLang="nb-NO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difficile</a:t>
                      </a:r>
                      <a:r>
                        <a:rPr kumimoji="0" lang="nb-NO" altLang="nb-NO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 </a:t>
                      </a:r>
                      <a:r>
                        <a:rPr kumimoji="0" lang="nb-NO" altLang="nb-NO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(sporer)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buFont typeface="Wingdings" panose="05000000000000000000" pitchFamily="2" charset="2"/>
                        <a:defRPr sz="1400"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400"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400"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400"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400"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5 </a:t>
                      </a:r>
                      <a:r>
                        <a:rPr kumimoji="0" lang="nb-NO" altLang="nb-NO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mnd</a:t>
                      </a:r>
                      <a:endParaRPr kumimoji="0" lang="nb-NO" altLang="nb-NO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6382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buFont typeface="Wingdings" panose="05000000000000000000" pitchFamily="2" charset="2"/>
                        <a:defRPr sz="1400"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400"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400"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400"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400"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Enterococcus</a:t>
                      </a:r>
                      <a:r>
                        <a:rPr kumimoji="0" lang="nb-NO" altLang="nb-NO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 </a:t>
                      </a:r>
                      <a:r>
                        <a:rPr kumimoji="0" lang="nb-NO" altLang="nb-NO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spp</a:t>
                      </a:r>
                      <a:r>
                        <a:rPr kumimoji="0" lang="nb-NO" altLang="nb-NO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. inkludert </a:t>
                      </a:r>
                      <a:r>
                        <a:rPr kumimoji="0" lang="nb-NO" altLang="nb-NO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VRE</a:t>
                      </a:r>
                      <a:endParaRPr kumimoji="0" lang="nb-NO" altLang="nb-NO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buFont typeface="Wingdings" panose="05000000000000000000" pitchFamily="2" charset="2"/>
                        <a:defRPr sz="1400"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400"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400"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400"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400"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5 dager – 4 </a:t>
                      </a:r>
                      <a:r>
                        <a:rPr kumimoji="0" lang="nb-NO" altLang="nb-NO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mnd</a:t>
                      </a:r>
                      <a:r>
                        <a:rPr kumimoji="0" lang="nb-NO" altLang="nb-NO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, opp til 60</a:t>
                      </a:r>
                      <a:r>
                        <a:rPr kumimoji="0" lang="en-US" altLang="nb-NO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°C</a:t>
                      </a:r>
                      <a:r>
                        <a:rPr kumimoji="0" lang="nb-NO" altLang="nb-NO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6382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buFont typeface="Wingdings" panose="05000000000000000000" pitchFamily="2" charset="2"/>
                        <a:defRPr sz="1400"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400"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400"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400"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400"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Klebsiella</a:t>
                      </a:r>
                      <a:r>
                        <a:rPr kumimoji="0" lang="nb-NO" altLang="nb-NO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 </a:t>
                      </a:r>
                      <a:r>
                        <a:rPr kumimoji="0" lang="nb-NO" altLang="nb-NO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spp</a:t>
                      </a:r>
                      <a:r>
                        <a:rPr kumimoji="0" lang="nb-NO" altLang="nb-NO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.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buFont typeface="Wingdings" panose="05000000000000000000" pitchFamily="2" charset="2"/>
                        <a:defRPr sz="1400"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400"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400"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400"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400">
                          <a:solidFill>
                            <a:srgbClr val="262626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2 timer til &gt; 30 </a:t>
                      </a:r>
                      <a:r>
                        <a:rPr kumimoji="0" lang="nb-NO" altLang="nb-NO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mnd</a:t>
                      </a:r>
                      <a:endParaRPr kumimoji="0" lang="nb-NO" altLang="nb-NO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67331" name="Rectangle 35"/>
          <p:cNvSpPr>
            <a:spLocks noChangeArrowheads="1"/>
          </p:cNvSpPr>
          <p:nvPr/>
        </p:nvSpPr>
        <p:spPr bwMode="auto">
          <a:xfrm>
            <a:off x="4788024" y="6165304"/>
            <a:ext cx="42148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r>
              <a:rPr lang="nb-NO" altLang="nb-NO" sz="1400" dirty="0">
                <a:latin typeface="Arial" panose="020B0604020202020204" pitchFamily="34" charset="0"/>
              </a:rPr>
              <a:t>Kramer </a:t>
            </a:r>
            <a:r>
              <a:rPr lang="nb-NO" altLang="nb-NO" sz="1400" i="1" dirty="0">
                <a:latin typeface="Arial" panose="020B0604020202020204" pitchFamily="34" charset="0"/>
              </a:rPr>
              <a:t>et al.</a:t>
            </a:r>
            <a:r>
              <a:rPr lang="nb-NO" altLang="nb-NO" sz="1400" dirty="0">
                <a:latin typeface="Arial" panose="020B0604020202020204" pitchFamily="34" charset="0"/>
              </a:rPr>
              <a:t> </a:t>
            </a:r>
            <a:r>
              <a:rPr lang="nb-NO" altLang="nb-NO" sz="1400" i="1" dirty="0">
                <a:latin typeface="Arial" panose="020B0604020202020204" pitchFamily="34" charset="0"/>
              </a:rPr>
              <a:t>BMC </a:t>
            </a:r>
            <a:r>
              <a:rPr lang="nb-NO" altLang="nb-NO" sz="1400" i="1" dirty="0" err="1">
                <a:latin typeface="Arial" panose="020B0604020202020204" pitchFamily="34" charset="0"/>
              </a:rPr>
              <a:t>Infectious</a:t>
            </a:r>
            <a:r>
              <a:rPr lang="nb-NO" altLang="nb-NO" sz="1400" i="1" dirty="0">
                <a:latin typeface="Arial" panose="020B0604020202020204" pitchFamily="34" charset="0"/>
              </a:rPr>
              <a:t> </a:t>
            </a:r>
            <a:r>
              <a:rPr lang="nb-NO" altLang="nb-NO" sz="1400" i="1" dirty="0" err="1">
                <a:latin typeface="Arial" panose="020B0604020202020204" pitchFamily="34" charset="0"/>
              </a:rPr>
              <a:t>Diseases</a:t>
            </a:r>
            <a:r>
              <a:rPr lang="nb-NO" altLang="nb-NO" sz="1400" dirty="0">
                <a:latin typeface="Arial" panose="020B0604020202020204" pitchFamily="34" charset="0"/>
              </a:rPr>
              <a:t> 2006; 6:130</a:t>
            </a:r>
          </a:p>
        </p:txBody>
      </p:sp>
    </p:spTree>
    <p:extLst>
      <p:ext uri="{BB962C8B-B14F-4D97-AF65-F5344CB8AC3E}">
        <p14:creationId xmlns:p14="http://schemas.microsoft.com/office/powerpoint/2010/main" val="1783285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404664"/>
            <a:ext cx="3960440" cy="5744422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5004048" y="2630544"/>
            <a:ext cx="38924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3600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INSTA 800:2018</a:t>
            </a:r>
            <a:endParaRPr lang="nb-NO" sz="3600" dirty="0"/>
          </a:p>
        </p:txBody>
      </p:sp>
    </p:spTree>
    <p:extLst>
      <p:ext uri="{BB962C8B-B14F-4D97-AF65-F5344CB8AC3E}">
        <p14:creationId xmlns:p14="http://schemas.microsoft.com/office/powerpoint/2010/main" val="34835024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64088" y="2420888"/>
            <a:ext cx="2808312" cy="3940315"/>
          </a:xfrm>
          <a:prstGeom prst="rect">
            <a:avLst/>
          </a:prstGeom>
          <a:ln w="9525">
            <a:noFill/>
          </a:ln>
        </p:spPr>
      </p:pic>
      <p:sp>
        <p:nvSpPr>
          <p:cNvPr id="7" name="Rektangel 6"/>
          <p:cNvSpPr/>
          <p:nvPr/>
        </p:nvSpPr>
        <p:spPr>
          <a:xfrm>
            <a:off x="1838172" y="189996"/>
            <a:ext cx="25898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b-NO" sz="3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+mj-ea"/>
                <a:cs typeface="+mj-cs"/>
              </a:rPr>
              <a:t>Skandinavia </a:t>
            </a: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 rotWithShape="1">
          <a:blip r:embed="rId4"/>
          <a:srcRect b="40146"/>
          <a:stretch/>
        </p:blipFill>
        <p:spPr>
          <a:xfrm>
            <a:off x="545973" y="3432472"/>
            <a:ext cx="4019606" cy="27623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9" t="8000" r="12201" b="33200"/>
          <a:stretch/>
        </p:blipFill>
        <p:spPr>
          <a:xfrm>
            <a:off x="107504" y="887073"/>
            <a:ext cx="4320480" cy="2443908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8" t="8001" r="8262" b="19551"/>
          <a:stretch/>
        </p:blipFill>
        <p:spPr>
          <a:xfrm>
            <a:off x="6084168" y="404664"/>
            <a:ext cx="2778604" cy="184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29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395536" y="1196752"/>
            <a:ext cx="4708148" cy="494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762000" eaLnBrk="1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75000"/>
              <a:buFont typeface="Wingdings" panose="05000000000000000000" pitchFamily="2" charset="2"/>
              <a:buChar char="Ø"/>
            </a:pPr>
            <a:r>
              <a:rPr lang="nb-NO" dirty="0">
                <a:latin typeface="Calibri" panose="020F0502020204030204" pitchFamily="34" charset="0"/>
              </a:rPr>
              <a:t>Ledelse </a:t>
            </a:r>
            <a:r>
              <a:rPr lang="nb-NO" dirty="0" smtClean="0">
                <a:latin typeface="Calibri" panose="020F0502020204030204" pitchFamily="34" charset="0"/>
              </a:rPr>
              <a:t>forankring</a:t>
            </a:r>
          </a:p>
          <a:p>
            <a:pPr marL="342900" indent="-342900" defTabSz="762000" eaLnBrk="1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75000"/>
              <a:buFont typeface="Wingdings" panose="05000000000000000000" pitchFamily="2" charset="2"/>
              <a:buChar char="Ø"/>
            </a:pPr>
            <a:endParaRPr lang="nb-NO" dirty="0">
              <a:latin typeface="Calibri" panose="020F0502020204030204" pitchFamily="34" charset="0"/>
            </a:endParaRPr>
          </a:p>
          <a:p>
            <a:pPr marL="342900" indent="-342900" defTabSz="762000" eaLnBrk="1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75000"/>
              <a:buFont typeface="Wingdings" panose="05000000000000000000" pitchFamily="2" charset="2"/>
              <a:buChar char="Ø"/>
            </a:pPr>
            <a:r>
              <a:rPr lang="nb-NO" dirty="0">
                <a:latin typeface="Calibri" panose="020F0502020204030204" pitchFamily="34" charset="0"/>
              </a:rPr>
              <a:t>En arbeidsgruppe, mandat</a:t>
            </a:r>
            <a:r>
              <a:rPr lang="nb-NO" dirty="0" smtClean="0">
                <a:latin typeface="Calibri" panose="020F0502020204030204" pitchFamily="34" charset="0"/>
              </a:rPr>
              <a:t>:</a:t>
            </a:r>
          </a:p>
          <a:p>
            <a:pPr defTabSz="762000" eaLnBrk="1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75000"/>
            </a:pPr>
            <a:r>
              <a:rPr lang="nb-NO" dirty="0" smtClean="0">
                <a:latin typeface="Calibri" panose="020F0502020204030204" pitchFamily="34" charset="0"/>
              </a:rPr>
              <a:t> </a:t>
            </a:r>
            <a:endParaRPr lang="nb-NO" sz="1800" dirty="0">
              <a:latin typeface="Calibri" panose="020F0502020204030204" pitchFamily="34" charset="0"/>
            </a:endParaRPr>
          </a:p>
          <a:p>
            <a:pPr marL="342900" indent="-342900" defTabSz="762000" eaLnBrk="1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75000"/>
              <a:buFont typeface="Arial" panose="020B0604020202020204" pitchFamily="34" charset="0"/>
              <a:buChar char="•"/>
            </a:pPr>
            <a:r>
              <a:rPr lang="nb-NO" sz="1800" dirty="0">
                <a:latin typeface="Calibri" panose="020F0502020204030204" pitchFamily="34" charset="0"/>
              </a:rPr>
              <a:t>renholdsplan: hva skal vaskes, </a:t>
            </a:r>
            <a:r>
              <a:rPr lang="nb-NO" sz="1800" dirty="0" smtClean="0">
                <a:latin typeface="Calibri" panose="020F0502020204030204" pitchFamily="34" charset="0"/>
              </a:rPr>
              <a:t>hvordan, når </a:t>
            </a:r>
            <a:r>
              <a:rPr lang="nb-NO" sz="1800" dirty="0">
                <a:latin typeface="Calibri" panose="020F0502020204030204" pitchFamily="34" charset="0"/>
              </a:rPr>
              <a:t>og hvor ofte (kvalitetsprofiler, kvalitetsnivåer, frekvens</a:t>
            </a:r>
            <a:r>
              <a:rPr lang="nb-NO" sz="1800" dirty="0" smtClean="0">
                <a:latin typeface="Calibri" panose="020F0502020204030204" pitchFamily="34" charset="0"/>
              </a:rPr>
              <a:t>), kontroll av renhold</a:t>
            </a:r>
            <a:endParaRPr lang="nb-NO" sz="1800" dirty="0">
              <a:latin typeface="Calibri" panose="020F0502020204030204" pitchFamily="34" charset="0"/>
            </a:endParaRPr>
          </a:p>
          <a:p>
            <a:pPr marL="342900" indent="-342900" defTabSz="762000" eaLnBrk="1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75000"/>
              <a:buFont typeface="Arial" panose="020B0604020202020204" pitchFamily="34" charset="0"/>
              <a:buChar char="•"/>
            </a:pPr>
            <a:endParaRPr lang="nb-NO" sz="1800" dirty="0">
              <a:latin typeface="Calibri" panose="020F0502020204030204" pitchFamily="34" charset="0"/>
            </a:endParaRPr>
          </a:p>
          <a:p>
            <a:pPr marL="342900" indent="-342900" defTabSz="762000" eaLnBrk="1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75000"/>
              <a:buFont typeface="Arial" panose="020B0604020202020204" pitchFamily="34" charset="0"/>
              <a:buChar char="•"/>
            </a:pPr>
            <a:r>
              <a:rPr lang="nb-NO" sz="1800" dirty="0">
                <a:latin typeface="Calibri" panose="020F0502020204030204" pitchFamily="34" charset="0"/>
              </a:rPr>
              <a:t>ansvarsfordeling</a:t>
            </a:r>
          </a:p>
          <a:p>
            <a:pPr marL="342900" indent="-342900" defTabSz="762000" eaLnBrk="1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75000"/>
              <a:buFont typeface="Arial" panose="020B0604020202020204" pitchFamily="34" charset="0"/>
              <a:buChar char="•"/>
            </a:pPr>
            <a:endParaRPr lang="nb-NO" sz="1800" dirty="0">
              <a:latin typeface="Calibri" panose="020F0502020204030204" pitchFamily="34" charset="0"/>
            </a:endParaRPr>
          </a:p>
          <a:p>
            <a:pPr marL="342900" indent="-342900" defTabSz="762000" eaLnBrk="1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75000"/>
              <a:buFont typeface="Arial" panose="020B0604020202020204" pitchFamily="34" charset="0"/>
              <a:buChar char="•"/>
            </a:pPr>
            <a:r>
              <a:rPr lang="nb-NO" sz="1800" dirty="0">
                <a:latin typeface="Calibri" panose="020F0502020204030204" pitchFamily="34" charset="0"/>
              </a:rPr>
              <a:t>INSTA supplering med egne prosedyrer (</a:t>
            </a:r>
            <a:r>
              <a:rPr lang="nb-NO" sz="1800" dirty="0" smtClean="0">
                <a:latin typeface="Calibri" panose="020F0502020204030204" pitchFamily="34" charset="0"/>
              </a:rPr>
              <a:t>berøringspunkter)</a:t>
            </a:r>
          </a:p>
          <a:p>
            <a:pPr marL="342900" indent="-342900" defTabSz="762000" eaLnBrk="1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75000"/>
              <a:buFont typeface="Arial" panose="020B0604020202020204" pitchFamily="34" charset="0"/>
              <a:buChar char="•"/>
            </a:pPr>
            <a:endParaRPr lang="nb-NO" sz="1800" dirty="0" smtClean="0">
              <a:latin typeface="Calibri" panose="020F0502020204030204" pitchFamily="34" charset="0"/>
            </a:endParaRPr>
          </a:p>
          <a:p>
            <a:pPr marL="342900" indent="-342900" defTabSz="762000" eaLnBrk="1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75000"/>
              <a:buFont typeface="Arial" panose="020B0604020202020204" pitchFamily="34" charset="0"/>
              <a:buChar char="•"/>
            </a:pPr>
            <a:r>
              <a:rPr lang="nb-NO" sz="1800" dirty="0" smtClean="0">
                <a:latin typeface="Calibri" panose="020F0502020204030204" pitchFamily="34" charset="0"/>
              </a:rPr>
              <a:t>Renholdsmetoder og rengjøringsmidler</a:t>
            </a:r>
            <a:endParaRPr lang="nb-NO" sz="1800" dirty="0">
              <a:latin typeface="Calibri" panose="020F0502020204030204" pitchFamily="34" charset="0"/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2924041" y="260648"/>
            <a:ext cx="32252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b-NO" sz="3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+mj-ea"/>
                <a:cs typeface="+mj-cs"/>
              </a:rPr>
              <a:t>Kvalitetssikring</a:t>
            </a:r>
            <a:r>
              <a:rPr lang="nb-NO" sz="3600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  <a:ea typeface="+mj-ea"/>
                <a:cs typeface="+mj-cs"/>
              </a:rPr>
              <a:t> </a:t>
            </a:r>
            <a:endParaRPr lang="nb-NO" sz="3600" dirty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  <a:ea typeface="+mj-ea"/>
              <a:cs typeface="+mj-cs"/>
            </a:endParaRPr>
          </a:p>
        </p:txBody>
      </p:sp>
      <p:sp>
        <p:nvSpPr>
          <p:cNvPr id="6" name="Plassholder for innhold 5"/>
          <p:cNvSpPr>
            <a:spLocks noGrp="1"/>
          </p:cNvSpPr>
          <p:nvPr>
            <p:ph sz="half" idx="2"/>
          </p:nvPr>
        </p:nvSpPr>
        <p:spPr>
          <a:xfrm>
            <a:off x="5580112" y="2060848"/>
            <a:ext cx="3240360" cy="2352349"/>
          </a:xfrm>
        </p:spPr>
        <p:txBody>
          <a:bodyPr/>
          <a:lstStyle/>
          <a:p>
            <a:pPr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nb-NO" sz="2400" dirty="0"/>
              <a:t>Elektronisk styringsverktøy</a:t>
            </a:r>
          </a:p>
          <a:p>
            <a:pPr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nb-NO" sz="2400" dirty="0"/>
          </a:p>
          <a:p>
            <a:pPr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nb-NO" sz="2400" dirty="0"/>
              <a:t>Renholdspersonalet</a:t>
            </a:r>
          </a:p>
          <a:p>
            <a:pPr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nb-NO" sz="2400" dirty="0"/>
          </a:p>
          <a:p>
            <a:pPr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nb-NO" sz="2400" dirty="0"/>
              <a:t>Miljøvennlig renhold</a:t>
            </a:r>
          </a:p>
          <a:p>
            <a:pPr marL="0" indent="0">
              <a:spcAft>
                <a:spcPts val="0"/>
              </a:spcAft>
              <a:buClr>
                <a:schemeClr val="accent2">
                  <a:lumMod val="50000"/>
                </a:schemeClr>
              </a:buClr>
              <a:buNone/>
            </a:pPr>
            <a:endParaRPr lang="nb-NO" sz="2000" dirty="0">
              <a:latin typeface="Bookman Old Style" panose="020506040505050202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67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12788" y="188640"/>
            <a:ext cx="7620000" cy="838200"/>
          </a:xfrm>
        </p:spPr>
        <p:txBody>
          <a:bodyPr/>
          <a:lstStyle/>
          <a:p>
            <a:pPr algn="ctr"/>
            <a:r>
              <a:rPr lang="nb-NO" dirty="0">
                <a:solidFill>
                  <a:schemeClr val="accent2">
                    <a:lumMod val="75000"/>
                  </a:schemeClr>
                </a:solidFill>
              </a:rPr>
              <a:t>Ledelse forankring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395536" y="1412776"/>
            <a:ext cx="8568952" cy="4090987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nb-NO" sz="2400" dirty="0" smtClean="0"/>
              <a:t>Ledelsen har ansvar for å styre en organisasjon</a:t>
            </a:r>
          </a:p>
          <a:p>
            <a:pPr>
              <a:buFont typeface="Arial" panose="020B0604020202020204" pitchFamily="34" charset="0"/>
              <a:buChar char="•"/>
            </a:pPr>
            <a:endParaRPr lang="nb-NO" sz="24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nb-NO" sz="2400" dirty="0"/>
              <a:t>ledelsen har makt til å delegere myndighet og skaffe ressurser innenfor </a:t>
            </a:r>
            <a:r>
              <a:rPr lang="nb-NO" sz="2400" dirty="0" smtClean="0"/>
              <a:t>organisasjonen</a:t>
            </a:r>
          </a:p>
          <a:p>
            <a:pPr>
              <a:buFont typeface="Arial" panose="020B0604020202020204" pitchFamily="34" charset="0"/>
              <a:buChar char="•"/>
            </a:pPr>
            <a:endParaRPr lang="nb-NO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nb-NO" sz="2400" dirty="0"/>
              <a:t>I forskrift om smittevern i helse og omsorgstjenesten er renhold en del av de generelle smitteverntiltakene som skal </a:t>
            </a:r>
            <a:r>
              <a:rPr lang="nb-NO" sz="2400" dirty="0" smtClean="0"/>
              <a:t>utføres</a:t>
            </a:r>
          </a:p>
          <a:p>
            <a:pPr>
              <a:buFont typeface="Arial" panose="020B0604020202020204" pitchFamily="34" charset="0"/>
              <a:buChar char="•"/>
            </a:pPr>
            <a:endParaRPr lang="nb-NO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nb-NO" sz="2400" dirty="0" smtClean="0"/>
              <a:t>Eksempler </a:t>
            </a:r>
            <a:r>
              <a:rPr lang="nb-NO" sz="2400" dirty="0"/>
              <a:t>på relevante lover og </a:t>
            </a:r>
            <a:r>
              <a:rPr lang="nb-NO" sz="2400" dirty="0" smtClean="0"/>
              <a:t>forskrifter: </a:t>
            </a:r>
            <a:r>
              <a:rPr lang="nb-NO" sz="2400" dirty="0"/>
              <a:t>internkontrollforskriften, </a:t>
            </a:r>
            <a:r>
              <a:rPr lang="nb-NO" sz="2400" dirty="0" smtClean="0"/>
              <a:t>pasientsikkerhetsloven</a:t>
            </a:r>
            <a:r>
              <a:rPr lang="nb-NO" sz="2400" dirty="0"/>
              <a:t>, </a:t>
            </a:r>
            <a:r>
              <a:rPr lang="nb-NO" sz="2400" dirty="0" smtClean="0"/>
              <a:t>arbeidsmiljøloven</a:t>
            </a: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2807568193"/>
      </p:ext>
    </p:extLst>
  </p:cSld>
  <p:clrMapOvr>
    <a:masterClrMapping/>
  </p:clrMapOvr>
</p:sld>
</file>

<file path=ppt/theme/theme1.xml><?xml version="1.0" encoding="utf-8"?>
<a:theme xmlns:a="http://schemas.openxmlformats.org/drawingml/2006/main" name="LDS PPT mal 2015e">
  <a:themeElements>
    <a:clrScheme name="Ekstern for støttefunksjoner, Gul stripe livets tre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kstern for støttefunksjoner, Gul stripe livets tre">
      <a:majorFont>
        <a:latin typeface="Helvetica"/>
        <a:ea typeface=""/>
        <a:cs typeface=""/>
      </a:majorFont>
      <a:minorFont>
        <a:latin typeface="Arial Rounded MT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altLang="nb-NO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altLang="nb-NO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Ekstern for støttefunksjoner, Gul stripe livets tre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kstern for støttefunksjoner, Gul stripe livets tr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kstern for støttefunksjoner, Gul stripe livets tre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kstern for støttefunksjoner, Gul stripe livets tre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kstern for støttefunksjoner, Gul stripe livets tre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kstern for støttefunksjoner, Gul stripe livets tre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kstern for støttefunksjoner, Gul stripe livets tre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sjon1" id="{2D7A0795-4204-4F78-A3DD-847B7C58F272}" vid="{F45AFECA-2EFC-47A7-B953-25F17381F066}"/>
    </a:ext>
  </a:extLst>
</a:theme>
</file>

<file path=ppt/theme/theme2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1841</TotalTime>
  <Words>2735</Words>
  <Application>Microsoft Office PowerPoint</Application>
  <PresentationFormat>Skjermfremvisning (4:3)</PresentationFormat>
  <Paragraphs>408</Paragraphs>
  <Slides>29</Slides>
  <Notes>17</Notes>
  <HiddenSlides>0</HiddenSlides>
  <MMClips>0</MMClips>
  <ScaleCrop>false</ScaleCrop>
  <HeadingPairs>
    <vt:vector size="8" baseType="variant">
      <vt:variant>
        <vt:lpstr>Brukte skrifter</vt:lpstr>
      </vt:variant>
      <vt:variant>
        <vt:i4>8</vt:i4>
      </vt:variant>
      <vt:variant>
        <vt:lpstr>Tema</vt:lpstr>
      </vt:variant>
      <vt:variant>
        <vt:i4>1</vt:i4>
      </vt:variant>
      <vt:variant>
        <vt:lpstr>Innebygde OLE-servere</vt:lpstr>
      </vt:variant>
      <vt:variant>
        <vt:i4>1</vt:i4>
      </vt:variant>
      <vt:variant>
        <vt:lpstr>Lysbildetitler</vt:lpstr>
      </vt:variant>
      <vt:variant>
        <vt:i4>29</vt:i4>
      </vt:variant>
    </vt:vector>
  </HeadingPairs>
  <TitlesOfParts>
    <vt:vector size="39" baseType="lpstr">
      <vt:lpstr>ＭＳ Ｐゴシック</vt:lpstr>
      <vt:lpstr>Arial</vt:lpstr>
      <vt:lpstr>Arial Rounded MT Bold</vt:lpstr>
      <vt:lpstr>Bookman Old Style</vt:lpstr>
      <vt:lpstr>Calibri</vt:lpstr>
      <vt:lpstr>Helvetica</vt:lpstr>
      <vt:lpstr>Times New Roman</vt:lpstr>
      <vt:lpstr>Wingdings</vt:lpstr>
      <vt:lpstr>LDS PPT mal 2015e</vt:lpstr>
      <vt:lpstr>Photo Editor-foto</vt:lpstr>
      <vt:lpstr>Renhold i helseinstitusjoner:   Er det viktig og hva skal til for tilfredsstillende resultat? </vt:lpstr>
      <vt:lpstr>Helseinstitusjon</vt:lpstr>
      <vt:lpstr>Formålet med renhold</vt:lpstr>
      <vt:lpstr>Hvordan hjelper renhold med å forebygge smittespredning?</vt:lpstr>
      <vt:lpstr>Overlevelse utenfor kroppen</vt:lpstr>
      <vt:lpstr>PowerPoint-presentasjon</vt:lpstr>
      <vt:lpstr>PowerPoint-presentasjon</vt:lpstr>
      <vt:lpstr>PowerPoint-presentasjon</vt:lpstr>
      <vt:lpstr>Ledelse forankring</vt:lpstr>
      <vt:lpstr>Renholdsplan: hva skal vaskes?</vt:lpstr>
      <vt:lpstr>Renholdsplan: hvordan skal vaskes? Kvalitetsprofiler</vt:lpstr>
      <vt:lpstr>PowerPoint-presentasjon</vt:lpstr>
      <vt:lpstr>Renholdsplan: rengjøringsmetoder</vt:lpstr>
      <vt:lpstr>Renholdsplan: rengjøringsmidler</vt:lpstr>
      <vt:lpstr>PowerPoint-presentasjon</vt:lpstr>
      <vt:lpstr>Renholdsplan: når og hvor ofte?</vt:lpstr>
      <vt:lpstr>Daglig renhold</vt:lpstr>
      <vt:lpstr>PowerPoint-presentasjon</vt:lpstr>
      <vt:lpstr>PowerPoint-presentasjon</vt:lpstr>
      <vt:lpstr>Ansvarsfordeling</vt:lpstr>
      <vt:lpstr>Elektronisk kvitteringsverktøy</vt:lpstr>
      <vt:lpstr>Renholdspersonell</vt:lpstr>
      <vt:lpstr>Hvordan komme i gang?</vt:lpstr>
      <vt:lpstr>Klassifisering av funksjonsområder etter risiko for kryss-smitte</vt:lpstr>
      <vt:lpstr>Grupperinging av utstyr og inventar</vt:lpstr>
      <vt:lpstr>Eksempel for frekvens og ansvar</vt:lpstr>
      <vt:lpstr>Eksempel for frekvens</vt:lpstr>
      <vt:lpstr>Referanse</vt:lpstr>
      <vt:lpstr>PowerPoint-presentasjon</vt:lpstr>
    </vt:vector>
  </TitlesOfParts>
  <Company>Lovisenberg Diakonale Sykehus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Urszula Jadczak</dc:creator>
  <cp:lastModifiedBy>Urszula Jadczak</cp:lastModifiedBy>
  <cp:revision>159</cp:revision>
  <cp:lastPrinted>2018-06-15T06:17:18Z</cp:lastPrinted>
  <dcterms:created xsi:type="dcterms:W3CDTF">2018-06-08T12:32:14Z</dcterms:created>
  <dcterms:modified xsi:type="dcterms:W3CDTF">2019-04-08T09:42:23Z</dcterms:modified>
</cp:coreProperties>
</file>