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73" r:id="rId3"/>
    <p:sldId id="276" r:id="rId4"/>
    <p:sldId id="258" r:id="rId5"/>
    <p:sldId id="268" r:id="rId6"/>
    <p:sldId id="259" r:id="rId7"/>
    <p:sldId id="271" r:id="rId8"/>
    <p:sldId id="270" r:id="rId9"/>
    <p:sldId id="260" r:id="rId10"/>
    <p:sldId id="261" r:id="rId11"/>
    <p:sldId id="277" r:id="rId12"/>
    <p:sldId id="262" r:id="rId13"/>
    <p:sldId id="278" r:id="rId14"/>
    <p:sldId id="281" r:id="rId15"/>
    <p:sldId id="279" r:id="rId16"/>
    <p:sldId id="280" r:id="rId17"/>
    <p:sldId id="275" r:id="rId18"/>
    <p:sldId id="282" r:id="rId19"/>
    <p:sldId id="285" r:id="rId20"/>
    <p:sldId id="284" r:id="rId21"/>
    <p:sldId id="283" r:id="rId22"/>
    <p:sldId id="274" r:id="rId23"/>
    <p:sldId id="286" r:id="rId24"/>
    <p:sldId id="287" r:id="rId25"/>
    <p:sldId id="263" r:id="rId26"/>
    <p:sldId id="264" r:id="rId27"/>
    <p:sldId id="257" r:id="rId2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BACD6B5-2D0C-4DE5-A5E5-2A64A8F08A50}" type="datetimeFigureOut">
              <a:rPr lang="nb-NO" smtClean="0"/>
              <a:t>19.10.2016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354ED7B-76CC-4CA4-9EB7-D706408C5CAA}" type="slidenum">
              <a:rPr lang="nb-NO" smtClean="0"/>
              <a:t>‹#›</a:t>
            </a:fld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ÅNDELIG OG EKSISTENSIELL </a:t>
            </a:r>
            <a:br>
              <a:rPr lang="nb-NO" dirty="0" smtClean="0"/>
            </a:br>
            <a:r>
              <a:rPr lang="nb-NO" dirty="0" smtClean="0"/>
              <a:t>SMERTE</a:t>
            </a:r>
            <a:endParaRPr lang="nb-NO" dirty="0"/>
          </a:p>
        </p:txBody>
      </p:sp>
      <p:sp>
        <p:nvSpPr>
          <p:cNvPr id="11" name="Undertittel 10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Jens </a:t>
            </a:r>
            <a:r>
              <a:rPr lang="nb-NO" dirty="0"/>
              <a:t>T</a:t>
            </a:r>
            <a:r>
              <a:rPr lang="nb-NO" dirty="0" smtClean="0"/>
              <a:t>erje Johnsen</a:t>
            </a:r>
          </a:p>
          <a:p>
            <a:r>
              <a:rPr lang="nb-NO" dirty="0" smtClean="0"/>
              <a:t>Sjukehusprest i Volda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609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67544" y="1772816"/>
            <a:ext cx="7992887" cy="42484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b-NO" sz="3500" dirty="0"/>
              <a:t>				</a:t>
            </a:r>
          </a:p>
          <a:p>
            <a:r>
              <a:rPr lang="nb-NO" sz="8000" dirty="0" smtClean="0"/>
              <a:t>1</a:t>
            </a:r>
            <a:r>
              <a:rPr lang="nb-NO" sz="8000" dirty="0"/>
              <a:t>.  </a:t>
            </a:r>
            <a:r>
              <a:rPr lang="nb-NO" sz="6400" dirty="0"/>
              <a:t>Det er vanskelig å dele mine tanker og bekymringer knyttet til sykdom med mine nærmeste. </a:t>
            </a:r>
          </a:p>
          <a:p>
            <a:pPr marL="0" indent="0">
              <a:buNone/>
            </a:pPr>
            <a:r>
              <a:rPr lang="nb-NO" sz="6400" dirty="0"/>
              <a:t> </a:t>
            </a:r>
          </a:p>
          <a:p>
            <a:r>
              <a:rPr lang="nb-NO" sz="8000" dirty="0"/>
              <a:t>2.  </a:t>
            </a:r>
            <a:r>
              <a:rPr lang="nb-NO" sz="6400" dirty="0"/>
              <a:t>Jeg kjenner behov for å snakke mer om hvordan sykdommen påvirker min opplevelse </a:t>
            </a:r>
            <a:r>
              <a:rPr lang="nb-NO" sz="6400" dirty="0" smtClean="0"/>
              <a:t>av </a:t>
            </a:r>
            <a:r>
              <a:rPr lang="nb-NO" sz="6400" dirty="0"/>
              <a:t>livskvalitet.</a:t>
            </a:r>
          </a:p>
          <a:p>
            <a:endParaRPr lang="nb-NO" sz="6400" dirty="0"/>
          </a:p>
          <a:p>
            <a:r>
              <a:rPr lang="nb-NO" sz="6400" dirty="0"/>
              <a:t>3. Jeg finner trøst i tanken om en høyere makt.</a:t>
            </a:r>
          </a:p>
          <a:p>
            <a:pPr marL="0" indent="0">
              <a:buNone/>
            </a:pPr>
            <a:r>
              <a:rPr lang="nb-NO" sz="6400" dirty="0"/>
              <a:t> </a:t>
            </a:r>
          </a:p>
          <a:p>
            <a:r>
              <a:rPr lang="nb-NO" sz="6400" dirty="0"/>
              <a:t>4. Jeg har / ville hatt glede av å samtale om åndelige og eksistensielle tema </a:t>
            </a:r>
            <a:endParaRPr lang="nb-NO" sz="6400" dirty="0" smtClean="0"/>
          </a:p>
          <a:p>
            <a:pPr marL="0" indent="0">
              <a:buNone/>
            </a:pPr>
            <a:r>
              <a:rPr lang="nb-NO" sz="6400" dirty="0"/>
              <a:t>	</a:t>
            </a:r>
            <a:r>
              <a:rPr lang="nb-NO" sz="6400" dirty="0" smtClean="0"/>
              <a:t>med </a:t>
            </a:r>
            <a:r>
              <a:rPr lang="nb-NO" sz="6400" dirty="0"/>
              <a:t>ansatte </a:t>
            </a:r>
            <a:r>
              <a:rPr lang="nb-NO" sz="6400" dirty="0" smtClean="0"/>
              <a:t>på </a:t>
            </a:r>
            <a:r>
              <a:rPr lang="nb-NO" sz="6400" dirty="0"/>
              <a:t>avdelingen, </a:t>
            </a:r>
            <a:r>
              <a:rPr lang="nb-NO" sz="6400" dirty="0" smtClean="0"/>
              <a:t>sykehusprest </a:t>
            </a:r>
            <a:r>
              <a:rPr lang="nb-NO" sz="6400" dirty="0"/>
              <a:t>eller andre.</a:t>
            </a:r>
          </a:p>
          <a:p>
            <a:pPr marL="0" indent="0">
              <a:buNone/>
            </a:pPr>
            <a:r>
              <a:rPr lang="nb-NO" sz="6400" dirty="0"/>
              <a:t> </a:t>
            </a:r>
          </a:p>
          <a:p>
            <a:r>
              <a:rPr lang="nb-NO" sz="6400" dirty="0"/>
              <a:t>5. Jeg ønsker hjelp til å komme i kontakt med representant fra mitt trossamfunn.</a:t>
            </a:r>
          </a:p>
          <a:p>
            <a:pPr marL="0" indent="0">
              <a:buNone/>
            </a:pPr>
            <a:r>
              <a:rPr lang="nb-NO" sz="6400" dirty="0"/>
              <a:t>	 </a:t>
            </a:r>
            <a:endParaRPr lang="nb-NO" sz="6400" dirty="0" smtClean="0"/>
          </a:p>
          <a:p>
            <a:pPr marL="0" indent="0">
              <a:buNone/>
            </a:pPr>
            <a:r>
              <a:rPr lang="nb-NO" sz="6400" dirty="0" smtClean="0"/>
              <a:t>*    6</a:t>
            </a:r>
            <a:r>
              <a:rPr lang="nb-NO" sz="6400" dirty="0"/>
              <a:t>. Har du tilknytning til et tros- eller livssynssamfunn? </a:t>
            </a:r>
          </a:p>
          <a:p>
            <a:endParaRPr lang="nb-NO" sz="4800" dirty="0" smtClean="0"/>
          </a:p>
          <a:p>
            <a:pPr marL="0" indent="0">
              <a:buNone/>
            </a:pPr>
            <a:r>
              <a:rPr lang="nb-NO" sz="4800" dirty="0" smtClean="0"/>
              <a:t>	⃝</a:t>
            </a:r>
            <a:r>
              <a:rPr lang="nb-NO" sz="4800" dirty="0"/>
              <a:t>Den norske kirke	⃝Human Etisk forbund		⃝Den katolske kirke 	</a:t>
            </a:r>
            <a:r>
              <a:rPr lang="nb-NO" sz="4800" dirty="0" smtClean="0"/>
              <a:t>	⃝ </a:t>
            </a:r>
            <a:r>
              <a:rPr lang="nb-NO" sz="4800" dirty="0"/>
              <a:t>Ikke </a:t>
            </a:r>
            <a:r>
              <a:rPr lang="nb-NO" sz="4800" dirty="0" smtClean="0"/>
              <a:t>tilknyttet	⃝</a:t>
            </a:r>
            <a:r>
              <a:rPr lang="nb-NO" sz="4800" dirty="0"/>
              <a:t>Islam			⃝Buddhisme			⃝Annet: ……………………</a:t>
            </a:r>
          </a:p>
          <a:p>
            <a:endParaRPr lang="nb-NO" sz="5600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SPØRRESKJEMA </a:t>
            </a:r>
            <a:br>
              <a:rPr lang="nb-NO" b="1" dirty="0" smtClean="0"/>
            </a:br>
            <a:r>
              <a:rPr lang="nb-NO" sz="2200" b="1" dirty="0" smtClean="0"/>
              <a:t>OM </a:t>
            </a:r>
            <a:r>
              <a:rPr lang="nb-NO" sz="2200" b="1" dirty="0"/>
              <a:t>ÅNDELIGE OG EKSISTENSIELLE TEMA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3862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762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lvl="0"/>
            <a:r>
              <a:rPr lang="nn-NO" sz="7300" b="1" dirty="0"/>
              <a:t>GUD</a:t>
            </a:r>
            <a:endParaRPr lang="nb-NO" sz="7300" dirty="0"/>
          </a:p>
          <a:p>
            <a:pPr lvl="1"/>
            <a:r>
              <a:rPr lang="nn-NO" sz="5100" dirty="0"/>
              <a:t>Finnes Han?</a:t>
            </a:r>
            <a:endParaRPr lang="nb-NO" sz="5100" dirty="0"/>
          </a:p>
          <a:p>
            <a:pPr marL="0" indent="0">
              <a:buNone/>
            </a:pPr>
            <a:r>
              <a:rPr lang="nn-NO" sz="5600" b="1" dirty="0"/>
              <a:t> </a:t>
            </a:r>
            <a:endParaRPr lang="nb-NO" sz="5600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221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lvl="0"/>
            <a:r>
              <a:rPr lang="nn-NO" sz="7300" b="1" dirty="0"/>
              <a:t>GUD</a:t>
            </a:r>
            <a:endParaRPr lang="nb-NO" sz="7300" dirty="0"/>
          </a:p>
          <a:p>
            <a:pPr lvl="1"/>
            <a:r>
              <a:rPr lang="nn-NO" sz="5100" dirty="0" err="1" smtClean="0"/>
              <a:t>Holder</a:t>
            </a:r>
            <a:r>
              <a:rPr lang="nn-NO" sz="5100" dirty="0" smtClean="0"/>
              <a:t> </a:t>
            </a:r>
            <a:r>
              <a:rPr lang="nn-NO" sz="5100" dirty="0"/>
              <a:t>min tro?</a:t>
            </a:r>
            <a:endParaRPr lang="nb-NO" sz="5100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3845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lvl="0"/>
            <a:r>
              <a:rPr lang="nn-NO" sz="7300" b="1" dirty="0"/>
              <a:t>GUD</a:t>
            </a:r>
            <a:endParaRPr lang="nb-NO" sz="7300" dirty="0"/>
          </a:p>
          <a:p>
            <a:pPr lvl="1"/>
            <a:r>
              <a:rPr lang="nn-NO" sz="5100" dirty="0" err="1" smtClean="0"/>
              <a:t>Hvorfor</a:t>
            </a:r>
            <a:r>
              <a:rPr lang="nn-NO" sz="5100" dirty="0" smtClean="0"/>
              <a:t> </a:t>
            </a:r>
            <a:r>
              <a:rPr lang="nn-NO" sz="5100" dirty="0" err="1"/>
              <a:t>føles</a:t>
            </a:r>
            <a:r>
              <a:rPr lang="nn-NO" sz="5100" dirty="0"/>
              <a:t> det som om Han </a:t>
            </a:r>
            <a:r>
              <a:rPr lang="nn-NO" sz="5100" dirty="0" err="1"/>
              <a:t>ikke</a:t>
            </a:r>
            <a:r>
              <a:rPr lang="nn-NO" sz="5100" dirty="0"/>
              <a:t> bryr seg?</a:t>
            </a:r>
            <a:endParaRPr lang="nb-NO" sz="5100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2303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lvl="0"/>
            <a:r>
              <a:rPr lang="nn-NO" sz="7300" b="1" dirty="0"/>
              <a:t>GUD</a:t>
            </a:r>
            <a:endParaRPr lang="nb-NO" sz="7300" dirty="0"/>
          </a:p>
          <a:p>
            <a:pPr lvl="1"/>
            <a:r>
              <a:rPr lang="nn-NO" sz="5100" dirty="0" smtClean="0"/>
              <a:t>Skyld</a:t>
            </a:r>
            <a:endParaRPr lang="nb-NO" sz="5100" dirty="0"/>
          </a:p>
          <a:p>
            <a:pPr marL="0" indent="0">
              <a:buNone/>
            </a:pPr>
            <a:r>
              <a:rPr lang="nn-NO" sz="5600" b="1" dirty="0"/>
              <a:t> </a:t>
            </a:r>
            <a:endParaRPr lang="nb-NO" sz="5600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0839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lvl="0"/>
            <a:r>
              <a:rPr lang="nn-NO" sz="7300" b="1" dirty="0"/>
              <a:t>GUD</a:t>
            </a:r>
            <a:endParaRPr lang="nb-NO" sz="7300" dirty="0"/>
          </a:p>
          <a:p>
            <a:pPr lvl="1"/>
            <a:r>
              <a:rPr lang="nn-NO" sz="5100" dirty="0" smtClean="0"/>
              <a:t>Fred/Resignasjon</a:t>
            </a:r>
            <a:endParaRPr lang="nb-NO" sz="5100" dirty="0"/>
          </a:p>
          <a:p>
            <a:pPr marL="0" indent="0">
              <a:buNone/>
            </a:pPr>
            <a:r>
              <a:rPr lang="nn-NO" sz="5600" b="1" dirty="0"/>
              <a:t> </a:t>
            </a:r>
            <a:endParaRPr lang="nb-NO" sz="5600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8358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marL="0" indent="0">
              <a:buNone/>
            </a:pPr>
            <a:r>
              <a:rPr lang="nn-NO" sz="5600" b="1" dirty="0"/>
              <a:t> </a:t>
            </a:r>
            <a:r>
              <a:rPr lang="nn-NO" sz="8400" b="1" dirty="0" smtClean="0"/>
              <a:t>DØDEN</a:t>
            </a:r>
            <a:endParaRPr lang="nb-NO" sz="8400" dirty="0" smtClean="0"/>
          </a:p>
          <a:p>
            <a:pPr marL="301943" lvl="1" indent="0">
              <a:buNone/>
            </a:pPr>
            <a:r>
              <a:rPr lang="nn-NO" sz="5600" dirty="0" smtClean="0"/>
              <a:t>Grensen – det definitive</a:t>
            </a:r>
            <a:endParaRPr lang="nb-NO" sz="5600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9001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5600" dirty="0"/>
          </a:p>
          <a:p>
            <a:pPr marL="0" lvl="0" indent="0">
              <a:buNone/>
            </a:pPr>
            <a:r>
              <a:rPr lang="nn-NO" sz="8400" b="1" dirty="0" smtClean="0"/>
              <a:t>DØDEN</a:t>
            </a:r>
            <a:endParaRPr lang="nb-NO" sz="8400" dirty="0" smtClean="0"/>
          </a:p>
          <a:p>
            <a:pPr marL="301943" lvl="1" indent="0">
              <a:buNone/>
            </a:pPr>
            <a:r>
              <a:rPr lang="nn-NO" sz="5600" dirty="0" smtClean="0"/>
              <a:t>Tapet – alt det </a:t>
            </a:r>
            <a:r>
              <a:rPr lang="nn-NO" sz="5600" dirty="0" err="1" smtClean="0"/>
              <a:t>kjendte</a:t>
            </a:r>
            <a:endParaRPr lang="nb-NO" sz="5600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0173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5600" dirty="0"/>
          </a:p>
          <a:p>
            <a:pPr marL="0" lvl="0" indent="0">
              <a:buNone/>
            </a:pPr>
            <a:r>
              <a:rPr lang="nn-NO" sz="8400" b="1" dirty="0" smtClean="0"/>
              <a:t>DØDEN</a:t>
            </a:r>
            <a:endParaRPr lang="nb-NO" sz="8400" dirty="0" smtClean="0"/>
          </a:p>
          <a:p>
            <a:pPr marL="301943" lvl="1" indent="0">
              <a:buNone/>
            </a:pPr>
            <a:r>
              <a:rPr lang="nn-NO" sz="5600" dirty="0" err="1" smtClean="0"/>
              <a:t>Forandringene</a:t>
            </a:r>
            <a:r>
              <a:rPr lang="nn-NO" sz="5600" dirty="0" smtClean="0"/>
              <a:t> – </a:t>
            </a:r>
          </a:p>
          <a:p>
            <a:pPr marL="301943" lvl="1" indent="0">
              <a:buNone/>
            </a:pPr>
            <a:r>
              <a:rPr lang="nn-NO" sz="5600" dirty="0" smtClean="0"/>
              <a:t>jobb, helse, krefter, </a:t>
            </a:r>
            <a:r>
              <a:rPr lang="nn-NO" sz="5600" dirty="0" err="1" smtClean="0"/>
              <a:t>utseende</a:t>
            </a:r>
            <a:r>
              <a:rPr lang="nn-NO" sz="5600" dirty="0" smtClean="0"/>
              <a:t>, </a:t>
            </a:r>
            <a:r>
              <a:rPr lang="nn-NO" sz="5600" dirty="0" err="1" smtClean="0"/>
              <a:t>relasjoner</a:t>
            </a:r>
            <a:r>
              <a:rPr lang="nn-NO" sz="5600" dirty="0" smtClean="0"/>
              <a:t>, sviktende </a:t>
            </a:r>
            <a:r>
              <a:rPr lang="nn-NO" sz="5600" dirty="0" err="1" smtClean="0"/>
              <a:t>følelsesliv</a:t>
            </a:r>
            <a:endParaRPr lang="nb-NO" sz="5600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384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n-NO" sz="4000" i="1" dirty="0"/>
              <a:t>Du angår oss helt til slutt </a:t>
            </a:r>
            <a:endParaRPr lang="nn-NO" sz="4000" i="1" dirty="0" smtClean="0"/>
          </a:p>
          <a:p>
            <a:pPr marL="0" indent="0" algn="ctr">
              <a:buNone/>
            </a:pPr>
            <a:r>
              <a:rPr lang="nn-NO" sz="4000" i="1" dirty="0" smtClean="0"/>
              <a:t>fordi </a:t>
            </a:r>
            <a:r>
              <a:rPr lang="nn-NO" sz="4000" i="1" dirty="0"/>
              <a:t>du ER.</a:t>
            </a:r>
            <a:r>
              <a:rPr lang="nb-NO" sz="4000" dirty="0"/>
              <a:t/>
            </a:r>
            <a:br>
              <a:rPr lang="nb-NO" sz="4000" dirty="0"/>
            </a:br>
            <a:r>
              <a:rPr lang="nn-NO" sz="4000" i="1" dirty="0"/>
              <a:t>Vi vil hjelpe deg til å dø fredfullt, </a:t>
            </a:r>
            <a:endParaRPr lang="nn-NO" sz="4000" i="1" dirty="0" smtClean="0"/>
          </a:p>
          <a:p>
            <a:pPr marL="0" indent="0" algn="ctr">
              <a:buNone/>
            </a:pPr>
            <a:r>
              <a:rPr lang="nn-NO" sz="4000" i="1" dirty="0" smtClean="0"/>
              <a:t>men </a:t>
            </a:r>
            <a:r>
              <a:rPr lang="nn-NO" sz="4000" i="1" dirty="0"/>
              <a:t>også til å leve </a:t>
            </a:r>
            <a:r>
              <a:rPr lang="nn-NO" sz="4000" i="1" dirty="0" smtClean="0"/>
              <a:t>til </a:t>
            </a:r>
            <a:r>
              <a:rPr lang="nn-NO" sz="4000" i="1" dirty="0"/>
              <a:t>du dør</a:t>
            </a:r>
            <a:r>
              <a:rPr lang="nn-NO" sz="4000" i="1" dirty="0" smtClean="0"/>
              <a:t>.</a:t>
            </a:r>
            <a:r>
              <a:rPr lang="nb-NO" sz="4000" dirty="0"/>
              <a:t/>
            </a:r>
            <a:br>
              <a:rPr lang="nb-NO" sz="4000" dirty="0"/>
            </a:br>
            <a:endParaRPr lang="nb-NO" sz="40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/>
            </a:r>
            <a:br>
              <a:rPr lang="nb-NO" dirty="0"/>
            </a:br>
            <a:r>
              <a:rPr lang="nn-NO" i="1" dirty="0" err="1"/>
              <a:t>Cicely</a:t>
            </a:r>
            <a:r>
              <a:rPr lang="nn-NO" i="1" dirty="0"/>
              <a:t> </a:t>
            </a:r>
            <a:r>
              <a:rPr lang="nn-NO" i="1" dirty="0" err="1"/>
              <a:t>Saunders</a:t>
            </a:r>
            <a:r>
              <a:rPr lang="nn-NO" i="1" dirty="0"/>
              <a:t>: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5103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marL="0" indent="0">
              <a:buNone/>
            </a:pPr>
            <a:r>
              <a:rPr lang="nn-NO" sz="5600" b="1" dirty="0"/>
              <a:t> </a:t>
            </a:r>
            <a:r>
              <a:rPr lang="nn-NO" sz="8400" b="1" dirty="0" smtClean="0"/>
              <a:t>DØDEN</a:t>
            </a:r>
            <a:endParaRPr lang="nb-NO" sz="8400" dirty="0" smtClean="0"/>
          </a:p>
          <a:p>
            <a:pPr marL="301943" lvl="1" indent="0">
              <a:buNone/>
            </a:pPr>
            <a:r>
              <a:rPr lang="nn-NO" sz="5600" dirty="0" err="1" smtClean="0"/>
              <a:t>Tankemessig</a:t>
            </a:r>
            <a:r>
              <a:rPr lang="nn-NO" sz="5600" dirty="0" smtClean="0"/>
              <a:t> </a:t>
            </a:r>
            <a:r>
              <a:rPr lang="nn-NO" sz="5600" dirty="0" err="1" smtClean="0"/>
              <a:t>bearbeidelse</a:t>
            </a:r>
            <a:r>
              <a:rPr lang="nn-NO" sz="5600" dirty="0" smtClean="0"/>
              <a:t> av ny situasjon</a:t>
            </a:r>
            <a:endParaRPr lang="nb-NO" sz="5600" dirty="0" smtClean="0"/>
          </a:p>
          <a:p>
            <a:pPr marL="0" indent="0">
              <a:buNone/>
            </a:pPr>
            <a:r>
              <a:rPr lang="nn-NO" sz="2900" b="1" dirty="0" smtClean="0"/>
              <a:t> </a:t>
            </a:r>
            <a:endParaRPr lang="nb-NO" sz="2900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43404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marL="0" indent="0">
              <a:buNone/>
            </a:pPr>
            <a:r>
              <a:rPr lang="nn-NO" sz="8600" b="1" dirty="0"/>
              <a:t> </a:t>
            </a:r>
            <a:r>
              <a:rPr lang="nn-NO" sz="8600" b="1" dirty="0" smtClean="0"/>
              <a:t>DØDEN</a:t>
            </a:r>
            <a:endParaRPr lang="nb-NO" sz="8600" dirty="0" smtClean="0"/>
          </a:p>
          <a:p>
            <a:pPr marL="301943" lvl="1" indent="0">
              <a:buNone/>
            </a:pPr>
            <a:r>
              <a:rPr lang="nn-NO" sz="5600" dirty="0" smtClean="0"/>
              <a:t>På leting etter det positive tross alt – </a:t>
            </a:r>
            <a:r>
              <a:rPr lang="nn-NO" sz="5600" dirty="0" err="1" smtClean="0"/>
              <a:t>troen</a:t>
            </a:r>
            <a:r>
              <a:rPr lang="nn-NO" sz="5600" dirty="0" smtClean="0"/>
              <a:t>!</a:t>
            </a:r>
            <a:endParaRPr lang="nb-NO" sz="5600" dirty="0" smtClean="0"/>
          </a:p>
          <a:p>
            <a:pPr marL="0" indent="0">
              <a:buNone/>
            </a:pPr>
            <a:r>
              <a:rPr lang="nn-NO" sz="2900" b="1" dirty="0" smtClean="0"/>
              <a:t> </a:t>
            </a:r>
            <a:endParaRPr lang="nb-NO" sz="2900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605882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marL="0" lvl="0" indent="0">
              <a:buNone/>
            </a:pPr>
            <a:r>
              <a:rPr lang="nn-NO" sz="7200" b="1" dirty="0" smtClean="0"/>
              <a:t>AVSKJEDEN</a:t>
            </a:r>
            <a:endParaRPr lang="nb-NO" sz="7200" dirty="0" smtClean="0"/>
          </a:p>
          <a:p>
            <a:pPr marL="301943" lvl="1" indent="0">
              <a:buNone/>
            </a:pPr>
            <a:r>
              <a:rPr lang="nn-NO" sz="4400" dirty="0" smtClean="0"/>
              <a:t>Forsoning med de kjære</a:t>
            </a:r>
            <a:endParaRPr lang="nb-NO" sz="4400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10819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marL="0" lvl="0" indent="0">
              <a:buNone/>
            </a:pPr>
            <a:r>
              <a:rPr lang="nn-NO" sz="6600" b="1" dirty="0" smtClean="0"/>
              <a:t>AVSKJEDEN</a:t>
            </a:r>
            <a:endParaRPr lang="nb-NO" sz="6600" dirty="0" smtClean="0"/>
          </a:p>
          <a:p>
            <a:pPr marL="301943" lvl="1" indent="0">
              <a:buNone/>
            </a:pPr>
            <a:r>
              <a:rPr lang="nn-NO" sz="4400" dirty="0" smtClean="0"/>
              <a:t>Legge til rette for </a:t>
            </a:r>
            <a:r>
              <a:rPr lang="nn-NO" sz="4400" dirty="0" err="1" smtClean="0"/>
              <a:t>dem</a:t>
            </a:r>
            <a:r>
              <a:rPr lang="nn-NO" sz="4400" dirty="0" smtClean="0"/>
              <a:t> – fortsatt!</a:t>
            </a:r>
            <a:endParaRPr lang="nb-NO" sz="4400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4018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248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sz="3200" dirty="0"/>
          </a:p>
          <a:p>
            <a:pPr marL="0" lvl="0" indent="0">
              <a:buNone/>
            </a:pPr>
            <a:r>
              <a:rPr lang="nn-NO" sz="7200" b="1" dirty="0" smtClean="0"/>
              <a:t>AVSKJEDEN</a:t>
            </a:r>
            <a:endParaRPr lang="nb-NO" sz="7200" dirty="0" smtClean="0"/>
          </a:p>
          <a:p>
            <a:pPr marL="301943" lvl="1" indent="0">
              <a:buNone/>
            </a:pPr>
            <a:r>
              <a:rPr lang="nn-NO" sz="4400" dirty="0" smtClean="0"/>
              <a:t>Håp (religion)</a:t>
            </a:r>
            <a:endParaRPr lang="nb-NO" sz="4400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STIKKORD </a:t>
            </a:r>
            <a:br>
              <a:rPr lang="nn-NO" dirty="0" smtClean="0"/>
            </a:br>
            <a:r>
              <a:rPr lang="nn-NO" sz="2700" dirty="0" smtClean="0"/>
              <a:t>FOR ÅNDELIG/EKSISTENSIELLE TEMA</a:t>
            </a:r>
            <a:r>
              <a:rPr lang="nb-NO" sz="5400" dirty="0"/>
              <a:t/>
            </a:r>
            <a:br>
              <a:rPr lang="nb-NO" sz="5400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8612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nn-NO" sz="2800" i="1" dirty="0"/>
              <a:t>Skal du lede et menneske </a:t>
            </a:r>
            <a:r>
              <a:rPr lang="nn-NO" sz="2800" i="1" dirty="0" err="1"/>
              <a:t>fra</a:t>
            </a:r>
            <a:r>
              <a:rPr lang="nn-NO" sz="2800" i="1" dirty="0"/>
              <a:t> </a:t>
            </a:r>
            <a:r>
              <a:rPr lang="nn-NO" sz="2800" i="1" dirty="0" err="1"/>
              <a:t>ett</a:t>
            </a:r>
            <a:r>
              <a:rPr lang="nn-NO" sz="2800" i="1" dirty="0"/>
              <a:t> sted til et </a:t>
            </a:r>
            <a:r>
              <a:rPr lang="nn-NO" sz="2800" i="1" dirty="0" err="1"/>
              <a:t>annet</a:t>
            </a:r>
            <a:r>
              <a:rPr lang="nn-NO" sz="2800" i="1" dirty="0"/>
              <a:t>, </a:t>
            </a:r>
            <a:endParaRPr lang="nb-NO" sz="2800" i="1" dirty="0"/>
          </a:p>
          <a:p>
            <a:pPr marL="0" indent="0" algn="ctr">
              <a:buNone/>
            </a:pPr>
            <a:r>
              <a:rPr lang="nn-NO" sz="2800" i="1" dirty="0"/>
              <a:t>må du først og fremst passe på å finne han </a:t>
            </a:r>
            <a:endParaRPr lang="nb-NO" sz="2800" i="1" dirty="0"/>
          </a:p>
          <a:p>
            <a:pPr marL="0" indent="0" algn="ctr">
              <a:buNone/>
            </a:pPr>
            <a:r>
              <a:rPr lang="nn-NO" sz="2800" i="1" dirty="0"/>
              <a:t>der han er </a:t>
            </a:r>
            <a:endParaRPr lang="nb-NO" sz="2800" i="1" dirty="0"/>
          </a:p>
          <a:p>
            <a:pPr marL="0" indent="0" algn="ctr">
              <a:buNone/>
            </a:pPr>
            <a:r>
              <a:rPr lang="nn-NO" sz="2800" i="1" dirty="0"/>
              <a:t>og begynne der</a:t>
            </a:r>
            <a:r>
              <a:rPr lang="nn-NO" sz="2800" i="1" dirty="0" smtClean="0"/>
              <a:t>.</a:t>
            </a:r>
          </a:p>
          <a:p>
            <a:pPr marL="0" indent="0" algn="ctr">
              <a:buNone/>
            </a:pPr>
            <a:endParaRPr lang="nn-NO" i="1" dirty="0" smtClean="0"/>
          </a:p>
          <a:p>
            <a:pPr marL="0" indent="0" algn="ctr">
              <a:buNone/>
            </a:pPr>
            <a:r>
              <a:rPr lang="nn-NO" i="1" dirty="0" smtClean="0"/>
              <a:t>Søren Kierkegaard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135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n-NO" sz="3200" i="1" dirty="0" smtClean="0"/>
              <a:t>‘… </a:t>
            </a:r>
            <a:r>
              <a:rPr lang="nn-NO" sz="3200" i="1" dirty="0"/>
              <a:t>av og til </a:t>
            </a:r>
            <a:r>
              <a:rPr lang="nn-NO" sz="3200" i="1" dirty="0" err="1"/>
              <a:t>helbrede</a:t>
            </a:r>
            <a:r>
              <a:rPr lang="nn-NO" sz="3200" i="1" dirty="0"/>
              <a:t>,</a:t>
            </a:r>
            <a:endParaRPr lang="nb-NO" sz="3200" i="1" dirty="0"/>
          </a:p>
          <a:p>
            <a:pPr marL="0" indent="0" algn="ctr">
              <a:buNone/>
            </a:pPr>
            <a:r>
              <a:rPr lang="nn-NO" sz="3200" i="1" dirty="0"/>
              <a:t>ofte lindre,</a:t>
            </a:r>
            <a:endParaRPr lang="nb-NO" sz="3200" i="1" dirty="0"/>
          </a:p>
          <a:p>
            <a:pPr marL="0" indent="0" algn="ctr">
              <a:buNone/>
            </a:pPr>
            <a:r>
              <a:rPr lang="nn-NO" sz="3200" i="1" dirty="0"/>
              <a:t>men alltid trøste</a:t>
            </a:r>
            <a:r>
              <a:rPr lang="nn-NO" sz="3200" i="1" dirty="0" smtClean="0"/>
              <a:t>!’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n-NO" dirty="0"/>
              <a:t> </a:t>
            </a:r>
            <a:r>
              <a:rPr lang="nn-NO" i="1" dirty="0" err="1"/>
              <a:t>Hippolytt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39456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n-NO" sz="4000" i="1" dirty="0"/>
              <a:t>Du angår oss helt til slutt </a:t>
            </a:r>
            <a:endParaRPr lang="nn-NO" sz="4000" i="1" dirty="0" smtClean="0"/>
          </a:p>
          <a:p>
            <a:pPr marL="0" indent="0" algn="ctr">
              <a:buNone/>
            </a:pPr>
            <a:r>
              <a:rPr lang="nn-NO" sz="4000" i="1" dirty="0" smtClean="0"/>
              <a:t>fordi </a:t>
            </a:r>
            <a:r>
              <a:rPr lang="nn-NO" sz="4000" i="1" dirty="0"/>
              <a:t>du ER.</a:t>
            </a:r>
            <a:r>
              <a:rPr lang="nb-NO" sz="4000" dirty="0"/>
              <a:t/>
            </a:r>
            <a:br>
              <a:rPr lang="nb-NO" sz="4000" dirty="0"/>
            </a:br>
            <a:r>
              <a:rPr lang="nn-NO" sz="4000" i="1" dirty="0"/>
              <a:t>Vi vil hjelpe deg til å dø fredfullt, </a:t>
            </a:r>
            <a:endParaRPr lang="nn-NO" sz="4000" i="1" dirty="0" smtClean="0"/>
          </a:p>
          <a:p>
            <a:pPr marL="0" indent="0" algn="ctr">
              <a:buNone/>
            </a:pPr>
            <a:r>
              <a:rPr lang="nn-NO" sz="4000" i="1" dirty="0" smtClean="0"/>
              <a:t>men </a:t>
            </a:r>
            <a:r>
              <a:rPr lang="nn-NO" sz="4000" i="1" dirty="0"/>
              <a:t>også til å leve </a:t>
            </a:r>
            <a:r>
              <a:rPr lang="nn-NO" sz="4000" i="1" dirty="0" smtClean="0"/>
              <a:t>til </a:t>
            </a:r>
            <a:r>
              <a:rPr lang="nn-NO" sz="4000" i="1" dirty="0"/>
              <a:t>du dør</a:t>
            </a:r>
            <a:r>
              <a:rPr lang="nn-NO" sz="4000" i="1" dirty="0" smtClean="0"/>
              <a:t>.</a:t>
            </a:r>
          </a:p>
          <a:p>
            <a:pPr marL="0" indent="0" algn="ctr">
              <a:buNone/>
            </a:pPr>
            <a:endParaRPr lang="nn-NO" sz="4000" i="1" dirty="0" smtClean="0"/>
          </a:p>
          <a:p>
            <a:pPr marL="0" indent="0" algn="ctr">
              <a:buNone/>
            </a:pPr>
            <a:r>
              <a:rPr lang="nn-NO" i="1" dirty="0" err="1" smtClean="0"/>
              <a:t>Cicely</a:t>
            </a:r>
            <a:r>
              <a:rPr lang="nn-NO" i="1" dirty="0" smtClean="0"/>
              <a:t> </a:t>
            </a:r>
            <a:r>
              <a:rPr lang="nn-NO" i="1" dirty="0" err="1" smtClean="0"/>
              <a:t>Saunders</a:t>
            </a:r>
            <a:r>
              <a:rPr lang="nb-NO" sz="4000" dirty="0"/>
              <a:t/>
            </a:r>
            <a:br>
              <a:rPr lang="nb-NO" sz="4000" dirty="0"/>
            </a:br>
            <a:endParaRPr lang="nb-NO" sz="4000" dirty="0"/>
          </a:p>
        </p:txBody>
      </p:sp>
    </p:spTree>
    <p:extLst>
      <p:ext uri="{BB962C8B-B14F-4D97-AF65-F5344CB8AC3E}">
        <p14:creationId xmlns:p14="http://schemas.microsoft.com/office/powerpoint/2010/main" val="402293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2286000" y="2133261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nn-NO" sz="2800" dirty="0" smtClean="0">
                <a:solidFill>
                  <a:srgbClr val="073E87"/>
                </a:solidFill>
              </a:rPr>
              <a:t>LØGSTRUP </a:t>
            </a:r>
            <a:r>
              <a:rPr lang="nn-NO" sz="2800" dirty="0">
                <a:solidFill>
                  <a:srgbClr val="073E87"/>
                </a:solidFill>
              </a:rPr>
              <a:t>	</a:t>
            </a:r>
            <a:endParaRPr lang="nb-NO" sz="2800" dirty="0" smtClean="0">
              <a:solidFill>
                <a:srgbClr val="073E87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nn-NO" sz="2400" b="1" dirty="0" smtClean="0">
                <a:solidFill>
                  <a:srgbClr val="073E87"/>
                </a:solidFill>
              </a:rPr>
              <a:t>Den etiske fordring</a:t>
            </a: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endParaRPr lang="nb-NO" sz="2400" dirty="0" smtClean="0">
              <a:solidFill>
                <a:srgbClr val="073E87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nn-NO" sz="2400" i="1" dirty="0" smtClean="0">
                <a:solidFill>
                  <a:srgbClr val="073E87"/>
                </a:solidFill>
              </a:rPr>
              <a:t>Du </a:t>
            </a:r>
            <a:r>
              <a:rPr lang="nn-NO" sz="2400" i="1" dirty="0">
                <a:solidFill>
                  <a:srgbClr val="073E87"/>
                </a:solidFill>
              </a:rPr>
              <a:t>har aldri med et </a:t>
            </a:r>
            <a:r>
              <a:rPr lang="nn-NO" sz="2400" i="1" dirty="0" err="1">
                <a:solidFill>
                  <a:srgbClr val="073E87"/>
                </a:solidFill>
              </a:rPr>
              <a:t>annet</a:t>
            </a:r>
            <a:r>
              <a:rPr lang="nn-NO" sz="2400" i="1" dirty="0">
                <a:solidFill>
                  <a:srgbClr val="073E87"/>
                </a:solidFill>
              </a:rPr>
              <a:t> menneske å gjøre </a:t>
            </a:r>
            <a:endParaRPr lang="nb-NO" sz="2400" dirty="0">
              <a:solidFill>
                <a:srgbClr val="073E87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nn-NO" sz="2400" i="1" dirty="0" err="1">
                <a:solidFill>
                  <a:srgbClr val="073E87"/>
                </a:solidFill>
              </a:rPr>
              <a:t>uten</a:t>
            </a:r>
            <a:r>
              <a:rPr lang="nn-NO" sz="2400" i="1" dirty="0">
                <a:solidFill>
                  <a:srgbClr val="073E87"/>
                </a:solidFill>
              </a:rPr>
              <a:t> å holde en bit av </a:t>
            </a:r>
            <a:r>
              <a:rPr lang="nn-NO" sz="2400" i="1" dirty="0" err="1">
                <a:solidFill>
                  <a:srgbClr val="073E87"/>
                </a:solidFill>
              </a:rPr>
              <a:t>dets</a:t>
            </a:r>
            <a:r>
              <a:rPr lang="nn-NO" sz="2400" i="1" dirty="0">
                <a:solidFill>
                  <a:srgbClr val="073E87"/>
                </a:solidFill>
              </a:rPr>
              <a:t> liv </a:t>
            </a:r>
            <a:endParaRPr lang="nn-NO" sz="2400" i="1" dirty="0" smtClean="0">
              <a:solidFill>
                <a:srgbClr val="073E87"/>
              </a:solidFill>
            </a:endParaRPr>
          </a:p>
          <a:p>
            <a:pPr lvl="0" algn="ctr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nn-NO" sz="2400" i="1" dirty="0" smtClean="0">
                <a:solidFill>
                  <a:srgbClr val="073E87"/>
                </a:solidFill>
              </a:rPr>
              <a:t>i </a:t>
            </a:r>
            <a:r>
              <a:rPr lang="nn-NO" sz="2400" i="1" dirty="0">
                <a:solidFill>
                  <a:srgbClr val="073E87"/>
                </a:solidFill>
              </a:rPr>
              <a:t>din </a:t>
            </a:r>
            <a:r>
              <a:rPr lang="nn-NO" sz="2400" i="1" dirty="0" err="1">
                <a:solidFill>
                  <a:srgbClr val="073E87"/>
                </a:solidFill>
              </a:rPr>
              <a:t>hånd</a:t>
            </a:r>
            <a:r>
              <a:rPr lang="nn-NO" sz="2400" i="1" dirty="0">
                <a:solidFill>
                  <a:srgbClr val="073E87"/>
                </a:solidFill>
              </a:rPr>
              <a:t>.</a:t>
            </a:r>
            <a:endParaRPr lang="nb-NO" sz="2400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1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27584" y="1772816"/>
            <a:ext cx="740833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dirty="0"/>
          </a:p>
          <a:p>
            <a:pPr marL="0" indent="0" algn="ctr">
              <a:buNone/>
            </a:pPr>
            <a:r>
              <a:rPr lang="nn-NO" sz="2800" dirty="0"/>
              <a:t>LEVINAS </a:t>
            </a:r>
            <a:r>
              <a:rPr lang="nn-NO" dirty="0"/>
              <a:t>	</a:t>
            </a:r>
            <a:endParaRPr lang="nb-NO" dirty="0"/>
          </a:p>
          <a:p>
            <a:pPr marL="0" lvl="0" indent="0" algn="ctr">
              <a:buNone/>
            </a:pPr>
            <a:r>
              <a:rPr lang="nn-NO" b="1" dirty="0"/>
              <a:t>Ansiktets </a:t>
            </a:r>
            <a:r>
              <a:rPr lang="nn-NO" b="1" dirty="0" smtClean="0"/>
              <a:t>etikk</a:t>
            </a:r>
          </a:p>
          <a:p>
            <a:pPr marL="0" lv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n-NO" i="1" dirty="0"/>
              <a:t>Når vi møter et </a:t>
            </a:r>
            <a:r>
              <a:rPr lang="nn-NO" i="1" dirty="0" err="1"/>
              <a:t>annet</a:t>
            </a:r>
            <a:r>
              <a:rPr lang="nn-NO" i="1" dirty="0"/>
              <a:t> menneske, ansikt til ansikt, </a:t>
            </a:r>
            <a:endParaRPr lang="nb-NO" dirty="0"/>
          </a:p>
          <a:p>
            <a:pPr marL="0" indent="0" algn="ctr">
              <a:buNone/>
            </a:pPr>
            <a:r>
              <a:rPr lang="nn-NO" i="1" dirty="0"/>
              <a:t>på et </a:t>
            </a:r>
            <a:r>
              <a:rPr lang="nn-NO" i="1" dirty="0" err="1"/>
              <a:t>likestillt</a:t>
            </a:r>
            <a:r>
              <a:rPr lang="nn-NO" i="1" dirty="0"/>
              <a:t> nivå av felles </a:t>
            </a:r>
            <a:r>
              <a:rPr lang="nn-NO" i="1" dirty="0" err="1"/>
              <a:t>menneskelighet</a:t>
            </a:r>
            <a:r>
              <a:rPr lang="nn-NO" i="1" dirty="0"/>
              <a:t>, </a:t>
            </a:r>
            <a:endParaRPr lang="nb-NO" dirty="0"/>
          </a:p>
          <a:p>
            <a:pPr marL="0" indent="0" algn="ctr">
              <a:buNone/>
            </a:pPr>
            <a:r>
              <a:rPr lang="nn-NO" i="1" dirty="0"/>
              <a:t>vekkes vår etiske bevissthet. </a:t>
            </a:r>
            <a:endParaRPr lang="nb-NO" dirty="0"/>
          </a:p>
          <a:p>
            <a:pPr marL="0" indent="0">
              <a:buNone/>
            </a:pPr>
            <a:r>
              <a:rPr lang="nn-NO" i="1" dirty="0"/>
              <a:t> 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392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827584" y="1700808"/>
            <a:ext cx="7408333" cy="3993307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Clr>
                <a:srgbClr val="31B6FD"/>
              </a:buClr>
              <a:buNone/>
            </a:pPr>
            <a:r>
              <a:rPr lang="nn-NO" sz="2600" dirty="0" smtClean="0">
                <a:solidFill>
                  <a:srgbClr val="073E87"/>
                </a:solidFill>
              </a:rPr>
              <a:t>	</a:t>
            </a:r>
          </a:p>
          <a:p>
            <a:pPr marL="0" lvl="0" indent="0" algn="ctr">
              <a:buClr>
                <a:srgbClr val="31B6FD"/>
              </a:buClr>
              <a:buNone/>
            </a:pPr>
            <a:r>
              <a:rPr lang="nn-NO" sz="2600" dirty="0" smtClean="0">
                <a:solidFill>
                  <a:srgbClr val="073E87"/>
                </a:solidFill>
              </a:rPr>
              <a:t>LØGSTRUP </a:t>
            </a:r>
            <a:r>
              <a:rPr lang="nn-NO" sz="2200" dirty="0">
                <a:solidFill>
                  <a:srgbClr val="073E87"/>
                </a:solidFill>
              </a:rPr>
              <a:t>	</a:t>
            </a:r>
            <a:endParaRPr lang="nb-NO" sz="2200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nn-NO" sz="2200" b="1" dirty="0" smtClean="0">
                <a:solidFill>
                  <a:srgbClr val="073E87"/>
                </a:solidFill>
              </a:rPr>
              <a:t>Den </a:t>
            </a:r>
            <a:r>
              <a:rPr lang="nn-NO" sz="2200" b="1" dirty="0">
                <a:solidFill>
                  <a:srgbClr val="073E87"/>
                </a:solidFill>
              </a:rPr>
              <a:t>etiske fordring</a:t>
            </a:r>
            <a:endParaRPr lang="nb-NO" sz="2200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nn-NO" sz="2200" i="1" dirty="0">
                <a:solidFill>
                  <a:srgbClr val="073E87"/>
                </a:solidFill>
              </a:rPr>
              <a:t>Du har aldri med et </a:t>
            </a:r>
            <a:r>
              <a:rPr lang="nn-NO" sz="2200" i="1" dirty="0" err="1">
                <a:solidFill>
                  <a:srgbClr val="073E87"/>
                </a:solidFill>
              </a:rPr>
              <a:t>annet</a:t>
            </a:r>
            <a:r>
              <a:rPr lang="nn-NO" sz="2200" i="1" dirty="0">
                <a:solidFill>
                  <a:srgbClr val="073E87"/>
                </a:solidFill>
              </a:rPr>
              <a:t> menneske å gjøre </a:t>
            </a:r>
            <a:endParaRPr lang="nb-NO" sz="2200" dirty="0">
              <a:solidFill>
                <a:srgbClr val="073E87"/>
              </a:solidFill>
            </a:endParaRPr>
          </a:p>
          <a:p>
            <a:pPr marL="0" lvl="0" indent="0" algn="ctr">
              <a:buClr>
                <a:srgbClr val="31B6FD"/>
              </a:buClr>
              <a:buNone/>
            </a:pPr>
            <a:r>
              <a:rPr lang="nn-NO" sz="2200" i="1" dirty="0" err="1">
                <a:solidFill>
                  <a:srgbClr val="073E87"/>
                </a:solidFill>
              </a:rPr>
              <a:t>uten</a:t>
            </a:r>
            <a:r>
              <a:rPr lang="nn-NO" sz="2200" i="1" dirty="0">
                <a:solidFill>
                  <a:srgbClr val="073E87"/>
                </a:solidFill>
              </a:rPr>
              <a:t> å holde en bit av </a:t>
            </a:r>
            <a:r>
              <a:rPr lang="nn-NO" sz="2200" i="1" dirty="0" err="1">
                <a:solidFill>
                  <a:srgbClr val="073E87"/>
                </a:solidFill>
              </a:rPr>
              <a:t>dets</a:t>
            </a:r>
            <a:r>
              <a:rPr lang="nn-NO" sz="2200" i="1" dirty="0">
                <a:solidFill>
                  <a:srgbClr val="073E87"/>
                </a:solidFill>
              </a:rPr>
              <a:t> liv i din </a:t>
            </a:r>
            <a:r>
              <a:rPr lang="nn-NO" sz="2200" i="1" dirty="0" err="1">
                <a:solidFill>
                  <a:srgbClr val="073E87"/>
                </a:solidFill>
              </a:rPr>
              <a:t>hånd</a:t>
            </a:r>
            <a:r>
              <a:rPr lang="nn-NO" sz="2200" i="1" dirty="0">
                <a:solidFill>
                  <a:srgbClr val="073E87"/>
                </a:solidFill>
              </a:rPr>
              <a:t>.</a:t>
            </a:r>
            <a:endParaRPr lang="nb-NO" sz="2200" dirty="0">
              <a:solidFill>
                <a:srgbClr val="073E87"/>
              </a:solidFill>
            </a:endParaRP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n-NO" sz="2800" dirty="0"/>
              <a:t>LEVINAS </a:t>
            </a:r>
            <a:endParaRPr lang="nn-NO" b="1" dirty="0" smtClean="0"/>
          </a:p>
          <a:p>
            <a:pPr marL="0" lvl="0" indent="0" algn="ctr">
              <a:buNone/>
            </a:pPr>
            <a:r>
              <a:rPr lang="nn-NO" b="1" dirty="0" smtClean="0"/>
              <a:t>Ansiktets </a:t>
            </a:r>
            <a:r>
              <a:rPr lang="nn-NO" b="1" dirty="0"/>
              <a:t>etikk</a:t>
            </a:r>
            <a:endParaRPr lang="nb-NO" dirty="0"/>
          </a:p>
          <a:p>
            <a:pPr marL="0" indent="0" algn="ctr">
              <a:buNone/>
            </a:pPr>
            <a:r>
              <a:rPr lang="nn-NO" i="1" dirty="0"/>
              <a:t>Når vi møter et </a:t>
            </a:r>
            <a:r>
              <a:rPr lang="nn-NO" i="1" dirty="0" err="1"/>
              <a:t>annet</a:t>
            </a:r>
            <a:r>
              <a:rPr lang="nn-NO" i="1" dirty="0"/>
              <a:t> menneske, ansikt til ansikt, </a:t>
            </a:r>
            <a:endParaRPr lang="nb-NO" dirty="0"/>
          </a:p>
          <a:p>
            <a:pPr marL="0" indent="0" algn="ctr">
              <a:buNone/>
            </a:pPr>
            <a:r>
              <a:rPr lang="nn-NO" i="1" dirty="0"/>
              <a:t>på et </a:t>
            </a:r>
            <a:r>
              <a:rPr lang="nn-NO" i="1" dirty="0" err="1"/>
              <a:t>likestillt</a:t>
            </a:r>
            <a:r>
              <a:rPr lang="nn-NO" i="1" dirty="0"/>
              <a:t> nivå av felles </a:t>
            </a:r>
            <a:r>
              <a:rPr lang="nn-NO" i="1" dirty="0" err="1"/>
              <a:t>menneskelighet</a:t>
            </a:r>
            <a:r>
              <a:rPr lang="nn-NO" i="1" dirty="0"/>
              <a:t>, </a:t>
            </a:r>
            <a:endParaRPr lang="nb-NO" dirty="0"/>
          </a:p>
          <a:p>
            <a:pPr marL="0" indent="0" algn="ctr">
              <a:buNone/>
            </a:pPr>
            <a:r>
              <a:rPr lang="nn-NO" i="1" dirty="0"/>
              <a:t>vekkes vår etiske bevissthet. </a:t>
            </a:r>
            <a:endParaRPr lang="nb-NO" dirty="0"/>
          </a:p>
          <a:p>
            <a:endParaRPr lang="nb-NO" dirty="0"/>
          </a:p>
          <a:p>
            <a:pPr marL="0" indent="0">
              <a:buNone/>
            </a:pPr>
            <a:r>
              <a:rPr lang="nn-NO" i="1" dirty="0"/>
              <a:t> 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NÆRHETSETIKK!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929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n-NO" i="1" dirty="0"/>
              <a:t>Den palliative kulturen </a:t>
            </a:r>
            <a:r>
              <a:rPr lang="nn-NO" i="1" dirty="0" err="1"/>
              <a:t>kjennetegnes</a:t>
            </a:r>
            <a:r>
              <a:rPr lang="nn-NO" i="1" dirty="0"/>
              <a:t> ved </a:t>
            </a:r>
            <a:r>
              <a:rPr lang="nn-NO" b="1" i="1" dirty="0"/>
              <a:t>en </a:t>
            </a:r>
            <a:r>
              <a:rPr lang="nn-NO" b="1" i="1" dirty="0" err="1"/>
              <a:t>helhetlig</a:t>
            </a:r>
            <a:r>
              <a:rPr lang="nn-NO" b="1" i="1" dirty="0"/>
              <a:t> tilnærming </a:t>
            </a:r>
            <a:r>
              <a:rPr lang="nn-NO" i="1" dirty="0"/>
              <a:t>til den </a:t>
            </a:r>
            <a:r>
              <a:rPr lang="nn-NO" i="1" dirty="0" err="1"/>
              <a:t>syke</a:t>
            </a:r>
            <a:r>
              <a:rPr lang="nn-NO" i="1" dirty="0"/>
              <a:t> og hans/hennes </a:t>
            </a:r>
            <a:r>
              <a:rPr lang="nn-NO" i="1" dirty="0" err="1"/>
              <a:t>pårørende</a:t>
            </a:r>
            <a:r>
              <a:rPr lang="nn-NO" i="1" dirty="0"/>
              <a:t> – </a:t>
            </a:r>
            <a:r>
              <a:rPr lang="nn-NO" i="1" dirty="0" err="1"/>
              <a:t>tverrfaglighet</a:t>
            </a:r>
            <a:r>
              <a:rPr lang="nn-NO" i="1" dirty="0"/>
              <a:t>!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NASJONALT </a:t>
            </a:r>
            <a:r>
              <a:rPr lang="nn-NO" dirty="0"/>
              <a:t>HANDLINGSPROGRAM FOR PALLIASJON </a:t>
            </a:r>
            <a:r>
              <a:rPr lang="nn-NO" dirty="0" smtClean="0"/>
              <a:t>: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311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n-NO" i="1" dirty="0"/>
              <a:t>Den palliative kulturen </a:t>
            </a:r>
            <a:r>
              <a:rPr lang="nn-NO" i="1" dirty="0" err="1"/>
              <a:t>kjennetegnes</a:t>
            </a:r>
            <a:r>
              <a:rPr lang="nn-NO" i="1" dirty="0"/>
              <a:t> ved </a:t>
            </a:r>
            <a:r>
              <a:rPr lang="nn-NO" b="1" i="1" dirty="0"/>
              <a:t>en </a:t>
            </a:r>
            <a:r>
              <a:rPr lang="nn-NO" b="1" i="1" dirty="0" err="1"/>
              <a:t>helhetlig</a:t>
            </a:r>
            <a:r>
              <a:rPr lang="nn-NO" b="1" i="1" dirty="0"/>
              <a:t> tilnærming </a:t>
            </a:r>
            <a:r>
              <a:rPr lang="nn-NO" i="1" dirty="0"/>
              <a:t>til den </a:t>
            </a:r>
            <a:r>
              <a:rPr lang="nn-NO" i="1" dirty="0" err="1"/>
              <a:t>syke</a:t>
            </a:r>
            <a:r>
              <a:rPr lang="nn-NO" i="1" dirty="0"/>
              <a:t> og hans/hennes </a:t>
            </a:r>
            <a:r>
              <a:rPr lang="nn-NO" i="1" dirty="0" err="1"/>
              <a:t>pårørende</a:t>
            </a:r>
            <a:r>
              <a:rPr lang="nn-NO" i="1" dirty="0"/>
              <a:t> – </a:t>
            </a:r>
            <a:r>
              <a:rPr lang="nn-NO" i="1" dirty="0" err="1"/>
              <a:t>tverrfaglighet</a:t>
            </a:r>
            <a:r>
              <a:rPr lang="nn-NO" i="1" dirty="0"/>
              <a:t>!</a:t>
            </a:r>
            <a:endParaRPr lang="nb-NO" dirty="0"/>
          </a:p>
          <a:p>
            <a:pPr lvl="0"/>
            <a:r>
              <a:rPr lang="nn-NO" i="1" dirty="0"/>
              <a:t>Mye tyder på at åndelige behov </a:t>
            </a:r>
            <a:r>
              <a:rPr lang="nn-NO" b="1" i="1" dirty="0" err="1"/>
              <a:t>ikke</a:t>
            </a:r>
            <a:r>
              <a:rPr lang="nn-NO" b="1" i="1" dirty="0"/>
              <a:t> blir møtt godt nok </a:t>
            </a:r>
            <a:r>
              <a:rPr lang="nn-NO" i="1" dirty="0" err="1"/>
              <a:t>innenfor</a:t>
            </a:r>
            <a:r>
              <a:rPr lang="nn-NO" i="1" dirty="0"/>
              <a:t> store deler av dagens norske helsevesen</a:t>
            </a:r>
            <a:r>
              <a:rPr lang="nn-NO" i="1" dirty="0" smtClean="0"/>
              <a:t>.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NASJONALT </a:t>
            </a:r>
            <a:r>
              <a:rPr lang="nn-NO" dirty="0"/>
              <a:t>HANDLINGSPROGRAM FOR PALLIASJON </a:t>
            </a:r>
            <a:r>
              <a:rPr lang="nn-NO" dirty="0" smtClean="0"/>
              <a:t>: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7533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n-NO" i="1" dirty="0"/>
              <a:t>Den palliative kulturen </a:t>
            </a:r>
            <a:r>
              <a:rPr lang="nn-NO" i="1" dirty="0" err="1"/>
              <a:t>kjennetegnes</a:t>
            </a:r>
            <a:r>
              <a:rPr lang="nn-NO" i="1" dirty="0"/>
              <a:t> ved </a:t>
            </a:r>
            <a:r>
              <a:rPr lang="nn-NO" b="1" i="1" dirty="0"/>
              <a:t>en </a:t>
            </a:r>
            <a:r>
              <a:rPr lang="nn-NO" b="1" i="1" dirty="0" err="1"/>
              <a:t>helhetlig</a:t>
            </a:r>
            <a:r>
              <a:rPr lang="nn-NO" b="1" i="1" dirty="0"/>
              <a:t> tilnærming </a:t>
            </a:r>
            <a:r>
              <a:rPr lang="nn-NO" i="1" dirty="0"/>
              <a:t>til den </a:t>
            </a:r>
            <a:r>
              <a:rPr lang="nn-NO" i="1" dirty="0" err="1"/>
              <a:t>syke</a:t>
            </a:r>
            <a:r>
              <a:rPr lang="nn-NO" i="1" dirty="0"/>
              <a:t> og hans/hennes </a:t>
            </a:r>
            <a:r>
              <a:rPr lang="nn-NO" i="1" dirty="0" err="1"/>
              <a:t>pårørende</a:t>
            </a:r>
            <a:r>
              <a:rPr lang="nn-NO" i="1" dirty="0"/>
              <a:t> – </a:t>
            </a:r>
            <a:r>
              <a:rPr lang="nn-NO" i="1" dirty="0" err="1"/>
              <a:t>tverrfaglighet</a:t>
            </a:r>
            <a:r>
              <a:rPr lang="nn-NO" i="1" dirty="0"/>
              <a:t>!</a:t>
            </a:r>
            <a:endParaRPr lang="nb-NO" dirty="0"/>
          </a:p>
          <a:p>
            <a:pPr lvl="0"/>
            <a:r>
              <a:rPr lang="nn-NO" i="1" dirty="0"/>
              <a:t>Mye tyder på at åndelige behov </a:t>
            </a:r>
            <a:r>
              <a:rPr lang="nn-NO" b="1" i="1" dirty="0" err="1"/>
              <a:t>ikke</a:t>
            </a:r>
            <a:r>
              <a:rPr lang="nn-NO" b="1" i="1" dirty="0"/>
              <a:t> blir møtt godt nok </a:t>
            </a:r>
            <a:r>
              <a:rPr lang="nn-NO" i="1" dirty="0" err="1"/>
              <a:t>innenfor</a:t>
            </a:r>
            <a:r>
              <a:rPr lang="nn-NO" i="1" dirty="0"/>
              <a:t> store deler av dagens norske helsevesen.</a:t>
            </a:r>
            <a:endParaRPr lang="nb-NO" dirty="0"/>
          </a:p>
          <a:p>
            <a:pPr lvl="0"/>
            <a:r>
              <a:rPr lang="nn-NO" i="1" dirty="0"/>
              <a:t>Behov for åndelig omsorg </a:t>
            </a:r>
            <a:r>
              <a:rPr lang="nn-NO" b="1" i="1" dirty="0"/>
              <a:t>skal </a:t>
            </a:r>
            <a:r>
              <a:rPr lang="nn-NO" b="1" i="1" dirty="0" err="1"/>
              <a:t>kartlegges</a:t>
            </a:r>
            <a:r>
              <a:rPr lang="nn-NO" b="1" i="1" dirty="0"/>
              <a:t> </a:t>
            </a:r>
            <a:r>
              <a:rPr lang="nn-NO" i="1" dirty="0"/>
              <a:t>på en forsvarlig måte på linje med pasientens og de </a:t>
            </a:r>
            <a:r>
              <a:rPr lang="nn-NO" i="1" dirty="0" err="1"/>
              <a:t>pårørendes</a:t>
            </a:r>
            <a:r>
              <a:rPr lang="nn-NO" i="1" dirty="0"/>
              <a:t> </a:t>
            </a:r>
            <a:r>
              <a:rPr lang="nn-NO" i="1" dirty="0" err="1"/>
              <a:t>øvrige</a:t>
            </a:r>
            <a:r>
              <a:rPr lang="nn-NO" i="1" dirty="0"/>
              <a:t> behov</a:t>
            </a:r>
            <a:r>
              <a:rPr lang="nn-NO" dirty="0"/>
              <a:t>.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NASJONALT </a:t>
            </a:r>
            <a:r>
              <a:rPr lang="nn-NO" dirty="0"/>
              <a:t>HANDLINGSPROGRAM FOR PALLIASJON </a:t>
            </a:r>
            <a:r>
              <a:rPr lang="nn-NO" dirty="0" smtClean="0"/>
              <a:t>: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54489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nn-NO" dirty="0" smtClean="0"/>
              <a:t>I </a:t>
            </a:r>
            <a:r>
              <a:rPr lang="nn-NO" dirty="0"/>
              <a:t>kva grad finn de problemstillinga om </a:t>
            </a:r>
            <a:r>
              <a:rPr lang="nn-NO" dirty="0" err="1"/>
              <a:t>evt</a:t>
            </a:r>
            <a:r>
              <a:rPr lang="nn-NO" dirty="0"/>
              <a:t> udekte eksistensielle/åndelege behov hos pasientane/pårørande aktuell i dykkar kvardag? </a:t>
            </a:r>
            <a:endParaRPr lang="nb-NO" dirty="0"/>
          </a:p>
          <a:p>
            <a:pPr lvl="0"/>
            <a:r>
              <a:rPr lang="nn-NO" dirty="0"/>
              <a:t>Kva for praksis har eininga i å fange opp slike behov hos pasientane/pårørande? </a:t>
            </a:r>
            <a:endParaRPr lang="nb-NO" dirty="0"/>
          </a:p>
          <a:p>
            <a:pPr lvl="0"/>
            <a:r>
              <a:rPr lang="nn-NO" dirty="0"/>
              <a:t>I kva grad meiner de at de lukkast i dette?</a:t>
            </a:r>
            <a:endParaRPr lang="nb-NO" dirty="0"/>
          </a:p>
          <a:p>
            <a:pPr lvl="0"/>
            <a:r>
              <a:rPr lang="nn-NO" dirty="0"/>
              <a:t>Er eksistensiell/åndeleg omsorg eit tema i seksjonen - i så fall, korleis?</a:t>
            </a:r>
            <a:endParaRPr lang="nb-NO" dirty="0"/>
          </a:p>
          <a:p>
            <a:pPr lvl="0"/>
            <a:r>
              <a:rPr lang="nn-NO" dirty="0"/>
              <a:t>Meiner de det er tilstrekkeleg fokus på denne sida ved omsorga i seksjonen?</a:t>
            </a:r>
            <a:endParaRPr lang="nb-NO" dirty="0"/>
          </a:p>
          <a:p>
            <a:pPr lvl="0"/>
            <a:r>
              <a:rPr lang="nn-NO" dirty="0"/>
              <a:t>Kva for rolle har presten i denne omsorga? 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n-NO" dirty="0" smtClean="0"/>
              <a:t>EI </a:t>
            </a:r>
            <a:r>
              <a:rPr lang="nn-NO" dirty="0"/>
              <a:t>SPØRJEUNDERSØKING </a:t>
            </a:r>
            <a:r>
              <a:rPr lang="nn-NO" dirty="0" smtClean="0"/>
              <a:t/>
            </a:r>
            <a:br>
              <a:rPr lang="nn-NO" dirty="0" smtClean="0"/>
            </a:br>
            <a:r>
              <a:rPr lang="nn-NO" dirty="0" smtClean="0"/>
              <a:t>Helse-MR 2015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01208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433</TotalTime>
  <Words>265</Words>
  <Application>Microsoft Office PowerPoint</Application>
  <PresentationFormat>Skjermfremvisning (4:3)</PresentationFormat>
  <Paragraphs>145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27</vt:i4>
      </vt:variant>
    </vt:vector>
  </HeadingPairs>
  <TitlesOfParts>
    <vt:vector size="28" baseType="lpstr">
      <vt:lpstr>Bølgeform</vt:lpstr>
      <vt:lpstr>ÅNDELIG OG EKSISTENSIELL  SMERTE</vt:lpstr>
      <vt:lpstr> Cicely Saunders: </vt:lpstr>
      <vt:lpstr>PowerPoint-presentasjon</vt:lpstr>
      <vt:lpstr> </vt:lpstr>
      <vt:lpstr> NÆRHETSETIKK! </vt:lpstr>
      <vt:lpstr> NASJONALT HANDLINGSPROGRAM FOR PALLIASJON : </vt:lpstr>
      <vt:lpstr> NASJONALT HANDLINGSPROGRAM FOR PALLIASJON : </vt:lpstr>
      <vt:lpstr> NASJONALT HANDLINGSPROGRAM FOR PALLIASJON : </vt:lpstr>
      <vt:lpstr>EI SPØRJEUNDERSØKING  Helse-MR 2015</vt:lpstr>
      <vt:lpstr> SPØRRESKJEMA  OM ÅNDELIGE OG EKSISTENSIELLE TEMA </vt:lpstr>
      <vt:lpstr>PowerPoint-presentasjon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 STIKKORD  FOR ÅNDELIG/EKSISTENSIELLE TEMA </vt:lpstr>
      <vt:lpstr>PowerPoint-presentasjon</vt:lpstr>
      <vt:lpstr>PowerPoint-presentasjon</vt:lpstr>
      <vt:lpstr>PowerPoint-presentasjon</vt:lpstr>
    </vt:vector>
  </TitlesOfParts>
  <Company>Helse Midt-Norge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Cicely Saunders: «</dc:title>
  <dc:creator>Johnsen, Jens Terje</dc:creator>
  <cp:lastModifiedBy>Hilde Manseth Bjørhovde</cp:lastModifiedBy>
  <cp:revision>16</cp:revision>
  <dcterms:created xsi:type="dcterms:W3CDTF">2016-09-14T08:35:31Z</dcterms:created>
  <dcterms:modified xsi:type="dcterms:W3CDTF">2016-10-19T12:27:45Z</dcterms:modified>
</cp:coreProperties>
</file>